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notesSlides/notesSlide4.xml" ContentType="application/vnd.openxmlformats-officedocument.presentationml.notesSlide+xml"/>
  <Override PartName="/ppt/tags/tag8.xml" ContentType="application/vnd.openxmlformats-officedocument.presentationml.tags+xml"/>
  <Override PartName="/ppt/notesSlides/notesSlide5.xml" ContentType="application/vnd.openxmlformats-officedocument.presentationml.notesSlide+xml"/>
  <Override PartName="/ppt/tags/tag9.xml" ContentType="application/vnd.openxmlformats-officedocument.presentationml.tags+xml"/>
  <Override PartName="/ppt/notesSlides/notesSlide6.xml" ContentType="application/vnd.openxmlformats-officedocument.presentationml.notesSlide+xml"/>
  <Override PartName="/ppt/tags/tag10.xml" ContentType="application/vnd.openxmlformats-officedocument.presentationml.tags+xml"/>
  <Override PartName="/ppt/notesSlides/notesSlide7.xml" ContentType="application/vnd.openxmlformats-officedocument.presentationml.notesSlide+xml"/>
  <Override PartName="/ppt/tags/tag11.xml" ContentType="application/vnd.openxmlformats-officedocument.presentationml.tags+xml"/>
  <Override PartName="/ppt/notesSlides/notesSlide8.xml" ContentType="application/vnd.openxmlformats-officedocument.presentationml.notesSlide+xml"/>
  <Override PartName="/ppt/tags/tag12.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13.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14.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15.xml" ContentType="application/vnd.openxmlformats-officedocument.presentationml.tags+xml"/>
  <Override PartName="/ppt/notesSlides/notesSlide34.xml" ContentType="application/vnd.openxmlformats-officedocument.presentationml.notesSlide+xml"/>
  <Override PartName="/ppt/tags/tag16.xml" ContentType="application/vnd.openxmlformats-officedocument.presentationml.tags+xml"/>
  <Override PartName="/ppt/notesSlides/notesSlide35.xml" ContentType="application/vnd.openxmlformats-officedocument.presentationml.notesSlide+xml"/>
  <Override PartName="/ppt/tags/tag17.xml" ContentType="application/vnd.openxmlformats-officedocument.presentationml.tags+xml"/>
  <Override PartName="/ppt/notesSlides/notesSlide36.xml" ContentType="application/vnd.openxmlformats-officedocument.presentationml.notesSlide+xml"/>
  <Override PartName="/ppt/tags/tag18.xml" ContentType="application/vnd.openxmlformats-officedocument.presentationml.tags+xml"/>
  <Override PartName="/ppt/notesSlides/notesSlide37.xml" ContentType="application/vnd.openxmlformats-officedocument.presentationml.notesSlide+xml"/>
  <Override PartName="/ppt/tags/tag19.xml" ContentType="application/vnd.openxmlformats-officedocument.presentationml.tags+xml"/>
  <Override PartName="/ppt/notesSlides/notesSlide38.xml" ContentType="application/vnd.openxmlformats-officedocument.presentationml.notesSlide+xml"/>
  <Override PartName="/ppt/tags/tag20.xml" ContentType="application/vnd.openxmlformats-officedocument.presentationml.tags+xml"/>
  <Override PartName="/ppt/notesSlides/notesSlide39.xml" ContentType="application/vnd.openxmlformats-officedocument.presentationml.notesSlide+xml"/>
  <Override PartName="/ppt/tags/tag21.xml" ContentType="application/vnd.openxmlformats-officedocument.presentationml.tags+xml"/>
  <Override PartName="/ppt/notesSlides/notesSlide40.xml" ContentType="application/vnd.openxmlformats-officedocument.presentationml.notesSlide+xml"/>
  <Override PartName="/ppt/tags/tag22.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5"/>
  </p:notesMasterIdLst>
  <p:sldIdLst>
    <p:sldId id="513" r:id="rId2"/>
    <p:sldId id="730" r:id="rId3"/>
    <p:sldId id="1070" r:id="rId4"/>
    <p:sldId id="1071" r:id="rId5"/>
    <p:sldId id="1053" r:id="rId6"/>
    <p:sldId id="763" r:id="rId7"/>
    <p:sldId id="1052" r:id="rId8"/>
    <p:sldId id="1197" r:id="rId9"/>
    <p:sldId id="876" r:id="rId10"/>
    <p:sldId id="860" r:id="rId11"/>
    <p:sldId id="759" r:id="rId12"/>
    <p:sldId id="1108" r:id="rId13"/>
    <p:sldId id="1176" r:id="rId14"/>
    <p:sldId id="1177" r:id="rId15"/>
    <p:sldId id="1178" r:id="rId16"/>
    <p:sldId id="1179" r:id="rId17"/>
    <p:sldId id="1180" r:id="rId18"/>
    <p:sldId id="1181" r:id="rId19"/>
    <p:sldId id="1182" r:id="rId20"/>
    <p:sldId id="1183" r:id="rId21"/>
    <p:sldId id="1184" r:id="rId22"/>
    <p:sldId id="1103" r:id="rId23"/>
    <p:sldId id="1172" r:id="rId24"/>
    <p:sldId id="1185" r:id="rId25"/>
    <p:sldId id="1186" r:id="rId26"/>
    <p:sldId id="1187" r:id="rId27"/>
    <p:sldId id="1171" r:id="rId28"/>
    <p:sldId id="1173" r:id="rId29"/>
    <p:sldId id="1188" r:id="rId30"/>
    <p:sldId id="1189" r:id="rId31"/>
    <p:sldId id="1190" r:id="rId32"/>
    <p:sldId id="1191" r:id="rId33"/>
    <p:sldId id="1192" r:id="rId34"/>
    <p:sldId id="1193" r:id="rId35"/>
    <p:sldId id="1194" r:id="rId36"/>
    <p:sldId id="957" r:id="rId37"/>
    <p:sldId id="1138" r:id="rId38"/>
    <p:sldId id="1174" r:id="rId39"/>
    <p:sldId id="1175" r:id="rId40"/>
    <p:sldId id="1195" r:id="rId41"/>
    <p:sldId id="1196" r:id="rId42"/>
    <p:sldId id="874" r:id="rId43"/>
    <p:sldId id="291" r:id="rId44"/>
  </p:sldIdLst>
  <p:sldSz cx="9144000" cy="5143500" type="screen16x9"/>
  <p:notesSz cx="6858000" cy="9144000"/>
  <p:custDataLst>
    <p:tags r:id="rId4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cmAuthor>
  <p:cmAuthor id="2" name="Bob Vachon" initials="BV" lastIdx="24" clrIdx="2">
    <p:extLst/>
  </p:cmAuthor>
  <p:cmAuthor id="3" name="Sue Livingston -X (suliving - UNICON INC at Cisco)" initials="SL-(-UIaC" lastIdx="15" clrIdx="3">
    <p:extLst/>
  </p:cmAuthor>
  <p:cmAuthor id="4" name="jagibbon" initials="jmg" lastIdx="8"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6683" autoAdjust="0"/>
  </p:normalViewPr>
  <p:slideViewPr>
    <p:cSldViewPr snapToGrid="0" showGuides="1">
      <p:cViewPr varScale="1">
        <p:scale>
          <a:sx n="102" d="100"/>
          <a:sy n="102" d="100"/>
        </p:scale>
        <p:origin x="-754" y="-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8/8/2020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Programme de l'Académie des Réseaux Cisco</a:t>
            </a:r>
            <a:r>
              <a:rPr lang="en-US" dirty="0"/>
              <a:t/>
            </a:r>
            <a:br>
              <a:rPr lang="en-US" dirty="0"/>
            </a:br>
            <a:r>
              <a:rPr lang="fr-FR"/>
              <a:t>Notions de base sur la commutation, le routage et le sans fil v7.0 (SRWE)</a:t>
            </a:r>
          </a:p>
          <a:p>
            <a:pPr rtl="0"/>
            <a:r>
              <a:rPr lang="fr-FR"/>
              <a:t>Module 6: Configuration de base du périphérique</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a:t>
            </a:fld>
            <a:endParaRPr/>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6.1 - Fonctionnement d'EtherChannel</a:t>
            </a:r>
          </a:p>
          <a:p>
            <a:pPr rtl="0"/>
            <a:r>
              <a:rPr lang="fr-FR"/>
              <a:t>6.1.1 - Agrégation de liaisons</a:t>
            </a:r>
          </a:p>
        </p:txBody>
      </p:sp>
      <p:sp>
        <p:nvSpPr>
          <p:cNvPr id="4" name="Slide Number Placeholder 3"/>
          <p:cNvSpPr>
            <a:spLocks noGrp="1"/>
          </p:cNvSpPr>
          <p:nvPr>
            <p:ph type="sldNum" sz="quarter" idx="5"/>
          </p:nvPr>
        </p:nvSpPr>
        <p:spPr/>
        <p:txBody>
          <a:bodyPr/>
          <a:lstStyle/>
          <a:p>
            <a:pPr rtl="0"/>
            <a:fld id="{5641018C-6CAF-B84E-B92C-ECB119457FBA}" type="slidenum">
              <a:rPr/>
              <a:t>12</a:t>
            </a:fld>
            <a:endParaRPr/>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6.1 - Fonctionnement d'EtherChannel</a:t>
            </a:r>
          </a:p>
          <a:p>
            <a:pPr rtl="0"/>
            <a:r>
              <a:rPr lang="fr-FR"/>
              <a:t>6.1.2 - EtherChannel</a:t>
            </a:r>
          </a:p>
        </p:txBody>
      </p:sp>
      <p:sp>
        <p:nvSpPr>
          <p:cNvPr id="4" name="Slide Number Placeholder 3"/>
          <p:cNvSpPr>
            <a:spLocks noGrp="1"/>
          </p:cNvSpPr>
          <p:nvPr>
            <p:ph type="sldNum" sz="quarter" idx="5"/>
          </p:nvPr>
        </p:nvSpPr>
        <p:spPr/>
        <p:txBody>
          <a:bodyPr/>
          <a:lstStyle/>
          <a:p>
            <a:pPr rtl="0"/>
            <a:fld id="{5641018C-6CAF-B84E-B92C-ECB119457FBA}" type="slidenum">
              <a:rPr/>
              <a:t>13</a:t>
            </a:fld>
            <a:endParaRPr/>
          </a:p>
        </p:txBody>
      </p:sp>
    </p:spTree>
    <p:extLst>
      <p:ext uri="{BB962C8B-B14F-4D97-AF65-F5344CB8AC3E}">
        <p14:creationId xmlns:p14="http://schemas.microsoft.com/office/powerpoint/2010/main" val="3513088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6.1 - Fonctionnement d'EtherChannel</a:t>
            </a:r>
          </a:p>
          <a:p>
            <a:pPr rtl="0"/>
            <a:r>
              <a:rPr lang="fr-FR"/>
              <a:t>6.1.3 - Avantages de l'EtherChannel</a:t>
            </a:r>
          </a:p>
        </p:txBody>
      </p:sp>
      <p:sp>
        <p:nvSpPr>
          <p:cNvPr id="4" name="Slide Number Placeholder 3"/>
          <p:cNvSpPr>
            <a:spLocks noGrp="1"/>
          </p:cNvSpPr>
          <p:nvPr>
            <p:ph type="sldNum" sz="quarter" idx="5"/>
          </p:nvPr>
        </p:nvSpPr>
        <p:spPr/>
        <p:txBody>
          <a:bodyPr/>
          <a:lstStyle/>
          <a:p>
            <a:pPr rtl="0"/>
            <a:fld id="{5641018C-6CAF-B84E-B92C-ECB119457FBA}" type="slidenum">
              <a:rPr/>
              <a:t>14</a:t>
            </a:fld>
            <a:endParaRPr/>
          </a:p>
        </p:txBody>
      </p:sp>
    </p:spTree>
    <p:extLst>
      <p:ext uri="{BB962C8B-B14F-4D97-AF65-F5344CB8AC3E}">
        <p14:creationId xmlns:p14="http://schemas.microsoft.com/office/powerpoint/2010/main" val="3506337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6.1 - Fonctionnement d'EtherChannel</a:t>
            </a:r>
          </a:p>
          <a:p>
            <a:pPr rtl="0"/>
            <a:r>
              <a:rPr lang="fr-FR"/>
              <a:t>6.1.4 - Les Restrictions d'implémentation</a:t>
            </a:r>
          </a:p>
        </p:txBody>
      </p:sp>
      <p:sp>
        <p:nvSpPr>
          <p:cNvPr id="4" name="Slide Number Placeholder 3"/>
          <p:cNvSpPr>
            <a:spLocks noGrp="1"/>
          </p:cNvSpPr>
          <p:nvPr>
            <p:ph type="sldNum" sz="quarter" idx="5"/>
          </p:nvPr>
        </p:nvSpPr>
        <p:spPr/>
        <p:txBody>
          <a:bodyPr/>
          <a:lstStyle/>
          <a:p>
            <a:pPr rtl="0"/>
            <a:fld id="{5641018C-6CAF-B84E-B92C-ECB119457FBA}" type="slidenum">
              <a:rPr/>
              <a:t>15</a:t>
            </a:fld>
            <a:endParaRPr/>
          </a:p>
        </p:txBody>
      </p:sp>
    </p:spTree>
    <p:extLst>
      <p:ext uri="{BB962C8B-B14F-4D97-AF65-F5344CB8AC3E}">
        <p14:creationId xmlns:p14="http://schemas.microsoft.com/office/powerpoint/2010/main" val="901783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6.1 - Fonctionnement d'EtherChannel</a:t>
            </a:r>
          </a:p>
          <a:p>
            <a:pPr rtl="0"/>
            <a:r>
              <a:rPr lang="fr-FR"/>
              <a:t>6.1.5 - Protocoles de négociation automatique</a:t>
            </a:r>
          </a:p>
        </p:txBody>
      </p:sp>
      <p:sp>
        <p:nvSpPr>
          <p:cNvPr id="4" name="Slide Number Placeholder 3"/>
          <p:cNvSpPr>
            <a:spLocks noGrp="1"/>
          </p:cNvSpPr>
          <p:nvPr>
            <p:ph type="sldNum" sz="quarter" idx="5"/>
          </p:nvPr>
        </p:nvSpPr>
        <p:spPr/>
        <p:txBody>
          <a:bodyPr/>
          <a:lstStyle/>
          <a:p>
            <a:pPr rtl="0"/>
            <a:fld id="{5641018C-6CAF-B84E-B92C-ECB119457FBA}" type="slidenum">
              <a:rPr/>
              <a:t>16</a:t>
            </a:fld>
            <a:endParaRPr/>
          </a:p>
        </p:txBody>
      </p:sp>
    </p:spTree>
    <p:extLst>
      <p:ext uri="{BB962C8B-B14F-4D97-AF65-F5344CB8AC3E}">
        <p14:creationId xmlns:p14="http://schemas.microsoft.com/office/powerpoint/2010/main" val="359974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6.1 - Fonctionnement des EtherChannel</a:t>
            </a:r>
          </a:p>
          <a:p>
            <a:pPr rtl="0"/>
            <a:r>
              <a:rPr lang="fr-FR"/>
              <a:t>6.1.6 - Fonctionnement de PAgP</a:t>
            </a:r>
          </a:p>
        </p:txBody>
      </p:sp>
      <p:sp>
        <p:nvSpPr>
          <p:cNvPr id="4" name="Slide Number Placeholder 3"/>
          <p:cNvSpPr>
            <a:spLocks noGrp="1"/>
          </p:cNvSpPr>
          <p:nvPr>
            <p:ph type="sldNum" sz="quarter" idx="5"/>
          </p:nvPr>
        </p:nvSpPr>
        <p:spPr/>
        <p:txBody>
          <a:bodyPr/>
          <a:lstStyle/>
          <a:p>
            <a:pPr rtl="0"/>
            <a:fld id="{5641018C-6CAF-B84E-B92C-ECB119457FBA}" type="slidenum">
              <a:rPr/>
              <a:t>17</a:t>
            </a:fld>
            <a:endParaRPr/>
          </a:p>
        </p:txBody>
      </p:sp>
    </p:spTree>
    <p:extLst>
      <p:ext uri="{BB962C8B-B14F-4D97-AF65-F5344CB8AC3E}">
        <p14:creationId xmlns:p14="http://schemas.microsoft.com/office/powerpoint/2010/main" val="216535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6.1 - Fonctionnement des EtherChannel</a:t>
            </a:r>
          </a:p>
          <a:p>
            <a:pPr rtl="0"/>
            <a:r>
              <a:rPr lang="fr-FR"/>
              <a:t>6.1.6 - Fonctionnement de PAgP (Suite)</a:t>
            </a:r>
          </a:p>
        </p:txBody>
      </p:sp>
      <p:sp>
        <p:nvSpPr>
          <p:cNvPr id="4" name="Slide Number Placeholder 3"/>
          <p:cNvSpPr>
            <a:spLocks noGrp="1"/>
          </p:cNvSpPr>
          <p:nvPr>
            <p:ph type="sldNum" sz="quarter" idx="5"/>
          </p:nvPr>
        </p:nvSpPr>
        <p:spPr/>
        <p:txBody>
          <a:bodyPr/>
          <a:lstStyle/>
          <a:p>
            <a:pPr rtl="0"/>
            <a:fld id="{5641018C-6CAF-B84E-B92C-ECB119457FBA}" type="slidenum">
              <a:rPr/>
              <a:t>18</a:t>
            </a:fld>
            <a:endParaRPr/>
          </a:p>
        </p:txBody>
      </p:sp>
    </p:spTree>
    <p:extLst>
      <p:ext uri="{BB962C8B-B14F-4D97-AF65-F5344CB8AC3E}">
        <p14:creationId xmlns:p14="http://schemas.microsoft.com/office/powerpoint/2010/main" val="355121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6.1 - Fonctionnement des EtherChannel</a:t>
            </a:r>
          </a:p>
          <a:p>
            <a:pPr rtl="0"/>
            <a:r>
              <a:rPr lang="fr-FR"/>
              <a:t>6.1.7 - Exemple de paramètres du mode PAgP</a:t>
            </a:r>
          </a:p>
        </p:txBody>
      </p:sp>
      <p:sp>
        <p:nvSpPr>
          <p:cNvPr id="4" name="Slide Number Placeholder 3"/>
          <p:cNvSpPr>
            <a:spLocks noGrp="1"/>
          </p:cNvSpPr>
          <p:nvPr>
            <p:ph type="sldNum" sz="quarter" idx="5"/>
          </p:nvPr>
        </p:nvSpPr>
        <p:spPr/>
        <p:txBody>
          <a:bodyPr/>
          <a:lstStyle/>
          <a:p>
            <a:pPr rtl="0"/>
            <a:fld id="{5641018C-6CAF-B84E-B92C-ECB119457FBA}" type="slidenum">
              <a:rPr/>
              <a:t>19</a:t>
            </a:fld>
            <a:endParaRPr/>
          </a:p>
        </p:txBody>
      </p:sp>
    </p:spTree>
    <p:extLst>
      <p:ext uri="{BB962C8B-B14F-4D97-AF65-F5344CB8AC3E}">
        <p14:creationId xmlns:p14="http://schemas.microsoft.com/office/powerpoint/2010/main" val="3202730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6.1 - Fonctionnement des EtherChannel</a:t>
            </a:r>
          </a:p>
          <a:p>
            <a:pPr rtl="0"/>
            <a:r>
              <a:rPr lang="fr-FR"/>
              <a:t>6.1.8 - Fonctionnement du LACP</a:t>
            </a:r>
          </a:p>
        </p:txBody>
      </p:sp>
      <p:sp>
        <p:nvSpPr>
          <p:cNvPr id="4" name="Slide Number Placeholder 3"/>
          <p:cNvSpPr>
            <a:spLocks noGrp="1"/>
          </p:cNvSpPr>
          <p:nvPr>
            <p:ph type="sldNum" sz="quarter" idx="5"/>
          </p:nvPr>
        </p:nvSpPr>
        <p:spPr/>
        <p:txBody>
          <a:bodyPr/>
          <a:lstStyle/>
          <a:p>
            <a:pPr rtl="0"/>
            <a:fld id="{5641018C-6CAF-B84E-B92C-ECB119457FBA}" type="slidenum">
              <a:rPr/>
              <a:t>20</a:t>
            </a:fld>
            <a:endParaRPr/>
          </a:p>
        </p:txBody>
      </p:sp>
    </p:spTree>
    <p:extLst>
      <p:ext uri="{BB962C8B-B14F-4D97-AF65-F5344CB8AC3E}">
        <p14:creationId xmlns:p14="http://schemas.microsoft.com/office/powerpoint/2010/main" val="2520159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6.1 - Fonctionnement des EtherChannel</a:t>
            </a:r>
          </a:p>
          <a:p>
            <a:pPr rtl="0"/>
            <a:r>
              <a:rPr lang="fr-FR"/>
              <a:t>6.1.9 - Exemple de paramètres du mode LACP</a:t>
            </a:r>
          </a:p>
          <a:p>
            <a:pPr rtl="0"/>
            <a:r>
              <a:rPr lang="fr-FR"/>
              <a:t>6.1.10 - Vérifiez votre compréhension - Fonctionnement d'EtherChannel</a:t>
            </a:r>
          </a:p>
        </p:txBody>
      </p:sp>
      <p:sp>
        <p:nvSpPr>
          <p:cNvPr id="4" name="Slide Number Placeholder 3"/>
          <p:cNvSpPr>
            <a:spLocks noGrp="1"/>
          </p:cNvSpPr>
          <p:nvPr>
            <p:ph type="sldNum" sz="quarter" idx="5"/>
          </p:nvPr>
        </p:nvSpPr>
        <p:spPr/>
        <p:txBody>
          <a:bodyPr/>
          <a:lstStyle/>
          <a:p>
            <a:pPr rtl="0"/>
            <a:fld id="{5641018C-6CAF-B84E-B92C-ECB119457FBA}" type="slidenum">
              <a:rPr/>
              <a:t>21</a:t>
            </a:fld>
            <a:endParaRPr/>
          </a:p>
        </p:txBody>
      </p:sp>
    </p:spTree>
    <p:extLst>
      <p:ext uri="{BB962C8B-B14F-4D97-AF65-F5344CB8AC3E}">
        <p14:creationId xmlns:p14="http://schemas.microsoft.com/office/powerpoint/2010/main" val="245085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pPr algn="r"/>
              <a:t>2</a:t>
            </a:fld>
            <a:endParaRPr sz="800" b="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Configuration de base du périphérique</a:t>
            </a:r>
          </a:p>
          <a:p>
            <a:pPr rtl="0"/>
            <a:r>
              <a:rPr lang="fr-FR"/>
              <a:t>6.2 - Configuration d'EtherChannel.</a:t>
            </a:r>
          </a:p>
        </p:txBody>
      </p:sp>
      <p:sp>
        <p:nvSpPr>
          <p:cNvPr id="4" name="Slide Number Placeholder 3"/>
          <p:cNvSpPr>
            <a:spLocks noGrp="1"/>
          </p:cNvSpPr>
          <p:nvPr>
            <p:ph type="sldNum" sz="quarter" idx="10"/>
          </p:nvPr>
        </p:nvSpPr>
        <p:spPr/>
        <p:txBody>
          <a:bodyPr/>
          <a:lstStyle/>
          <a:p>
            <a:pPr rtl="0"/>
            <a:fld id="{5641018C-6CAF-B84E-B92C-ECB119457FBA}" type="slidenum">
              <a:rPr/>
              <a:t>22</a:t>
            </a:fld>
            <a:endParaRPr/>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6.2 - Configuration d'EtherChannel.</a:t>
            </a:r>
          </a:p>
          <a:p>
            <a:pPr rtl="0"/>
            <a:r>
              <a:rPr lang="fr-FR"/>
              <a:t>6.2.1 - Consignes de Configuration</a:t>
            </a:r>
          </a:p>
        </p:txBody>
      </p:sp>
      <p:sp>
        <p:nvSpPr>
          <p:cNvPr id="4" name="Slide Number Placeholder 3"/>
          <p:cNvSpPr>
            <a:spLocks noGrp="1"/>
          </p:cNvSpPr>
          <p:nvPr>
            <p:ph type="sldNum" sz="quarter" idx="5"/>
          </p:nvPr>
        </p:nvSpPr>
        <p:spPr/>
        <p:txBody>
          <a:bodyPr/>
          <a:lstStyle/>
          <a:p>
            <a:pPr rtl="0"/>
            <a:fld id="{5641018C-6CAF-B84E-B92C-ECB119457FBA}" type="slidenum">
              <a:rPr/>
              <a:t>23</a:t>
            </a:fld>
            <a:endParaRPr/>
          </a:p>
        </p:txBody>
      </p:sp>
    </p:spTree>
    <p:extLst>
      <p:ext uri="{BB962C8B-B14F-4D97-AF65-F5344CB8AC3E}">
        <p14:creationId xmlns:p14="http://schemas.microsoft.com/office/powerpoint/2010/main" val="3729660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6.2 - Configuration d'EtherChannel.</a:t>
            </a:r>
          </a:p>
          <a:p>
            <a:pPr rtl="0"/>
            <a:r>
              <a:rPr lang="fr-FR"/>
              <a:t>6.2.1 - Consignes de Configuration (Suite)</a:t>
            </a:r>
          </a:p>
        </p:txBody>
      </p:sp>
      <p:sp>
        <p:nvSpPr>
          <p:cNvPr id="4" name="Slide Number Placeholder 3"/>
          <p:cNvSpPr>
            <a:spLocks noGrp="1"/>
          </p:cNvSpPr>
          <p:nvPr>
            <p:ph type="sldNum" sz="quarter" idx="5"/>
          </p:nvPr>
        </p:nvSpPr>
        <p:spPr/>
        <p:txBody>
          <a:bodyPr/>
          <a:lstStyle/>
          <a:p>
            <a:pPr rtl="0"/>
            <a:fld id="{5641018C-6CAF-B84E-B92C-ECB119457FBA}" type="slidenum">
              <a:rPr/>
              <a:t>24</a:t>
            </a:fld>
            <a:endParaRPr/>
          </a:p>
        </p:txBody>
      </p:sp>
    </p:spTree>
    <p:extLst>
      <p:ext uri="{BB962C8B-B14F-4D97-AF65-F5344CB8AC3E}">
        <p14:creationId xmlns:p14="http://schemas.microsoft.com/office/powerpoint/2010/main" val="2014002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6.2 - Configuration d'EtherChannel.</a:t>
            </a:r>
          </a:p>
          <a:p>
            <a:pPr rtl="0"/>
            <a:r>
              <a:rPr lang="fr-FR"/>
              <a:t>6.2.2 - Exemple de Configuration LACP</a:t>
            </a:r>
          </a:p>
          <a:p>
            <a:pPr rtl="0"/>
            <a:r>
              <a:rPr lang="fr-FR"/>
              <a:t>6.2.3 - Contrôleur de syntaxe - Configuration d'EtherChannel</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25</a:t>
            </a:fld>
            <a:endParaRPr/>
          </a:p>
        </p:txBody>
      </p:sp>
    </p:spTree>
    <p:extLst>
      <p:ext uri="{BB962C8B-B14F-4D97-AF65-F5344CB8AC3E}">
        <p14:creationId xmlns:p14="http://schemas.microsoft.com/office/powerpoint/2010/main" val="700188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6.2 - Configuration d'EtherChannel.</a:t>
            </a:r>
          </a:p>
          <a:p>
            <a:pPr rtl="0"/>
            <a:r>
              <a:rPr lang="fr-FR"/>
              <a:t>6.2.4 - Packet Tracer - Configuration d'EtherChannel</a:t>
            </a:r>
          </a:p>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26</a:t>
            </a:fld>
            <a:endParaRPr/>
          </a:p>
        </p:txBody>
      </p:sp>
    </p:spTree>
    <p:extLst>
      <p:ext uri="{BB962C8B-B14F-4D97-AF65-F5344CB8AC3E}">
        <p14:creationId xmlns:p14="http://schemas.microsoft.com/office/powerpoint/2010/main" val="1672283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Configuration de base du périphérique</a:t>
            </a:r>
          </a:p>
          <a:p>
            <a:pPr rtl="0"/>
            <a:r>
              <a:rPr lang="fr-FR"/>
              <a:t>6.3 - Vérification et dépannage d'EtherChannel</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27</a:t>
            </a:fld>
            <a:endParaRPr/>
          </a:p>
        </p:txBody>
      </p:sp>
    </p:spTree>
    <p:extLst>
      <p:ext uri="{BB962C8B-B14F-4D97-AF65-F5344CB8AC3E}">
        <p14:creationId xmlns:p14="http://schemas.microsoft.com/office/powerpoint/2010/main" val="1968480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6.3 - Vérification et dépannage d'EtherChannel</a:t>
            </a:r>
          </a:p>
          <a:p>
            <a:pPr rtl="0"/>
            <a:r>
              <a:rPr lang="fr-FR"/>
              <a:t>6.3.1 - Vérification d'EtherChannel</a:t>
            </a:r>
          </a:p>
        </p:txBody>
      </p:sp>
      <p:sp>
        <p:nvSpPr>
          <p:cNvPr id="4" name="Slide Number Placeholder 3"/>
          <p:cNvSpPr>
            <a:spLocks noGrp="1"/>
          </p:cNvSpPr>
          <p:nvPr>
            <p:ph type="sldNum" sz="quarter" idx="5"/>
          </p:nvPr>
        </p:nvSpPr>
        <p:spPr/>
        <p:txBody>
          <a:bodyPr/>
          <a:lstStyle/>
          <a:p>
            <a:pPr rtl="0"/>
            <a:fld id="{5641018C-6CAF-B84E-B92C-ECB119457FBA}" type="slidenum">
              <a:rPr/>
              <a:t>28</a:t>
            </a:fld>
            <a:endParaRPr/>
          </a:p>
        </p:txBody>
      </p:sp>
    </p:spTree>
    <p:extLst>
      <p:ext uri="{BB962C8B-B14F-4D97-AF65-F5344CB8AC3E}">
        <p14:creationId xmlns:p14="http://schemas.microsoft.com/office/powerpoint/2010/main" val="4021115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6.3 - Vérification et dépannage d'EtherChannel</a:t>
            </a:r>
          </a:p>
          <a:p>
            <a:pPr rtl="0"/>
            <a:r>
              <a:rPr lang="fr-FR"/>
              <a:t>6.3.2 - Problèmes courants avec les configurations EtherChannel</a:t>
            </a:r>
          </a:p>
        </p:txBody>
      </p:sp>
      <p:sp>
        <p:nvSpPr>
          <p:cNvPr id="4" name="Slide Number Placeholder 3"/>
          <p:cNvSpPr>
            <a:spLocks noGrp="1"/>
          </p:cNvSpPr>
          <p:nvPr>
            <p:ph type="sldNum" sz="quarter" idx="5"/>
          </p:nvPr>
        </p:nvSpPr>
        <p:spPr/>
        <p:txBody>
          <a:bodyPr/>
          <a:lstStyle/>
          <a:p>
            <a:pPr rtl="0"/>
            <a:fld id="{5641018C-6CAF-B84E-B92C-ECB119457FBA}" type="slidenum">
              <a:rPr/>
              <a:t>29</a:t>
            </a:fld>
            <a:endParaRPr/>
          </a:p>
        </p:txBody>
      </p:sp>
    </p:spTree>
    <p:extLst>
      <p:ext uri="{BB962C8B-B14F-4D97-AF65-F5344CB8AC3E}">
        <p14:creationId xmlns:p14="http://schemas.microsoft.com/office/powerpoint/2010/main" val="1350875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6.3 - Vérification et dépannage d'EtherChannel</a:t>
            </a:r>
          </a:p>
          <a:p>
            <a:pPr rtl="0"/>
            <a:r>
              <a:rPr lang="fr-FR"/>
              <a:t>6.3.3 - Exemple de dépannage d'EtherChannel</a:t>
            </a:r>
          </a:p>
        </p:txBody>
      </p:sp>
      <p:sp>
        <p:nvSpPr>
          <p:cNvPr id="4" name="Slide Number Placeholder 3"/>
          <p:cNvSpPr>
            <a:spLocks noGrp="1"/>
          </p:cNvSpPr>
          <p:nvPr>
            <p:ph type="sldNum" sz="quarter" idx="5"/>
          </p:nvPr>
        </p:nvSpPr>
        <p:spPr/>
        <p:txBody>
          <a:bodyPr/>
          <a:lstStyle/>
          <a:p>
            <a:pPr rtl="0"/>
            <a:fld id="{5641018C-6CAF-B84E-B92C-ECB119457FBA}" type="slidenum">
              <a:rPr/>
              <a:t>30</a:t>
            </a:fld>
            <a:endParaRPr/>
          </a:p>
        </p:txBody>
      </p:sp>
    </p:spTree>
    <p:extLst>
      <p:ext uri="{BB962C8B-B14F-4D97-AF65-F5344CB8AC3E}">
        <p14:creationId xmlns:p14="http://schemas.microsoft.com/office/powerpoint/2010/main" val="178677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6.3 - Vérification et dépannage d'EtherChannel</a:t>
            </a:r>
          </a:p>
          <a:p>
            <a:pPr rtl="0"/>
            <a:r>
              <a:rPr lang="fr-FR"/>
              <a:t>6.3.3 - Exemple de dépannage d'EtherChannel (Suite)</a:t>
            </a:r>
          </a:p>
        </p:txBody>
      </p:sp>
      <p:sp>
        <p:nvSpPr>
          <p:cNvPr id="4" name="Slide Number Placeholder 3"/>
          <p:cNvSpPr>
            <a:spLocks noGrp="1"/>
          </p:cNvSpPr>
          <p:nvPr>
            <p:ph type="sldNum" sz="quarter" idx="5"/>
          </p:nvPr>
        </p:nvSpPr>
        <p:spPr/>
        <p:txBody>
          <a:bodyPr/>
          <a:lstStyle/>
          <a:p>
            <a:pPr rtl="0"/>
            <a:fld id="{5641018C-6CAF-B84E-B92C-ECB119457FBA}" type="slidenum">
              <a:rPr/>
              <a:t>31</a:t>
            </a:fld>
            <a:endParaRPr/>
          </a:p>
        </p:txBody>
      </p:sp>
    </p:spTree>
    <p:extLst>
      <p:ext uri="{BB962C8B-B14F-4D97-AF65-F5344CB8AC3E}">
        <p14:creationId xmlns:p14="http://schemas.microsoft.com/office/powerpoint/2010/main" val="223261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rtl="0"/>
            <a:fld id="{ACE20BE7-F2F3-4E26-9454-50B18F790A4E}" type="slidenum">
              <a:rPr sz="800" b="0">
                <a:ea typeface="ＭＳ Ｐゴシック" pitchFamily="34" charset="-128"/>
              </a:rPr>
              <a:pPr algn="r"/>
              <a:t>5</a:t>
            </a:fld>
            <a:endParaRPr sz="800" b="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6.3 - Vérification et dépannage d'EtherChannel</a:t>
            </a:r>
          </a:p>
          <a:p>
            <a:pPr rtl="0"/>
            <a:r>
              <a:rPr lang="fr-FR"/>
              <a:t>6.3.3 - Exemple de dépannage d'EtherChannel (Suite)</a:t>
            </a:r>
          </a:p>
        </p:txBody>
      </p:sp>
      <p:sp>
        <p:nvSpPr>
          <p:cNvPr id="4" name="Slide Number Placeholder 3"/>
          <p:cNvSpPr>
            <a:spLocks noGrp="1"/>
          </p:cNvSpPr>
          <p:nvPr>
            <p:ph type="sldNum" sz="quarter" idx="5"/>
          </p:nvPr>
        </p:nvSpPr>
        <p:spPr/>
        <p:txBody>
          <a:bodyPr/>
          <a:lstStyle/>
          <a:p>
            <a:pPr rtl="0"/>
            <a:fld id="{5641018C-6CAF-B84E-B92C-ECB119457FBA}" type="slidenum">
              <a:rPr/>
              <a:t>32</a:t>
            </a:fld>
            <a:endParaRPr/>
          </a:p>
        </p:txBody>
      </p:sp>
    </p:spTree>
    <p:extLst>
      <p:ext uri="{BB962C8B-B14F-4D97-AF65-F5344CB8AC3E}">
        <p14:creationId xmlns:p14="http://schemas.microsoft.com/office/powerpoint/2010/main" val="7716609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6.3 - Vérification et dépannage d'EtherChannel</a:t>
            </a:r>
          </a:p>
          <a:p>
            <a:pPr rtl="0"/>
            <a:r>
              <a:rPr lang="fr-FR"/>
              <a:t>6.3.3 - Exemple de dépannage d'EtherChannel (Suite)</a:t>
            </a:r>
          </a:p>
        </p:txBody>
      </p:sp>
      <p:sp>
        <p:nvSpPr>
          <p:cNvPr id="4" name="Slide Number Placeholder 3"/>
          <p:cNvSpPr>
            <a:spLocks noGrp="1"/>
          </p:cNvSpPr>
          <p:nvPr>
            <p:ph type="sldNum" sz="quarter" idx="5"/>
          </p:nvPr>
        </p:nvSpPr>
        <p:spPr/>
        <p:txBody>
          <a:bodyPr/>
          <a:lstStyle/>
          <a:p>
            <a:pPr rtl="0"/>
            <a:fld id="{5641018C-6CAF-B84E-B92C-ECB119457FBA}" type="slidenum">
              <a:rPr/>
              <a:t>33</a:t>
            </a:fld>
            <a:endParaRPr/>
          </a:p>
        </p:txBody>
      </p:sp>
    </p:spTree>
    <p:extLst>
      <p:ext uri="{BB962C8B-B14F-4D97-AF65-F5344CB8AC3E}">
        <p14:creationId xmlns:p14="http://schemas.microsoft.com/office/powerpoint/2010/main" val="2707961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6.3 - Vérification et dépannage d'EtherChannel</a:t>
            </a:r>
          </a:p>
          <a:p>
            <a:pPr rtl="0"/>
            <a:r>
              <a:rPr lang="fr-FR"/>
              <a:t>6.3.3 - Exemple de dépannage d'EtherChannel (Suite)</a:t>
            </a:r>
          </a:p>
        </p:txBody>
      </p:sp>
      <p:sp>
        <p:nvSpPr>
          <p:cNvPr id="4" name="Slide Number Placeholder 3"/>
          <p:cNvSpPr>
            <a:spLocks noGrp="1"/>
          </p:cNvSpPr>
          <p:nvPr>
            <p:ph type="sldNum" sz="quarter" idx="5"/>
          </p:nvPr>
        </p:nvSpPr>
        <p:spPr/>
        <p:txBody>
          <a:bodyPr/>
          <a:lstStyle/>
          <a:p>
            <a:pPr rtl="0"/>
            <a:fld id="{5641018C-6CAF-B84E-B92C-ECB119457FBA}" type="slidenum">
              <a:rPr/>
              <a:t>34</a:t>
            </a:fld>
            <a:endParaRPr/>
          </a:p>
        </p:txBody>
      </p:sp>
    </p:spTree>
    <p:extLst>
      <p:ext uri="{BB962C8B-B14F-4D97-AF65-F5344CB8AC3E}">
        <p14:creationId xmlns:p14="http://schemas.microsoft.com/office/powerpoint/2010/main" val="1370347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EtherChannel</a:t>
            </a:r>
          </a:p>
          <a:p>
            <a:pPr rtl="0"/>
            <a:r>
              <a:rPr lang="fr-FR"/>
              <a:t>6.3 - Vérification et dépannage d'EtherChannel</a:t>
            </a:r>
          </a:p>
          <a:p>
            <a:pPr rtl="0"/>
            <a:r>
              <a:rPr lang="fr-FR"/>
              <a:t>6.3.4 - </a:t>
            </a:r>
            <a:r>
              <a:rPr lang="fr-FR" sz="1200"/>
              <a:t>Packet Tracer - Dépannage d'EtherChannel</a:t>
            </a:r>
          </a:p>
        </p:txBody>
      </p:sp>
      <p:sp>
        <p:nvSpPr>
          <p:cNvPr id="4" name="Slide Number Placeholder 3"/>
          <p:cNvSpPr>
            <a:spLocks noGrp="1"/>
          </p:cNvSpPr>
          <p:nvPr>
            <p:ph type="sldNum" sz="quarter" idx="5"/>
          </p:nvPr>
        </p:nvSpPr>
        <p:spPr/>
        <p:txBody>
          <a:bodyPr/>
          <a:lstStyle/>
          <a:p>
            <a:pPr rtl="0"/>
            <a:fld id="{5641018C-6CAF-B84E-B92C-ECB119457FBA}" type="slidenum">
              <a:rPr/>
              <a:t>35</a:t>
            </a:fld>
            <a:endParaRPr/>
          </a:p>
        </p:txBody>
      </p:sp>
    </p:spTree>
    <p:extLst>
      <p:ext uri="{BB962C8B-B14F-4D97-AF65-F5344CB8AC3E}">
        <p14:creationId xmlns:p14="http://schemas.microsoft.com/office/powerpoint/2010/main" val="16742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Configuration de base du périphérique</a:t>
            </a:r>
          </a:p>
          <a:p>
            <a:pPr rtl="0"/>
            <a:r>
              <a:rPr lang="fr-FR"/>
              <a:t>6.4 - Module pratique et questionnaire</a:t>
            </a:r>
          </a:p>
          <a:p>
            <a:pPr>
              <a:buFontTx/>
              <a:buNone/>
            </a:pPr>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36</a:t>
            </a:fld>
            <a:endParaRPr/>
          </a:p>
        </p:txBody>
      </p:sp>
    </p:spTree>
    <p:extLst>
      <p:ext uri="{BB962C8B-B14F-4D97-AF65-F5344CB8AC3E}">
        <p14:creationId xmlns:p14="http://schemas.microsoft.com/office/powerpoint/2010/main" val="2217143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37</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6.4 -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6.4.1 - Packet Tracer - Mise en œuvre d'EtherChannel</a:t>
            </a:r>
          </a:p>
        </p:txBody>
      </p:sp>
    </p:spTree>
    <p:extLst>
      <p:ext uri="{BB962C8B-B14F-4D97-AF65-F5344CB8AC3E}">
        <p14:creationId xmlns:p14="http://schemas.microsoft.com/office/powerpoint/2010/main" val="2527915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38</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6.4 -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6.4.2 - Travaux pratiques - Mise en œuvre d'EtherChannel</a:t>
            </a:r>
          </a:p>
        </p:txBody>
      </p:sp>
    </p:spTree>
    <p:extLst>
      <p:ext uri="{BB962C8B-B14F-4D97-AF65-F5344CB8AC3E}">
        <p14:creationId xmlns:p14="http://schemas.microsoft.com/office/powerpoint/2010/main" val="1466095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39</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6.4 -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6.4.3 - Qu'est-ce que j'ai appris dans ce module?</a:t>
            </a:r>
          </a:p>
        </p:txBody>
      </p:sp>
    </p:spTree>
    <p:extLst>
      <p:ext uri="{BB962C8B-B14F-4D97-AF65-F5344CB8AC3E}">
        <p14:creationId xmlns:p14="http://schemas.microsoft.com/office/powerpoint/2010/main" val="22533629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40</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6.4 -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6.4.3 - Qu'est-ce que j'ai appris dans ce module? (Suite)</a:t>
            </a:r>
          </a:p>
        </p:txBody>
      </p:sp>
    </p:spTree>
    <p:extLst>
      <p:ext uri="{BB962C8B-B14F-4D97-AF65-F5344CB8AC3E}">
        <p14:creationId xmlns:p14="http://schemas.microsoft.com/office/powerpoint/2010/main" val="1652631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3997A419-355F-A04A-96E0-21643AF8E9FF}" type="slidenum">
              <a:rPr sz="800">
                <a:solidFill>
                  <a:prstClr val="black"/>
                </a:solidFill>
              </a:rPr>
              <a:pPr/>
              <a:t>41</a:t>
            </a:fld>
            <a:endParaRPr sz="80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fr-FR"/>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6.4 - Module pratique et questionnaire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6.4.3 - Qu'est-ce que j'ai appris dans ce module? (Suite)</a:t>
            </a:r>
          </a:p>
          <a:p>
            <a:pPr marL="0" marR="0" lvl="0" indent="0" algn="l" defTabSz="457200" rtl="0" eaLnBrk="1" fontAlgn="auto" latinLnBrk="0" hangingPunct="1">
              <a:lnSpc>
                <a:spcPct val="100000"/>
              </a:lnSpc>
              <a:spcBef>
                <a:spcPts val="0"/>
              </a:spcBef>
              <a:spcAft>
                <a:spcPts val="0"/>
              </a:spcAft>
              <a:buClrTx/>
              <a:buSzTx/>
              <a:buFontTx/>
              <a:buNone/>
              <a:tabLst/>
              <a:defRPr/>
            </a:pPr>
            <a:r>
              <a:rPr lang="fr-FR" sz="1200"/>
              <a:t>6.4.4 - Module Questionnaire - Etherchannel</a:t>
            </a:r>
          </a:p>
        </p:txBody>
      </p:sp>
    </p:spTree>
    <p:extLst>
      <p:ext uri="{BB962C8B-B14F-4D97-AF65-F5344CB8AC3E}">
        <p14:creationId xmlns:p14="http://schemas.microsoft.com/office/powerpoint/2010/main" val="216089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0A313ED8-785B-4D16-9B17-4143385249B9}" type="slidenum">
              <a:rPr sz="800" b="0"/>
              <a:pPr algn="r"/>
              <a:t>6</a:t>
            </a:fld>
            <a:endParaRPr sz="800" b="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pPr rtl="0"/>
            <a:fld id="{6C92755B-29FD-8743-9094-C0E3A734D22E}" type="slidenum">
              <a:rPr sz="800">
                <a:solidFill>
                  <a:prstClr val="black"/>
                </a:solidFill>
              </a:rPr>
              <a:pPr/>
              <a:t>42</a:t>
            </a:fld>
            <a:endParaRPr sz="80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rtl="0"/>
            <a:fld id="{5641018C-6CAF-B84E-B92C-ECB119457FBA}" type="slidenum">
              <a:rPr/>
              <a:t>43</a:t>
            </a:fld>
            <a:endParaRPr/>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7</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391C207-9349-46D5-9D89-8ADDA5014D1F}" type="slidenum">
              <a:rPr sz="800" b="0"/>
              <a:pPr algn="r"/>
              <a:t>8</a:t>
            </a:fld>
            <a:endParaRPr sz="800" b="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69515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Programme de l'Académie des Réseaux Cisco</a:t>
            </a:r>
            <a:r>
              <a:rPr lang="en-US" dirty="0"/>
              <a:t/>
            </a:r>
            <a:br>
              <a:rPr lang="en-US" dirty="0"/>
            </a:br>
            <a:r>
              <a:rPr lang="fr-FR"/>
              <a:t>Notions de base sur la commutation, le routage et le sans fil v7.0 (SRWE)</a:t>
            </a:r>
          </a:p>
          <a:p>
            <a:pPr rtl="0"/>
            <a:r>
              <a:rPr lang="fr-FR"/>
              <a:t>Module 6: EtherChannel</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9</a:t>
            </a:fld>
            <a:endParaRPr/>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rtl="0"/>
            <a:fld id="{7C839C26-801B-42B6-A101-60F37FE2B0A8}" type="slidenum">
              <a:rPr sz="800" b="0">
                <a:solidFill>
                  <a:prstClr val="black"/>
                </a:solidFill>
              </a:rPr>
              <a:pPr algn="r"/>
              <a:t>10</a:t>
            </a:fld>
            <a:endParaRPr sz="800" b="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rtl="0">
              <a:buFontTx/>
              <a:buNone/>
            </a:pPr>
            <a:r>
              <a:rPr lang="fr-FR"/>
              <a:t>6.0 - Présentation</a:t>
            </a:r>
          </a:p>
          <a:p>
            <a:pPr rtl="0">
              <a:buFontTx/>
              <a:buNone/>
            </a:pPr>
            <a:r>
              <a:rPr lang="fr-FR"/>
              <a:t>6.0.2 - Qu'est-ce que je vais apprendre dans ce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fr-FR"/>
              <a:t>6 - Configuration de base du périphérique</a:t>
            </a:r>
          </a:p>
          <a:p>
            <a:pPr rtl="0"/>
            <a:r>
              <a:rPr lang="fr-FR"/>
              <a:t>6.1 - Fonctionnement d'EtherChannel</a:t>
            </a:r>
          </a:p>
          <a:p>
            <a:endParaRPr lang="en-US" dirty="0"/>
          </a:p>
        </p:txBody>
      </p:sp>
      <p:sp>
        <p:nvSpPr>
          <p:cNvPr id="4" name="Slide Number Placeholder 3"/>
          <p:cNvSpPr>
            <a:spLocks noGrp="1"/>
          </p:cNvSpPr>
          <p:nvPr>
            <p:ph type="sldNum" sz="quarter" idx="10"/>
          </p:nvPr>
        </p:nvSpPr>
        <p:spPr/>
        <p:txBody>
          <a:bodyPr/>
          <a:lstStyle/>
          <a:p>
            <a:pPr rtl="0"/>
            <a:fld id="{5641018C-6CAF-B84E-B92C-ECB119457FBA}" type="slidenum">
              <a:rPr/>
              <a:t>11</a:t>
            </a:fld>
            <a:endParaRPr/>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 xmlns:c="http://schemas.openxmlformats.org/drawingml/2006/chart" xmlns:c15="http://schemas.microsoft.com/office/drawing/2012/char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 xmlns:c="http://schemas.openxmlformats.org/drawingml/2006/chart" xmlns:c15="http://schemas.microsoft.com/office/drawing/2012/char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 xmlns:c="http://schemas.openxmlformats.org/drawingml/2006/chart" xmlns:c15="http://schemas.microsoft.com/office/drawing/2012/char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sz="60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5">
                    <a:lumMod val="50000"/>
                  </a:schemeClr>
                </a:solidFill>
                <a:latin typeface="+mn-lt"/>
                <a:ea typeface="+mn-ea"/>
                <a:cs typeface="CiscoSans Thin"/>
              </a:rPr>
              <a:t>© 2016 Cisco et/ou ses filiales. Tous droits réservés.   Informations confidentielles de Cisco</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rtl="0" fontAlgn="auto">
              <a:spcBef>
                <a:spcPts val="0"/>
              </a:spcBef>
              <a:spcAft>
                <a:spcPts val="0"/>
              </a:spcAft>
              <a:defRPr/>
            </a:pPr>
            <a:fld id="{6A1E46DC-7EF6-4EA2-B285-14272867D133}" type="slidenum">
              <a:rPr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sz="60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rtl="0" fontAlgn="auto">
              <a:spcBef>
                <a:spcPts val="0"/>
              </a:spcBef>
              <a:spcAft>
                <a:spcPts val="0"/>
              </a:spcAft>
              <a:defRPr/>
            </a:pPr>
            <a:r>
              <a:rPr lang="fr-FR" sz="600">
                <a:solidFill>
                  <a:schemeClr val="accent3">
                    <a:lumMod val="85000"/>
                  </a:schemeClr>
                </a:solidFill>
                <a:latin typeface="+mn-lt"/>
                <a:ea typeface="+mn-ea"/>
                <a:cs typeface="CiscoSans Thin"/>
              </a:rPr>
              <a:t>© 2016 Cisco et/ou ses filiales. Tous droits réservés.   Informations confidentielles de Cisco</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 xmlns:c="http://schemas.openxmlformats.org/drawingml/2006/chart" xmlns:c15="http://schemas.microsoft.com/office/drawing/2012/char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pPr rtl="0"/>
            <a:r>
              <a:rPr lang="fr-FR">
                <a:solidFill>
                  <a:schemeClr val="accent5">
                    <a:lumMod val="40000"/>
                    <a:lumOff val="60000"/>
                  </a:schemeClr>
                </a:solidFill>
              </a:rPr>
              <a:t>Module 6: EtherChannel</a:t>
            </a:r>
          </a:p>
        </p:txBody>
      </p:sp>
      <p:sp>
        <p:nvSpPr>
          <p:cNvPr id="5" name="Text Placeholder 4"/>
          <p:cNvSpPr>
            <a:spLocks noGrp="1"/>
          </p:cNvSpPr>
          <p:nvPr>
            <p:ph type="body" sz="quarter" idx="13"/>
          </p:nvPr>
        </p:nvSpPr>
        <p:spPr>
          <a:xfrm>
            <a:off x="469497" y="3127609"/>
            <a:ext cx="5925246" cy="299001"/>
          </a:xfrm>
        </p:spPr>
        <p:txBody>
          <a:bodyPr/>
          <a:lstStyle/>
          <a:p>
            <a:pPr rtl="0"/>
            <a:r>
              <a:rPr lang="fr-FR">
                <a:solidFill>
                  <a:schemeClr val="bg2">
                    <a:lumMod val="40000"/>
                    <a:lumOff val="60000"/>
                  </a:schemeClr>
                </a:solidFill>
              </a:rPr>
              <a:t>Contenu pédagogique de l'instructeur</a:t>
            </a: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Notions de base sur la commutation, le routage et le sans fil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rtl="0" eaLnBrk="1" hangingPunct="1"/>
            <a:r>
              <a:rPr lang="fr-FR"/>
              <a:t>Objectifs du Module</a:t>
            </a:r>
          </a:p>
        </p:txBody>
      </p:sp>
      <p:sp>
        <p:nvSpPr>
          <p:cNvPr id="2" name="Content Placeholder 1">
            <a:extLst>
              <a:ext uri="{FF2B5EF4-FFF2-40B4-BE49-F238E27FC236}">
                <a16:creationId xmlns="" xmlns:c="http://schemas.openxmlformats.org/drawingml/2006/chart" xmlns:c15="http://schemas.microsoft.com/office/drawing/2012/chart"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rtl="0" eaLnBrk="0" hangingPunct="0">
              <a:spcBef>
                <a:spcPct val="0"/>
              </a:spcBef>
              <a:spcAft>
                <a:spcPct val="0"/>
              </a:spcAft>
              <a:buClrTx/>
              <a:buSzTx/>
              <a:buNone/>
            </a:pPr>
            <a:r>
              <a:rPr lang="fr-FR" sz="1400" b="1">
                <a:solidFill>
                  <a:schemeClr val="tx1"/>
                </a:solidFill>
                <a:ea typeface="Calibri" panose="020F0502020204030204" pitchFamily="34" charset="0"/>
                <a:cs typeface="Calibri" panose="020F0502020204030204" pitchFamily="34" charset="0"/>
              </a:rPr>
              <a:t>Titre du module: </a:t>
            </a:r>
            <a:r>
              <a:rPr lang="fr-FR" sz="1400">
                <a:solidFill>
                  <a:schemeClr val="tx1"/>
                </a:solidFill>
                <a:ea typeface="Calibri" panose="020F0502020204030204" pitchFamily="34" charset="0"/>
                <a:cs typeface="Calibri" panose="020F0502020204030204" pitchFamily="34" charset="0"/>
              </a:rPr>
              <a:t>EtherChannel</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rtl="0" eaLnBrk="0" hangingPunct="0">
              <a:spcBef>
                <a:spcPct val="0"/>
              </a:spcBef>
              <a:spcAft>
                <a:spcPct val="0"/>
              </a:spcAft>
              <a:buClrTx/>
              <a:buSzTx/>
              <a:buNone/>
            </a:pPr>
            <a:r>
              <a:rPr lang="fr-FR" sz="1400" b="1">
                <a:solidFill>
                  <a:schemeClr val="tx1"/>
                </a:solidFill>
                <a:ea typeface="Calibri" panose="020F0502020204030204" pitchFamily="34" charset="0"/>
                <a:cs typeface="Calibri" panose="020F0502020204030204" pitchFamily="34" charset="0"/>
              </a:rPr>
              <a:t>Objectifs du Module</a:t>
            </a:r>
            <a:r>
              <a:rPr lang="fr-FR" sz="1400">
                <a:solidFill>
                  <a:schemeClr val="tx1"/>
                </a:solidFill>
                <a:ea typeface="Calibri" panose="020F0502020204030204" pitchFamily="34" charset="0"/>
                <a:cs typeface="Calibri" panose="020F0502020204030204" pitchFamily="34" charset="0"/>
              </a:rPr>
              <a:t>: </a:t>
            </a:r>
            <a:r>
              <a:rPr lang="fr-FR"/>
              <a:t>Dépanner EtherChannel sur les liaisons commutées.</a:t>
            </a:r>
          </a:p>
          <a:p>
            <a:endParaRPr lang="en-US" dirty="0"/>
          </a:p>
        </p:txBody>
      </p:sp>
      <p:graphicFrame>
        <p:nvGraphicFramePr>
          <p:cNvPr id="3" name="Table 2">
            <a:extLst>
              <a:ext uri="{FF2B5EF4-FFF2-40B4-BE49-F238E27FC236}">
                <a16:creationId xmlns="" xmlns:c="http://schemas.openxmlformats.org/drawingml/2006/chart" xmlns:c15="http://schemas.microsoft.com/office/drawing/2012/chart"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208402746"/>
              </p:ext>
            </p:extLst>
          </p:nvPr>
        </p:nvGraphicFramePr>
        <p:xfrm>
          <a:off x="655782" y="1732166"/>
          <a:ext cx="7555085" cy="1634490"/>
        </p:xfrm>
        <a:graphic>
          <a:graphicData uri="http://schemas.openxmlformats.org/drawingml/2006/table">
            <a:tbl>
              <a:tblPr firstRow="1" bandRow="1">
                <a:tableStyleId>{5C22544A-7EE6-4342-B048-85BDC9FD1C3A}</a:tableStyleId>
              </a:tblPr>
              <a:tblGrid>
                <a:gridCol w="3225845">
                  <a:extLst>
                    <a:ext uri="{9D8B030D-6E8A-4147-A177-3AD203B41FA5}">
                      <a16:colId xmlns="" xmlns:c="http://schemas.openxmlformats.org/drawingml/2006/chart" xmlns:c15="http://schemas.microsoft.com/office/drawing/2012/chart" xmlns:a16="http://schemas.microsoft.com/office/drawing/2014/main" val="2579019526"/>
                    </a:ext>
                  </a:extLst>
                </a:gridCol>
                <a:gridCol w="4329240">
                  <a:extLst>
                    <a:ext uri="{9D8B030D-6E8A-4147-A177-3AD203B41FA5}">
                      <a16:colId xmlns="" xmlns:c="http://schemas.openxmlformats.org/drawingml/2006/chart" xmlns:c15="http://schemas.microsoft.com/office/drawing/2012/chart" xmlns:a16="http://schemas.microsoft.com/office/drawing/2014/main" val="1764220437"/>
                    </a:ext>
                  </a:extLst>
                </a:gridCol>
              </a:tblGrid>
              <a:tr h="370840">
                <a:tc>
                  <a:txBody>
                    <a:bodyPr/>
                    <a:lstStyle/>
                    <a:p>
                      <a:pPr algn="l" rtl="0" fontAlgn="ctr"/>
                      <a:r>
                        <a:rPr lang="fr-FR" b="1">
                          <a:effectLst/>
                        </a:rPr>
                        <a:t>Titre du rubrique</a:t>
                      </a:r>
                    </a:p>
                  </a:txBody>
                  <a:tcPr marL="47625" marR="47625" marT="47625" marB="47625" anchor="ctr"/>
                </a:tc>
                <a:tc>
                  <a:txBody>
                    <a:bodyPr/>
                    <a:lstStyle/>
                    <a:p>
                      <a:pPr algn="l" rtl="0" fontAlgn="ctr"/>
                      <a:r>
                        <a:rPr lang="fr-FR" b="1">
                          <a:effectLst/>
                        </a:rPr>
                        <a:t>Objectif du rubrique</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742401779"/>
                  </a:ext>
                </a:extLst>
              </a:tr>
              <a:tr h="370840">
                <a:tc>
                  <a:txBody>
                    <a:bodyPr/>
                    <a:lstStyle/>
                    <a:p>
                      <a:pPr rtl="0" fontAlgn="ctr"/>
                      <a:r>
                        <a:rPr lang="fr-FR" b="1">
                          <a:solidFill>
                            <a:schemeClr val="bg1"/>
                          </a:solidFill>
                          <a:effectLst/>
                        </a:rPr>
                        <a:t>Fonctionnement d'EtherChannel</a:t>
                      </a:r>
                    </a:p>
                  </a:txBody>
                  <a:tcPr marL="47625" marR="47625" marT="47625" marB="47625" anchor="ctr">
                    <a:solidFill>
                      <a:schemeClr val="accent1"/>
                    </a:solidFill>
                  </a:tcPr>
                </a:tc>
                <a:tc>
                  <a:txBody>
                    <a:bodyPr/>
                    <a:lstStyle/>
                    <a:p>
                      <a:pPr rtl="0" fontAlgn="ctr"/>
                      <a:r>
                        <a:rPr lang="fr-FR" b="0">
                          <a:effectLst/>
                        </a:rPr>
                        <a:t>Décrire la technologie EtherChannel.</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3150950737"/>
                  </a:ext>
                </a:extLst>
              </a:tr>
              <a:tr h="370840">
                <a:tc>
                  <a:txBody>
                    <a:bodyPr/>
                    <a:lstStyle/>
                    <a:p>
                      <a:pPr rtl="0" fontAlgn="ctr"/>
                      <a:r>
                        <a:rPr lang="fr-FR" b="1">
                          <a:solidFill>
                            <a:schemeClr val="bg1"/>
                          </a:solidFill>
                          <a:effectLst/>
                        </a:rPr>
                        <a:t>Configuration d'EtherChannel</a:t>
                      </a:r>
                    </a:p>
                  </a:txBody>
                  <a:tcPr marL="47625" marR="47625" marT="47625" marB="47625" anchor="ctr">
                    <a:solidFill>
                      <a:schemeClr val="accent1"/>
                    </a:solidFill>
                  </a:tcPr>
                </a:tc>
                <a:tc>
                  <a:txBody>
                    <a:bodyPr/>
                    <a:lstStyle/>
                    <a:p>
                      <a:pPr rtl="0" fontAlgn="ctr"/>
                      <a:r>
                        <a:rPr lang="fr-FR" b="0">
                          <a:effectLst/>
                        </a:rPr>
                        <a:t>Configurer la technologie EtherChannel.</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2772085455"/>
                  </a:ext>
                </a:extLst>
              </a:tr>
              <a:tr h="370840">
                <a:tc>
                  <a:txBody>
                    <a:bodyPr/>
                    <a:lstStyle/>
                    <a:p>
                      <a:pPr rtl="0" fontAlgn="ctr"/>
                      <a:r>
                        <a:rPr lang="fr-FR" b="1">
                          <a:solidFill>
                            <a:schemeClr val="bg1"/>
                          </a:solidFill>
                          <a:effectLst/>
                        </a:rPr>
                        <a:t>Vérification et dépannage d'EtherChannel</a:t>
                      </a:r>
                    </a:p>
                  </a:txBody>
                  <a:tcPr marL="47625" marR="47625" marT="47625" marB="47625" anchor="ctr">
                    <a:solidFill>
                      <a:schemeClr val="accent1"/>
                    </a:solidFill>
                  </a:tcPr>
                </a:tc>
                <a:tc>
                  <a:txBody>
                    <a:bodyPr/>
                    <a:lstStyle/>
                    <a:p>
                      <a:pPr rtl="0" fontAlgn="ctr"/>
                      <a:r>
                        <a:rPr lang="fr-FR" b="0">
                          <a:effectLst/>
                        </a:rPr>
                        <a:t>Dépanner la technologie EtherChannel.</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pPr rtl="0"/>
            <a:r>
              <a:rPr lang="fr-FR">
                <a:solidFill>
                  <a:schemeClr val="accent5">
                    <a:lumMod val="40000"/>
                    <a:lumOff val="60000"/>
                  </a:schemeClr>
                </a:solidFill>
              </a:rPr>
              <a:t>6.1 Fonctionnement d'EtherChannel</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Fonctionnement d'EtherChannel</a:t>
            </a:r>
            <a:r>
              <a:rPr lang="en-US" dirty="0"/>
              <a:t/>
            </a:r>
            <a:br>
              <a:rPr lang="en-US" dirty="0"/>
            </a:br>
            <a:r>
              <a:rPr lang="fr-FR" sz="2400"/>
              <a:t>Agrégation de liaisons</a:t>
            </a:r>
          </a:p>
        </p:txBody>
      </p:sp>
      <p:sp>
        <p:nvSpPr>
          <p:cNvPr id="5" name="Content Placeholder 4">
            <a:extLst>
              <a:ext uri="{FF2B5EF4-FFF2-40B4-BE49-F238E27FC236}">
                <a16:creationId xmlns="" xmlns:c="http://schemas.openxmlformats.org/drawingml/2006/chart" xmlns:c15="http://schemas.microsoft.com/office/drawing/2012/chart" xmlns:a16="http://schemas.microsoft.com/office/drawing/2014/main" id="{0DFA8565-A240-41A7-ABB3-834EEFCAD63F}"/>
              </a:ext>
            </a:extLst>
          </p:cNvPr>
          <p:cNvSpPr>
            <a:spLocks noGrp="1"/>
          </p:cNvSpPr>
          <p:nvPr>
            <p:ph idx="1"/>
          </p:nvPr>
        </p:nvSpPr>
        <p:spPr>
          <a:xfrm>
            <a:off x="474662" y="731837"/>
            <a:ext cx="8280057" cy="3689897"/>
          </a:xfrm>
        </p:spPr>
        <p:txBody>
          <a:bodyPr/>
          <a:lstStyle/>
          <a:p>
            <a:pPr marL="342900" indent="-342900" algn="l" rtl="0">
              <a:buFont typeface="Arial" panose="020B0604020202020204" pitchFamily="34" charset="0"/>
              <a:buChar char="•"/>
            </a:pPr>
            <a:r>
              <a:rPr lang="fr-FR" sz="1600">
                <a:solidFill>
                  <a:srgbClr val="000000"/>
                </a:solidFill>
              </a:rPr>
              <a:t>Il existe des scénarios dans lesquels plus de bande passante ou de redondance entre les périphériques est nécessaire que ce qui peut être fourni par une liaison unique. Plusieurs liens peuvent être connectés entre les appareils pour augmenter la bande passante. Cependant, le protocole STP (Spanning Tree Protocol), qui est activé sur les périphériques de couche 2 tels que les commutateurs Cisco par défaut, bloquera les liens redondants pour empêcher les boucles de commutation.</a:t>
            </a:r>
          </a:p>
          <a:p>
            <a:pPr marL="342900" indent="-342900" algn="l" rtl="0">
              <a:buFont typeface="Arial" panose="020B0604020202020204" pitchFamily="34" charset="0"/>
              <a:buChar char="•"/>
            </a:pPr>
            <a:r>
              <a:rPr lang="fr-FR" sz="1600">
                <a:solidFill>
                  <a:srgbClr val="000000"/>
                </a:solidFill>
              </a:rPr>
              <a:t>Une technologie d'agrégation de liens est nécessaire pour permettre des liaisons redondantes entre les périphériques qui ne seront pas bloqués par STP. Cette technologie est connue sous le nom d'EtherChannel.</a:t>
            </a:r>
          </a:p>
          <a:p>
            <a:pPr marL="342900" indent="-342900" algn="l" rtl="0">
              <a:buFont typeface="Arial" panose="020B0604020202020204" pitchFamily="34" charset="0"/>
              <a:buChar char="•"/>
            </a:pPr>
            <a:r>
              <a:rPr lang="fr-FR" sz="1600">
                <a:solidFill>
                  <a:srgbClr val="000000"/>
                </a:solidFill>
              </a:rPr>
              <a:t>EtherChannel est une technologie d'agrégation de liens qui regroupe plusieurs liaisons Ethernet physiques en un seul lien logique. Il est utilisé pour fournir une tolérance aux pannes, un partage de charge, une bande passante accrue et une redondance entre les commutateurs, les routeurs et les serveurs.</a:t>
            </a:r>
          </a:p>
          <a:p>
            <a:pPr marL="342900" indent="-342900" algn="l" rtl="0">
              <a:buFont typeface="Arial" panose="020B0604020202020204" pitchFamily="34" charset="0"/>
              <a:buChar char="•"/>
            </a:pPr>
            <a:r>
              <a:rPr lang="fr-FR" sz="1600">
                <a:solidFill>
                  <a:srgbClr val="000000"/>
                </a:solidFill>
              </a:rPr>
              <a:t>La technologie EtherChannel permet le nombre de liaisons physiques entre les commutateurs pour accélérer de manière globale la communication entre les commutateurs.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Fonctionnement d'EtherChannel</a:t>
            </a:r>
            <a:r>
              <a:rPr lang="en-US" dirty="0"/>
              <a:t/>
            </a:r>
            <a:br>
              <a:rPr lang="en-US" dirty="0"/>
            </a:br>
            <a:r>
              <a:rPr lang="fr-FR" sz="2400"/>
              <a:t>EtherChannel</a:t>
            </a:r>
          </a:p>
        </p:txBody>
      </p:sp>
      <p:sp>
        <p:nvSpPr>
          <p:cNvPr id="4" name="Content Placeholder 3">
            <a:extLst>
              <a:ext uri="{FF2B5EF4-FFF2-40B4-BE49-F238E27FC236}">
                <a16:creationId xmlns="" xmlns:c="http://schemas.openxmlformats.org/drawingml/2006/chart" xmlns:c15="http://schemas.microsoft.com/office/drawing/2012/chart" xmlns:a16="http://schemas.microsoft.com/office/drawing/2014/main" id="{8606C3D3-AFA2-41F9-AA40-DD17794142A9}"/>
              </a:ext>
            </a:extLst>
          </p:cNvPr>
          <p:cNvSpPr>
            <a:spLocks noGrp="1"/>
          </p:cNvSpPr>
          <p:nvPr>
            <p:ph idx="1"/>
          </p:nvPr>
        </p:nvSpPr>
        <p:spPr>
          <a:xfrm>
            <a:off x="474662" y="731837"/>
            <a:ext cx="3291003" cy="3689897"/>
          </a:xfrm>
        </p:spPr>
        <p:txBody>
          <a:bodyPr/>
          <a:lstStyle/>
          <a:p>
            <a:pPr marL="0" indent="0" algn="l" rtl="0"/>
            <a:r>
              <a:rPr lang="fr-FR" sz="1600">
                <a:solidFill>
                  <a:srgbClr val="000000"/>
                </a:solidFill>
              </a:rPr>
              <a:t>La technologie EtherChannel a initialement été développée par Cisco comme une technique de réseau local entre deux commutateurs permettant de regrouper plusieurs ports Fast Ethernet ou Gigabit Ethernet en un seul canal logique. </a:t>
            </a:r>
          </a:p>
          <a:p>
            <a:pPr marL="0" indent="0" algn="l"/>
            <a:endParaRPr lang="en-US" sz="1600" dirty="0">
              <a:solidFill>
                <a:srgbClr val="000000"/>
              </a:solidFill>
            </a:endParaRPr>
          </a:p>
          <a:p>
            <a:pPr marL="0" indent="0" algn="l" rtl="0"/>
            <a:r>
              <a:rPr lang="fr-FR" sz="1600">
                <a:solidFill>
                  <a:srgbClr val="000000"/>
                </a:solidFill>
              </a:rPr>
              <a:t>Quand un EtherChannel est configuré, l'interface virtuelle résultante est appelée un canal de port. Les interfaces physiques sont regroupées dans une interface de canal de port, comme indiqué sur la figure.</a:t>
            </a:r>
          </a:p>
        </p:txBody>
      </p:sp>
      <p:pic>
        <p:nvPicPr>
          <p:cNvPr id="6" name="Picture 5">
            <a:extLst>
              <a:ext uri="{FF2B5EF4-FFF2-40B4-BE49-F238E27FC236}">
                <a16:creationId xmlns="" xmlns:c="http://schemas.openxmlformats.org/drawingml/2006/chart" xmlns:c15="http://schemas.microsoft.com/office/drawing/2012/chart" xmlns:a16="http://schemas.microsoft.com/office/drawing/2014/main" id="{8A5E5DD2-CDA2-49D4-878C-1ADA6CF9E47D}"/>
              </a:ext>
            </a:extLst>
          </p:cNvPr>
          <p:cNvPicPr>
            <a:picLocks noChangeAspect="1"/>
          </p:cNvPicPr>
          <p:nvPr/>
        </p:nvPicPr>
        <p:blipFill>
          <a:blip r:embed="rId3"/>
          <a:stretch>
            <a:fillRect/>
          </a:stretch>
        </p:blipFill>
        <p:spPr>
          <a:xfrm>
            <a:off x="3897183" y="1116700"/>
            <a:ext cx="4874625" cy="3048969"/>
          </a:xfrm>
          <a:prstGeom prst="rect">
            <a:avLst/>
          </a:prstGeom>
        </p:spPr>
      </p:pic>
    </p:spTree>
    <p:extLst>
      <p:ext uri="{BB962C8B-B14F-4D97-AF65-F5344CB8AC3E}">
        <p14:creationId xmlns:p14="http://schemas.microsoft.com/office/powerpoint/2010/main" val="326629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Fonctionnement d'EtherChannel</a:t>
            </a:r>
            <a:r>
              <a:rPr lang="en-US" dirty="0"/>
              <a:t/>
            </a:r>
            <a:br>
              <a:rPr lang="en-US" dirty="0"/>
            </a:br>
            <a:r>
              <a:rPr lang="fr-FR" sz="2400"/>
              <a:t>Avantages de l'EtherChannel</a:t>
            </a:r>
          </a:p>
        </p:txBody>
      </p:sp>
      <p:sp>
        <p:nvSpPr>
          <p:cNvPr id="5" name="Content Placeholder 4">
            <a:extLst>
              <a:ext uri="{FF2B5EF4-FFF2-40B4-BE49-F238E27FC236}">
                <a16:creationId xmlns="" xmlns:c="http://schemas.openxmlformats.org/drawingml/2006/chart" xmlns:c15="http://schemas.microsoft.com/office/drawing/2012/chart" xmlns:a16="http://schemas.microsoft.com/office/drawing/2014/main" id="{2A820061-1207-4116-A10C-14636EABCB94}"/>
              </a:ext>
            </a:extLst>
          </p:cNvPr>
          <p:cNvSpPr>
            <a:spLocks noGrp="1"/>
          </p:cNvSpPr>
          <p:nvPr>
            <p:ph idx="1"/>
          </p:nvPr>
        </p:nvSpPr>
        <p:spPr>
          <a:xfrm>
            <a:off x="0" y="648393"/>
            <a:ext cx="9144000" cy="3773341"/>
          </a:xfrm>
        </p:spPr>
        <p:txBody>
          <a:bodyPr/>
          <a:lstStyle/>
          <a:p>
            <a:pPr marL="0" indent="0" algn="l" rtl="0"/>
            <a:r>
              <a:rPr lang="fr-FR" sz="1600">
                <a:solidFill>
                  <a:srgbClr val="000000"/>
                </a:solidFill>
              </a:rPr>
              <a:t>La technologie EtherChannel présente de nombreux avantages, dont les suivants</a:t>
            </a:r>
            <a:r>
              <a:rPr lang="fr-FR" sz="1400">
                <a:solidFill>
                  <a:srgbClr val="000000"/>
                </a:solidFill>
              </a:rPr>
              <a:t>:</a:t>
            </a:r>
          </a:p>
          <a:p>
            <a:pPr marL="342900" indent="-342900" algn="l" rtl="0">
              <a:buFont typeface="Arial" panose="020B0604020202020204" pitchFamily="34" charset="0"/>
              <a:buChar char="•"/>
            </a:pPr>
            <a:r>
              <a:rPr lang="fr-FR" sz="1600">
                <a:solidFill>
                  <a:srgbClr val="000000"/>
                </a:solidFill>
              </a:rPr>
              <a:t>La plupart des tâches de configuration peuvent être réalisées sur l'interface EtherChannel plutôt que sur chaque port, ce qui assure la cohérence de la configuration sur toutes les liaisons.</a:t>
            </a:r>
          </a:p>
          <a:p>
            <a:pPr marL="342900" indent="-342900" algn="l" rtl="0">
              <a:buFont typeface="Arial" panose="020B0604020202020204" pitchFamily="34" charset="0"/>
              <a:buChar char="•"/>
            </a:pPr>
            <a:r>
              <a:rPr lang="fr-FR" sz="1600">
                <a:solidFill>
                  <a:srgbClr val="000000"/>
                </a:solidFill>
              </a:rPr>
              <a:t>Une liaison EtherChannel repose sur les ports de commutation existants. Il n'est pas nécessaire de mettre à niveau la liaison vers une connexion plus rapide et plus coûteuse pour avoir davantage de bande passante.</a:t>
            </a:r>
          </a:p>
          <a:p>
            <a:pPr marL="342900" indent="-342900" algn="l" rtl="0">
              <a:buFont typeface="Arial" panose="020B0604020202020204" pitchFamily="34" charset="0"/>
              <a:buChar char="•"/>
            </a:pPr>
            <a:r>
              <a:rPr lang="fr-FR" sz="1600">
                <a:solidFill>
                  <a:srgbClr val="000000"/>
                </a:solidFill>
              </a:rPr>
              <a:t>L'équilibrage de la charge se fait entre les liaisons appartenant au même EtherChannel. </a:t>
            </a:r>
          </a:p>
          <a:p>
            <a:pPr marL="342900" indent="-342900" algn="l" rtl="0">
              <a:buFont typeface="Arial" panose="020B0604020202020204" pitchFamily="34" charset="0"/>
              <a:buChar char="•"/>
            </a:pPr>
            <a:r>
              <a:rPr lang="fr-FR" sz="1600">
                <a:solidFill>
                  <a:srgbClr val="000000"/>
                </a:solidFill>
              </a:rPr>
              <a:t>EtherChannel crée une agrégation considérée comme une seule liaison logique. Quand plusieurs groupes EtherChannel existent entre deux commutateurs, STP peut bloquer l'un des groupes pour éviter les boucles de commutation. Quand STP bloque l'une des liaisons redondantes, cela bloque la totalité de l'EtherChannel. Cela bloque tous les ports appartenant à cette liaison EtherChannel. Quand il existe uniquement une liaison EtherChannel, toutes les liaisons physiques de l'EtherChannel sont actives, car STP considère une seule liaison (logique).</a:t>
            </a:r>
          </a:p>
          <a:p>
            <a:pPr marL="342900" indent="-342900" algn="l" rtl="0">
              <a:buFont typeface="Arial" panose="020B0604020202020204" pitchFamily="34" charset="0"/>
              <a:buChar char="•"/>
            </a:pPr>
            <a:r>
              <a:rPr lang="fr-FR" sz="1600">
                <a:solidFill>
                  <a:srgbClr val="000000"/>
                </a:solidFill>
              </a:rPr>
              <a:t>EtherChannel offre de la redondance car la liaison globale est considérée comme une seule connexion logique. De plus, la perte d'un lien physique dans le canal ne crée pas de changement dans la topologie. </a:t>
            </a:r>
          </a:p>
        </p:txBody>
      </p:sp>
    </p:spTree>
    <p:extLst>
      <p:ext uri="{BB962C8B-B14F-4D97-AF65-F5344CB8AC3E}">
        <p14:creationId xmlns:p14="http://schemas.microsoft.com/office/powerpoint/2010/main" val="156383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Fonctionnement d'EtherChannel</a:t>
            </a:r>
            <a:r>
              <a:rPr lang="en-US" dirty="0"/>
              <a:t/>
            </a:r>
            <a:br>
              <a:rPr lang="en-US" dirty="0"/>
            </a:br>
            <a:r>
              <a:rPr lang="fr-FR" sz="2400"/>
              <a:t>Les Restrictions d'implémentation</a:t>
            </a:r>
          </a:p>
        </p:txBody>
      </p:sp>
      <p:sp>
        <p:nvSpPr>
          <p:cNvPr id="5" name="Content Placeholder 4">
            <a:extLst>
              <a:ext uri="{FF2B5EF4-FFF2-40B4-BE49-F238E27FC236}">
                <a16:creationId xmlns="" xmlns:c="http://schemas.openxmlformats.org/drawingml/2006/chart" xmlns:c15="http://schemas.microsoft.com/office/drawing/2012/chart" xmlns:a16="http://schemas.microsoft.com/office/drawing/2014/main" id="{2A820061-1207-4116-A10C-14636EABCB94}"/>
              </a:ext>
            </a:extLst>
          </p:cNvPr>
          <p:cNvSpPr>
            <a:spLocks noGrp="1"/>
          </p:cNvSpPr>
          <p:nvPr>
            <p:ph idx="1"/>
          </p:nvPr>
        </p:nvSpPr>
        <p:spPr>
          <a:xfrm>
            <a:off x="208654" y="648710"/>
            <a:ext cx="8280057" cy="3689897"/>
          </a:xfrm>
        </p:spPr>
        <p:txBody>
          <a:bodyPr/>
          <a:lstStyle/>
          <a:p>
            <a:pPr marL="0" indent="0" algn="l" rtl="0"/>
            <a:r>
              <a:rPr lang="fr-FR" sz="1600">
                <a:solidFill>
                  <a:srgbClr val="000000"/>
                </a:solidFill>
              </a:rPr>
              <a:t>EtherChannel a certaines restrictions d'implémentation, notamment les suivantes:</a:t>
            </a:r>
          </a:p>
          <a:p>
            <a:pPr marL="342900" indent="-342900" algn="l" rtl="0">
              <a:buFont typeface="Arial" panose="020B0604020202020204" pitchFamily="34" charset="0"/>
              <a:buChar char="•"/>
            </a:pPr>
            <a:r>
              <a:rPr lang="fr-FR" sz="1600">
                <a:solidFill>
                  <a:srgbClr val="000000"/>
                </a:solidFill>
              </a:rPr>
              <a:t>Les types d'interfaces ne peuvent pas être associés. Par exemple, le Fast Ethernet et le Gigabit Ethernet ne peuvent pas être mélangés dans un seul EtherChannel.</a:t>
            </a:r>
          </a:p>
          <a:p>
            <a:pPr marL="342900" indent="-342900" algn="l" rtl="0">
              <a:buFont typeface="Arial" panose="020B0604020202020204" pitchFamily="34" charset="0"/>
              <a:buChar char="•"/>
            </a:pPr>
            <a:r>
              <a:rPr lang="fr-FR" sz="1600">
                <a:solidFill>
                  <a:srgbClr val="000000"/>
                </a:solidFill>
              </a:rPr>
              <a:t>Actuellement, chaque EtherChannel peut être composé de huit ports Ethernet maximum, configurés pour être compatibles. EtherChannel fournit une largeur de bande en duplex intégral jusqu'à 800 Mbps (Fast EtherChannel) ou 8 Gbps (Gigabit EtherChannel) entre un commutateur et un autre commutateur ou hôte.</a:t>
            </a:r>
          </a:p>
          <a:p>
            <a:pPr marL="342900" indent="-342900" algn="l" rtl="0">
              <a:buFont typeface="Arial" panose="020B0604020202020204" pitchFamily="34" charset="0"/>
              <a:buChar char="•"/>
            </a:pPr>
            <a:r>
              <a:rPr lang="fr-FR" sz="1600">
                <a:solidFill>
                  <a:srgbClr val="000000"/>
                </a:solidFill>
              </a:rPr>
              <a:t>Le commutateur Cisco Catalyst 2960 de couche 2 prend actuellement en charge jusqu'à six canaux EtherChannels. </a:t>
            </a:r>
          </a:p>
          <a:p>
            <a:pPr marL="342900" indent="-342900" algn="l" rtl="0">
              <a:buFont typeface="Arial" panose="020B0604020202020204" pitchFamily="34" charset="0"/>
              <a:buChar char="•"/>
            </a:pPr>
            <a:r>
              <a:rPr lang="fr-FR" sz="1600">
                <a:solidFill>
                  <a:srgbClr val="000000"/>
                </a:solidFill>
              </a:rPr>
              <a:t>La configuration de chaque port du groupe EtherChannel doit être cohérente sur les deux périphériques. Si les ports physiques sont configurés en tant que trunks d'un côté, les ports physiques de l'autre côté doivent également être configurés en tant que trunks avec le même VLAN natif. En outre, tous les ports de chaque liaison EtherChannel doivent être configurés en tant que ports de couche 2.</a:t>
            </a:r>
          </a:p>
          <a:p>
            <a:pPr marL="342900" indent="-342900" algn="l" rtl="0">
              <a:buFont typeface="Arial" panose="020B0604020202020204" pitchFamily="34" charset="0"/>
              <a:buChar char="•"/>
            </a:pPr>
            <a:r>
              <a:rPr lang="fr-FR" sz="1600">
                <a:solidFill>
                  <a:srgbClr val="000000"/>
                </a:solidFill>
              </a:rPr>
              <a:t>Chaque EtherChannel possède une interface de canal de port logique. Une configuration appliquée à l'interface de canal de port affecte toutes les interfaces physiques attribuées à cette interface.</a:t>
            </a:r>
          </a:p>
          <a:p>
            <a:pPr marL="0" indent="0" algn="l"/>
            <a:endParaRPr lang="en-US" sz="1400" dirty="0">
              <a:solidFill>
                <a:srgbClr val="000000"/>
              </a:solidFill>
            </a:endParaRPr>
          </a:p>
        </p:txBody>
      </p:sp>
    </p:spTree>
    <p:extLst>
      <p:ext uri="{BB962C8B-B14F-4D97-AF65-F5344CB8AC3E}">
        <p14:creationId xmlns:p14="http://schemas.microsoft.com/office/powerpoint/2010/main" val="32804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Fonctionnement d'EtherChannel</a:t>
            </a:r>
            <a:r>
              <a:rPr lang="en-US" dirty="0"/>
              <a:t/>
            </a:r>
            <a:br>
              <a:rPr lang="en-US" dirty="0"/>
            </a:br>
            <a:r>
              <a:rPr lang="fr-FR" sz="2400"/>
              <a:t>Protocole de négociation automatique</a:t>
            </a:r>
          </a:p>
        </p:txBody>
      </p:sp>
      <p:sp>
        <p:nvSpPr>
          <p:cNvPr id="5" name="Content Placeholder 4">
            <a:extLst>
              <a:ext uri="{FF2B5EF4-FFF2-40B4-BE49-F238E27FC236}">
                <a16:creationId xmlns="" xmlns:c="http://schemas.openxmlformats.org/drawingml/2006/chart" xmlns:c15="http://schemas.microsoft.com/office/drawing/2012/chart" xmlns:a16="http://schemas.microsoft.com/office/drawing/2014/main" id="{2A820061-1207-4116-A10C-14636EABCB94}"/>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Des EtherChannel peuvent être formés par négociation en utilisant l'un des deux protocoles, PAgP ou LACP. Ces protocoles permettent à des ports ayant des caractéristiques similaires de former un canal grâce à une négociation dynamique avec les commutateurs attenants.</a:t>
            </a:r>
          </a:p>
          <a:p>
            <a:pPr marL="0" indent="0" algn="l"/>
            <a:endParaRPr lang="en-US" sz="1600" b="1" dirty="0">
              <a:solidFill>
                <a:srgbClr val="000000"/>
              </a:solidFill>
            </a:endParaRPr>
          </a:p>
          <a:p>
            <a:pPr marL="0" indent="0" algn="l" rtl="0"/>
            <a:r>
              <a:rPr lang="fr-FR" sz="1600" b="1">
                <a:solidFill>
                  <a:srgbClr val="000000"/>
                </a:solidFill>
              </a:rPr>
              <a:t>Remarque</a:t>
            </a:r>
            <a:r>
              <a:rPr lang="fr-FR" sz="1600">
                <a:solidFill>
                  <a:srgbClr val="000000"/>
                </a:solidFill>
              </a:rPr>
              <a:t>: Il est également possible de configurer une liaison EtherChannel statique ou inconditionnel sans PAgP ou LACP.</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8378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Fonctionnement d'EtherChannel</a:t>
            </a:r>
            <a:r>
              <a:rPr lang="en-US" dirty="0"/>
              <a:t/>
            </a:r>
            <a:br>
              <a:rPr lang="en-US" dirty="0"/>
            </a:br>
            <a:r>
              <a:rPr lang="fr-FR" sz="2400"/>
              <a:t>Fonctionnement de PAgP</a:t>
            </a:r>
          </a:p>
        </p:txBody>
      </p:sp>
      <p:sp>
        <p:nvSpPr>
          <p:cNvPr id="4" name="Content Placeholder 3">
            <a:extLst>
              <a:ext uri="{FF2B5EF4-FFF2-40B4-BE49-F238E27FC236}">
                <a16:creationId xmlns="" xmlns:c="http://schemas.openxmlformats.org/drawingml/2006/chart" xmlns:c15="http://schemas.microsoft.com/office/drawing/2012/chart" xmlns:a16="http://schemas.microsoft.com/office/drawing/2014/main" id="{280DE99B-4C77-4C0F-BAD4-C673DCB950CF}"/>
              </a:ext>
            </a:extLst>
          </p:cNvPr>
          <p:cNvSpPr>
            <a:spLocks noGrp="1"/>
          </p:cNvSpPr>
          <p:nvPr>
            <p:ph idx="1"/>
          </p:nvPr>
        </p:nvSpPr>
        <p:spPr>
          <a:xfrm>
            <a:off x="474662" y="731837"/>
            <a:ext cx="8280057" cy="3689897"/>
          </a:xfrm>
        </p:spPr>
        <p:txBody>
          <a:bodyPr/>
          <a:lstStyle/>
          <a:p>
            <a:pPr marL="0" indent="0" algn="l" rtl="0"/>
            <a:r>
              <a:rPr lang="fr-FR" sz="1400">
                <a:solidFill>
                  <a:srgbClr val="000000"/>
                </a:solidFill>
              </a:rPr>
              <a:t>PAgP (prononcé "Pag - P") est un protocole propriétaire de Cisco qui aide à la création automatique de liens EtherChannel. Quand une liaison EtherChannel est configurée grâce à PAgP, des paquets PAgP sont envoyés entre les ports compatibles EtherChannel pour négocier la formation d'un canal. Quand PAgP identifie des liaisons Ethernet associées, il groupe les liaisons dans une liaison EtherChannel. L'EtherChannel est ensuite ajouté à l'arbre recouvrant comme port unique.</a:t>
            </a:r>
          </a:p>
          <a:p>
            <a:pPr marL="0" indent="0" algn="l"/>
            <a:endParaRPr lang="en-US" sz="1400" dirty="0">
              <a:solidFill>
                <a:srgbClr val="000000"/>
              </a:solidFill>
            </a:endParaRPr>
          </a:p>
          <a:p>
            <a:pPr marL="0" indent="0" algn="l" rtl="0"/>
            <a:r>
              <a:rPr lang="fr-FR" sz="1400">
                <a:solidFill>
                  <a:srgbClr val="000000"/>
                </a:solidFill>
              </a:rPr>
              <a:t>S'il est activé, PAgP gère également l'EtherChannel. Les paquets PAgP sont envoyés toutes les 30 secondes. PAgP vérifie la cohérence de la configuration et gère les ajouts de liaison et les défaillances entre deux commutateurs. Il garantit que tous les ports ont le même type de configuration quand une liaison EtherChannel est créée.</a:t>
            </a:r>
          </a:p>
          <a:p>
            <a:pPr marL="0" indent="0" algn="l"/>
            <a:endParaRPr lang="en-US" sz="1400" dirty="0">
              <a:solidFill>
                <a:srgbClr val="000000"/>
              </a:solidFill>
            </a:endParaRPr>
          </a:p>
          <a:p>
            <a:pPr marL="0" indent="0" algn="l" rtl="0"/>
            <a:r>
              <a:rPr lang="fr-FR" sz="1400" b="1">
                <a:solidFill>
                  <a:srgbClr val="000000"/>
                </a:solidFill>
              </a:rPr>
              <a:t>Remarque</a:t>
            </a:r>
            <a:r>
              <a:rPr lang="fr-FR" sz="1400">
                <a:solidFill>
                  <a:srgbClr val="000000"/>
                </a:solidFill>
              </a:rPr>
              <a:t>: Dans l'EtherChannel, tous les ports doivent obligatoirement avoir une vitesse, un paramètre de bidirectionnalité et des informations VLAN identiques. Toute modification d'un port après la création du canal modifie également tous les autres ports du canal.</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27068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dirty="0"/>
              <a:t>Fonctionnement d'</a:t>
            </a:r>
            <a:r>
              <a:rPr lang="fr-FR" sz="1600" dirty="0" err="1"/>
              <a:t>EtherChannel</a:t>
            </a:r>
            <a:r>
              <a:rPr lang="en-US" dirty="0"/>
              <a:t/>
            </a:r>
            <a:br>
              <a:rPr lang="en-US" dirty="0"/>
            </a:br>
            <a:r>
              <a:rPr lang="fr-FR" sz="2400" dirty="0"/>
              <a:t>Fonctionnement de </a:t>
            </a:r>
            <a:r>
              <a:rPr lang="fr-FR" sz="2400" dirty="0" err="1"/>
              <a:t>PAgP</a:t>
            </a:r>
            <a:r>
              <a:rPr lang="fr-FR" sz="2400" dirty="0"/>
              <a:t> (Suite)</a:t>
            </a:r>
          </a:p>
        </p:txBody>
      </p:sp>
      <p:sp>
        <p:nvSpPr>
          <p:cNvPr id="4" name="Content Placeholder 3">
            <a:extLst>
              <a:ext uri="{FF2B5EF4-FFF2-40B4-BE49-F238E27FC236}">
                <a16:creationId xmlns="" xmlns:c="http://schemas.openxmlformats.org/drawingml/2006/chart" xmlns:c15="http://schemas.microsoft.com/office/drawing/2012/chart" xmlns:a16="http://schemas.microsoft.com/office/drawing/2014/main" id="{280DE99B-4C77-4C0F-BAD4-C673DCB950CF}"/>
              </a:ext>
            </a:extLst>
          </p:cNvPr>
          <p:cNvSpPr>
            <a:spLocks noGrp="1"/>
          </p:cNvSpPr>
          <p:nvPr>
            <p:ph idx="1"/>
          </p:nvPr>
        </p:nvSpPr>
        <p:spPr>
          <a:xfrm>
            <a:off x="0" y="596925"/>
            <a:ext cx="9144000" cy="3689897"/>
          </a:xfrm>
        </p:spPr>
        <p:txBody>
          <a:bodyPr/>
          <a:lstStyle/>
          <a:p>
            <a:pPr marL="0" indent="0" algn="l" rtl="0"/>
            <a:r>
              <a:rPr lang="fr-FR" sz="1400" dirty="0" err="1">
                <a:solidFill>
                  <a:srgbClr val="000000"/>
                </a:solidFill>
              </a:rPr>
              <a:t>PAgP</a:t>
            </a:r>
            <a:r>
              <a:rPr lang="fr-FR" sz="1400" dirty="0">
                <a:solidFill>
                  <a:srgbClr val="000000"/>
                </a:solidFill>
              </a:rPr>
              <a:t> permet de créer la liaison </a:t>
            </a:r>
            <a:r>
              <a:rPr lang="fr-FR" sz="1400" dirty="0" err="1">
                <a:solidFill>
                  <a:srgbClr val="000000"/>
                </a:solidFill>
              </a:rPr>
              <a:t>EtherChannel</a:t>
            </a:r>
            <a:r>
              <a:rPr lang="fr-FR" sz="1400" dirty="0">
                <a:solidFill>
                  <a:srgbClr val="000000"/>
                </a:solidFill>
              </a:rPr>
              <a:t> en détectant la configuration de chaque côté et en assurant la compatibilité des liaisons, afin que la liaison </a:t>
            </a:r>
            <a:r>
              <a:rPr lang="fr-FR" sz="1400" dirty="0" err="1">
                <a:solidFill>
                  <a:srgbClr val="000000"/>
                </a:solidFill>
              </a:rPr>
              <a:t>EtherChannel</a:t>
            </a:r>
            <a:r>
              <a:rPr lang="fr-FR" sz="1400" dirty="0">
                <a:solidFill>
                  <a:srgbClr val="000000"/>
                </a:solidFill>
              </a:rPr>
              <a:t> puisse être activée si besoin. Les modes de </a:t>
            </a:r>
            <a:r>
              <a:rPr lang="fr-FR" sz="1400" dirty="0" err="1">
                <a:solidFill>
                  <a:srgbClr val="000000"/>
                </a:solidFill>
              </a:rPr>
              <a:t>PAgP</a:t>
            </a:r>
            <a:r>
              <a:rPr lang="fr-FR" sz="1400" dirty="0">
                <a:solidFill>
                  <a:srgbClr val="000000"/>
                </a:solidFill>
              </a:rPr>
              <a:t> sont les suivants :</a:t>
            </a:r>
          </a:p>
          <a:p>
            <a:pPr marL="415985" lvl="1" indent="-342900" rtl="0">
              <a:buFont typeface="Arial" panose="020B0604020202020204" pitchFamily="34" charset="0"/>
              <a:buChar char="•"/>
            </a:pPr>
            <a:r>
              <a:rPr lang="fr-FR" b="1" dirty="0">
                <a:solidFill>
                  <a:srgbClr val="000000"/>
                </a:solidFill>
              </a:rPr>
              <a:t>On</a:t>
            </a:r>
            <a:r>
              <a:rPr lang="fr-FR" dirty="0">
                <a:solidFill>
                  <a:srgbClr val="000000"/>
                </a:solidFill>
              </a:rPr>
              <a:t> - Ce mode force l'interface à établir un canal sans </a:t>
            </a:r>
            <a:r>
              <a:rPr lang="fr-FR" dirty="0" err="1">
                <a:solidFill>
                  <a:srgbClr val="000000"/>
                </a:solidFill>
              </a:rPr>
              <a:t>PAgP</a:t>
            </a:r>
            <a:r>
              <a:rPr lang="fr-FR" dirty="0">
                <a:solidFill>
                  <a:srgbClr val="000000"/>
                </a:solidFill>
              </a:rPr>
              <a:t>. Les interfaces configurées en mode On (Activé) n'échangent pas de paquets </a:t>
            </a:r>
            <a:r>
              <a:rPr lang="fr-FR" dirty="0" err="1">
                <a:solidFill>
                  <a:srgbClr val="000000"/>
                </a:solidFill>
              </a:rPr>
              <a:t>PAgP</a:t>
            </a:r>
            <a:r>
              <a:rPr lang="fr-FR" dirty="0">
                <a:solidFill>
                  <a:srgbClr val="000000"/>
                </a:solidFill>
              </a:rPr>
              <a:t>.</a:t>
            </a:r>
          </a:p>
          <a:p>
            <a:pPr marL="415985" lvl="1" indent="-342900" rtl="0">
              <a:buFont typeface="Arial" panose="020B0604020202020204" pitchFamily="34" charset="0"/>
              <a:buChar char="•"/>
            </a:pPr>
            <a:r>
              <a:rPr lang="fr-FR" b="1" dirty="0" err="1">
                <a:solidFill>
                  <a:srgbClr val="000000"/>
                </a:solidFill>
              </a:rPr>
              <a:t>PAgP</a:t>
            </a:r>
            <a:r>
              <a:rPr lang="fr-FR" b="1" dirty="0">
                <a:solidFill>
                  <a:srgbClr val="000000"/>
                </a:solidFill>
              </a:rPr>
              <a:t> </a:t>
            </a:r>
            <a:r>
              <a:rPr lang="fr-FR" b="1" dirty="0" err="1">
                <a:solidFill>
                  <a:srgbClr val="000000"/>
                </a:solidFill>
              </a:rPr>
              <a:t>desirable</a:t>
            </a:r>
            <a:r>
              <a:rPr lang="fr-FR" b="1" dirty="0">
                <a:solidFill>
                  <a:srgbClr val="000000"/>
                </a:solidFill>
              </a:rPr>
              <a:t> (désirable)</a:t>
            </a:r>
            <a:r>
              <a:rPr lang="fr-FR" dirty="0">
                <a:solidFill>
                  <a:srgbClr val="000000"/>
                </a:solidFill>
              </a:rPr>
              <a:t> - Ce mode </a:t>
            </a:r>
            <a:r>
              <a:rPr lang="fr-FR" dirty="0" err="1">
                <a:solidFill>
                  <a:srgbClr val="000000"/>
                </a:solidFill>
              </a:rPr>
              <a:t>PAgP</a:t>
            </a:r>
            <a:r>
              <a:rPr lang="fr-FR" dirty="0">
                <a:solidFill>
                  <a:srgbClr val="000000"/>
                </a:solidFill>
              </a:rPr>
              <a:t> place une interface dans un état de négociation actif, dans lequel l'interface entame des négociations avec d'autres interfaces en envoyant des paquets </a:t>
            </a:r>
            <a:r>
              <a:rPr lang="fr-FR" dirty="0" err="1">
                <a:solidFill>
                  <a:srgbClr val="000000"/>
                </a:solidFill>
              </a:rPr>
              <a:t>PAgP</a:t>
            </a:r>
            <a:r>
              <a:rPr lang="fr-FR" dirty="0">
                <a:solidFill>
                  <a:srgbClr val="000000"/>
                </a:solidFill>
              </a:rPr>
              <a:t>.</a:t>
            </a:r>
          </a:p>
          <a:p>
            <a:pPr marL="415985" lvl="1" indent="-342900" rtl="0">
              <a:buFont typeface="Arial" panose="020B0604020202020204" pitchFamily="34" charset="0"/>
              <a:buChar char="•"/>
            </a:pPr>
            <a:r>
              <a:rPr lang="fr-FR" b="1" dirty="0" err="1">
                <a:solidFill>
                  <a:srgbClr val="000000"/>
                </a:solidFill>
              </a:rPr>
              <a:t>PAgP</a:t>
            </a:r>
            <a:r>
              <a:rPr lang="fr-FR" b="1" dirty="0">
                <a:solidFill>
                  <a:srgbClr val="000000"/>
                </a:solidFill>
              </a:rPr>
              <a:t> auto</a:t>
            </a:r>
            <a:r>
              <a:rPr lang="fr-FR" dirty="0">
                <a:solidFill>
                  <a:srgbClr val="000000"/>
                </a:solidFill>
              </a:rPr>
              <a:t> - Ce mode </a:t>
            </a:r>
            <a:r>
              <a:rPr lang="fr-FR" dirty="0" err="1">
                <a:solidFill>
                  <a:srgbClr val="000000"/>
                </a:solidFill>
              </a:rPr>
              <a:t>PAgP</a:t>
            </a:r>
            <a:r>
              <a:rPr lang="fr-FR" dirty="0">
                <a:solidFill>
                  <a:srgbClr val="000000"/>
                </a:solidFill>
              </a:rPr>
              <a:t> place une interface dans un état de négociation passif, dans lequel l'interface répond aux paquets </a:t>
            </a:r>
            <a:r>
              <a:rPr lang="fr-FR" dirty="0" err="1">
                <a:solidFill>
                  <a:srgbClr val="000000"/>
                </a:solidFill>
              </a:rPr>
              <a:t>PAgP</a:t>
            </a:r>
            <a:r>
              <a:rPr lang="fr-FR" dirty="0">
                <a:solidFill>
                  <a:srgbClr val="000000"/>
                </a:solidFill>
              </a:rPr>
              <a:t> qu'elle reçoit mais n'entame pas de négociation </a:t>
            </a:r>
            <a:r>
              <a:rPr lang="fr-FR" dirty="0" err="1">
                <a:solidFill>
                  <a:srgbClr val="000000"/>
                </a:solidFill>
              </a:rPr>
              <a:t>PAgP</a:t>
            </a:r>
            <a:r>
              <a:rPr lang="fr-FR" dirty="0">
                <a:solidFill>
                  <a:srgbClr val="000000"/>
                </a:solidFill>
              </a:rPr>
              <a:t>.</a:t>
            </a:r>
          </a:p>
          <a:p>
            <a:pPr marL="0" indent="0" algn="l" rtl="0"/>
            <a:r>
              <a:rPr lang="fr-FR" sz="1400" dirty="0">
                <a:solidFill>
                  <a:srgbClr val="000000"/>
                </a:solidFill>
              </a:rPr>
              <a:t>Les modes doivent être compatibles de chaque côté. Si un côté est configuré pour être en mode Auto, il est placé dans un état passif et attend que l'autre côté entame la négociation </a:t>
            </a:r>
            <a:r>
              <a:rPr lang="fr-FR" sz="1400" dirty="0" err="1">
                <a:solidFill>
                  <a:srgbClr val="000000"/>
                </a:solidFill>
              </a:rPr>
              <a:t>EtherChannel</a:t>
            </a:r>
            <a:r>
              <a:rPr lang="fr-FR" sz="1400" dirty="0">
                <a:solidFill>
                  <a:srgbClr val="000000"/>
                </a:solidFill>
              </a:rPr>
              <a:t>. Si l'autre côté est également placé en mode Auto, la négociation ne commence jamais et l'</a:t>
            </a:r>
            <a:r>
              <a:rPr lang="fr-FR" sz="1400" dirty="0" err="1">
                <a:solidFill>
                  <a:srgbClr val="000000"/>
                </a:solidFill>
              </a:rPr>
              <a:t>EtherChannel</a:t>
            </a:r>
            <a:r>
              <a:rPr lang="fr-FR" sz="1400" dirty="0">
                <a:solidFill>
                  <a:srgbClr val="000000"/>
                </a:solidFill>
              </a:rPr>
              <a:t> ne se forme pas. Si tous les modes sont désactivés en utilisant la commande </a:t>
            </a:r>
            <a:r>
              <a:rPr lang="fr-FR" sz="1400" b="1" dirty="0">
                <a:solidFill>
                  <a:srgbClr val="000000"/>
                </a:solidFill>
              </a:rPr>
              <a:t>no</a:t>
            </a:r>
            <a:r>
              <a:rPr lang="fr-FR" sz="1400" dirty="0">
                <a:solidFill>
                  <a:srgbClr val="000000"/>
                </a:solidFill>
              </a:rPr>
              <a:t> , ou si aucun mode n'est configuré, alors l'</a:t>
            </a:r>
            <a:r>
              <a:rPr lang="fr-FR" sz="1400" dirty="0" err="1">
                <a:solidFill>
                  <a:srgbClr val="000000"/>
                </a:solidFill>
              </a:rPr>
              <a:t>EtherChannel</a:t>
            </a:r>
            <a:r>
              <a:rPr lang="fr-FR" sz="1400" dirty="0">
                <a:solidFill>
                  <a:srgbClr val="000000"/>
                </a:solidFill>
              </a:rPr>
              <a:t> est désactivé. Le mode On (Activé) place manuellement l'interface dans un </a:t>
            </a:r>
            <a:r>
              <a:rPr lang="fr-FR" sz="1400" dirty="0" err="1">
                <a:solidFill>
                  <a:srgbClr val="000000"/>
                </a:solidFill>
              </a:rPr>
              <a:t>EtherChannel</a:t>
            </a:r>
            <a:r>
              <a:rPr lang="fr-FR" sz="1400" dirty="0">
                <a:solidFill>
                  <a:srgbClr val="000000"/>
                </a:solidFill>
              </a:rPr>
              <a:t>, sans aucune négociation. Cela fonctionne uniquement si l'autre côté est également placé en mode On (Activé). Si l'autre côté est configuré pour négocier les paramètres via </a:t>
            </a:r>
            <a:r>
              <a:rPr lang="fr-FR" sz="1400" dirty="0" err="1">
                <a:solidFill>
                  <a:srgbClr val="000000"/>
                </a:solidFill>
              </a:rPr>
              <a:t>PAgP</a:t>
            </a:r>
            <a:r>
              <a:rPr lang="fr-FR" sz="1400" dirty="0">
                <a:solidFill>
                  <a:srgbClr val="000000"/>
                </a:solidFill>
              </a:rPr>
              <a:t>, aucun </a:t>
            </a:r>
            <a:r>
              <a:rPr lang="fr-FR" sz="1400" dirty="0" err="1">
                <a:solidFill>
                  <a:srgbClr val="000000"/>
                </a:solidFill>
              </a:rPr>
              <a:t>EtherChannel</a:t>
            </a:r>
            <a:r>
              <a:rPr lang="fr-FR" sz="1400" dirty="0">
                <a:solidFill>
                  <a:srgbClr val="000000"/>
                </a:solidFill>
              </a:rPr>
              <a:t> ne se forme car le côté placé en mode On (Activé) ne négocie pas. Comme il n'y a aucune négociation entre les deux commutateurs, aucun contrôle ne permet de s'assurer que toutes les liaisons de l'</a:t>
            </a:r>
            <a:r>
              <a:rPr lang="fr-FR" sz="1400" dirty="0" err="1">
                <a:solidFill>
                  <a:srgbClr val="000000"/>
                </a:solidFill>
              </a:rPr>
              <a:t>EtherChannel</a:t>
            </a:r>
            <a:r>
              <a:rPr lang="fr-FR" sz="1400" dirty="0">
                <a:solidFill>
                  <a:srgbClr val="000000"/>
                </a:solidFill>
              </a:rPr>
              <a:t> prennent fin de l'autre côté ou que l'autre commutateur prend en charge le protocole </a:t>
            </a:r>
            <a:r>
              <a:rPr lang="fr-FR" sz="1400" dirty="0" err="1">
                <a:solidFill>
                  <a:srgbClr val="000000"/>
                </a:solidFill>
              </a:rPr>
              <a:t>PagP</a:t>
            </a:r>
            <a:r>
              <a:rPr lang="fr-FR" sz="1400" dirty="0">
                <a:solidFill>
                  <a:srgbClr val="000000"/>
                </a:solidFill>
              </a:rPr>
              <a:t>.</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4463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Fonctionnement d'EtherChannel</a:t>
            </a:r>
            <a:r>
              <a:rPr lang="en-US" dirty="0"/>
              <a:t/>
            </a:r>
            <a:br>
              <a:rPr lang="en-US" dirty="0"/>
            </a:br>
            <a:r>
              <a:rPr lang="fr-FR" sz="2400"/>
              <a:t>Exemple de paramètres du mode PAgP</a:t>
            </a:r>
          </a:p>
        </p:txBody>
      </p:sp>
      <p:sp>
        <p:nvSpPr>
          <p:cNvPr id="8" name="Rectangle 7">
            <a:extLst>
              <a:ext uri="{FF2B5EF4-FFF2-40B4-BE49-F238E27FC236}">
                <a16:creationId xmlns="" xmlns:c="http://schemas.openxmlformats.org/drawingml/2006/chart" xmlns:c15="http://schemas.microsoft.com/office/drawing/2012/chart" xmlns:a16="http://schemas.microsoft.com/office/drawing/2014/main" id="{0E66BA79-F528-41F5-ABC2-A87591E5550A}"/>
              </a:ext>
            </a:extLst>
          </p:cNvPr>
          <p:cNvSpPr/>
          <p:nvPr/>
        </p:nvSpPr>
        <p:spPr>
          <a:xfrm>
            <a:off x="89941" y="1870081"/>
            <a:ext cx="8844197" cy="276999"/>
          </a:xfrm>
          <a:prstGeom prst="rect">
            <a:avLst/>
          </a:prstGeom>
        </p:spPr>
        <p:txBody>
          <a:bodyPr wrap="square">
            <a:spAutoFit/>
          </a:bodyPr>
          <a:lstStyle/>
          <a:p>
            <a:pPr rtl="0"/>
            <a:r>
              <a:rPr lang="fr-FR" sz="1200" dirty="0">
                <a:solidFill>
                  <a:srgbClr val="000000"/>
                </a:solidFill>
                <a:latin typeface="CiscoSans"/>
              </a:rPr>
              <a:t>Le tableau montre les différentes combinaisons de modes </a:t>
            </a:r>
            <a:r>
              <a:rPr lang="fr-FR" sz="1200" dirty="0" err="1">
                <a:solidFill>
                  <a:srgbClr val="000000"/>
                </a:solidFill>
                <a:latin typeface="CiscoSans"/>
              </a:rPr>
              <a:t>PAgP</a:t>
            </a:r>
            <a:r>
              <a:rPr lang="fr-FR" sz="1200" dirty="0">
                <a:solidFill>
                  <a:srgbClr val="000000"/>
                </a:solidFill>
                <a:latin typeface="CiscoSans"/>
              </a:rPr>
              <a:t> sur S1 et S2 et le résultat résultant de l'établissement du canal.</a:t>
            </a:r>
          </a:p>
        </p:txBody>
      </p:sp>
      <p:graphicFrame>
        <p:nvGraphicFramePr>
          <p:cNvPr id="6" name="Table 6">
            <a:extLst>
              <a:ext uri="{FF2B5EF4-FFF2-40B4-BE49-F238E27FC236}">
                <a16:creationId xmlns="" xmlns:c="http://schemas.openxmlformats.org/drawingml/2006/chart" xmlns:c15="http://schemas.microsoft.com/office/drawing/2012/chart" xmlns:a16="http://schemas.microsoft.com/office/drawing/2014/main" id="{65FCCA97-AE56-4F83-A94E-A0F0269C6BF5}"/>
              </a:ext>
            </a:extLst>
          </p:cNvPr>
          <p:cNvGraphicFramePr>
            <a:graphicFrameLocks noGrp="1"/>
          </p:cNvGraphicFramePr>
          <p:nvPr>
            <p:ph idx="1"/>
            <p:extLst>
              <p:ext uri="{D42A27DB-BD31-4B8C-83A1-F6EECF244321}">
                <p14:modId xmlns:p14="http://schemas.microsoft.com/office/powerpoint/2010/main" val="1330951736"/>
              </p:ext>
            </p:extLst>
          </p:nvPr>
        </p:nvGraphicFramePr>
        <p:xfrm>
          <a:off x="477029" y="2274498"/>
          <a:ext cx="8280399" cy="2595880"/>
        </p:xfrm>
        <a:graphic>
          <a:graphicData uri="http://schemas.openxmlformats.org/drawingml/2006/table">
            <a:tbl>
              <a:tblPr firstRow="1" bandRow="1">
                <a:tableStyleId>{5C22544A-7EE6-4342-B048-85BDC9FD1C3A}</a:tableStyleId>
              </a:tblPr>
              <a:tblGrid>
                <a:gridCol w="2760133">
                  <a:extLst>
                    <a:ext uri="{9D8B030D-6E8A-4147-A177-3AD203B41FA5}">
                      <a16:colId xmlns="" xmlns:c="http://schemas.openxmlformats.org/drawingml/2006/chart" xmlns:c15="http://schemas.microsoft.com/office/drawing/2012/chart" xmlns:a16="http://schemas.microsoft.com/office/drawing/2014/main" val="3474995422"/>
                    </a:ext>
                  </a:extLst>
                </a:gridCol>
                <a:gridCol w="2760133">
                  <a:extLst>
                    <a:ext uri="{9D8B030D-6E8A-4147-A177-3AD203B41FA5}">
                      <a16:colId xmlns="" xmlns:c="http://schemas.openxmlformats.org/drawingml/2006/chart" xmlns:c15="http://schemas.microsoft.com/office/drawing/2012/chart" xmlns:a16="http://schemas.microsoft.com/office/drawing/2014/main" val="1004143382"/>
                    </a:ext>
                  </a:extLst>
                </a:gridCol>
                <a:gridCol w="2760133">
                  <a:extLst>
                    <a:ext uri="{9D8B030D-6E8A-4147-A177-3AD203B41FA5}">
                      <a16:colId xmlns="" xmlns:c="http://schemas.openxmlformats.org/drawingml/2006/chart" xmlns:c15="http://schemas.microsoft.com/office/drawing/2012/chart" xmlns:a16="http://schemas.microsoft.com/office/drawing/2014/main" val="11355646"/>
                    </a:ext>
                  </a:extLst>
                </a:gridCol>
              </a:tblGrid>
              <a:tr h="370840">
                <a:tc>
                  <a:txBody>
                    <a:bodyPr/>
                    <a:lstStyle/>
                    <a:p>
                      <a:pPr algn="l" rtl="0" fontAlgn="ctr"/>
                      <a:r>
                        <a:rPr lang="fr-FR" b="1" dirty="0">
                          <a:effectLst/>
                        </a:rPr>
                        <a:t>S1</a:t>
                      </a:r>
                    </a:p>
                  </a:txBody>
                  <a:tcPr marL="47625" marR="47625" marT="47625" marB="47625" anchor="ctr"/>
                </a:tc>
                <a:tc>
                  <a:txBody>
                    <a:bodyPr/>
                    <a:lstStyle/>
                    <a:p>
                      <a:pPr algn="l" rtl="0" fontAlgn="ctr"/>
                      <a:r>
                        <a:rPr lang="fr-FR" b="1" dirty="0">
                          <a:effectLst/>
                        </a:rPr>
                        <a:t>S2</a:t>
                      </a:r>
                    </a:p>
                  </a:txBody>
                  <a:tcPr marL="47625" marR="47625" marT="47625" marB="47625" anchor="ctr"/>
                </a:tc>
                <a:tc>
                  <a:txBody>
                    <a:bodyPr/>
                    <a:lstStyle/>
                    <a:p>
                      <a:pPr algn="l" rtl="0" fontAlgn="ctr"/>
                      <a:r>
                        <a:rPr lang="fr-FR" b="1">
                          <a:effectLst/>
                        </a:rPr>
                        <a:t>Établissement de canal</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2821277384"/>
                  </a:ext>
                </a:extLst>
              </a:tr>
              <a:tr h="370840">
                <a:tc>
                  <a:txBody>
                    <a:bodyPr/>
                    <a:lstStyle/>
                    <a:p>
                      <a:pPr rtl="0" fontAlgn="ctr"/>
                      <a:r>
                        <a:rPr lang="fr-FR" b="0">
                          <a:effectLst/>
                        </a:rPr>
                        <a:t>On (activé)</a:t>
                      </a:r>
                    </a:p>
                  </a:txBody>
                  <a:tcPr marL="47625" marR="47625" marT="47625" marB="47625" anchor="ctr"/>
                </a:tc>
                <a:tc>
                  <a:txBody>
                    <a:bodyPr/>
                    <a:lstStyle/>
                    <a:p>
                      <a:pPr rtl="0" fontAlgn="ctr"/>
                      <a:r>
                        <a:rPr lang="fr-FR" b="0">
                          <a:effectLst/>
                        </a:rPr>
                        <a:t>Allumé</a:t>
                      </a:r>
                    </a:p>
                  </a:txBody>
                  <a:tcPr marL="47625" marR="47625" marT="47625" marB="47625" anchor="ctr"/>
                </a:tc>
                <a:tc>
                  <a:txBody>
                    <a:bodyPr/>
                    <a:lstStyle/>
                    <a:p>
                      <a:pPr rtl="0" fontAlgn="ctr"/>
                      <a:r>
                        <a:rPr lang="fr-FR" b="0">
                          <a:effectLst/>
                        </a:rPr>
                        <a:t>Oui</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2306753522"/>
                  </a:ext>
                </a:extLst>
              </a:tr>
              <a:tr h="370840">
                <a:tc>
                  <a:txBody>
                    <a:bodyPr/>
                    <a:lstStyle/>
                    <a:p>
                      <a:pPr rtl="0" fontAlgn="ctr"/>
                      <a:r>
                        <a:rPr lang="fr-FR" b="0">
                          <a:effectLst/>
                        </a:rPr>
                        <a:t>On</a:t>
                      </a:r>
                    </a:p>
                  </a:txBody>
                  <a:tcPr marL="47625" marR="47625" marT="47625" marB="47625" anchor="ctr"/>
                </a:tc>
                <a:tc>
                  <a:txBody>
                    <a:bodyPr/>
                    <a:lstStyle/>
                    <a:p>
                      <a:pPr rtl="0" fontAlgn="ctr"/>
                      <a:r>
                        <a:rPr lang="fr-FR" b="0">
                          <a:effectLst/>
                        </a:rPr>
                        <a:t>Desirable/Auto</a:t>
                      </a:r>
                    </a:p>
                  </a:txBody>
                  <a:tcPr marL="47625" marR="47625" marT="47625" marB="47625" anchor="ctr"/>
                </a:tc>
                <a:tc>
                  <a:txBody>
                    <a:bodyPr/>
                    <a:lstStyle/>
                    <a:p>
                      <a:pPr rtl="0" fontAlgn="ctr"/>
                      <a:r>
                        <a:rPr lang="fr-FR" b="0">
                          <a:effectLst/>
                        </a:rPr>
                        <a:t>Non</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4029621944"/>
                  </a:ext>
                </a:extLst>
              </a:tr>
              <a:tr h="370840">
                <a:tc>
                  <a:txBody>
                    <a:bodyPr/>
                    <a:lstStyle/>
                    <a:p>
                      <a:pPr rtl="0" fontAlgn="ctr"/>
                      <a:r>
                        <a:rPr lang="fr-FR" b="0">
                          <a:effectLst/>
                        </a:rPr>
                        <a:t>Desirable</a:t>
                      </a:r>
                    </a:p>
                  </a:txBody>
                  <a:tcPr marL="47625" marR="47625" marT="47625" marB="47625" anchor="ctr"/>
                </a:tc>
                <a:tc>
                  <a:txBody>
                    <a:bodyPr/>
                    <a:lstStyle/>
                    <a:p>
                      <a:pPr rtl="0" fontAlgn="ctr"/>
                      <a:r>
                        <a:rPr lang="fr-FR" b="0">
                          <a:effectLst/>
                        </a:rPr>
                        <a:t>Desirable</a:t>
                      </a:r>
                    </a:p>
                  </a:txBody>
                  <a:tcPr marL="47625" marR="47625" marT="47625" marB="47625" anchor="ctr"/>
                </a:tc>
                <a:tc>
                  <a:txBody>
                    <a:bodyPr/>
                    <a:lstStyle/>
                    <a:p>
                      <a:pPr rtl="0" fontAlgn="ctr"/>
                      <a:r>
                        <a:rPr lang="fr-FR" b="0">
                          <a:effectLst/>
                        </a:rPr>
                        <a:t>Oui</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2591074662"/>
                  </a:ext>
                </a:extLst>
              </a:tr>
              <a:tr h="370840">
                <a:tc>
                  <a:txBody>
                    <a:bodyPr/>
                    <a:lstStyle/>
                    <a:p>
                      <a:pPr rtl="0" fontAlgn="ctr"/>
                      <a:r>
                        <a:rPr lang="fr-FR" b="0">
                          <a:effectLst/>
                        </a:rPr>
                        <a:t>Desirable</a:t>
                      </a:r>
                    </a:p>
                  </a:txBody>
                  <a:tcPr marL="47625" marR="47625" marT="47625" marB="47625" anchor="ctr"/>
                </a:tc>
                <a:tc>
                  <a:txBody>
                    <a:bodyPr/>
                    <a:lstStyle/>
                    <a:p>
                      <a:pPr rtl="0" fontAlgn="ctr"/>
                      <a:r>
                        <a:rPr lang="fr-FR" b="0">
                          <a:effectLst/>
                        </a:rPr>
                        <a:t>Auto</a:t>
                      </a:r>
                    </a:p>
                  </a:txBody>
                  <a:tcPr marL="47625" marR="47625" marT="47625" marB="47625" anchor="ctr"/>
                </a:tc>
                <a:tc>
                  <a:txBody>
                    <a:bodyPr/>
                    <a:lstStyle/>
                    <a:p>
                      <a:pPr rtl="0" fontAlgn="ctr"/>
                      <a:r>
                        <a:rPr lang="fr-FR" b="0">
                          <a:effectLst/>
                        </a:rPr>
                        <a:t>Oui</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2439455479"/>
                  </a:ext>
                </a:extLst>
              </a:tr>
              <a:tr h="370840">
                <a:tc>
                  <a:txBody>
                    <a:bodyPr/>
                    <a:lstStyle/>
                    <a:p>
                      <a:pPr rtl="0" fontAlgn="ctr"/>
                      <a:r>
                        <a:rPr lang="fr-FR" b="0">
                          <a:effectLst/>
                        </a:rPr>
                        <a:t>Auto</a:t>
                      </a:r>
                    </a:p>
                  </a:txBody>
                  <a:tcPr marL="47625" marR="47625" marT="47625" marB="47625" anchor="ctr"/>
                </a:tc>
                <a:tc>
                  <a:txBody>
                    <a:bodyPr/>
                    <a:lstStyle/>
                    <a:p>
                      <a:pPr rtl="0" fontAlgn="ctr"/>
                      <a:r>
                        <a:rPr lang="fr-FR" b="0">
                          <a:effectLst/>
                        </a:rPr>
                        <a:t>Desirable</a:t>
                      </a:r>
                    </a:p>
                  </a:txBody>
                  <a:tcPr marL="47625" marR="47625" marT="47625" marB="47625" anchor="ctr"/>
                </a:tc>
                <a:tc>
                  <a:txBody>
                    <a:bodyPr/>
                    <a:lstStyle/>
                    <a:p>
                      <a:pPr rtl="0" fontAlgn="ctr"/>
                      <a:r>
                        <a:rPr lang="fr-FR" b="0">
                          <a:effectLst/>
                        </a:rPr>
                        <a:t>Oui</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2624062119"/>
                  </a:ext>
                </a:extLst>
              </a:tr>
              <a:tr h="370840">
                <a:tc>
                  <a:txBody>
                    <a:bodyPr/>
                    <a:lstStyle/>
                    <a:p>
                      <a:pPr rtl="0" fontAlgn="ctr"/>
                      <a:r>
                        <a:rPr lang="fr-FR" b="0">
                          <a:effectLst/>
                        </a:rPr>
                        <a:t>Auto</a:t>
                      </a:r>
                    </a:p>
                  </a:txBody>
                  <a:tcPr marL="47625" marR="47625" marT="47625" marB="47625" anchor="ctr"/>
                </a:tc>
                <a:tc>
                  <a:txBody>
                    <a:bodyPr/>
                    <a:lstStyle/>
                    <a:p>
                      <a:pPr rtl="0" fontAlgn="ctr"/>
                      <a:r>
                        <a:rPr lang="fr-FR" b="0">
                          <a:effectLst/>
                        </a:rPr>
                        <a:t>Auto</a:t>
                      </a:r>
                    </a:p>
                  </a:txBody>
                  <a:tcPr marL="47625" marR="47625" marT="47625" marB="47625" anchor="ctr"/>
                </a:tc>
                <a:tc>
                  <a:txBody>
                    <a:bodyPr/>
                    <a:lstStyle/>
                    <a:p>
                      <a:pPr rtl="0" fontAlgn="ctr"/>
                      <a:r>
                        <a:rPr lang="fr-FR" b="0" dirty="0">
                          <a:effectLst/>
                        </a:rPr>
                        <a:t>Non</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1085735784"/>
                  </a:ext>
                </a:extLst>
              </a:tr>
            </a:tbl>
          </a:graphicData>
        </a:graphic>
      </p:graphicFrame>
      <p:pic>
        <p:nvPicPr>
          <p:cNvPr id="9" name="Picture 8">
            <a:extLst>
              <a:ext uri="{FF2B5EF4-FFF2-40B4-BE49-F238E27FC236}">
                <a16:creationId xmlns="" xmlns:c="http://schemas.openxmlformats.org/drawingml/2006/chart" xmlns:c15="http://schemas.microsoft.com/office/drawing/2012/chart" xmlns:a16="http://schemas.microsoft.com/office/drawing/2014/main" id="{A5E80DBB-FC0F-45A7-8E89-A67436F4B421}"/>
              </a:ext>
            </a:extLst>
          </p:cNvPr>
          <p:cNvPicPr>
            <a:picLocks noChangeAspect="1"/>
          </p:cNvPicPr>
          <p:nvPr/>
        </p:nvPicPr>
        <p:blipFill>
          <a:blip r:embed="rId3"/>
          <a:stretch>
            <a:fillRect/>
          </a:stretch>
        </p:blipFill>
        <p:spPr>
          <a:xfrm>
            <a:off x="2387260" y="731837"/>
            <a:ext cx="3570968" cy="985770"/>
          </a:xfrm>
          <a:prstGeom prst="rect">
            <a:avLst/>
          </a:prstGeom>
        </p:spPr>
      </p:pic>
    </p:spTree>
    <p:extLst>
      <p:ext uri="{BB962C8B-B14F-4D97-AF65-F5344CB8AC3E}">
        <p14:creationId xmlns:p14="http://schemas.microsoft.com/office/powerpoint/2010/main" val="301905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pPr rtl="0"/>
            <a:r>
              <a:rPr lang="fr-FR"/>
              <a:t>Instructor Materials – Module 6 Planning Guide</a:t>
            </a:r>
          </a:p>
        </p:txBody>
      </p:sp>
      <p:sp>
        <p:nvSpPr>
          <p:cNvPr id="4099" name="Rectangle 34"/>
          <p:cNvSpPr>
            <a:spLocks noGrp="1" noChangeArrowheads="1"/>
          </p:cNvSpPr>
          <p:nvPr>
            <p:ph idx="1"/>
          </p:nvPr>
        </p:nvSpPr>
        <p:spPr>
          <a:xfrm>
            <a:off x="145357" y="808179"/>
            <a:ext cx="8483254" cy="3747195"/>
          </a:xfrm>
        </p:spPr>
        <p:txBody>
          <a:bodyPr/>
          <a:lstStyle/>
          <a:p>
            <a:pPr marL="0" indent="0" rtl="0">
              <a:buNone/>
            </a:pPr>
            <a:r>
              <a:rPr lang="fr-FR"/>
              <a:t>This PowerPoint deck is divided in two parts:</a:t>
            </a:r>
          </a:p>
          <a:p>
            <a:pPr rtl="0">
              <a:buFont typeface="Arial" panose="020B0604020202020204" pitchFamily="34" charset="0"/>
              <a:buChar char="•"/>
            </a:pPr>
            <a:r>
              <a:rPr lang="fr-FR"/>
              <a:t>Instructor Planning Guide</a:t>
            </a:r>
          </a:p>
          <a:p>
            <a:pPr lvl="1" rtl="0">
              <a:buFont typeface="Arial" panose="020B0604020202020204" pitchFamily="34" charset="0"/>
              <a:buChar char="•"/>
            </a:pPr>
            <a:r>
              <a:rPr lang="fr-FR"/>
              <a:t>Information to help you become familiar with the module</a:t>
            </a:r>
          </a:p>
          <a:p>
            <a:pPr lvl="1" rtl="0">
              <a:buFont typeface="Arial" panose="020B0604020202020204" pitchFamily="34" charset="0"/>
              <a:buChar char="•"/>
            </a:pPr>
            <a:r>
              <a:rPr lang="fr-FR"/>
              <a:t>Teaching aids</a:t>
            </a:r>
          </a:p>
          <a:p>
            <a:pPr rtl="0">
              <a:buFont typeface="Arial" panose="020B0604020202020204" pitchFamily="34" charset="0"/>
              <a:buChar char="•"/>
            </a:pPr>
            <a:r>
              <a:rPr lang="fr-FR"/>
              <a:t>Instructor Class Presentation</a:t>
            </a:r>
          </a:p>
          <a:p>
            <a:pPr lvl="1" rtl="0"/>
            <a:r>
              <a:rPr lang="fr-FR"/>
              <a:t>Optional slides that you can use in the classroom</a:t>
            </a:r>
          </a:p>
          <a:p>
            <a:pPr lvl="1" rtl="0"/>
            <a:r>
              <a:rPr lang="fr-FR"/>
              <a:t>Begins on slide # 9</a:t>
            </a:r>
          </a:p>
          <a:p>
            <a:pPr marL="142875" lvl="1" indent="0" algn="ctr" rtl="0">
              <a:buNone/>
            </a:pPr>
            <a:r>
              <a:rPr lang="fr-FR" sz="1600" b="1"/>
              <a:t>Note</a:t>
            </a:r>
            <a:r>
              <a:rPr lang="fr-FR" sz="1600"/>
              <a:t>: Remove the Planning Guide from this presentation before sharing with anyone.</a:t>
            </a:r>
          </a:p>
          <a:p>
            <a:pPr marL="0" indent="0" rtl="0">
              <a:buNone/>
            </a:pPr>
            <a:r>
              <a:rPr lang="fr-FR" sz="1600" b="1">
                <a:solidFill>
                  <a:schemeClr val="accent4"/>
                </a:solidFill>
              </a:rPr>
              <a:t>For additional help and resources go to the Instructor Home Page and Course Resources for this course. You also can visit the professional development site on netacad.com, the official Cisco Networking Academy Facebook page, or Instructor Only FB group.</a:t>
            </a: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Fonctionnement d'EtherChannel</a:t>
            </a:r>
            <a:r>
              <a:rPr lang="en-US" dirty="0"/>
              <a:t/>
            </a:r>
            <a:br>
              <a:rPr lang="en-US" dirty="0"/>
            </a:br>
            <a:r>
              <a:rPr lang="fr-FR" sz="2400"/>
              <a:t>Fonctionnement de LACP</a:t>
            </a:r>
          </a:p>
        </p:txBody>
      </p:sp>
      <p:sp>
        <p:nvSpPr>
          <p:cNvPr id="4" name="Content Placeholder 3">
            <a:extLst>
              <a:ext uri="{FF2B5EF4-FFF2-40B4-BE49-F238E27FC236}">
                <a16:creationId xmlns="" xmlns:c="http://schemas.openxmlformats.org/drawingml/2006/chart" xmlns:c15="http://schemas.microsoft.com/office/drawing/2012/chart" xmlns:a16="http://schemas.microsoft.com/office/drawing/2014/main" id="{E88979FC-6B38-4D51-8DCD-AA1025B52B7A}"/>
              </a:ext>
            </a:extLst>
          </p:cNvPr>
          <p:cNvSpPr>
            <a:spLocks noGrp="1"/>
          </p:cNvSpPr>
          <p:nvPr>
            <p:ph idx="1"/>
          </p:nvPr>
        </p:nvSpPr>
        <p:spPr>
          <a:xfrm>
            <a:off x="474662" y="731837"/>
            <a:ext cx="8280057" cy="3689897"/>
          </a:xfrm>
        </p:spPr>
        <p:txBody>
          <a:bodyPr/>
          <a:lstStyle/>
          <a:p>
            <a:pPr marL="0" indent="0" algn="l" rtl="0"/>
            <a:r>
              <a:rPr lang="fr-FR" sz="1400">
                <a:solidFill>
                  <a:srgbClr val="000000"/>
                </a:solidFill>
              </a:rPr>
              <a:t>LACP fait partie d'une spécification IEEE (802.3ad) qui permet de regrouper plusieurs ports physiques pour former un seul canal logique. LACP permet à un commutateur de négocier un paquet automatique en envoyant des paquets LACP à l'autre commutateur. Il assure une fonction semblable à celle de PAgP avec Cisco EtherChannel. LACP étant une norme IEEE, il peut être utilisé pour faciliter les EtherChannel dans des environnements multifournisseurs. Sur les périphériques Cisco, les deux protocoles sont pris en charge.</a:t>
            </a:r>
          </a:p>
          <a:p>
            <a:pPr marL="0" indent="0" algn="l"/>
            <a:endParaRPr lang="en-US" sz="1400" b="1" dirty="0">
              <a:solidFill>
                <a:srgbClr val="000000"/>
              </a:solidFill>
            </a:endParaRPr>
          </a:p>
          <a:p>
            <a:pPr marL="0" indent="0" algn="l" rtl="0"/>
            <a:r>
              <a:rPr lang="fr-FR" sz="1400">
                <a:solidFill>
                  <a:srgbClr val="000000"/>
                </a:solidFill>
              </a:rPr>
              <a:t>LACP offre les mêmes avantages en matière de négociation que PAgP. LACP permet de créer la liaison EtherChannel en détectant les configurations de chacun des côtés et en assurant leur compatibilité, afin que la liaison EtherChannel puisse être activée au besoin. Les modes de LACP sont les suivants:</a:t>
            </a:r>
          </a:p>
          <a:p>
            <a:pPr marL="415985" lvl="1" indent="-342900" rtl="0">
              <a:buFont typeface="Arial" panose="020B0604020202020204" pitchFamily="34" charset="0"/>
              <a:buChar char="•"/>
            </a:pPr>
            <a:r>
              <a:rPr lang="fr-FR" b="1">
                <a:solidFill>
                  <a:srgbClr val="000000"/>
                </a:solidFill>
              </a:rPr>
              <a:t>On</a:t>
            </a:r>
            <a:r>
              <a:rPr lang="fr-FR">
                <a:solidFill>
                  <a:srgbClr val="000000"/>
                </a:solidFill>
              </a:rPr>
              <a:t> - Ce mode force l'interface à établir un canal sans LACP. Les interfaces configurées en mode On (Activé) n'échangent pas de paquets LACP.</a:t>
            </a:r>
          </a:p>
          <a:p>
            <a:pPr marL="415985" lvl="1" indent="-342900" rtl="0">
              <a:buFont typeface="Arial" panose="020B0604020202020204" pitchFamily="34" charset="0"/>
              <a:buChar char="•"/>
            </a:pPr>
            <a:r>
              <a:rPr lang="fr-FR" b="1">
                <a:solidFill>
                  <a:srgbClr val="000000"/>
                </a:solidFill>
              </a:rPr>
              <a:t>LACP active</a:t>
            </a:r>
            <a:r>
              <a:rPr lang="fr-FR">
                <a:solidFill>
                  <a:srgbClr val="000000"/>
                </a:solidFill>
              </a:rPr>
              <a:t> - Ce mode LACP place un port dans un état actif de négociation. Dans cet état, le port entame des négociations avec d'autres ports en envoyant des paquets LACP.</a:t>
            </a:r>
          </a:p>
          <a:p>
            <a:pPr marL="415985" lvl="1" indent="-342900" rtl="0">
              <a:buFont typeface="Arial" panose="020B0604020202020204" pitchFamily="34" charset="0"/>
              <a:buChar char="•"/>
            </a:pPr>
            <a:r>
              <a:rPr lang="fr-FR" b="1">
                <a:solidFill>
                  <a:srgbClr val="000000"/>
                </a:solidFill>
              </a:rPr>
              <a:t>LACP passive</a:t>
            </a:r>
            <a:r>
              <a:rPr lang="fr-FR">
                <a:solidFill>
                  <a:srgbClr val="000000"/>
                </a:solidFill>
              </a:rPr>
              <a:t> - Ce mode LACP place un port dans un état de négociation passif. Dans cet état, le port répond aux paquets LACP qu'il reçoit, mais n'entame pas de négociation par paquet LACP.</a:t>
            </a:r>
          </a:p>
          <a:p>
            <a:pPr marL="0" indent="0" algn="l"/>
            <a:endParaRPr lang="en-US" sz="1200" dirty="0">
              <a:solidFill>
                <a:srgbClr val="000000"/>
              </a:solidFill>
            </a:endParaRPr>
          </a:p>
        </p:txBody>
      </p:sp>
    </p:spTree>
    <p:extLst>
      <p:ext uri="{BB962C8B-B14F-4D97-AF65-F5344CB8AC3E}">
        <p14:creationId xmlns:p14="http://schemas.microsoft.com/office/powerpoint/2010/main" val="389679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Fonctionnement d'EtherChannel</a:t>
            </a:r>
            <a:r>
              <a:rPr lang="en-US" dirty="0"/>
              <a:t/>
            </a:r>
            <a:br>
              <a:rPr lang="en-US" dirty="0"/>
            </a:br>
            <a:r>
              <a:rPr lang="fr-FR" sz="2400"/>
              <a:t>Exemple de paramètres du mode LACP</a:t>
            </a:r>
          </a:p>
        </p:txBody>
      </p:sp>
      <p:sp>
        <p:nvSpPr>
          <p:cNvPr id="8" name="Rectangle 7">
            <a:extLst>
              <a:ext uri="{FF2B5EF4-FFF2-40B4-BE49-F238E27FC236}">
                <a16:creationId xmlns="" xmlns:c="http://schemas.openxmlformats.org/drawingml/2006/chart" xmlns:c15="http://schemas.microsoft.com/office/drawing/2012/chart" xmlns:a16="http://schemas.microsoft.com/office/drawing/2014/main" id="{FB8B27BD-16B4-48C8-80D5-0408F532F0DD}"/>
              </a:ext>
            </a:extLst>
          </p:cNvPr>
          <p:cNvSpPr/>
          <p:nvPr/>
        </p:nvSpPr>
        <p:spPr>
          <a:xfrm>
            <a:off x="323849" y="2110085"/>
            <a:ext cx="8496301" cy="276999"/>
          </a:xfrm>
          <a:prstGeom prst="rect">
            <a:avLst/>
          </a:prstGeom>
        </p:spPr>
        <p:txBody>
          <a:bodyPr wrap="square">
            <a:spAutoFit/>
          </a:bodyPr>
          <a:lstStyle/>
          <a:p>
            <a:pPr rtl="0"/>
            <a:r>
              <a:rPr lang="fr-FR" sz="1200">
                <a:solidFill>
                  <a:srgbClr val="000000"/>
                </a:solidFill>
                <a:latin typeface="+mn-lt"/>
              </a:rPr>
              <a:t>Le tableau montre les diverses combinaisons de modes LACP sur S1 et S2 et le résultat résultant de l'établissement du canal.</a:t>
            </a:r>
          </a:p>
        </p:txBody>
      </p:sp>
      <p:graphicFrame>
        <p:nvGraphicFramePr>
          <p:cNvPr id="6" name="Table 6">
            <a:extLst>
              <a:ext uri="{FF2B5EF4-FFF2-40B4-BE49-F238E27FC236}">
                <a16:creationId xmlns="" xmlns:c="http://schemas.openxmlformats.org/drawingml/2006/chart" xmlns:c15="http://schemas.microsoft.com/office/drawing/2012/chart" xmlns:a16="http://schemas.microsoft.com/office/drawing/2014/main" id="{E2039DBE-33CD-42C8-9494-7E46C0B4BFCC}"/>
              </a:ext>
            </a:extLst>
          </p:cNvPr>
          <p:cNvGraphicFramePr>
            <a:graphicFrameLocks noGrp="1"/>
          </p:cNvGraphicFramePr>
          <p:nvPr>
            <p:ph idx="1"/>
            <p:extLst>
              <p:ext uri="{D42A27DB-BD31-4B8C-83A1-F6EECF244321}">
                <p14:modId xmlns:p14="http://schemas.microsoft.com/office/powerpoint/2010/main" val="2338373907"/>
              </p:ext>
            </p:extLst>
          </p:nvPr>
        </p:nvGraphicFramePr>
        <p:xfrm>
          <a:off x="323849" y="2664402"/>
          <a:ext cx="8280399" cy="2233112"/>
        </p:xfrm>
        <a:graphic>
          <a:graphicData uri="http://schemas.openxmlformats.org/drawingml/2006/table">
            <a:tbl>
              <a:tblPr firstRow="1" bandRow="1">
                <a:tableStyleId>{5C22544A-7EE6-4342-B048-85BDC9FD1C3A}</a:tableStyleId>
              </a:tblPr>
              <a:tblGrid>
                <a:gridCol w="2760133">
                  <a:extLst>
                    <a:ext uri="{9D8B030D-6E8A-4147-A177-3AD203B41FA5}">
                      <a16:colId xmlns="" xmlns:c="http://schemas.openxmlformats.org/drawingml/2006/chart" xmlns:c15="http://schemas.microsoft.com/office/drawing/2012/chart" xmlns:a16="http://schemas.microsoft.com/office/drawing/2014/main" val="644121284"/>
                    </a:ext>
                  </a:extLst>
                </a:gridCol>
                <a:gridCol w="2760133">
                  <a:extLst>
                    <a:ext uri="{9D8B030D-6E8A-4147-A177-3AD203B41FA5}">
                      <a16:colId xmlns="" xmlns:c="http://schemas.openxmlformats.org/drawingml/2006/chart" xmlns:c15="http://schemas.microsoft.com/office/drawing/2012/chart" xmlns:a16="http://schemas.microsoft.com/office/drawing/2014/main" val="4224245782"/>
                    </a:ext>
                  </a:extLst>
                </a:gridCol>
                <a:gridCol w="2760133">
                  <a:extLst>
                    <a:ext uri="{9D8B030D-6E8A-4147-A177-3AD203B41FA5}">
                      <a16:colId xmlns="" xmlns:c="http://schemas.openxmlformats.org/drawingml/2006/chart" xmlns:c15="http://schemas.microsoft.com/office/drawing/2012/chart" xmlns:a16="http://schemas.microsoft.com/office/drawing/2014/main" val="1896936921"/>
                    </a:ext>
                  </a:extLst>
                </a:gridCol>
              </a:tblGrid>
              <a:tr h="319016">
                <a:tc>
                  <a:txBody>
                    <a:bodyPr/>
                    <a:lstStyle/>
                    <a:p>
                      <a:pPr algn="l" rtl="0" fontAlgn="ctr"/>
                      <a:r>
                        <a:rPr lang="fr-FR" sz="1400" b="1">
                          <a:effectLst/>
                        </a:rPr>
                        <a:t>S1</a:t>
                      </a:r>
                    </a:p>
                  </a:txBody>
                  <a:tcPr marL="47625" marR="47625" marT="47625" marB="47625" anchor="ctr"/>
                </a:tc>
                <a:tc>
                  <a:txBody>
                    <a:bodyPr/>
                    <a:lstStyle/>
                    <a:p>
                      <a:pPr algn="l" rtl="0" fontAlgn="ctr"/>
                      <a:r>
                        <a:rPr lang="fr-FR" sz="1400" b="1">
                          <a:effectLst/>
                        </a:rPr>
                        <a:t>S2</a:t>
                      </a:r>
                    </a:p>
                  </a:txBody>
                  <a:tcPr marL="47625" marR="47625" marT="47625" marB="47625" anchor="ctr"/>
                </a:tc>
                <a:tc>
                  <a:txBody>
                    <a:bodyPr/>
                    <a:lstStyle/>
                    <a:p>
                      <a:pPr algn="l" rtl="0" fontAlgn="ctr"/>
                      <a:r>
                        <a:rPr lang="fr-FR" sz="1400" b="1">
                          <a:effectLst/>
                        </a:rPr>
                        <a:t>Établissement de canal</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1314096232"/>
                  </a:ext>
                </a:extLst>
              </a:tr>
              <a:tr h="319016">
                <a:tc>
                  <a:txBody>
                    <a:bodyPr/>
                    <a:lstStyle/>
                    <a:p>
                      <a:pPr rtl="0" fontAlgn="ctr"/>
                      <a:r>
                        <a:rPr lang="fr-FR" sz="1400" b="0">
                          <a:effectLst/>
                        </a:rPr>
                        <a:t>On (activé)</a:t>
                      </a:r>
                    </a:p>
                  </a:txBody>
                  <a:tcPr marL="47625" marR="47625" marT="47625" marB="47625" anchor="ctr"/>
                </a:tc>
                <a:tc>
                  <a:txBody>
                    <a:bodyPr/>
                    <a:lstStyle/>
                    <a:p>
                      <a:pPr rtl="0" fontAlgn="ctr"/>
                      <a:r>
                        <a:rPr lang="fr-FR" sz="1400" b="0">
                          <a:effectLst/>
                        </a:rPr>
                        <a:t>On (activé)</a:t>
                      </a:r>
                    </a:p>
                  </a:txBody>
                  <a:tcPr marL="47625" marR="47625" marT="47625" marB="47625" anchor="ctr"/>
                </a:tc>
                <a:tc>
                  <a:txBody>
                    <a:bodyPr/>
                    <a:lstStyle/>
                    <a:p>
                      <a:pPr rtl="0" fontAlgn="ctr"/>
                      <a:r>
                        <a:rPr lang="fr-FR" sz="1400" b="0">
                          <a:effectLst/>
                        </a:rPr>
                        <a:t>Oui</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271414976"/>
                  </a:ext>
                </a:extLst>
              </a:tr>
              <a:tr h="319016">
                <a:tc>
                  <a:txBody>
                    <a:bodyPr/>
                    <a:lstStyle/>
                    <a:p>
                      <a:pPr rtl="0" fontAlgn="ctr"/>
                      <a:r>
                        <a:rPr lang="fr-FR" sz="1400" b="0">
                          <a:effectLst/>
                        </a:rPr>
                        <a:t>On</a:t>
                      </a:r>
                    </a:p>
                  </a:txBody>
                  <a:tcPr marL="47625" marR="47625" marT="47625" marB="47625" anchor="ctr"/>
                </a:tc>
                <a:tc>
                  <a:txBody>
                    <a:bodyPr/>
                    <a:lstStyle/>
                    <a:p>
                      <a:pPr rtl="0" fontAlgn="ctr"/>
                      <a:r>
                        <a:rPr lang="fr-FR" sz="1400" b="0">
                          <a:effectLst/>
                        </a:rPr>
                        <a:t>Active (Actif)/Passive (Passif)</a:t>
                      </a:r>
                    </a:p>
                  </a:txBody>
                  <a:tcPr marL="47625" marR="47625" marT="47625" marB="47625" anchor="ctr"/>
                </a:tc>
                <a:tc>
                  <a:txBody>
                    <a:bodyPr/>
                    <a:lstStyle/>
                    <a:p>
                      <a:pPr rtl="0" fontAlgn="ctr"/>
                      <a:r>
                        <a:rPr lang="fr-FR" sz="1400" b="0">
                          <a:effectLst/>
                        </a:rPr>
                        <a:t>Non</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3655746299"/>
                  </a:ext>
                </a:extLst>
              </a:tr>
              <a:tr h="319016">
                <a:tc>
                  <a:txBody>
                    <a:bodyPr/>
                    <a:lstStyle/>
                    <a:p>
                      <a:pPr rtl="0" fontAlgn="ctr"/>
                      <a:r>
                        <a:rPr lang="fr-FR" sz="1400" b="0">
                          <a:effectLst/>
                        </a:rPr>
                        <a:t>Actif</a:t>
                      </a:r>
                    </a:p>
                  </a:txBody>
                  <a:tcPr marL="47625" marR="47625" marT="47625" marB="47625" anchor="ctr"/>
                </a:tc>
                <a:tc>
                  <a:txBody>
                    <a:bodyPr/>
                    <a:lstStyle/>
                    <a:p>
                      <a:pPr rtl="0" fontAlgn="ctr"/>
                      <a:r>
                        <a:rPr lang="fr-FR" sz="1400" b="0">
                          <a:effectLst/>
                        </a:rPr>
                        <a:t>Actif</a:t>
                      </a:r>
                    </a:p>
                  </a:txBody>
                  <a:tcPr marL="47625" marR="47625" marT="47625" marB="47625" anchor="ctr"/>
                </a:tc>
                <a:tc>
                  <a:txBody>
                    <a:bodyPr/>
                    <a:lstStyle/>
                    <a:p>
                      <a:pPr rtl="0" fontAlgn="ctr"/>
                      <a:r>
                        <a:rPr lang="fr-FR" sz="1400" b="0">
                          <a:effectLst/>
                        </a:rPr>
                        <a:t>Oui</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1781739624"/>
                  </a:ext>
                </a:extLst>
              </a:tr>
              <a:tr h="319016">
                <a:tc>
                  <a:txBody>
                    <a:bodyPr/>
                    <a:lstStyle/>
                    <a:p>
                      <a:pPr rtl="0" fontAlgn="ctr"/>
                      <a:r>
                        <a:rPr lang="fr-FR" sz="1400" b="0">
                          <a:effectLst/>
                        </a:rPr>
                        <a:t>Actif</a:t>
                      </a:r>
                    </a:p>
                  </a:txBody>
                  <a:tcPr marL="47625" marR="47625" marT="47625" marB="47625" anchor="ctr"/>
                </a:tc>
                <a:tc>
                  <a:txBody>
                    <a:bodyPr/>
                    <a:lstStyle/>
                    <a:p>
                      <a:pPr rtl="0" fontAlgn="ctr"/>
                      <a:r>
                        <a:rPr lang="fr-FR" sz="1400" b="0">
                          <a:effectLst/>
                        </a:rPr>
                        <a:t>Passif</a:t>
                      </a:r>
                    </a:p>
                  </a:txBody>
                  <a:tcPr marL="47625" marR="47625" marT="47625" marB="47625" anchor="ctr"/>
                </a:tc>
                <a:tc>
                  <a:txBody>
                    <a:bodyPr/>
                    <a:lstStyle/>
                    <a:p>
                      <a:pPr rtl="0" fontAlgn="ctr"/>
                      <a:r>
                        <a:rPr lang="fr-FR" sz="1400" b="0">
                          <a:effectLst/>
                        </a:rPr>
                        <a:t>Oui</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1313281587"/>
                  </a:ext>
                </a:extLst>
              </a:tr>
              <a:tr h="319016">
                <a:tc>
                  <a:txBody>
                    <a:bodyPr/>
                    <a:lstStyle/>
                    <a:p>
                      <a:pPr rtl="0" fontAlgn="ctr"/>
                      <a:r>
                        <a:rPr lang="fr-FR" sz="1400" b="0">
                          <a:effectLst/>
                        </a:rPr>
                        <a:t>Passif</a:t>
                      </a:r>
                    </a:p>
                  </a:txBody>
                  <a:tcPr marL="47625" marR="47625" marT="47625" marB="47625" anchor="ctr"/>
                </a:tc>
                <a:tc>
                  <a:txBody>
                    <a:bodyPr/>
                    <a:lstStyle/>
                    <a:p>
                      <a:pPr rtl="0" fontAlgn="ctr"/>
                      <a:r>
                        <a:rPr lang="fr-FR" sz="1400" b="0">
                          <a:effectLst/>
                        </a:rPr>
                        <a:t>Actif</a:t>
                      </a:r>
                    </a:p>
                  </a:txBody>
                  <a:tcPr marL="47625" marR="47625" marT="47625" marB="47625" anchor="ctr"/>
                </a:tc>
                <a:tc>
                  <a:txBody>
                    <a:bodyPr/>
                    <a:lstStyle/>
                    <a:p>
                      <a:pPr rtl="0" fontAlgn="ctr"/>
                      <a:r>
                        <a:rPr lang="fr-FR" sz="1400" b="0">
                          <a:effectLst/>
                        </a:rPr>
                        <a:t>Oui</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2228110332"/>
                  </a:ext>
                </a:extLst>
              </a:tr>
              <a:tr h="319016">
                <a:tc>
                  <a:txBody>
                    <a:bodyPr/>
                    <a:lstStyle/>
                    <a:p>
                      <a:pPr rtl="0" fontAlgn="ctr"/>
                      <a:r>
                        <a:rPr lang="fr-FR" sz="1400" b="0">
                          <a:effectLst/>
                        </a:rPr>
                        <a:t>Passif</a:t>
                      </a:r>
                    </a:p>
                  </a:txBody>
                  <a:tcPr marL="47625" marR="47625" marT="47625" marB="47625" anchor="ctr"/>
                </a:tc>
                <a:tc>
                  <a:txBody>
                    <a:bodyPr/>
                    <a:lstStyle/>
                    <a:p>
                      <a:pPr rtl="0" fontAlgn="ctr"/>
                      <a:r>
                        <a:rPr lang="fr-FR" sz="1400" b="0">
                          <a:effectLst/>
                        </a:rPr>
                        <a:t>Passif</a:t>
                      </a:r>
                    </a:p>
                  </a:txBody>
                  <a:tcPr marL="47625" marR="47625" marT="47625" marB="47625" anchor="ctr"/>
                </a:tc>
                <a:tc>
                  <a:txBody>
                    <a:bodyPr/>
                    <a:lstStyle/>
                    <a:p>
                      <a:pPr rtl="0" fontAlgn="ctr"/>
                      <a:r>
                        <a:rPr lang="fr-FR" sz="1400" b="0" dirty="0">
                          <a:effectLst/>
                        </a:rPr>
                        <a:t>Non</a:t>
                      </a:r>
                    </a:p>
                  </a:txBody>
                  <a:tcPr marL="47625" marR="47625" marT="47625" marB="47625" anchor="ctr"/>
                </a:tc>
                <a:extLst>
                  <a:ext uri="{0D108BD9-81ED-4DB2-BD59-A6C34878D82A}">
                    <a16:rowId xmlns="" xmlns:c="http://schemas.openxmlformats.org/drawingml/2006/chart" xmlns:c15="http://schemas.microsoft.com/office/drawing/2012/chart" xmlns:a16="http://schemas.microsoft.com/office/drawing/2014/main" val="1300522389"/>
                  </a:ext>
                </a:extLst>
              </a:tr>
            </a:tbl>
          </a:graphicData>
        </a:graphic>
      </p:graphicFrame>
      <p:pic>
        <p:nvPicPr>
          <p:cNvPr id="9" name="Picture 8">
            <a:extLst>
              <a:ext uri="{FF2B5EF4-FFF2-40B4-BE49-F238E27FC236}">
                <a16:creationId xmlns="" xmlns:c="http://schemas.openxmlformats.org/drawingml/2006/chart" xmlns:c15="http://schemas.microsoft.com/office/drawing/2012/chart" xmlns:a16="http://schemas.microsoft.com/office/drawing/2014/main" id="{4C413900-FBB5-4114-9208-C3417BC00C5A}"/>
              </a:ext>
            </a:extLst>
          </p:cNvPr>
          <p:cNvPicPr>
            <a:picLocks noChangeAspect="1"/>
          </p:cNvPicPr>
          <p:nvPr/>
        </p:nvPicPr>
        <p:blipFill>
          <a:blip r:embed="rId3"/>
          <a:stretch>
            <a:fillRect/>
          </a:stretch>
        </p:blipFill>
        <p:spPr>
          <a:xfrm>
            <a:off x="1871660" y="756221"/>
            <a:ext cx="5400675" cy="1371600"/>
          </a:xfrm>
          <a:prstGeom prst="rect">
            <a:avLst/>
          </a:prstGeom>
        </p:spPr>
      </p:pic>
    </p:spTree>
    <p:extLst>
      <p:ext uri="{BB962C8B-B14F-4D97-AF65-F5344CB8AC3E}">
        <p14:creationId xmlns:p14="http://schemas.microsoft.com/office/powerpoint/2010/main" val="176645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6.2 Configurer la technologie EtherChannel.</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d'EtherChannel </a:t>
            </a:r>
            <a:r>
              <a:rPr lang="en-US" dirty="0"/>
              <a:t/>
            </a:r>
            <a:br>
              <a:rPr lang="en-US" dirty="0"/>
            </a:br>
            <a:r>
              <a:rPr lang="fr-FR" sz="2400"/>
              <a:t>Consignes de configuration</a:t>
            </a:r>
          </a:p>
        </p:txBody>
      </p:sp>
      <p:sp>
        <p:nvSpPr>
          <p:cNvPr id="5" name="Content Placeholder 4">
            <a:extLst>
              <a:ext uri="{FF2B5EF4-FFF2-40B4-BE49-F238E27FC236}">
                <a16:creationId xmlns="" xmlns:c="http://schemas.openxmlformats.org/drawingml/2006/chart" xmlns:c15="http://schemas.microsoft.com/office/drawing/2012/chart" xmlns:a16="http://schemas.microsoft.com/office/drawing/2014/main" id="{14402F9C-D6D7-4A93-936B-85F5A2F0A26D}"/>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Les instructions et restrictions suivantes sont utiles pour la configuration d'EtherChannel:</a:t>
            </a:r>
          </a:p>
          <a:p>
            <a:pPr marL="342900" indent="-342900" algn="l" rtl="0">
              <a:buFont typeface="Arial" panose="020B0604020202020204" pitchFamily="34" charset="0"/>
              <a:buChar char="•"/>
            </a:pPr>
            <a:r>
              <a:rPr lang="fr-FR" sz="1600" b="1">
                <a:solidFill>
                  <a:srgbClr val="000000"/>
                </a:solidFill>
              </a:rPr>
              <a:t>Prise en charge d'EtherChannel</a:t>
            </a:r>
            <a:r>
              <a:rPr lang="fr-FR" sz="1600">
                <a:solidFill>
                  <a:srgbClr val="000000"/>
                </a:solidFill>
              </a:rPr>
              <a:t> - Toutes les interfaces Ethernet doivent prendre en charge EtherChannel sans exigence que les interfaces soient physiquement contiguës.</a:t>
            </a:r>
          </a:p>
          <a:p>
            <a:pPr marL="342900" indent="-342900" algn="l" rtl="0">
              <a:buFont typeface="Arial" panose="020B0604020202020204" pitchFamily="34" charset="0"/>
              <a:buChar char="•"/>
            </a:pPr>
            <a:r>
              <a:rPr lang="fr-FR" sz="1600" b="1">
                <a:solidFill>
                  <a:srgbClr val="000000"/>
                </a:solidFill>
              </a:rPr>
              <a:t>Débit et duplex</a:t>
            </a:r>
            <a:r>
              <a:rPr lang="fr-FR" sz="1600">
                <a:solidFill>
                  <a:srgbClr val="000000"/>
                </a:solidFill>
              </a:rPr>
              <a:t> - Configurez le même débit et le même mode duplex sur l'ensemble des interfaces d'l'EtherChannel.</a:t>
            </a:r>
          </a:p>
          <a:p>
            <a:pPr marL="342900" indent="-342900" algn="l" rtl="0">
              <a:buFont typeface="Arial" panose="020B0604020202020204" pitchFamily="34" charset="0"/>
              <a:buChar char="•"/>
            </a:pPr>
            <a:r>
              <a:rPr lang="fr-FR" sz="1600" b="1">
                <a:solidFill>
                  <a:srgbClr val="000000"/>
                </a:solidFill>
              </a:rPr>
              <a:t>VLAN correspondant</a:t>
            </a:r>
            <a:r>
              <a:rPr lang="fr-FR" sz="1600">
                <a:solidFill>
                  <a:srgbClr val="000000"/>
                </a:solidFill>
              </a:rPr>
              <a:t> - Toutes les interfaces d'une liaison EtherChannel doivent être attribuées au même VLAN, ou être configurées en tant que trunk (illustré dans la figure).</a:t>
            </a:r>
          </a:p>
          <a:p>
            <a:pPr marL="342900" indent="-342900" algn="l" rtl="0">
              <a:buFont typeface="Arial" panose="020B0604020202020204" pitchFamily="34" charset="0"/>
              <a:buChar char="•"/>
            </a:pPr>
            <a:r>
              <a:rPr lang="fr-FR" sz="1600" b="1">
                <a:solidFill>
                  <a:srgbClr val="000000"/>
                </a:solidFill>
              </a:rPr>
              <a:t>Plage de VLAN</a:t>
            </a:r>
            <a:r>
              <a:rPr lang="fr-FR" sz="1600">
                <a:solidFill>
                  <a:srgbClr val="000000"/>
                </a:solidFill>
              </a:rPr>
              <a:t> - Une EtherChannel prend en charge la même plage autorisée de VLAN sur toutes les interfaces d'un trunk EtherChannel. Si la plage autorisée de VLAN n'est pas identique, les interfaces ne forment pas l'EtherChannel, même si elles sont définies en mode </a:t>
            </a:r>
            <a:r>
              <a:rPr lang="fr-FR" sz="1600" b="1">
                <a:solidFill>
                  <a:srgbClr val="000000"/>
                </a:solidFill>
              </a:rPr>
              <a:t>auto</a:t>
            </a:r>
            <a:r>
              <a:rPr lang="fr-FR" sz="1600">
                <a:solidFill>
                  <a:srgbClr val="000000"/>
                </a:solidFill>
              </a:rPr>
              <a:t> ou </a:t>
            </a:r>
            <a:r>
              <a:rPr lang="fr-FR" sz="1600" b="1">
                <a:solidFill>
                  <a:srgbClr val="000000"/>
                </a:solidFill>
              </a:rPr>
              <a:t>desirable</a:t>
            </a:r>
            <a:r>
              <a:rPr lang="fr-FR" sz="1600">
                <a:solidFill>
                  <a:srgbClr val="000000"/>
                </a:solidFill>
              </a:rPr>
              <a:t> .</a:t>
            </a:r>
          </a:p>
          <a:p>
            <a:pPr marL="0" indent="0" algn="l"/>
            <a:endParaRPr lang="en-US" sz="12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d'EtherChannel</a:t>
            </a:r>
            <a:r>
              <a:rPr lang="en-US" dirty="0"/>
              <a:t/>
            </a:r>
            <a:br>
              <a:rPr lang="en-US" dirty="0"/>
            </a:br>
            <a:r>
              <a:rPr lang="fr-FR" sz="2400"/>
              <a:t>Consignes de Configuration (Suite)</a:t>
            </a:r>
          </a:p>
        </p:txBody>
      </p:sp>
      <p:sp>
        <p:nvSpPr>
          <p:cNvPr id="5" name="Content Placeholder 4">
            <a:extLst>
              <a:ext uri="{FF2B5EF4-FFF2-40B4-BE49-F238E27FC236}">
                <a16:creationId xmlns="" xmlns:c="http://schemas.openxmlformats.org/drawingml/2006/chart" xmlns:c15="http://schemas.microsoft.com/office/drawing/2012/chart" xmlns:a16="http://schemas.microsoft.com/office/drawing/2014/main" id="{14402F9C-D6D7-4A93-936B-85F5A2F0A26D}"/>
              </a:ext>
            </a:extLst>
          </p:cNvPr>
          <p:cNvSpPr>
            <a:spLocks noGrp="1"/>
          </p:cNvSpPr>
          <p:nvPr>
            <p:ph idx="1"/>
          </p:nvPr>
        </p:nvSpPr>
        <p:spPr>
          <a:xfrm>
            <a:off x="474662" y="731838"/>
            <a:ext cx="8280057" cy="1940416"/>
          </a:xfrm>
        </p:spPr>
        <p:txBody>
          <a:bodyPr/>
          <a:lstStyle/>
          <a:p>
            <a:pPr marL="342900" indent="-342900" algn="l" rtl="0">
              <a:buFont typeface="Arial" panose="020B0604020202020204" pitchFamily="34" charset="0"/>
              <a:buChar char="•"/>
            </a:pPr>
            <a:r>
              <a:rPr lang="fr-FR" sz="1500">
                <a:solidFill>
                  <a:srgbClr val="000000"/>
                </a:solidFill>
              </a:rPr>
              <a:t>La figure montre une configuration qui permettrait à l'EtherChannel de se former entre S1 et S2.</a:t>
            </a:r>
          </a:p>
          <a:p>
            <a:pPr marL="342900" indent="-342900" algn="l" rtl="0">
              <a:buFont typeface="Arial" panose="020B0604020202020204" pitchFamily="34" charset="0"/>
              <a:buChar char="•"/>
            </a:pPr>
            <a:r>
              <a:rPr lang="fr-FR" sz="1500">
                <a:solidFill>
                  <a:srgbClr val="000000"/>
                </a:solidFill>
              </a:rPr>
              <a:t>Si ces paramètres doivent être modifiés, configurez-les dans le mode de configuration de l'interface de canal de port. Toute configuration appliquée à l'interface de canal de port affecte également les autres interfaces. Cependant, les configurations appliquées à chaque interface n'affectent pas l'interface de canal de port. Par conséquent, modifier la configuration d'une interface appartenant à une liaison EtherChannel peut entraîner des problèmes de compatibilité d'interface.</a:t>
            </a:r>
          </a:p>
          <a:p>
            <a:pPr marL="342900" indent="-342900" algn="l" rtl="0">
              <a:buFont typeface="Arial" panose="020B0604020202020204" pitchFamily="34" charset="0"/>
              <a:buChar char="•"/>
            </a:pPr>
            <a:r>
              <a:rPr lang="fr-FR" sz="1500">
                <a:solidFill>
                  <a:srgbClr val="000000"/>
                </a:solidFill>
              </a:rPr>
              <a:t>Le canal de port peut être configuré en mode d'accès, en mode trunk (le plus couramment utilisé) ou sur un port routé.</a:t>
            </a:r>
          </a:p>
          <a:p>
            <a:pPr marL="0" indent="0" algn="l"/>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 xmlns:c="http://schemas.openxmlformats.org/drawingml/2006/chart" xmlns:c15="http://schemas.microsoft.com/office/drawing/2012/chart" xmlns:a16="http://schemas.microsoft.com/office/drawing/2014/main" id="{0DEDAB16-BC09-48F3-B9D1-87C56F94592E}"/>
              </a:ext>
            </a:extLst>
          </p:cNvPr>
          <p:cNvPicPr>
            <a:picLocks noChangeAspect="1"/>
          </p:cNvPicPr>
          <p:nvPr/>
        </p:nvPicPr>
        <p:blipFill>
          <a:blip r:embed="rId3"/>
          <a:stretch>
            <a:fillRect/>
          </a:stretch>
        </p:blipFill>
        <p:spPr>
          <a:xfrm>
            <a:off x="2308485" y="3228252"/>
            <a:ext cx="3913838" cy="1717529"/>
          </a:xfrm>
          <a:prstGeom prst="rect">
            <a:avLst/>
          </a:prstGeom>
        </p:spPr>
      </p:pic>
    </p:spTree>
    <p:extLst>
      <p:ext uri="{BB962C8B-B14F-4D97-AF65-F5344CB8AC3E}">
        <p14:creationId xmlns:p14="http://schemas.microsoft.com/office/powerpoint/2010/main" val="284454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d'EtherChannel</a:t>
            </a:r>
            <a:r>
              <a:rPr lang="en-US" dirty="0"/>
              <a:t/>
            </a:r>
            <a:br>
              <a:rPr lang="en-US" dirty="0"/>
            </a:br>
            <a:r>
              <a:rPr lang="fr-FR" sz="2400"/>
              <a:t>Exemple de Configuration LACP</a:t>
            </a:r>
          </a:p>
        </p:txBody>
      </p:sp>
      <p:sp>
        <p:nvSpPr>
          <p:cNvPr id="4" name="Content Placeholder 3">
            <a:extLst>
              <a:ext uri="{FF2B5EF4-FFF2-40B4-BE49-F238E27FC236}">
                <a16:creationId xmlns="" xmlns:c="http://schemas.openxmlformats.org/drawingml/2006/chart" xmlns:c15="http://schemas.microsoft.com/office/drawing/2012/chart" xmlns:a16="http://schemas.microsoft.com/office/drawing/2014/main" id="{B3202802-B6C4-4698-8D38-180E70AE85D3}"/>
              </a:ext>
            </a:extLst>
          </p:cNvPr>
          <p:cNvSpPr>
            <a:spLocks noGrp="1"/>
          </p:cNvSpPr>
          <p:nvPr>
            <p:ph idx="1"/>
          </p:nvPr>
        </p:nvSpPr>
        <p:spPr>
          <a:xfrm>
            <a:off x="0" y="731838"/>
            <a:ext cx="9144000" cy="2477188"/>
          </a:xfrm>
        </p:spPr>
        <p:txBody>
          <a:bodyPr/>
          <a:lstStyle/>
          <a:p>
            <a:pPr marL="0" indent="0" algn="l" rtl="0"/>
            <a:r>
              <a:rPr lang="fr-FR" sz="1600">
                <a:solidFill>
                  <a:srgbClr val="000000"/>
                </a:solidFill>
              </a:rPr>
              <a:t>La configuration d'EtherChannel avec LACP nécessite les trois étapes suivantes :</a:t>
            </a:r>
          </a:p>
          <a:p>
            <a:pPr marL="342900" indent="-342900" algn="l" rtl="0">
              <a:buFont typeface="Arial" panose="020B0604020202020204" pitchFamily="34" charset="0"/>
              <a:buChar char="•"/>
            </a:pPr>
            <a:r>
              <a:rPr lang="fr-FR" sz="1400" b="1">
                <a:solidFill>
                  <a:srgbClr val="000000"/>
                </a:solidFill>
              </a:rPr>
              <a:t>Étape 1.</a:t>
            </a:r>
            <a:r>
              <a:rPr lang="fr-FR" sz="1400">
                <a:solidFill>
                  <a:srgbClr val="000000"/>
                </a:solidFill>
              </a:rPr>
              <a:t> Spécifiez les interfaces qui composent le groupe EtherChannel en utilisant la commande de mode de configuration globale d'interface </a:t>
            </a:r>
            <a:r>
              <a:rPr lang="fr-FR" sz="1400" b="1">
                <a:solidFill>
                  <a:srgbClr val="000000"/>
                </a:solidFill>
              </a:rPr>
              <a:t>interface range</a:t>
            </a:r>
            <a:r>
              <a:rPr lang="fr-FR" sz="1400">
                <a:solidFill>
                  <a:srgbClr val="000000"/>
                </a:solidFill>
              </a:rPr>
              <a:t>   Le mot-clé </a:t>
            </a:r>
            <a:r>
              <a:rPr lang="fr-FR" sz="1400" b="1">
                <a:solidFill>
                  <a:srgbClr val="000000"/>
                </a:solidFill>
              </a:rPr>
              <a:t>range</a:t>
            </a:r>
            <a:r>
              <a:rPr lang="fr-FR" sz="1400">
                <a:solidFill>
                  <a:srgbClr val="000000"/>
                </a:solidFill>
              </a:rPr>
              <a:t> vous permet de sélectionner plusieurs interfaces et de les configurer toutes ensemble.</a:t>
            </a:r>
          </a:p>
          <a:p>
            <a:pPr marL="342900" indent="-342900" algn="l" rtl="0">
              <a:buFont typeface="Arial" panose="020B0604020202020204" pitchFamily="34" charset="0"/>
              <a:buChar char="•"/>
            </a:pPr>
            <a:r>
              <a:rPr lang="fr-FR" sz="1400" b="1">
                <a:solidFill>
                  <a:srgbClr val="000000"/>
                </a:solidFill>
              </a:rPr>
              <a:t>Étape 2.</a:t>
            </a:r>
            <a:r>
              <a:rPr lang="fr-FR" sz="1400">
                <a:solidFill>
                  <a:srgbClr val="000000"/>
                </a:solidFill>
              </a:rPr>
              <a:t>Créez l'interface de canal de port à l'aide de la commande </a:t>
            </a:r>
            <a:r>
              <a:rPr lang="fr-FR" sz="1400" b="1">
                <a:solidFill>
                  <a:srgbClr val="000000"/>
                </a:solidFill>
              </a:rPr>
              <a:t>channel group</a:t>
            </a:r>
            <a:r>
              <a:rPr lang="fr-FR" sz="1400">
                <a:solidFill>
                  <a:srgbClr val="000000"/>
                </a:solidFill>
              </a:rPr>
              <a:t> </a:t>
            </a:r>
            <a:r>
              <a:rPr lang="fr-FR" sz="1400" i="1">
                <a:solidFill>
                  <a:srgbClr val="000000"/>
                </a:solidFill>
              </a:rPr>
              <a:t>identifier</a:t>
            </a:r>
            <a:r>
              <a:rPr lang="fr-FR" sz="1400">
                <a:solidFill>
                  <a:srgbClr val="000000"/>
                </a:solidFill>
              </a:rPr>
              <a:t> </a:t>
            </a:r>
            <a:r>
              <a:rPr lang="fr-FR" sz="1400" b="1">
                <a:solidFill>
                  <a:srgbClr val="000000"/>
                </a:solidFill>
              </a:rPr>
              <a:t>mode active</a:t>
            </a:r>
            <a:r>
              <a:rPr lang="fr-FR" sz="1400">
                <a:solidFill>
                  <a:srgbClr val="000000"/>
                </a:solidFill>
              </a:rPr>
              <a:t> en mode de configuration de plage d'interface. L'identificateur spécifie un numéro de groupe de canaux. Les mots-clés </a:t>
            </a:r>
            <a:r>
              <a:rPr lang="fr-FR" sz="1400" b="1">
                <a:solidFill>
                  <a:srgbClr val="000000"/>
                </a:solidFill>
              </a:rPr>
              <a:t>mode active</a:t>
            </a:r>
            <a:r>
              <a:rPr lang="fr-FR" sz="1400">
                <a:solidFill>
                  <a:srgbClr val="000000"/>
                </a:solidFill>
              </a:rPr>
              <a:t> l'identifient comme une configuration EtherChannel LACP.</a:t>
            </a:r>
          </a:p>
          <a:p>
            <a:pPr marL="342900" indent="-342900" algn="l" rtl="0">
              <a:buFont typeface="Arial" panose="020B0604020202020204" pitchFamily="34" charset="0"/>
              <a:buChar char="•"/>
            </a:pPr>
            <a:r>
              <a:rPr lang="fr-FR" sz="1400" b="1">
                <a:solidFill>
                  <a:srgbClr val="000000"/>
                </a:solidFill>
              </a:rPr>
              <a:t>Étape 3.</a:t>
            </a:r>
            <a:r>
              <a:rPr lang="fr-FR" sz="1400">
                <a:solidFill>
                  <a:srgbClr val="000000"/>
                </a:solidFill>
              </a:rPr>
              <a:t> Pour modifier les paramètres de la couche 2 de l'interface de canal de port, entrez dans le mode de configuration de l'interface de canal de port en utilisant la commande </a:t>
            </a:r>
            <a:r>
              <a:rPr lang="fr-FR" sz="1400" b="1">
                <a:solidFill>
                  <a:srgbClr val="000000"/>
                </a:solidFill>
              </a:rPr>
              <a:t>interface port-channel</a:t>
            </a:r>
            <a:r>
              <a:rPr lang="fr-FR" sz="1400">
                <a:solidFill>
                  <a:srgbClr val="000000"/>
                </a:solidFill>
              </a:rPr>
              <a:t> suivie de l'identifiant de l'interface. Dans l'exemple, S1 est configuré avec l'EtherChannel LACP. Le canal de port est configuré comme une interface de trunk avec les VLAN autorisés spécifiés.</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 xmlns:c="http://schemas.openxmlformats.org/drawingml/2006/chart" xmlns:c15="http://schemas.microsoft.com/office/drawing/2012/chart" xmlns:a16="http://schemas.microsoft.com/office/drawing/2014/main" id="{3B792C82-FBC3-4E2D-9829-2E0BF6BE9461}"/>
              </a:ext>
            </a:extLst>
          </p:cNvPr>
          <p:cNvPicPr>
            <a:picLocks noChangeAspect="1"/>
          </p:cNvPicPr>
          <p:nvPr/>
        </p:nvPicPr>
        <p:blipFill>
          <a:blip r:embed="rId3"/>
          <a:stretch>
            <a:fillRect/>
          </a:stretch>
        </p:blipFill>
        <p:spPr>
          <a:xfrm>
            <a:off x="2836204" y="3312253"/>
            <a:ext cx="3471591" cy="1376126"/>
          </a:xfrm>
          <a:prstGeom prst="rect">
            <a:avLst/>
          </a:prstGeom>
        </p:spPr>
      </p:pic>
    </p:spTree>
    <p:extLst>
      <p:ext uri="{BB962C8B-B14F-4D97-AF65-F5344CB8AC3E}">
        <p14:creationId xmlns:p14="http://schemas.microsoft.com/office/powerpoint/2010/main" val="158538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Configuration d'EtherChannel </a:t>
            </a:r>
            <a:r>
              <a:rPr lang="en-US" dirty="0"/>
              <a:t/>
            </a:r>
            <a:br>
              <a:rPr lang="en-US" dirty="0"/>
            </a:br>
            <a:r>
              <a:rPr lang="fr-FR" sz="2400"/>
              <a:t>Packet Tracer - Configuration d'EtherChannel</a:t>
            </a:r>
          </a:p>
        </p:txBody>
      </p:sp>
      <p:sp>
        <p:nvSpPr>
          <p:cNvPr id="5" name="Content Placeholder 4">
            <a:extLst>
              <a:ext uri="{FF2B5EF4-FFF2-40B4-BE49-F238E27FC236}">
                <a16:creationId xmlns="" xmlns:c="http://schemas.openxmlformats.org/drawingml/2006/chart" xmlns:c15="http://schemas.microsoft.com/office/drawing/2012/chart" xmlns:a16="http://schemas.microsoft.com/office/drawing/2014/main" id="{F1E02C44-7E14-4DE8-8B65-9AA38783B216}"/>
              </a:ext>
            </a:extLst>
          </p:cNvPr>
          <p:cNvSpPr>
            <a:spLocks noGrp="1"/>
          </p:cNvSpPr>
          <p:nvPr>
            <p:ph idx="1"/>
          </p:nvPr>
        </p:nvSpPr>
        <p:spPr>
          <a:xfrm>
            <a:off x="474662" y="731837"/>
            <a:ext cx="8280057" cy="3689897"/>
          </a:xfrm>
        </p:spPr>
        <p:txBody>
          <a:bodyPr/>
          <a:lstStyle/>
          <a:p>
            <a:pPr marL="0" indent="0" algn="l" rtl="0"/>
            <a:r>
              <a:rPr lang="fr-FR" sz="1800">
                <a:solidFill>
                  <a:srgbClr val="000000"/>
                </a:solidFill>
              </a:rPr>
              <a:t>Dans ce Packet Tracer, vous atteindrez les objectifs suivants:</a:t>
            </a:r>
          </a:p>
          <a:p>
            <a:pPr marL="285750" indent="-285750" algn="l" rtl="0">
              <a:buFont typeface="Arial" panose="020B0604020202020204" pitchFamily="34" charset="0"/>
              <a:buChar char="•"/>
            </a:pPr>
            <a:r>
              <a:rPr lang="fr-FR" sz="1800">
                <a:solidFill>
                  <a:srgbClr val="000000"/>
                </a:solidFill>
              </a:rPr>
              <a:t>Configurer les paramètres de base du commutateur</a:t>
            </a:r>
          </a:p>
          <a:p>
            <a:pPr marL="285750" indent="-285750" algn="l" rtl="0">
              <a:buFont typeface="Arial" panose="020B0604020202020204" pitchFamily="34" charset="0"/>
              <a:buChar char="•"/>
            </a:pPr>
            <a:r>
              <a:rPr lang="fr-FR" sz="1800">
                <a:solidFill>
                  <a:srgbClr val="000000"/>
                </a:solidFill>
              </a:rPr>
              <a:t>Configurer un réseau EtherChannel avec Cisco PAgP</a:t>
            </a:r>
          </a:p>
          <a:p>
            <a:pPr marL="285750" indent="-285750" algn="l" rtl="0">
              <a:buFont typeface="Arial" panose="020B0604020202020204" pitchFamily="34" charset="0"/>
              <a:buChar char="•"/>
            </a:pPr>
            <a:r>
              <a:rPr lang="fr-FR" sz="1800">
                <a:solidFill>
                  <a:srgbClr val="000000"/>
                </a:solidFill>
              </a:rPr>
              <a:t>Configurer et EtherChannel 802.3ad</a:t>
            </a:r>
          </a:p>
          <a:p>
            <a:pPr marL="285750" indent="-285750" algn="l" rtl="0">
              <a:buFont typeface="Arial" panose="020B0604020202020204" pitchFamily="34" charset="0"/>
              <a:buChar char="•"/>
            </a:pPr>
            <a:r>
              <a:rPr lang="fr-FR" sz="1800">
                <a:solidFill>
                  <a:srgbClr val="000000"/>
                </a:solidFill>
              </a:rPr>
              <a:t>Configurer une liaison EtherChannel redondante</a:t>
            </a:r>
          </a:p>
        </p:txBody>
      </p:sp>
    </p:spTree>
    <p:extLst>
      <p:ext uri="{BB962C8B-B14F-4D97-AF65-F5344CB8AC3E}">
        <p14:creationId xmlns:p14="http://schemas.microsoft.com/office/powerpoint/2010/main" val="212642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pPr rtl="0"/>
            <a:r>
              <a:rPr lang="fr-FR">
                <a:solidFill>
                  <a:schemeClr val="accent5">
                    <a:lumMod val="40000"/>
                    <a:lumOff val="60000"/>
                  </a:schemeClr>
                </a:solidFill>
              </a:rPr>
              <a:t>6.3 Vérification et dépannage d'EtherChannel</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Vérification et dépannage d'EtherChannel</a:t>
            </a:r>
            <a:r>
              <a:rPr lang="en-US" dirty="0"/>
              <a:t/>
            </a:r>
            <a:br>
              <a:rPr lang="en-US" dirty="0"/>
            </a:br>
            <a:r>
              <a:rPr lang="fr-FR" sz="2400"/>
              <a:t>Vérification d'EtherChannel</a:t>
            </a:r>
          </a:p>
        </p:txBody>
      </p:sp>
      <p:sp>
        <p:nvSpPr>
          <p:cNvPr id="5" name="Content Placeholder 4">
            <a:extLst>
              <a:ext uri="{FF2B5EF4-FFF2-40B4-BE49-F238E27FC236}">
                <a16:creationId xmlns="" xmlns:c="http://schemas.openxmlformats.org/drawingml/2006/chart" xmlns:c15="http://schemas.microsoft.com/office/drawing/2012/chart" xmlns:a16="http://schemas.microsoft.com/office/drawing/2014/main" id="{DB6DAB57-C9C1-4F52-9310-C0F72DA8C0D2}"/>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Comme toujours, lorsque vous configurez des périphériques sur votre réseau, vous devez vérifier votre configuration. S'il y a des problèmes, vous devrez également être en mesure de les dépanner et de les résoudre. Il existe plusieurs commandes permettant de vérifier une configuration EtherChannel:</a:t>
            </a:r>
          </a:p>
          <a:p>
            <a:pPr marL="342900" indent="-342900" algn="l" rtl="0">
              <a:buFont typeface="Arial" panose="020B0604020202020204" pitchFamily="34" charset="0"/>
              <a:buChar char="•"/>
            </a:pPr>
            <a:r>
              <a:rPr lang="fr-FR" sz="1600">
                <a:solidFill>
                  <a:srgbClr val="000000"/>
                </a:solidFill>
              </a:rPr>
              <a:t>La commande </a:t>
            </a:r>
            <a:r>
              <a:rPr lang="fr-FR" sz="1600" b="1">
                <a:solidFill>
                  <a:srgbClr val="000000"/>
                </a:solidFill>
              </a:rPr>
              <a:t>show interfaces port-channel</a:t>
            </a:r>
            <a:r>
              <a:rPr lang="fr-FR" sz="1600">
                <a:solidFill>
                  <a:srgbClr val="000000"/>
                </a:solidFill>
              </a:rPr>
              <a:t> affiche l'état global de l'interface de canal de port. </a:t>
            </a:r>
          </a:p>
          <a:p>
            <a:pPr marL="342900" indent="-342900" algn="l" rtl="0">
              <a:buFont typeface="Arial" panose="020B0604020202020204" pitchFamily="34" charset="0"/>
              <a:buChar char="•"/>
            </a:pPr>
            <a:r>
              <a:rPr lang="fr-FR" sz="1600">
                <a:solidFill>
                  <a:srgbClr val="000000"/>
                </a:solidFill>
              </a:rPr>
              <a:t>La commande </a:t>
            </a:r>
            <a:r>
              <a:rPr lang="fr-FR" sz="1600" b="1">
                <a:solidFill>
                  <a:srgbClr val="000000"/>
                </a:solidFill>
              </a:rPr>
              <a:t>show etherchannel summary</a:t>
            </a:r>
            <a:r>
              <a:rPr lang="fr-FR" sz="1600">
                <a:solidFill>
                  <a:srgbClr val="000000"/>
                </a:solidFill>
              </a:rPr>
              <a:t> affiche une ligne d'informations par canal de port.</a:t>
            </a:r>
          </a:p>
          <a:p>
            <a:pPr marL="342900" indent="-342900" algn="l" rtl="0">
              <a:buFont typeface="Arial" panose="020B0604020202020204" pitchFamily="34" charset="0"/>
              <a:buChar char="•"/>
            </a:pPr>
            <a:r>
              <a:rPr lang="fr-FR" sz="1600">
                <a:solidFill>
                  <a:srgbClr val="000000"/>
                </a:solidFill>
              </a:rPr>
              <a:t>La commande </a:t>
            </a:r>
            <a:r>
              <a:rPr lang="fr-FR" sz="1600" b="1">
                <a:solidFill>
                  <a:srgbClr val="000000"/>
                </a:solidFill>
              </a:rPr>
              <a:t>show etherchannel port-channel</a:t>
            </a:r>
            <a:r>
              <a:rPr lang="fr-FR" sz="1600">
                <a:solidFill>
                  <a:srgbClr val="000000"/>
                </a:solidFill>
              </a:rPr>
              <a:t> affiche des informations concernant une interface de canal de port spécifique.</a:t>
            </a:r>
          </a:p>
          <a:p>
            <a:pPr marL="342900" indent="-342900" algn="l" rtl="0">
              <a:buFont typeface="Arial" panose="020B0604020202020204" pitchFamily="34" charset="0"/>
              <a:buChar char="•"/>
            </a:pPr>
            <a:r>
              <a:rPr lang="fr-FR" sz="1600">
                <a:solidFill>
                  <a:srgbClr val="000000"/>
                </a:solidFill>
              </a:rPr>
              <a:t>La commande </a:t>
            </a:r>
            <a:r>
              <a:rPr lang="fr-FR" sz="1600" b="1">
                <a:solidFill>
                  <a:srgbClr val="000000"/>
                </a:solidFill>
              </a:rPr>
              <a:t>show interfaces etherchannel</a:t>
            </a:r>
            <a:r>
              <a:rPr lang="fr-FR" sz="1600">
                <a:solidFill>
                  <a:srgbClr val="000000"/>
                </a:solidFill>
              </a:rPr>
              <a:t> peut fournir des informations sur le rôle de l'interface physique des membres dans l'EtherChannel.</a:t>
            </a: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Vérification et dépannage d'EtherChannel</a:t>
            </a:r>
            <a:r>
              <a:rPr lang="en-US" dirty="0"/>
              <a:t/>
            </a:r>
            <a:br>
              <a:rPr lang="en-US" dirty="0"/>
            </a:br>
            <a:r>
              <a:rPr lang="fr-FR" sz="2400"/>
              <a:t>Problèmes courants avec les configurations EtherChannel</a:t>
            </a:r>
          </a:p>
        </p:txBody>
      </p:sp>
      <p:sp>
        <p:nvSpPr>
          <p:cNvPr id="4" name="Content Placeholder 3">
            <a:extLst>
              <a:ext uri="{FF2B5EF4-FFF2-40B4-BE49-F238E27FC236}">
                <a16:creationId xmlns="" xmlns:c="http://schemas.openxmlformats.org/drawingml/2006/chart" xmlns:c15="http://schemas.microsoft.com/office/drawing/2012/chart" xmlns:a16="http://schemas.microsoft.com/office/drawing/2014/main" id="{7C508740-D372-4F58-BBFC-5287922307D2}"/>
              </a:ext>
            </a:extLst>
          </p:cNvPr>
          <p:cNvSpPr>
            <a:spLocks noGrp="1"/>
          </p:cNvSpPr>
          <p:nvPr>
            <p:ph idx="1"/>
          </p:nvPr>
        </p:nvSpPr>
        <p:spPr>
          <a:xfrm>
            <a:off x="474662" y="731837"/>
            <a:ext cx="8280057" cy="3689897"/>
          </a:xfrm>
        </p:spPr>
        <p:txBody>
          <a:bodyPr/>
          <a:lstStyle/>
          <a:p>
            <a:pPr marL="0" indent="0" algn="l" rtl="0"/>
            <a:r>
              <a:rPr lang="fr-FR" sz="1600">
                <a:solidFill>
                  <a:srgbClr val="000000"/>
                </a:solidFill>
              </a:rPr>
              <a:t>Toutes les interfaces d'un EtherChannel doivent avoir la même configuration en matière de débit et de mode duplex, les mêmes VLAN natifs et autorisés sur les trunks, et le même VLAN d'accès sur les ports d'accès. Veiller à ce que ces configurations réduisent considérablement les problèmes réseau liés à EtherChannel. Les problèmes courants d'EtherChannel sont les suivants:</a:t>
            </a:r>
          </a:p>
          <a:p>
            <a:pPr marL="415985" lvl="1" indent="-342900" rtl="0">
              <a:buFont typeface="Arial" panose="020B0604020202020204" pitchFamily="34" charset="0"/>
              <a:buChar char="•"/>
            </a:pPr>
            <a:r>
              <a:rPr lang="fr-FR" sz="1600">
                <a:solidFill>
                  <a:srgbClr val="000000"/>
                </a:solidFill>
              </a:rPr>
              <a:t>Attribuez tous les ports du EtherChannel au même VLAN, ou configurez-les en tant que trunks. Des ports avec des VLAN natifs différents ne peuvent pas former un EtherChannel.</a:t>
            </a:r>
          </a:p>
          <a:p>
            <a:pPr marL="415985" lvl="1" indent="-342900" rtl="0">
              <a:buFont typeface="Arial" panose="020B0604020202020204" pitchFamily="34" charset="0"/>
              <a:buChar char="•"/>
            </a:pPr>
            <a:r>
              <a:rPr lang="fr-FR" sz="1600">
                <a:solidFill>
                  <a:srgbClr val="000000"/>
                </a:solidFill>
              </a:rPr>
              <a:t>Le trunking a été configuré sur certains ports qui composent l'EtherChannel, mais pas tous. Nous vous déconseillons de configurer le mode de trunking sur les ports qui composent l'EtherChannel. Lorsque vous configurez un trunk sur un EtherChannel, vérifiez le mode de trunking sur l'EtherChannel.</a:t>
            </a:r>
          </a:p>
          <a:p>
            <a:pPr marL="415985" lvl="1" indent="-342900" rtl="0">
              <a:buFont typeface="Arial" panose="020B0604020202020204" pitchFamily="34" charset="0"/>
              <a:buChar char="•"/>
            </a:pPr>
            <a:r>
              <a:rPr lang="fr-FR" sz="1600">
                <a:solidFill>
                  <a:srgbClr val="000000"/>
                </a:solidFill>
              </a:rPr>
              <a:t>Si la plage autorisée de VLAN n'est pas la même, les ports ne forment pas l'EtherChannel même lorsque le PAgP est défini sur le mode </a:t>
            </a:r>
            <a:r>
              <a:rPr lang="fr-FR" sz="1600" b="1">
                <a:solidFill>
                  <a:srgbClr val="000000"/>
                </a:solidFill>
              </a:rPr>
              <a:t>auto</a:t>
            </a:r>
            <a:r>
              <a:rPr lang="fr-FR" sz="1600">
                <a:solidFill>
                  <a:srgbClr val="000000"/>
                </a:solidFill>
              </a:rPr>
              <a:t> ou </a:t>
            </a:r>
            <a:r>
              <a:rPr lang="fr-FR" sz="1600" b="1">
                <a:solidFill>
                  <a:srgbClr val="000000"/>
                </a:solidFill>
              </a:rPr>
              <a:t>desirable</a:t>
            </a:r>
            <a:r>
              <a:rPr lang="fr-FR" sz="1600">
                <a:solidFill>
                  <a:srgbClr val="000000"/>
                </a:solidFill>
              </a:rPr>
              <a:t> .</a:t>
            </a:r>
          </a:p>
          <a:p>
            <a:pPr marL="415985" lvl="1" indent="-342900" rtl="0">
              <a:buFont typeface="Arial" panose="020B0604020202020204" pitchFamily="34" charset="0"/>
              <a:buChar char="•"/>
            </a:pPr>
            <a:r>
              <a:rPr lang="fr-FR" sz="1600">
                <a:solidFill>
                  <a:srgbClr val="000000"/>
                </a:solidFill>
              </a:rPr>
              <a:t>Les options de négociation dynamique pour le PAgP et le LACP ne sont pas configurées de manière compatible aux deux extrémités de l'EtherChannel.</a:t>
            </a:r>
          </a:p>
          <a:p>
            <a:pPr marL="0" indent="0" algn="l"/>
            <a:endParaRPr lang="en-US" sz="1400" dirty="0">
              <a:solidFill>
                <a:srgbClr val="000000"/>
              </a:solidFill>
            </a:endParaRPr>
          </a:p>
        </p:txBody>
      </p:sp>
    </p:spTree>
    <p:extLst>
      <p:ext uri="{BB962C8B-B14F-4D97-AF65-F5344CB8AC3E}">
        <p14:creationId xmlns:p14="http://schemas.microsoft.com/office/powerpoint/2010/main" val="14527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D0DBD329-AB20-664C-9697-486FE5CED9B9}"/>
              </a:ext>
            </a:extLst>
          </p:cNvPr>
          <p:cNvSpPr>
            <a:spLocks noGrp="1"/>
          </p:cNvSpPr>
          <p:nvPr>
            <p:ph type="title"/>
          </p:nvPr>
        </p:nvSpPr>
        <p:spPr>
          <a:xfrm>
            <a:off x="0" y="189238"/>
            <a:ext cx="9144000" cy="609708"/>
          </a:xfrm>
        </p:spPr>
        <p:txBody>
          <a:bodyPr/>
          <a:lstStyle/>
          <a:p>
            <a:pPr rtl="0"/>
            <a:r>
              <a:rPr lang="fr-FR"/>
              <a:t>What to Expect in this Module</a:t>
            </a:r>
          </a:p>
        </p:txBody>
      </p:sp>
      <p:sp>
        <p:nvSpPr>
          <p:cNvPr id="2" name="Content Placeholder 1">
            <a:extLst>
              <a:ext uri="{FF2B5EF4-FFF2-40B4-BE49-F238E27FC236}">
                <a16:creationId xmlns="" xmlns:c="http://schemas.openxmlformats.org/drawingml/2006/chart" xmlns:c15="http://schemas.microsoft.com/office/drawing/2012/chart" xmlns:a16="http://schemas.microsoft.com/office/drawing/2014/main" id="{C2EDE137-350D-6D47-BD51-750CD198389A}"/>
              </a:ext>
            </a:extLst>
          </p:cNvPr>
          <p:cNvSpPr>
            <a:spLocks noGrp="1"/>
          </p:cNvSpPr>
          <p:nvPr>
            <p:ph idx="1"/>
          </p:nvPr>
        </p:nvSpPr>
        <p:spPr>
          <a:xfrm>
            <a:off x="144065" y="798945"/>
            <a:ext cx="8853286" cy="346366"/>
          </a:xfrm>
        </p:spPr>
        <p:txBody>
          <a:bodyPr/>
          <a:lstStyle/>
          <a:p>
            <a:pPr rtl="0"/>
            <a:r>
              <a:rPr lang="fr-FR"/>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 xmlns:c="http://schemas.openxmlformats.org/drawingml/2006/chart" xmlns:c15="http://schemas.microsoft.com/office/drawing/2012/chart"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 xmlns:c="http://schemas.openxmlformats.org/drawingml/2006/chart" xmlns:c15="http://schemas.microsoft.com/office/drawing/2012/chart" xmlns:a16="http://schemas.microsoft.com/office/drawing/2014/main" val="200107645"/>
                    </a:ext>
                  </a:extLst>
                </a:gridCol>
                <a:gridCol w="6416970">
                  <a:extLst>
                    <a:ext uri="{9D8B030D-6E8A-4147-A177-3AD203B41FA5}">
                      <a16:colId xmlns="" xmlns:c="http://schemas.openxmlformats.org/drawingml/2006/chart" xmlns:c15="http://schemas.microsoft.com/office/drawing/2012/chart" xmlns:a16="http://schemas.microsoft.com/office/drawing/2014/main" val="2648404099"/>
                    </a:ext>
                  </a:extLst>
                </a:gridCol>
              </a:tblGrid>
              <a:tr h="265091">
                <a:tc>
                  <a:txBody>
                    <a:bodyPr/>
                    <a:lstStyle/>
                    <a:p>
                      <a:pPr rtl="0"/>
                      <a:r>
                        <a:rPr lang="fr-FR"/>
                        <a:t>Feature</a:t>
                      </a:r>
                    </a:p>
                  </a:txBody>
                  <a:tcPr/>
                </a:tc>
                <a:tc>
                  <a:txBody>
                    <a:bodyPr/>
                    <a:lstStyle/>
                    <a:p>
                      <a:pPr rtl="0"/>
                      <a:r>
                        <a:rPr lang="fr-FR"/>
                        <a:t>Description</a:t>
                      </a:r>
                    </a:p>
                  </a:txBody>
                  <a:tcPr/>
                </a:tc>
                <a:extLst>
                  <a:ext uri="{0D108BD9-81ED-4DB2-BD59-A6C34878D82A}">
                    <a16:rowId xmlns="" xmlns:c="http://schemas.openxmlformats.org/drawingml/2006/chart" xmlns:c15="http://schemas.microsoft.com/office/drawing/2012/chart" xmlns:a16="http://schemas.microsoft.com/office/drawing/2014/main" val="367710602"/>
                  </a:ext>
                </a:extLst>
              </a:tr>
              <a:tr h="331556">
                <a:tc>
                  <a:txBody>
                    <a:bodyPr/>
                    <a:lstStyle/>
                    <a:p>
                      <a:pPr algn="l" rtl="0" fontAlgn="b"/>
                      <a:r>
                        <a:rPr lang="fr-FR" sz="1400" b="0" i="0" u="none" strike="noStrike">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 learners to new skills and concepts.</a:t>
                      </a:r>
                    </a:p>
                  </a:txBody>
                  <a:tcPr/>
                </a:tc>
                <a:extLst>
                  <a:ext uri="{0D108BD9-81ED-4DB2-BD59-A6C34878D82A}">
                    <a16:rowId xmlns="" xmlns:c="http://schemas.openxmlformats.org/drawingml/2006/chart" xmlns:c15="http://schemas.microsoft.com/office/drawing/2012/chart"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a:t>Expose learners to new skills and concepts.</a:t>
                      </a:r>
                    </a:p>
                  </a:txBody>
                  <a:tcPr/>
                </a:tc>
                <a:extLst>
                  <a:ext uri="{0D108BD9-81ED-4DB2-BD59-A6C34878D82A}">
                    <a16:rowId xmlns="" xmlns:c="http://schemas.openxmlformats.org/drawingml/2006/chart" xmlns:c15="http://schemas.microsoft.com/office/drawing/2012/chart"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Per topic online quiz to help learners gauge content understanding. </a:t>
                      </a:r>
                    </a:p>
                  </a:txBody>
                  <a:tcPr/>
                </a:tc>
                <a:extLst>
                  <a:ext uri="{0D108BD9-81ED-4DB2-BD59-A6C34878D82A}">
                    <a16:rowId xmlns="" xmlns:c="http://schemas.openxmlformats.org/drawingml/2006/chart" xmlns:c15="http://schemas.microsoft.com/office/drawing/2012/chart"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Interactive Activities</a:t>
                      </a:r>
                    </a:p>
                  </a:txBody>
                  <a:tcPr marL="9525" marR="9525" marT="9525" marB="0" anchor="b"/>
                </a:tc>
                <a:tc>
                  <a:txBody>
                    <a:bodyPr/>
                    <a:lstStyle/>
                    <a:p>
                      <a:pPr rtl="0"/>
                      <a:r>
                        <a:rPr lang="fr-FR"/>
                        <a:t>A variety of formats to help learners gauge content understanding.</a:t>
                      </a:r>
                    </a:p>
                  </a:txBody>
                  <a:tcPr/>
                </a:tc>
                <a:extLst>
                  <a:ext uri="{0D108BD9-81ED-4DB2-BD59-A6C34878D82A}">
                    <a16:rowId xmlns="" xmlns:c="http://schemas.openxmlformats.org/drawingml/2006/chart" xmlns:c15="http://schemas.microsoft.com/office/drawing/2012/chart" xmlns:a16="http://schemas.microsoft.com/office/drawing/2014/main" val="3454703549"/>
                  </a:ext>
                </a:extLst>
              </a:tr>
              <a:tr h="215293">
                <a:tc>
                  <a:txBody>
                    <a:bodyPr/>
                    <a:lstStyle/>
                    <a:p>
                      <a:pPr algn="l" rtl="0" fontAlgn="b"/>
                      <a:r>
                        <a:rPr lang="fr-FR" sz="1400" b="0" i="0" u="none" strike="noStrike">
                          <a:solidFill>
                            <a:srgbClr val="000000"/>
                          </a:solidFill>
                          <a:effectLst/>
                          <a:latin typeface="+mn-lt"/>
                        </a:rPr>
                        <a:t>Syntax Checker</a:t>
                      </a:r>
                    </a:p>
                  </a:txBody>
                  <a:tcPr marL="9525" marR="9525" marT="9525" marB="0" anchor="b"/>
                </a:tc>
                <a:tc>
                  <a:txBody>
                    <a:bodyPr/>
                    <a:lstStyle/>
                    <a:p>
                      <a:pPr rtl="0"/>
                      <a:r>
                        <a:rPr lang="fr-FR"/>
                        <a:t>Small simulations that expose learners to Cisco command line to practice configuration skills.</a:t>
                      </a:r>
                    </a:p>
                  </a:txBody>
                  <a:tcPr/>
                </a:tc>
                <a:extLst>
                  <a:ext uri="{0D108BD9-81ED-4DB2-BD59-A6C34878D82A}">
                    <a16:rowId xmlns="" xmlns:c="http://schemas.openxmlformats.org/drawingml/2006/chart" xmlns:c15="http://schemas.microsoft.com/office/drawing/2012/chart" xmlns:a16="http://schemas.microsoft.com/office/drawing/2014/main" val="2195331658"/>
                  </a:ext>
                </a:extLst>
              </a:tr>
              <a:tr h="265091">
                <a:tc>
                  <a:txBody>
                    <a:bodyPr/>
                    <a:lstStyle/>
                    <a:p>
                      <a:pPr algn="l" rtl="0" fontAlgn="b"/>
                      <a:r>
                        <a:rPr lang="fr-FR" sz="1400" b="0" i="0" u="none" strike="noStrike">
                          <a:solidFill>
                            <a:srgbClr val="000000"/>
                          </a:solidFill>
                          <a:effectLst/>
                          <a:latin typeface="+mn-lt"/>
                        </a:rPr>
                        <a:t>PT Activity</a:t>
                      </a:r>
                    </a:p>
                  </a:txBody>
                  <a:tcPr marL="9525" marR="9525" marT="9525" marB="0" anchor="b"/>
                </a:tc>
                <a:tc>
                  <a:txBody>
                    <a:bodyPr/>
                    <a:lstStyle/>
                    <a:p>
                      <a:pPr rtl="0"/>
                      <a:r>
                        <a:rPr lang="fr-FR"/>
                        <a:t>Simulation and modeling activities designed to explore, acquire, reinforce, and expand skills.</a:t>
                      </a:r>
                    </a:p>
                  </a:txBody>
                  <a:tcPr/>
                </a:tc>
                <a:extLst>
                  <a:ext uri="{0D108BD9-81ED-4DB2-BD59-A6C34878D82A}">
                    <a16:rowId xmlns="" xmlns:c="http://schemas.openxmlformats.org/drawingml/2006/chart" xmlns:c15="http://schemas.microsoft.com/office/drawing/2012/chart"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Vérification et dépannage d'EtherChannel </a:t>
            </a:r>
            <a:r>
              <a:rPr lang="en-US" dirty="0"/>
              <a:t/>
            </a:r>
            <a:br>
              <a:rPr lang="en-US" dirty="0"/>
            </a:br>
            <a:r>
              <a:rPr lang="fr-FR" sz="2400"/>
              <a:t>Exemple de dépannage d'EtherChannel</a:t>
            </a:r>
          </a:p>
        </p:txBody>
      </p:sp>
      <p:sp>
        <p:nvSpPr>
          <p:cNvPr id="5" name="Content Placeholder 4">
            <a:extLst>
              <a:ext uri="{FF2B5EF4-FFF2-40B4-BE49-F238E27FC236}">
                <a16:creationId xmlns="" xmlns:c="http://schemas.openxmlformats.org/drawingml/2006/chart" xmlns:c15="http://schemas.microsoft.com/office/drawing/2012/chart" xmlns:a16="http://schemas.microsoft.com/office/drawing/2014/main" id="{B192CB3F-11C7-4E7D-AF4C-3024EF013665}"/>
              </a:ext>
            </a:extLst>
          </p:cNvPr>
          <p:cNvSpPr>
            <a:spLocks noGrp="1"/>
          </p:cNvSpPr>
          <p:nvPr>
            <p:ph idx="1"/>
          </p:nvPr>
        </p:nvSpPr>
        <p:spPr>
          <a:xfrm>
            <a:off x="474662" y="731838"/>
            <a:ext cx="8280057" cy="731838"/>
          </a:xfrm>
        </p:spPr>
        <p:txBody>
          <a:bodyPr/>
          <a:lstStyle/>
          <a:p>
            <a:pPr marL="0" indent="0" algn="l" rtl="0"/>
            <a:r>
              <a:rPr lang="fr-FR" sz="1600">
                <a:solidFill>
                  <a:srgbClr val="000000"/>
                </a:solidFill>
              </a:rPr>
              <a:t>Dans la figure, les interfaces F0/1 et F0/2 des commutateurs S1 et S2 sont connectées à une liaison EtherChannel. Cependant, l'EtherChannel n'est pas opérationnelle.</a:t>
            </a:r>
          </a:p>
          <a:p>
            <a:pPr marL="0" indent="0" algn="l"/>
            <a:r>
              <a:rPr lang="en-US" sz="1600" dirty="0">
                <a:solidFill>
                  <a:srgbClr val="000000"/>
                </a:solidFill>
              </a:rPr>
              <a:t/>
            </a:r>
            <a:br>
              <a:rPr lang="en-US" sz="1600" dirty="0">
                <a:solidFill>
                  <a:srgbClr val="000000"/>
                </a:solidFill>
              </a:rPr>
            </a:br>
            <a:endParaRPr lang="en-US" sz="1600" dirty="0">
              <a:solidFill>
                <a:srgbClr val="000000"/>
              </a:solidFill>
            </a:endParaRPr>
          </a:p>
        </p:txBody>
      </p:sp>
      <p:pic>
        <p:nvPicPr>
          <p:cNvPr id="6" name="Picture 5">
            <a:extLst>
              <a:ext uri="{FF2B5EF4-FFF2-40B4-BE49-F238E27FC236}">
                <a16:creationId xmlns="" xmlns:c="http://schemas.openxmlformats.org/drawingml/2006/chart" xmlns:c15="http://schemas.microsoft.com/office/drawing/2012/chart" xmlns:a16="http://schemas.microsoft.com/office/drawing/2014/main" id="{EDCAC2A1-2055-4E19-B01E-83BD0EA16DA0}"/>
              </a:ext>
            </a:extLst>
          </p:cNvPr>
          <p:cNvPicPr>
            <a:picLocks noChangeAspect="1"/>
          </p:cNvPicPr>
          <p:nvPr/>
        </p:nvPicPr>
        <p:blipFill>
          <a:blip r:embed="rId3"/>
          <a:stretch>
            <a:fillRect/>
          </a:stretch>
        </p:blipFill>
        <p:spPr>
          <a:xfrm>
            <a:off x="1058361" y="1773620"/>
            <a:ext cx="6228766" cy="1146471"/>
          </a:xfrm>
          <a:prstGeom prst="rect">
            <a:avLst/>
          </a:prstGeom>
        </p:spPr>
      </p:pic>
    </p:spTree>
    <p:extLst>
      <p:ext uri="{BB962C8B-B14F-4D97-AF65-F5344CB8AC3E}">
        <p14:creationId xmlns:p14="http://schemas.microsoft.com/office/powerpoint/2010/main" val="102068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Vérification et dépannage d'EtherChannel </a:t>
            </a:r>
            <a:r>
              <a:rPr lang="en-US" dirty="0"/>
              <a:t/>
            </a:r>
            <a:br>
              <a:rPr lang="en-US" dirty="0"/>
            </a:br>
            <a:r>
              <a:rPr lang="fr-FR" sz="2400"/>
              <a:t>Exemple de dépannage d'EtherChannel</a:t>
            </a:r>
          </a:p>
        </p:txBody>
      </p:sp>
      <p:sp>
        <p:nvSpPr>
          <p:cNvPr id="5" name="Content Placeholder 4">
            <a:extLst>
              <a:ext uri="{FF2B5EF4-FFF2-40B4-BE49-F238E27FC236}">
                <a16:creationId xmlns="" xmlns:c="http://schemas.openxmlformats.org/drawingml/2006/chart" xmlns:c15="http://schemas.microsoft.com/office/drawing/2012/chart" xmlns:a16="http://schemas.microsoft.com/office/drawing/2014/main" id="{B192CB3F-11C7-4E7D-AF4C-3024EF013665}"/>
              </a:ext>
            </a:extLst>
          </p:cNvPr>
          <p:cNvSpPr>
            <a:spLocks noGrp="1"/>
          </p:cNvSpPr>
          <p:nvPr>
            <p:ph idx="1"/>
          </p:nvPr>
        </p:nvSpPr>
        <p:spPr>
          <a:xfrm>
            <a:off x="474662" y="731837"/>
            <a:ext cx="8280057" cy="556123"/>
          </a:xfrm>
        </p:spPr>
        <p:txBody>
          <a:bodyPr/>
          <a:lstStyle/>
          <a:p>
            <a:pPr marL="0" indent="0" algn="l" rtl="0"/>
            <a:r>
              <a:rPr lang="fr-FR" sz="1600" b="1">
                <a:solidFill>
                  <a:srgbClr val="000000"/>
                </a:solidFill>
              </a:rPr>
              <a:t>Étape 1. Affichez les informations récapitulatives EtherChannel: </a:t>
            </a:r>
            <a:r>
              <a:rPr lang="fr-FR" sz="1600">
                <a:solidFill>
                  <a:srgbClr val="000000"/>
                </a:solidFill>
              </a:rPr>
              <a:t>la sortie de la commande </a:t>
            </a:r>
            <a:r>
              <a:rPr lang="fr-FR" sz="1600" b="1">
                <a:solidFill>
                  <a:srgbClr val="000000"/>
                </a:solidFill>
              </a:rPr>
              <a:t>show etherchannel summary</a:t>
            </a:r>
            <a:r>
              <a:rPr lang="fr-FR" sz="1600">
                <a:solidFill>
                  <a:srgbClr val="000000"/>
                </a:solidFill>
              </a:rPr>
              <a:t> indique que l'EtherChannel est en panne.</a:t>
            </a:r>
            <a:r>
              <a:rPr lang="en-US" sz="1400" dirty="0">
                <a:solidFill>
                  <a:srgbClr val="000000"/>
                </a:solidFill>
              </a:rPr>
              <a:t/>
            </a:r>
            <a:br>
              <a:rPr lang="en-US" sz="1400" dirty="0">
                <a:solidFill>
                  <a:srgbClr val="000000"/>
                </a:solidFill>
              </a:rPr>
            </a:br>
            <a:endParaRPr lang="en-US" sz="1400" dirty="0">
              <a:solidFill>
                <a:srgbClr val="000000"/>
              </a:solidFill>
            </a:endParaRPr>
          </a:p>
        </p:txBody>
      </p:sp>
      <p:pic>
        <p:nvPicPr>
          <p:cNvPr id="2" name="Picture 1">
            <a:extLst>
              <a:ext uri="{FF2B5EF4-FFF2-40B4-BE49-F238E27FC236}">
                <a16:creationId xmlns="" xmlns:c="http://schemas.openxmlformats.org/drawingml/2006/chart" xmlns:c15="http://schemas.microsoft.com/office/drawing/2012/chart" xmlns:a16="http://schemas.microsoft.com/office/drawing/2014/main" id="{9E1E4494-FF79-4C1E-9860-DCEBD25A01D1}"/>
              </a:ext>
            </a:extLst>
          </p:cNvPr>
          <p:cNvPicPr>
            <a:picLocks noChangeAspect="1"/>
          </p:cNvPicPr>
          <p:nvPr/>
        </p:nvPicPr>
        <p:blipFill>
          <a:blip r:embed="rId3"/>
          <a:stretch>
            <a:fillRect/>
          </a:stretch>
        </p:blipFill>
        <p:spPr>
          <a:xfrm>
            <a:off x="2145260" y="1287960"/>
            <a:ext cx="4853480" cy="3232966"/>
          </a:xfrm>
          <a:prstGeom prst="rect">
            <a:avLst/>
          </a:prstGeom>
        </p:spPr>
      </p:pic>
    </p:spTree>
    <p:extLst>
      <p:ext uri="{BB962C8B-B14F-4D97-AF65-F5344CB8AC3E}">
        <p14:creationId xmlns:p14="http://schemas.microsoft.com/office/powerpoint/2010/main" val="86249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Vérification et dépannage d'EtherChannel </a:t>
            </a:r>
            <a:r>
              <a:rPr lang="en-US" dirty="0"/>
              <a:t/>
            </a:r>
            <a:br>
              <a:rPr lang="en-US" dirty="0"/>
            </a:br>
            <a:r>
              <a:rPr lang="fr-FR" sz="2400"/>
              <a:t>Exemple de dépannage d'EtherChannel (Suite)</a:t>
            </a:r>
          </a:p>
        </p:txBody>
      </p:sp>
      <p:sp>
        <p:nvSpPr>
          <p:cNvPr id="5" name="Content Placeholder 4">
            <a:extLst>
              <a:ext uri="{FF2B5EF4-FFF2-40B4-BE49-F238E27FC236}">
                <a16:creationId xmlns="" xmlns:c="http://schemas.openxmlformats.org/drawingml/2006/chart" xmlns:c15="http://schemas.microsoft.com/office/drawing/2012/chart" xmlns:a16="http://schemas.microsoft.com/office/drawing/2014/main" id="{B192CB3F-11C7-4E7D-AF4C-3024EF013665}"/>
              </a:ext>
            </a:extLst>
          </p:cNvPr>
          <p:cNvSpPr>
            <a:spLocks noGrp="1"/>
          </p:cNvSpPr>
          <p:nvPr>
            <p:ph idx="1"/>
          </p:nvPr>
        </p:nvSpPr>
        <p:spPr>
          <a:xfrm>
            <a:off x="328014" y="1018146"/>
            <a:ext cx="5016024" cy="2204516"/>
          </a:xfrm>
        </p:spPr>
        <p:txBody>
          <a:bodyPr/>
          <a:lstStyle/>
          <a:p>
            <a:pPr marL="0" indent="0" algn="l" rtl="0"/>
            <a:r>
              <a:rPr lang="fr-FR" sz="1600" b="1">
                <a:solidFill>
                  <a:srgbClr val="000000"/>
                </a:solidFill>
              </a:rPr>
              <a:t>Étape 2. Affichez la configuration du canal de port: </a:t>
            </a:r>
            <a:r>
              <a:rPr lang="fr-FR" sz="1600">
                <a:solidFill>
                  <a:srgbClr val="000000"/>
                </a:solidFill>
              </a:rPr>
              <a:t>Dans le résultat de la commande </a:t>
            </a:r>
            <a:r>
              <a:rPr lang="fr-FR" sz="1600" b="1">
                <a:solidFill>
                  <a:srgbClr val="000000"/>
                </a:solidFill>
              </a:rPr>
              <a:t>show run | begin interface port channel</a:t>
            </a:r>
            <a:r>
              <a:rPr lang="fr-FR" sz="1600">
                <a:solidFill>
                  <a:srgbClr val="000000"/>
                </a:solidFill>
              </a:rPr>
              <a:t> la sortie plus détaillée indique qu'il existe des modes PAgP incompatibles configurés sur S1 et S2.</a:t>
            </a:r>
          </a:p>
        </p:txBody>
      </p:sp>
      <p:pic>
        <p:nvPicPr>
          <p:cNvPr id="4" name="Picture 3">
            <a:extLst>
              <a:ext uri="{FF2B5EF4-FFF2-40B4-BE49-F238E27FC236}">
                <a16:creationId xmlns="" xmlns:c="http://schemas.openxmlformats.org/drawingml/2006/chart" xmlns:c15="http://schemas.microsoft.com/office/drawing/2012/chart" xmlns:a16="http://schemas.microsoft.com/office/drawing/2014/main" id="{BF83C055-5895-411B-ACA9-145FACFF257A}"/>
              </a:ext>
            </a:extLst>
          </p:cNvPr>
          <p:cNvPicPr>
            <a:picLocks noChangeAspect="1"/>
          </p:cNvPicPr>
          <p:nvPr/>
        </p:nvPicPr>
        <p:blipFill>
          <a:blip r:embed="rId3"/>
          <a:stretch>
            <a:fillRect/>
          </a:stretch>
        </p:blipFill>
        <p:spPr>
          <a:xfrm>
            <a:off x="5709169" y="793020"/>
            <a:ext cx="2442277" cy="3832590"/>
          </a:xfrm>
          <a:prstGeom prst="rect">
            <a:avLst/>
          </a:prstGeom>
        </p:spPr>
      </p:pic>
    </p:spTree>
    <p:extLst>
      <p:ext uri="{BB962C8B-B14F-4D97-AF65-F5344CB8AC3E}">
        <p14:creationId xmlns:p14="http://schemas.microsoft.com/office/powerpoint/2010/main" val="49505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Vérification et dépannage d'EtherChannel </a:t>
            </a:r>
            <a:r>
              <a:rPr lang="en-US" dirty="0"/>
              <a:t/>
            </a:r>
            <a:br>
              <a:rPr lang="en-US" dirty="0"/>
            </a:br>
            <a:r>
              <a:rPr lang="fr-FR" sz="2400"/>
              <a:t>Exemple de dépannage d'EtherChannel (Suite)</a:t>
            </a:r>
          </a:p>
        </p:txBody>
      </p:sp>
      <p:sp>
        <p:nvSpPr>
          <p:cNvPr id="6" name="Content Placeholder 5">
            <a:extLst>
              <a:ext uri="{FF2B5EF4-FFF2-40B4-BE49-F238E27FC236}">
                <a16:creationId xmlns="" xmlns:c="http://schemas.openxmlformats.org/drawingml/2006/chart" xmlns:c15="http://schemas.microsoft.com/office/drawing/2012/chart" xmlns:a16="http://schemas.microsoft.com/office/drawing/2014/main" id="{8172A352-7588-436F-88AF-722A69C3732C}"/>
              </a:ext>
            </a:extLst>
          </p:cNvPr>
          <p:cNvSpPr>
            <a:spLocks noGrp="1"/>
          </p:cNvSpPr>
          <p:nvPr>
            <p:ph idx="1"/>
          </p:nvPr>
        </p:nvSpPr>
        <p:spPr>
          <a:xfrm>
            <a:off x="474662" y="731837"/>
            <a:ext cx="8280057" cy="1919923"/>
          </a:xfrm>
        </p:spPr>
        <p:txBody>
          <a:bodyPr/>
          <a:lstStyle/>
          <a:p>
            <a:pPr marL="0" indent="0" algn="l" rtl="0"/>
            <a:r>
              <a:rPr lang="fr-FR" sz="1600" b="1">
                <a:solidFill>
                  <a:srgbClr val="000000"/>
                </a:solidFill>
              </a:rPr>
              <a:t>Étape 3: Corrigez la mauvaise configuration: </a:t>
            </a:r>
            <a:r>
              <a:rPr lang="fr-FR" sz="1600">
                <a:solidFill>
                  <a:srgbClr val="000000"/>
                </a:solidFill>
              </a:rPr>
              <a:t>Pour corriger le problème, le mode PAgP sur l'EtherChannel est remplacée par desirable. </a:t>
            </a:r>
          </a:p>
          <a:p>
            <a:pPr marL="0" indent="0" algn="l" rtl="0"/>
            <a:r>
              <a:rPr lang="fr-FR" sz="1600" b="1">
                <a:solidFill>
                  <a:srgbClr val="000000"/>
                </a:solidFill>
              </a:rPr>
              <a:t>Remarque</a:t>
            </a:r>
            <a:r>
              <a:rPr lang="fr-FR" sz="1600">
                <a:solidFill>
                  <a:srgbClr val="000000"/>
                </a:solidFill>
              </a:rPr>
              <a:t>: EtherChannel et STP doivent fonctionner ensemble. Par conséquent, l'ordre dans lequel les commandes relatives à EtherChannel sont saisies est important, Cela explique pourquoi vous voyez l'interface Port-Channel 1 supprimée puis réajoutée avec la commande </a:t>
            </a:r>
            <a:r>
              <a:rPr lang="fr-FR" sz="1600" b="1">
                <a:solidFill>
                  <a:srgbClr val="000000"/>
                </a:solidFill>
              </a:rPr>
              <a:t>channel-group</a:t>
            </a:r>
            <a:r>
              <a:rPr lang="fr-FR" sz="1600">
                <a:solidFill>
                  <a:srgbClr val="000000"/>
                </a:solidFill>
              </a:rPr>
              <a:t> par opposition à d’être modifiée directement. Si l'on tente de modifier directement la configuration, les erreurs STP font passer les ports associés en état de blocage ou d'erreur.</a:t>
            </a:r>
          </a:p>
          <a:p>
            <a:pPr marL="0" indent="0" algn="l"/>
            <a:endParaRPr lang="en-US" sz="1200" dirty="0">
              <a:solidFill>
                <a:srgbClr val="000000"/>
              </a:solidFill>
            </a:endParaRPr>
          </a:p>
        </p:txBody>
      </p:sp>
      <p:pic>
        <p:nvPicPr>
          <p:cNvPr id="7" name="Picture 6">
            <a:extLst>
              <a:ext uri="{FF2B5EF4-FFF2-40B4-BE49-F238E27FC236}">
                <a16:creationId xmlns="" xmlns:c="http://schemas.openxmlformats.org/drawingml/2006/chart" xmlns:c15="http://schemas.microsoft.com/office/drawing/2012/chart" xmlns:a16="http://schemas.microsoft.com/office/drawing/2014/main" id="{20F4F1D5-F23F-4DA6-8F4C-9417B4592CFA}"/>
              </a:ext>
            </a:extLst>
          </p:cNvPr>
          <p:cNvPicPr>
            <a:picLocks noChangeAspect="1"/>
          </p:cNvPicPr>
          <p:nvPr/>
        </p:nvPicPr>
        <p:blipFill>
          <a:blip r:embed="rId3"/>
          <a:stretch>
            <a:fillRect/>
          </a:stretch>
        </p:blipFill>
        <p:spPr>
          <a:xfrm>
            <a:off x="3016966" y="2774117"/>
            <a:ext cx="3110065" cy="2167621"/>
          </a:xfrm>
          <a:prstGeom prst="rect">
            <a:avLst/>
          </a:prstGeom>
        </p:spPr>
      </p:pic>
    </p:spTree>
    <p:extLst>
      <p:ext uri="{BB962C8B-B14F-4D97-AF65-F5344CB8AC3E}">
        <p14:creationId xmlns:p14="http://schemas.microsoft.com/office/powerpoint/2010/main" val="323164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Vérification et dépannage d'EtherChannel </a:t>
            </a:r>
            <a:r>
              <a:rPr lang="en-US" dirty="0"/>
              <a:t/>
            </a:r>
            <a:br>
              <a:rPr lang="en-US" dirty="0"/>
            </a:br>
            <a:r>
              <a:rPr lang="fr-FR" sz="2400"/>
              <a:t>Exemple de dépannage d'EtherChannel (Suite)</a:t>
            </a:r>
          </a:p>
        </p:txBody>
      </p:sp>
      <p:sp>
        <p:nvSpPr>
          <p:cNvPr id="6" name="Content Placeholder 5">
            <a:extLst>
              <a:ext uri="{FF2B5EF4-FFF2-40B4-BE49-F238E27FC236}">
                <a16:creationId xmlns="" xmlns:c="http://schemas.openxmlformats.org/drawingml/2006/chart" xmlns:c15="http://schemas.microsoft.com/office/drawing/2012/chart" xmlns:a16="http://schemas.microsoft.com/office/drawing/2014/main" id="{8172A352-7588-436F-88AF-722A69C3732C}"/>
              </a:ext>
            </a:extLst>
          </p:cNvPr>
          <p:cNvSpPr>
            <a:spLocks noGrp="1"/>
          </p:cNvSpPr>
          <p:nvPr>
            <p:ph idx="1"/>
          </p:nvPr>
        </p:nvSpPr>
        <p:spPr>
          <a:xfrm>
            <a:off x="474662" y="731837"/>
            <a:ext cx="8280057" cy="625689"/>
          </a:xfrm>
        </p:spPr>
        <p:txBody>
          <a:bodyPr/>
          <a:lstStyle/>
          <a:p>
            <a:pPr marL="0" indent="0" algn="l" rtl="0"/>
            <a:r>
              <a:rPr lang="fr-FR" sz="1600" b="1">
                <a:solidFill>
                  <a:srgbClr val="000000"/>
                </a:solidFill>
              </a:rPr>
              <a:t>Étape 4. Vérifiez que l'EtherChannel est opérationnelle: </a:t>
            </a:r>
            <a:r>
              <a:rPr lang="fr-FR" sz="1600">
                <a:solidFill>
                  <a:srgbClr val="000000"/>
                </a:solidFill>
              </a:rPr>
              <a:t>L'EtherChannel est désormais actif comme vérifié par la sortie de la commande </a:t>
            </a:r>
            <a:r>
              <a:rPr lang="fr-FR" sz="1600" b="1">
                <a:solidFill>
                  <a:srgbClr val="000000"/>
                </a:solidFill>
              </a:rPr>
              <a:t>show etherchannel summary</a:t>
            </a:r>
            <a:r>
              <a:rPr lang="fr-FR" sz="1600">
                <a:solidFill>
                  <a:srgbClr val="000000"/>
                </a:solidFill>
              </a:rPr>
              <a:t> .</a:t>
            </a:r>
          </a:p>
          <a:p>
            <a:pPr marL="0" indent="0" algn="l"/>
            <a:endParaRPr lang="en-US" sz="1400" dirty="0">
              <a:solidFill>
                <a:srgbClr val="000000"/>
              </a:solidFill>
            </a:endParaRPr>
          </a:p>
        </p:txBody>
      </p:sp>
      <p:pic>
        <p:nvPicPr>
          <p:cNvPr id="2" name="Picture 1">
            <a:extLst>
              <a:ext uri="{FF2B5EF4-FFF2-40B4-BE49-F238E27FC236}">
                <a16:creationId xmlns="" xmlns:c="http://schemas.openxmlformats.org/drawingml/2006/chart" xmlns:c15="http://schemas.microsoft.com/office/drawing/2012/chart" xmlns:a16="http://schemas.microsoft.com/office/drawing/2014/main" id="{39A1859B-EF71-4142-9BF4-7E584AFDB803}"/>
              </a:ext>
            </a:extLst>
          </p:cNvPr>
          <p:cNvPicPr>
            <a:picLocks noChangeAspect="1"/>
          </p:cNvPicPr>
          <p:nvPr/>
        </p:nvPicPr>
        <p:blipFill>
          <a:blip r:embed="rId3"/>
          <a:stretch>
            <a:fillRect/>
          </a:stretch>
        </p:blipFill>
        <p:spPr>
          <a:xfrm>
            <a:off x="2325167" y="1357526"/>
            <a:ext cx="4493665" cy="3064208"/>
          </a:xfrm>
          <a:prstGeom prst="rect">
            <a:avLst/>
          </a:prstGeom>
        </p:spPr>
      </p:pic>
    </p:spTree>
    <p:extLst>
      <p:ext uri="{BB962C8B-B14F-4D97-AF65-F5344CB8AC3E}">
        <p14:creationId xmlns:p14="http://schemas.microsoft.com/office/powerpoint/2010/main" val="26539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 xmlns:c="http://schemas.openxmlformats.org/drawingml/2006/chart" xmlns:c15="http://schemas.microsoft.com/office/drawing/2012/chart" xmlns:a16="http://schemas.microsoft.com/office/drawing/2014/main" id="{C02AA8F8-1E43-384B-8982-C0BB94049B5C}"/>
              </a:ext>
            </a:extLst>
          </p:cNvPr>
          <p:cNvSpPr>
            <a:spLocks noGrp="1"/>
          </p:cNvSpPr>
          <p:nvPr>
            <p:ph type="title"/>
          </p:nvPr>
        </p:nvSpPr>
        <p:spPr>
          <a:xfrm>
            <a:off x="0" y="0"/>
            <a:ext cx="8345488" cy="731837"/>
          </a:xfrm>
        </p:spPr>
        <p:txBody>
          <a:bodyPr/>
          <a:lstStyle/>
          <a:p>
            <a:pPr rtl="0"/>
            <a:r>
              <a:rPr lang="fr-FR" sz="1600"/>
              <a:t>Vérification et dépannage d'EtherChannel</a:t>
            </a:r>
            <a:r>
              <a:rPr lang="en-US" dirty="0"/>
              <a:t/>
            </a:r>
            <a:br>
              <a:rPr lang="en-US" dirty="0"/>
            </a:br>
            <a:r>
              <a:rPr lang="fr-FR" sz="2400"/>
              <a:t>Packet Tracer - Dépannage d'EtherChannel</a:t>
            </a:r>
          </a:p>
        </p:txBody>
      </p:sp>
      <p:sp>
        <p:nvSpPr>
          <p:cNvPr id="6" name="Content Placeholder 5">
            <a:extLst>
              <a:ext uri="{FF2B5EF4-FFF2-40B4-BE49-F238E27FC236}">
                <a16:creationId xmlns="" xmlns:c="http://schemas.openxmlformats.org/drawingml/2006/chart" xmlns:c15="http://schemas.microsoft.com/office/drawing/2012/chart" xmlns:a16="http://schemas.microsoft.com/office/drawing/2014/main" id="{8172A352-7588-436F-88AF-722A69C3732C}"/>
              </a:ext>
            </a:extLst>
          </p:cNvPr>
          <p:cNvSpPr>
            <a:spLocks noGrp="1"/>
          </p:cNvSpPr>
          <p:nvPr>
            <p:ph idx="1"/>
          </p:nvPr>
        </p:nvSpPr>
        <p:spPr>
          <a:xfrm>
            <a:off x="474662" y="731837"/>
            <a:ext cx="8280057" cy="3689897"/>
          </a:xfrm>
        </p:spPr>
        <p:txBody>
          <a:bodyPr/>
          <a:lstStyle/>
          <a:p>
            <a:pPr marL="0" indent="0" algn="l" rtl="0"/>
            <a:r>
              <a:rPr lang="fr-FR" sz="1800" dirty="0">
                <a:solidFill>
                  <a:srgbClr val="000000"/>
                </a:solidFill>
              </a:rPr>
              <a:t>Dans ce </a:t>
            </a:r>
            <a:r>
              <a:rPr lang="fr-FR" sz="1800" dirty="0" err="1">
                <a:solidFill>
                  <a:srgbClr val="000000"/>
                </a:solidFill>
              </a:rPr>
              <a:t>Packet</a:t>
            </a:r>
            <a:r>
              <a:rPr lang="fr-FR" sz="1800" dirty="0">
                <a:solidFill>
                  <a:srgbClr val="000000"/>
                </a:solidFill>
              </a:rPr>
              <a:t> Tracer, vous remplirez les objectifs suivants:</a:t>
            </a:r>
          </a:p>
          <a:p>
            <a:pPr marL="285750" indent="-285750" algn="l" rtl="0">
              <a:buFont typeface="Arial" panose="020B0604020202020204" pitchFamily="34" charset="0"/>
              <a:buChar char="•"/>
            </a:pPr>
            <a:r>
              <a:rPr lang="fr-FR" sz="1800" dirty="0">
                <a:solidFill>
                  <a:srgbClr val="000000"/>
                </a:solidFill>
              </a:rPr>
              <a:t>Examen de la couche physique et correction des erreurs liées au mode du port de commutateur</a:t>
            </a:r>
          </a:p>
          <a:p>
            <a:pPr marL="285750" indent="-285750" algn="l" rtl="0">
              <a:buFont typeface="Arial" panose="020B0604020202020204" pitchFamily="34" charset="0"/>
              <a:buChar char="•"/>
            </a:pPr>
            <a:r>
              <a:rPr lang="fr-FR" sz="1800" dirty="0">
                <a:solidFill>
                  <a:srgbClr val="000000"/>
                </a:solidFill>
              </a:rPr>
              <a:t>Identification et correction des erreurs d'attribution de </a:t>
            </a:r>
            <a:r>
              <a:rPr lang="fr-FR" sz="1800" dirty="0" smtClean="0">
                <a:solidFill>
                  <a:srgbClr val="000000"/>
                </a:solidFill>
              </a:rPr>
              <a:t>port-</a:t>
            </a:r>
            <a:r>
              <a:rPr lang="fr-FR" sz="1800" smtClean="0">
                <a:solidFill>
                  <a:srgbClr val="000000"/>
                </a:solidFill>
              </a:rPr>
              <a:t>channel</a:t>
            </a:r>
            <a:endParaRPr lang="fr-FR" sz="1800" dirty="0">
              <a:solidFill>
                <a:srgbClr val="000000"/>
              </a:solidFill>
            </a:endParaRPr>
          </a:p>
        </p:txBody>
      </p:sp>
    </p:spTree>
    <p:extLst>
      <p:ext uri="{BB962C8B-B14F-4D97-AF65-F5344CB8AC3E}">
        <p14:creationId xmlns:p14="http://schemas.microsoft.com/office/powerpoint/2010/main" val="42564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c="http://schemas.openxmlformats.org/drawingml/2006/chart" xmlns:c15="http://schemas.microsoft.com/office/drawing/2012/chart"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pPr rtl="0"/>
            <a:r>
              <a:rPr lang="fr-FR">
                <a:solidFill>
                  <a:schemeClr val="accent5">
                    <a:lumMod val="40000"/>
                    <a:lumOff val="60000"/>
                  </a:schemeClr>
                </a:solidFill>
              </a:rPr>
              <a:t>6.4 - Module pratique et questionnaire</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87378" y="131334"/>
            <a:ext cx="9144000" cy="757551"/>
          </a:xfrm>
        </p:spPr>
        <p:txBody>
          <a:bodyPr/>
          <a:lstStyle/>
          <a:p>
            <a:pPr rtl="0"/>
            <a:r>
              <a:rPr lang="fr-FR" sz="1400" dirty="0">
                <a:latin typeface="Arial" charset="0"/>
              </a:rPr>
              <a:t>Module pratique et questionnaire</a:t>
            </a:r>
            <a:r>
              <a:rPr lang="en-US" dirty="0">
                <a:latin typeface="Arial" charset="0"/>
              </a:rPr>
              <a:t/>
            </a:r>
            <a:br>
              <a:rPr lang="en-US" dirty="0">
                <a:latin typeface="Arial" charset="0"/>
              </a:rPr>
            </a:br>
            <a:r>
              <a:rPr lang="fr-FR" dirty="0" err="1">
                <a:latin typeface="Arial" charset="0"/>
              </a:rPr>
              <a:t>Packet</a:t>
            </a:r>
            <a:r>
              <a:rPr lang="fr-FR" dirty="0">
                <a:latin typeface="Arial" charset="0"/>
              </a:rPr>
              <a:t> Tracer - Mise en œuvre d'</a:t>
            </a:r>
            <a:r>
              <a:rPr lang="fr-FR" dirty="0" err="1">
                <a:latin typeface="Arial" charset="0"/>
              </a:rPr>
              <a:t>EtherChannel</a:t>
            </a:r>
            <a:endParaRPr lang="fr-FR" dirty="0">
              <a:latin typeface="Arial" charset="0"/>
            </a:endParaRPr>
          </a:p>
        </p:txBody>
      </p:sp>
      <p:sp>
        <p:nvSpPr>
          <p:cNvPr id="3" name="Content Placeholder 2">
            <a:extLst>
              <a:ext uri="{FF2B5EF4-FFF2-40B4-BE49-F238E27FC236}">
                <a16:creationId xmlns="" xmlns:c="http://schemas.openxmlformats.org/drawingml/2006/chart" xmlns:c15="http://schemas.microsoft.com/office/drawing/2012/chart" xmlns:a16="http://schemas.microsoft.com/office/drawing/2014/main" id="{AE5E9B30-B914-43FA-A7B4-2CA32A20C4FA}"/>
              </a:ext>
            </a:extLst>
          </p:cNvPr>
          <p:cNvSpPr>
            <a:spLocks noGrp="1"/>
          </p:cNvSpPr>
          <p:nvPr>
            <p:ph idx="1"/>
          </p:nvPr>
        </p:nvSpPr>
        <p:spPr>
          <a:xfrm>
            <a:off x="361422" y="911370"/>
            <a:ext cx="8853286" cy="4155319"/>
          </a:xfrm>
        </p:spPr>
        <p:txBody>
          <a:bodyPr/>
          <a:lstStyle/>
          <a:p>
            <a:pPr marL="0" indent="0" rtl="0">
              <a:buNone/>
            </a:pPr>
            <a:r>
              <a:rPr lang="fr-FR" sz="1800" dirty="0"/>
              <a:t>Dans ce </a:t>
            </a:r>
            <a:r>
              <a:rPr lang="fr-FR" sz="1800" dirty="0" err="1"/>
              <a:t>Packet</a:t>
            </a:r>
            <a:r>
              <a:rPr lang="fr-FR" sz="1800" dirty="0"/>
              <a:t> Tracer, vous remplirez les objectifs suivants:</a:t>
            </a:r>
          </a:p>
          <a:p>
            <a:pPr rtl="0">
              <a:buFont typeface="Arial" panose="020B0604020202020204" pitchFamily="34" charset="0"/>
              <a:buChar char="•"/>
            </a:pPr>
            <a:r>
              <a:rPr lang="fr-FR" sz="1800" dirty="0"/>
              <a:t>Création du réseau</a:t>
            </a:r>
          </a:p>
          <a:p>
            <a:pPr rtl="0">
              <a:buFont typeface="Arial" panose="020B0604020202020204" pitchFamily="34" charset="0"/>
              <a:buChar char="•"/>
            </a:pPr>
            <a:r>
              <a:rPr lang="fr-FR" sz="1800" dirty="0"/>
              <a:t>Configuration d'</a:t>
            </a:r>
            <a:r>
              <a:rPr lang="fr-FR" sz="1800" dirty="0" err="1"/>
              <a:t>EtherChannel</a:t>
            </a:r>
            <a:endParaRPr lang="fr-FR" sz="1800"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217358" y="86363"/>
            <a:ext cx="9144000" cy="757551"/>
          </a:xfrm>
        </p:spPr>
        <p:txBody>
          <a:bodyPr/>
          <a:lstStyle/>
          <a:p>
            <a:pPr rtl="0"/>
            <a:r>
              <a:rPr lang="fr-FR" sz="1400" dirty="0">
                <a:latin typeface="Arial" charset="0"/>
              </a:rPr>
              <a:t>Module pratique et questionnaire</a:t>
            </a:r>
            <a:r>
              <a:rPr lang="en-US" dirty="0">
                <a:latin typeface="Arial" charset="0"/>
              </a:rPr>
              <a:t/>
            </a:r>
            <a:br>
              <a:rPr lang="en-US" dirty="0">
                <a:latin typeface="Arial" charset="0"/>
              </a:rPr>
            </a:br>
            <a:r>
              <a:rPr lang="fr-FR" dirty="0">
                <a:latin typeface="Arial" charset="0"/>
              </a:rPr>
              <a:t>Travaux Pratiques - Mise en œuvre d'</a:t>
            </a:r>
            <a:r>
              <a:rPr lang="fr-FR" dirty="0" err="1">
                <a:latin typeface="Arial" charset="0"/>
              </a:rPr>
              <a:t>EtherChannel</a:t>
            </a:r>
            <a:endParaRPr lang="fr-FR" dirty="0">
              <a:latin typeface="Arial" charset="0"/>
            </a:endParaRPr>
          </a:p>
        </p:txBody>
      </p:sp>
      <p:sp>
        <p:nvSpPr>
          <p:cNvPr id="7" name="Rectangle 6">
            <a:extLst>
              <a:ext uri="{FF2B5EF4-FFF2-40B4-BE49-F238E27FC236}">
                <a16:creationId xmlns="" xmlns:c="http://schemas.openxmlformats.org/drawingml/2006/chart" xmlns:c15="http://schemas.microsoft.com/office/drawing/2012/chart" xmlns:a16="http://schemas.microsoft.com/office/drawing/2014/main" id="{F356F0A0-ABF5-4966-8D7D-E0DC2EA39AA8}"/>
              </a:ext>
            </a:extLst>
          </p:cNvPr>
          <p:cNvSpPr/>
          <p:nvPr/>
        </p:nvSpPr>
        <p:spPr>
          <a:xfrm>
            <a:off x="480848" y="904986"/>
            <a:ext cx="8040414" cy="3139321"/>
          </a:xfrm>
          <a:prstGeom prst="rect">
            <a:avLst/>
          </a:prstGeom>
        </p:spPr>
        <p:txBody>
          <a:bodyPr wrap="square">
            <a:spAutoFit/>
          </a:bodyPr>
          <a:lstStyle/>
          <a:p>
            <a:pPr rtl="0"/>
            <a:r>
              <a:rPr lang="fr-FR" dirty="0">
                <a:solidFill>
                  <a:srgbClr val="000000"/>
                </a:solidFill>
              </a:rPr>
              <a:t>Au cours de ces travaux pratiques, vous aborderez les points suivants:</a:t>
            </a:r>
          </a:p>
          <a:p>
            <a:endParaRPr lang="en-US" dirty="0">
              <a:solidFill>
                <a:srgbClr val="000000"/>
              </a:solidFill>
            </a:endParaRPr>
          </a:p>
          <a:p>
            <a:pPr marL="285750" indent="-285750" rtl="0">
              <a:lnSpc>
                <a:spcPct val="150000"/>
              </a:lnSpc>
              <a:buFont typeface="Arial" panose="020B0604020202020204" pitchFamily="34" charset="0"/>
              <a:buChar char="•"/>
            </a:pPr>
            <a:r>
              <a:rPr lang="fr-FR" dirty="0">
                <a:solidFill>
                  <a:srgbClr val="000000"/>
                </a:solidFill>
              </a:rPr>
              <a:t>Partie 1: Créer le réseau et configurer les paramètres de base des périphériques</a:t>
            </a:r>
          </a:p>
          <a:p>
            <a:pPr marL="285750" indent="-285750" rtl="0">
              <a:lnSpc>
                <a:spcPct val="150000"/>
              </a:lnSpc>
              <a:buFont typeface="Arial" panose="020B0604020202020204" pitchFamily="34" charset="0"/>
              <a:buChar char="•"/>
            </a:pPr>
            <a:r>
              <a:rPr lang="fr-FR" dirty="0">
                <a:solidFill>
                  <a:srgbClr val="000000"/>
                </a:solidFill>
              </a:rPr>
              <a:t>Partie 2: Créer les VLAN et attribuer les ports de commutateur</a:t>
            </a:r>
          </a:p>
          <a:p>
            <a:pPr marL="285750" indent="-285750" rtl="0">
              <a:lnSpc>
                <a:spcPct val="150000"/>
              </a:lnSpc>
              <a:buFont typeface="Arial" panose="020B0604020202020204" pitchFamily="34" charset="0"/>
              <a:buChar char="•"/>
            </a:pPr>
            <a:r>
              <a:rPr lang="fr-FR" dirty="0">
                <a:solidFill>
                  <a:srgbClr val="000000"/>
                </a:solidFill>
              </a:rPr>
              <a:t>Partie 3: Configurer des </a:t>
            </a:r>
            <a:r>
              <a:rPr lang="fr-FR" dirty="0" err="1">
                <a:solidFill>
                  <a:srgbClr val="000000"/>
                </a:solidFill>
              </a:rPr>
              <a:t>trunks</a:t>
            </a:r>
            <a:r>
              <a:rPr lang="fr-FR" dirty="0">
                <a:solidFill>
                  <a:srgbClr val="000000"/>
                </a:solidFill>
              </a:rPr>
              <a:t> 802.1Q entre les commutateurs</a:t>
            </a:r>
          </a:p>
          <a:p>
            <a:pPr marL="285750" indent="-285750" rtl="0">
              <a:lnSpc>
                <a:spcPct val="150000"/>
              </a:lnSpc>
              <a:buFont typeface="Arial" panose="020B0604020202020204" pitchFamily="34" charset="0"/>
              <a:buChar char="•"/>
            </a:pPr>
            <a:r>
              <a:rPr lang="fr-FR" dirty="0">
                <a:solidFill>
                  <a:srgbClr val="000000"/>
                </a:solidFill>
              </a:rPr>
              <a:t>Partie 4: Mettre en œuvre et vérifier un </a:t>
            </a:r>
            <a:r>
              <a:rPr lang="fr-FR" dirty="0" err="1">
                <a:solidFill>
                  <a:srgbClr val="000000"/>
                </a:solidFill>
              </a:rPr>
              <a:t>EtherChannel</a:t>
            </a:r>
            <a:r>
              <a:rPr lang="fr-FR" dirty="0">
                <a:solidFill>
                  <a:srgbClr val="000000"/>
                </a:solidFill>
              </a:rPr>
              <a:t> entre les commutateurs</a:t>
            </a:r>
          </a:p>
        </p:txBody>
      </p:sp>
    </p:spTree>
    <p:custDataLst>
      <p:tags r:id="rId1"/>
    </p:custDataLst>
    <p:extLst>
      <p:ext uri="{BB962C8B-B14F-4D97-AF65-F5344CB8AC3E}">
        <p14:creationId xmlns:p14="http://schemas.microsoft.com/office/powerpoint/2010/main" val="285627566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r>
              <a:rPr lang="en-US" dirty="0">
                <a:latin typeface="Arial" charset="0"/>
              </a:rPr>
              <a:t/>
            </a:r>
            <a:br>
              <a:rPr lang="en-US" dirty="0">
                <a:latin typeface="Arial" charset="0"/>
              </a:rPr>
            </a:br>
            <a:r>
              <a:rPr lang="fr-FR">
                <a:latin typeface="Arial" charset="0"/>
              </a:rPr>
              <a:t>Qu'est-ce que j'ai appris dans ce module?</a:t>
            </a:r>
          </a:p>
        </p:txBody>
      </p:sp>
      <p:sp>
        <p:nvSpPr>
          <p:cNvPr id="3" name="Content Placeholder 2">
            <a:extLst>
              <a:ext uri="{FF2B5EF4-FFF2-40B4-BE49-F238E27FC236}">
                <a16:creationId xmlns="" xmlns:c="http://schemas.openxmlformats.org/drawingml/2006/chart" xmlns:c15="http://schemas.microsoft.com/office/drawing/2012/chart" xmlns:a16="http://schemas.microsoft.com/office/drawing/2014/main" id="{AE5E9B30-B914-43FA-A7B4-2CA32A20C4FA}"/>
              </a:ext>
            </a:extLst>
          </p:cNvPr>
          <p:cNvSpPr>
            <a:spLocks noGrp="1"/>
          </p:cNvSpPr>
          <p:nvPr>
            <p:ph idx="1"/>
          </p:nvPr>
        </p:nvSpPr>
        <p:spPr>
          <a:xfrm>
            <a:off x="145357" y="712679"/>
            <a:ext cx="8853286" cy="4155319"/>
          </a:xfrm>
        </p:spPr>
        <p:txBody>
          <a:bodyPr/>
          <a:lstStyle/>
          <a:p>
            <a:pPr rtl="0">
              <a:spcBef>
                <a:spcPts val="0"/>
              </a:spcBef>
              <a:spcAft>
                <a:spcPts val="0"/>
              </a:spcAft>
              <a:buFont typeface="Arial" panose="020B0604020202020204" pitchFamily="34" charset="0"/>
              <a:buChar char="•"/>
            </a:pPr>
            <a:r>
              <a:rPr lang="fr-FR"/>
              <a:t>Pour augmenter la bande passante ou la redondance, plusieurs liaisons peuvent être connectées entre les périphériques. STP bloquera les liaisons redondantes pour éviter les boucles de commutation. EtherChannel est une technologie d'agrégation de liens qui permet des liaisons redondantes entre les périphériques qui ne seront pas bloqués par STP. </a:t>
            </a:r>
          </a:p>
          <a:p>
            <a:pPr rtl="0">
              <a:spcBef>
                <a:spcPts val="0"/>
              </a:spcBef>
              <a:spcAft>
                <a:spcPts val="0"/>
              </a:spcAft>
              <a:buFont typeface="Arial" panose="020B0604020202020204" pitchFamily="34" charset="0"/>
              <a:buChar char="•"/>
            </a:pPr>
            <a:r>
              <a:rPr lang="fr-FR"/>
              <a:t>EtherChannel est une technologie d'agrégation de liens qui regroupe plusieurs liaisons Ethernet physiques en un seul lien logique. Il offre une tolérance aux pannes, un partage de charge, une bande passante accrue et une redondance entre les commutateurs, les routeurs et les serveurs. </a:t>
            </a:r>
          </a:p>
          <a:p>
            <a:pPr rtl="0">
              <a:spcBef>
                <a:spcPts val="0"/>
              </a:spcBef>
              <a:spcAft>
                <a:spcPts val="0"/>
              </a:spcAft>
              <a:buFont typeface="Arial" panose="020B0604020202020204" pitchFamily="34" charset="0"/>
              <a:buChar char="•"/>
            </a:pPr>
            <a:r>
              <a:rPr lang="fr-FR"/>
              <a:t>Quand un EtherChannel est configuré, l'interface virtuelle résultante est appelée un canal de port. </a:t>
            </a:r>
          </a:p>
          <a:p>
            <a:pPr rtl="0">
              <a:spcBef>
                <a:spcPts val="0"/>
              </a:spcBef>
              <a:spcAft>
                <a:spcPts val="0"/>
              </a:spcAft>
              <a:buFont typeface="Arial" panose="020B0604020202020204" pitchFamily="34" charset="0"/>
              <a:buChar char="•"/>
            </a:pPr>
            <a:r>
              <a:rPr lang="fr-FR"/>
              <a:t>Des EtherChannel peuvent être formés par négociation en utilisant l'un des deux protocoles, PAgP ou LACP. Ces protocoles permettent à des ports ayant des caractéristiques similaires de former un canal grâce à une négociation dynamique avec les commutateurs attenants. </a:t>
            </a:r>
          </a:p>
          <a:p>
            <a:pPr rtl="0">
              <a:spcBef>
                <a:spcPts val="0"/>
              </a:spcBef>
              <a:spcAft>
                <a:spcPts val="0"/>
              </a:spcAft>
              <a:buFont typeface="Arial" panose="020B0604020202020204" pitchFamily="34" charset="0"/>
              <a:buChar char="•"/>
            </a:pPr>
            <a:r>
              <a:rPr lang="fr-FR"/>
              <a:t>Lorsqu'une liaison EtherChannel est configurée en utilisant le PAgP propriétaire de Cisco, les paquets PAgP sont envoyés entre les ports compatibles EtherChannel pour négocier la formation d'un canal. Les modes PAgP sont On, PAgP desirable et PAgP auto. </a:t>
            </a:r>
          </a:p>
          <a:p>
            <a:pPr rtl="0">
              <a:spcBef>
                <a:spcPts val="0"/>
              </a:spcBef>
              <a:spcAft>
                <a:spcPts val="0"/>
              </a:spcAft>
              <a:buFont typeface="Arial" panose="020B0604020202020204" pitchFamily="34" charset="0"/>
              <a:buChar char="•"/>
            </a:pPr>
            <a:r>
              <a:rPr lang="fr-FR"/>
              <a:t>Il assure une fonction semblable à celle de PAgP avec Cisco EtherChannel. LACP étant une norme IEEE, il peut être utilisé pour faciliter les EtherChannel dans des environnements multifournisseurs. Les modes pour LACP sont On, LACP active et LACP passive.</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 xmlns:c="http://schemas.openxmlformats.org/drawingml/2006/chart" xmlns:c15="http://schemas.microsoft.com/office/drawing/2012/chart" xmlns:a16="http://schemas.microsoft.com/office/drawing/2014/main" id="{2D10C50B-ED86-4E5D-BD0F-658911DFEF9B}"/>
              </a:ext>
            </a:extLst>
          </p:cNvPr>
          <p:cNvSpPr>
            <a:spLocks noGrp="1"/>
          </p:cNvSpPr>
          <p:nvPr>
            <p:ph type="title"/>
          </p:nvPr>
        </p:nvSpPr>
        <p:spPr>
          <a:xfrm>
            <a:off x="0" y="-15285"/>
            <a:ext cx="9144000" cy="757238"/>
          </a:xfrm>
        </p:spPr>
        <p:txBody>
          <a:bodyPr/>
          <a:lstStyle/>
          <a:p>
            <a:pPr rtl="0"/>
            <a:r>
              <a:rPr lang="fr-FR"/>
              <a:t>What to Expect in this Module (Cont.)</a:t>
            </a:r>
          </a:p>
        </p:txBody>
      </p:sp>
      <p:sp>
        <p:nvSpPr>
          <p:cNvPr id="6" name="Content Placeholder 1">
            <a:extLst>
              <a:ext uri="{FF2B5EF4-FFF2-40B4-BE49-F238E27FC236}">
                <a16:creationId xmlns="" xmlns:c="http://schemas.openxmlformats.org/drawingml/2006/chart" xmlns:c15="http://schemas.microsoft.com/office/drawing/2012/chart"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rtl="0"/>
            <a:r>
              <a:rPr lang="fr-FR"/>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 xmlns:c="http://schemas.openxmlformats.org/drawingml/2006/chart" xmlns:c15="http://schemas.microsoft.com/office/drawing/2012/chart"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 xmlns:c="http://schemas.openxmlformats.org/drawingml/2006/chart" xmlns:c15="http://schemas.microsoft.com/office/drawing/2012/chart" xmlns:a16="http://schemas.microsoft.com/office/drawing/2014/main" val="3215831619"/>
                    </a:ext>
                  </a:extLst>
                </a:gridCol>
                <a:gridCol w="6416970">
                  <a:extLst>
                    <a:ext uri="{9D8B030D-6E8A-4147-A177-3AD203B41FA5}">
                      <a16:colId xmlns="" xmlns:c="http://schemas.openxmlformats.org/drawingml/2006/chart" xmlns:c15="http://schemas.microsoft.com/office/drawing/2012/chart" xmlns:a16="http://schemas.microsoft.com/office/drawing/2014/main" val="276475465"/>
                    </a:ext>
                  </a:extLst>
                </a:gridCol>
              </a:tblGrid>
              <a:tr h="265091">
                <a:tc>
                  <a:txBody>
                    <a:bodyPr/>
                    <a:lstStyle/>
                    <a:p>
                      <a:pPr algn="l" rtl="0" fontAlgn="b"/>
                      <a:r>
                        <a:rPr lang="fr-FR" sz="1400" b="1" i="0" u="none" strike="noStrike">
                          <a:solidFill>
                            <a:schemeClr val="bg1"/>
                          </a:solidFill>
                          <a:effectLst/>
                          <a:latin typeface="+mn-lt"/>
                        </a:rPr>
                        <a:t>Feature</a:t>
                      </a:r>
                    </a:p>
                  </a:txBody>
                  <a:tcPr marL="9525" marR="9525" marT="9525" marB="0" anchor="b"/>
                </a:tc>
                <a:tc>
                  <a:txBody>
                    <a:bodyPr/>
                    <a:lstStyle/>
                    <a:p>
                      <a:pPr rtl="0"/>
                      <a:r>
                        <a:rPr lang="fr-FR"/>
                        <a:t>Description</a:t>
                      </a:r>
                    </a:p>
                  </a:txBody>
                  <a:tcPr/>
                </a:tc>
                <a:extLst>
                  <a:ext uri="{0D108BD9-81ED-4DB2-BD59-A6C34878D82A}">
                    <a16:rowId xmlns="" xmlns:c="http://schemas.openxmlformats.org/drawingml/2006/chart" xmlns:c15="http://schemas.microsoft.com/office/drawing/2012/chart" xmlns:a16="http://schemas.microsoft.com/office/drawing/2014/main" val="3768427975"/>
                  </a:ext>
                </a:extLst>
              </a:tr>
              <a:tr h="265091">
                <a:tc>
                  <a:txBody>
                    <a:bodyPr/>
                    <a:lstStyle/>
                    <a:p>
                      <a:pPr algn="l" rtl="0" fontAlgn="b"/>
                      <a:r>
                        <a:rPr lang="fr-FR" sz="1400" b="0" i="0" u="none" strike="noStrike">
                          <a:solidFill>
                            <a:srgbClr val="000000"/>
                          </a:solidFill>
                          <a:effectLst/>
                          <a:latin typeface="+mn-lt"/>
                        </a:rPr>
                        <a:t>Hands-On Labs</a:t>
                      </a:r>
                    </a:p>
                  </a:txBody>
                  <a:tcPr marL="9525" marR="9525" marT="9525" marB="0" anchor="b"/>
                </a:tc>
                <a:tc>
                  <a:txBody>
                    <a:bodyPr/>
                    <a:lstStyle/>
                    <a:p>
                      <a:pPr rtl="0"/>
                      <a:r>
                        <a:rPr lang="fr-FR"/>
                        <a:t>Labs designed for working with physical equipment.</a:t>
                      </a:r>
                    </a:p>
                  </a:txBody>
                  <a:tcPr/>
                </a:tc>
                <a:extLst>
                  <a:ext uri="{0D108BD9-81ED-4DB2-BD59-A6C34878D82A}">
                    <a16:rowId xmlns="" xmlns:c="http://schemas.openxmlformats.org/drawingml/2006/chart" xmlns:c15="http://schemas.microsoft.com/office/drawing/2012/chart"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fr-FR" sz="1400" b="0" i="0" u="none" strike="noStrike">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pPr rtl="0"/>
                      <a:r>
                        <a:rPr lang="fr-FR"/>
                        <a:t>These are found on the Instructor Resources page. Class Activities are designed to facilitate learning, class discussion, and collaboration.</a:t>
                      </a:r>
                    </a:p>
                  </a:txBody>
                  <a:tcPr/>
                </a:tc>
                <a:extLst>
                  <a:ext uri="{0D108BD9-81ED-4DB2-BD59-A6C34878D82A}">
                    <a16:rowId xmlns="" xmlns:c="http://schemas.openxmlformats.org/drawingml/2006/chart" xmlns:c15="http://schemas.microsoft.com/office/drawing/2012/chart" xmlns:a16="http://schemas.microsoft.com/office/drawing/2014/main" val="1125566603"/>
                  </a:ext>
                </a:extLst>
              </a:tr>
              <a:tr h="265091">
                <a:tc>
                  <a:txBody>
                    <a:bodyPr/>
                    <a:lstStyle/>
                    <a:p>
                      <a:pPr algn="l" rtl="0" fontAlgn="b"/>
                      <a:r>
                        <a:rPr lang="fr-FR" sz="1400" b="0" i="0" u="none" strike="noStrike">
                          <a:solidFill>
                            <a:srgbClr val="000000"/>
                          </a:solidFill>
                          <a:effectLst/>
                          <a:latin typeface="+mn-lt"/>
                        </a:rPr>
                        <a:t>Module Quizzes</a:t>
                      </a:r>
                    </a:p>
                  </a:txBody>
                  <a:tcPr marL="9525" marR="9525" marT="9525" marB="0" anchor="b"/>
                </a:tc>
                <a:tc>
                  <a:txBody>
                    <a:bodyPr/>
                    <a:lstStyle/>
                    <a:p>
                      <a:pPr rtl="0"/>
                      <a:r>
                        <a:rPr lang="fr-FR"/>
                        <a:t>Self-assessments that integrate concepts and skills learned throughout the series of topics presented in the module.</a:t>
                      </a:r>
                    </a:p>
                  </a:txBody>
                  <a:tcPr/>
                </a:tc>
                <a:extLst>
                  <a:ext uri="{0D108BD9-81ED-4DB2-BD59-A6C34878D82A}">
                    <a16:rowId xmlns="" xmlns:c="http://schemas.openxmlformats.org/drawingml/2006/chart" xmlns:c15="http://schemas.microsoft.com/office/drawing/2012/chart" xmlns:a16="http://schemas.microsoft.com/office/drawing/2014/main" val="831502776"/>
                  </a:ext>
                </a:extLst>
              </a:tr>
              <a:tr h="265091">
                <a:tc>
                  <a:txBody>
                    <a:bodyPr/>
                    <a:lstStyle/>
                    <a:p>
                      <a:pPr algn="l" rtl="0" fontAlgn="b"/>
                      <a:r>
                        <a:rPr lang="fr-FR" sz="1400" b="0" i="0" u="none" strike="noStrike">
                          <a:solidFill>
                            <a:srgbClr val="000000"/>
                          </a:solidFill>
                          <a:effectLst/>
                          <a:latin typeface="+mn-lt"/>
                        </a:rPr>
                        <a:t>Module Summary</a:t>
                      </a:r>
                    </a:p>
                  </a:txBody>
                  <a:tcPr marL="9525" marR="9525" marT="9525" marB="0" anchor="b"/>
                </a:tc>
                <a:tc>
                  <a:txBody>
                    <a:bodyPr/>
                    <a:lstStyle/>
                    <a:p>
                      <a:pPr rtl="0"/>
                      <a:r>
                        <a:rPr lang="fr-FR"/>
                        <a:t>Briefly recaps module content.</a:t>
                      </a:r>
                    </a:p>
                  </a:txBody>
                  <a:tcPr/>
                </a:tc>
                <a:extLst>
                  <a:ext uri="{0D108BD9-81ED-4DB2-BD59-A6C34878D82A}">
                    <a16:rowId xmlns="" xmlns:c="http://schemas.openxmlformats.org/drawingml/2006/chart" xmlns:c15="http://schemas.microsoft.com/office/drawing/2012/chart"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r>
              <a:rPr lang="en-US" dirty="0">
                <a:latin typeface="Arial" charset="0"/>
              </a:rPr>
              <a:t/>
            </a:r>
            <a:br>
              <a:rPr lang="en-US" dirty="0">
                <a:latin typeface="Arial" charset="0"/>
              </a:rPr>
            </a:br>
            <a:r>
              <a:rPr lang="fr-FR">
                <a:latin typeface="Arial" charset="0"/>
              </a:rPr>
              <a:t>Qu'est-ce que j'ai appris dans ce module? (Suite)</a:t>
            </a:r>
          </a:p>
        </p:txBody>
      </p:sp>
      <p:sp>
        <p:nvSpPr>
          <p:cNvPr id="3" name="Content Placeholder 2">
            <a:extLst>
              <a:ext uri="{FF2B5EF4-FFF2-40B4-BE49-F238E27FC236}">
                <a16:creationId xmlns="" xmlns:c="http://schemas.openxmlformats.org/drawingml/2006/chart" xmlns:c15="http://schemas.microsoft.com/office/drawing/2012/chart" xmlns:a16="http://schemas.microsoft.com/office/drawing/2014/main" id="{AE5E9B30-B914-43FA-A7B4-2CA32A20C4FA}"/>
              </a:ext>
            </a:extLst>
          </p:cNvPr>
          <p:cNvSpPr>
            <a:spLocks noGrp="1"/>
          </p:cNvSpPr>
          <p:nvPr>
            <p:ph idx="1"/>
          </p:nvPr>
        </p:nvSpPr>
        <p:spPr>
          <a:xfrm>
            <a:off x="0" y="798944"/>
            <a:ext cx="9143999" cy="4155319"/>
          </a:xfrm>
        </p:spPr>
        <p:txBody>
          <a:bodyPr/>
          <a:lstStyle/>
          <a:p>
            <a:pPr rtl="0">
              <a:spcBef>
                <a:spcPts val="0"/>
              </a:spcBef>
              <a:spcAft>
                <a:spcPts val="0"/>
              </a:spcAft>
              <a:buFont typeface="Arial" panose="020B0604020202020204" pitchFamily="34" charset="0"/>
              <a:buChar char="•"/>
            </a:pPr>
            <a:r>
              <a:rPr lang="fr-FR"/>
              <a:t>Les instructions et restrictions suivantes sont utiles pour la configuration d'EtherChannel:</a:t>
            </a:r>
          </a:p>
          <a:p>
            <a:pPr lvl="1" rtl="0">
              <a:spcBef>
                <a:spcPts val="0"/>
              </a:spcBef>
              <a:spcAft>
                <a:spcPts val="0"/>
              </a:spcAft>
              <a:buFont typeface="Arial" panose="020B0604020202020204" pitchFamily="34" charset="0"/>
              <a:buChar char="•"/>
            </a:pPr>
            <a:r>
              <a:rPr lang="fr-FR" sz="1500"/>
              <a:t>Toutes les interfaces Ethernet sur tous les modules doivent prendre en charge EtherChannel, sans que les interfaces soient nécessairement contiguës de manière physique ou sur le même module.</a:t>
            </a:r>
          </a:p>
          <a:p>
            <a:pPr lvl="1" rtl="0">
              <a:spcBef>
                <a:spcPts val="0"/>
              </a:spcBef>
              <a:spcAft>
                <a:spcPts val="0"/>
              </a:spcAft>
              <a:buFont typeface="Arial" panose="020B0604020202020204" pitchFamily="34" charset="0"/>
              <a:buChar char="•"/>
            </a:pPr>
            <a:r>
              <a:rPr lang="fr-FR" sz="1500"/>
              <a:t>Configurez le même débit et le même mode duplex sur l'ensemble des interfaces d'l'EtherChannel.</a:t>
            </a:r>
          </a:p>
          <a:p>
            <a:pPr lvl="1" rtl="0">
              <a:spcBef>
                <a:spcPts val="0"/>
              </a:spcBef>
              <a:spcAft>
                <a:spcPts val="0"/>
              </a:spcAft>
              <a:buFont typeface="Arial" panose="020B0604020202020204" pitchFamily="34" charset="0"/>
              <a:buChar char="•"/>
            </a:pPr>
            <a:r>
              <a:rPr lang="fr-FR" sz="1500"/>
              <a:t>Toutes les interfaces situées à l'intérieur d'un paquet EtherChannel doivent être attribuées au même VLAN ou être configurées comme un trunk.</a:t>
            </a:r>
          </a:p>
          <a:p>
            <a:pPr lvl="1" rtl="0">
              <a:spcBef>
                <a:spcPts val="0"/>
              </a:spcBef>
              <a:spcAft>
                <a:spcPts val="0"/>
              </a:spcAft>
              <a:buFont typeface="Arial" panose="020B0604020202020204" pitchFamily="34" charset="0"/>
              <a:buChar char="•"/>
            </a:pPr>
            <a:r>
              <a:rPr lang="fr-FR" sz="1500"/>
              <a:t>Un EtherChannel prend en charge la même plage autorisée de VLAN sur toutes les interfaces d'un trunk EtherChannel.</a:t>
            </a:r>
          </a:p>
          <a:p>
            <a:pPr rtl="0">
              <a:spcBef>
                <a:spcPts val="0"/>
              </a:spcBef>
              <a:spcAft>
                <a:spcPts val="0"/>
              </a:spcAft>
              <a:buFont typeface="Arial" panose="020B0604020202020204" pitchFamily="34" charset="0"/>
              <a:buChar char="•"/>
            </a:pPr>
            <a:r>
              <a:rPr lang="fr-FR"/>
              <a:t>La configuration d'EtherChannel avec LACP nécessite trois étapes :</a:t>
            </a:r>
          </a:p>
          <a:p>
            <a:pPr lvl="1" rtl="0">
              <a:spcBef>
                <a:spcPts val="0"/>
              </a:spcBef>
              <a:spcAft>
                <a:spcPts val="0"/>
              </a:spcAft>
              <a:buFont typeface="Arial" panose="020B0604020202020204" pitchFamily="34" charset="0"/>
              <a:buChar char="•"/>
            </a:pPr>
            <a:r>
              <a:rPr lang="fr-FR" sz="1500"/>
              <a:t>Étape 1. Spécifier les interfaces qui composent le groupe EtherChannel en utilisant la commande de mode de configuration globale d'interface </a:t>
            </a:r>
            <a:r>
              <a:rPr lang="fr-FR" sz="1500" b="1"/>
              <a:t>interface range  </a:t>
            </a:r>
            <a:r>
              <a:rPr lang="fr-FR" sz="1500"/>
              <a:t>.</a:t>
            </a:r>
          </a:p>
          <a:p>
            <a:pPr lvl="1" rtl="0">
              <a:spcBef>
                <a:spcPts val="0"/>
              </a:spcBef>
              <a:spcAft>
                <a:spcPts val="0"/>
              </a:spcAft>
              <a:buFont typeface="Arial" panose="020B0604020202020204" pitchFamily="34" charset="0"/>
              <a:buChar char="•"/>
            </a:pPr>
            <a:r>
              <a:rPr lang="fr-FR" sz="1500"/>
              <a:t>Étape 2. Créer l'interface de canal de port à l'aide de la commande </a:t>
            </a:r>
            <a:r>
              <a:rPr lang="fr-FR" sz="1500" b="1"/>
              <a:t>channel-group </a:t>
            </a:r>
            <a:r>
              <a:rPr lang="fr-FR" sz="1500" b="1" i="1"/>
              <a:t>identifier</a:t>
            </a:r>
            <a:r>
              <a:rPr lang="fr-FR" sz="1500" b="1"/>
              <a:t> mode active </a:t>
            </a:r>
            <a:r>
              <a:rPr lang="fr-FR" sz="1500"/>
              <a:t>en mode de configuration de plage d'interface.</a:t>
            </a:r>
          </a:p>
          <a:p>
            <a:pPr lvl="1" rtl="0">
              <a:spcBef>
                <a:spcPts val="0"/>
              </a:spcBef>
              <a:spcAft>
                <a:spcPts val="0"/>
              </a:spcAft>
              <a:buFont typeface="Arial" panose="020B0604020202020204" pitchFamily="34" charset="0"/>
              <a:buChar char="•"/>
            </a:pPr>
            <a:r>
              <a:rPr lang="fr-FR" sz="1500"/>
              <a:t>Étape 3. Pour modifier les paramètres de la couche 2 de l'interface de canal de port, entrez dans le mode de configuration de l'interface de canal de port en utilisant la commande </a:t>
            </a:r>
            <a:r>
              <a:rPr lang="fr-FR" sz="1500" b="1"/>
              <a:t>interface port-channel </a:t>
            </a:r>
            <a:r>
              <a:rPr lang="fr-FR" sz="1500"/>
              <a:t>, suivie de l'identifiant de l'interface.</a:t>
            </a:r>
          </a:p>
        </p:txBody>
      </p:sp>
    </p:spTree>
    <p:custDataLst>
      <p:tags r:id="rId1"/>
    </p:custDataLst>
    <p:extLst>
      <p:ext uri="{BB962C8B-B14F-4D97-AF65-F5344CB8AC3E}">
        <p14:creationId xmlns:p14="http://schemas.microsoft.com/office/powerpoint/2010/main" val="336602722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pPr rtl="0"/>
            <a:r>
              <a:rPr lang="fr-FR" sz="1400">
                <a:latin typeface="Arial" charset="0"/>
              </a:rPr>
              <a:t>Module pratique et questionnaire</a:t>
            </a:r>
            <a:r>
              <a:rPr lang="en-US" dirty="0">
                <a:latin typeface="Arial" charset="0"/>
              </a:rPr>
              <a:t/>
            </a:r>
            <a:br>
              <a:rPr lang="en-US" dirty="0">
                <a:latin typeface="Arial" charset="0"/>
              </a:rPr>
            </a:br>
            <a:r>
              <a:rPr lang="fr-FR">
                <a:latin typeface="Arial" charset="0"/>
              </a:rPr>
              <a:t>Qu'est-ce que j'ai appris dans ce module? (Suite)</a:t>
            </a:r>
          </a:p>
        </p:txBody>
      </p:sp>
      <p:sp>
        <p:nvSpPr>
          <p:cNvPr id="3" name="Content Placeholder 2">
            <a:extLst>
              <a:ext uri="{FF2B5EF4-FFF2-40B4-BE49-F238E27FC236}">
                <a16:creationId xmlns="" xmlns:c="http://schemas.openxmlformats.org/drawingml/2006/chart" xmlns:c15="http://schemas.microsoft.com/office/drawing/2012/chart" xmlns:a16="http://schemas.microsoft.com/office/drawing/2014/main" id="{AE5E9B30-B914-43FA-A7B4-2CA32A20C4FA}"/>
              </a:ext>
            </a:extLst>
          </p:cNvPr>
          <p:cNvSpPr>
            <a:spLocks noGrp="1"/>
          </p:cNvSpPr>
          <p:nvPr>
            <p:ph idx="1"/>
          </p:nvPr>
        </p:nvSpPr>
        <p:spPr/>
        <p:txBody>
          <a:bodyPr/>
          <a:lstStyle/>
          <a:p>
            <a:pPr rtl="0">
              <a:spcBef>
                <a:spcPts val="0"/>
              </a:spcBef>
              <a:spcAft>
                <a:spcPts val="0"/>
              </a:spcAft>
              <a:buFont typeface="Arial" panose="020B0604020202020204" pitchFamily="34" charset="0"/>
              <a:buChar char="•"/>
            </a:pPr>
            <a:r>
              <a:rPr lang="fr-FR" sz="1600"/>
              <a:t>Il existe un certain nombre de commandes pour vérifier une configuration EtherChannel, y compris </a:t>
            </a:r>
            <a:r>
              <a:rPr lang="fr-FR" sz="1600" b="1"/>
              <a:t>show interfaces port-channel</a:t>
            </a:r>
            <a:r>
              <a:rPr lang="fr-FR" sz="1600"/>
              <a:t>, </a:t>
            </a:r>
            <a:r>
              <a:rPr lang="fr-FR" sz="1600" b="1"/>
              <a:t>show etherchannel summary</a:t>
            </a:r>
            <a:r>
              <a:rPr lang="fr-FR" sz="1600"/>
              <a:t>, </a:t>
            </a:r>
            <a:r>
              <a:rPr lang="fr-FR" sz="1600" b="1"/>
              <a:t>show etherchannel port-channel</a:t>
            </a:r>
            <a:r>
              <a:rPr lang="fr-FR" sz="1600"/>
              <a:t>et </a:t>
            </a:r>
            <a:r>
              <a:rPr lang="fr-FR" sz="1600" b="1"/>
              <a:t>show interfaces etherchannel</a:t>
            </a:r>
            <a:r>
              <a:rPr lang="fr-FR" sz="1600"/>
              <a:t>. </a:t>
            </a:r>
          </a:p>
          <a:p>
            <a:pPr rtl="0">
              <a:spcBef>
                <a:spcPts val="0"/>
              </a:spcBef>
              <a:spcAft>
                <a:spcPts val="0"/>
              </a:spcAft>
              <a:buFont typeface="Arial" panose="020B0604020202020204" pitchFamily="34" charset="0"/>
              <a:buChar char="•"/>
            </a:pPr>
            <a:r>
              <a:rPr lang="fr-FR" sz="1600"/>
              <a:t>Les problèmes courants d'EtherChannel sont les suivants:</a:t>
            </a:r>
          </a:p>
          <a:p>
            <a:pPr lvl="1" rtl="0">
              <a:spcBef>
                <a:spcPts val="0"/>
              </a:spcBef>
              <a:spcAft>
                <a:spcPts val="0"/>
              </a:spcAft>
              <a:buFont typeface="Arial" panose="020B0604020202020204" pitchFamily="34" charset="0"/>
              <a:buChar char="•"/>
            </a:pPr>
            <a:r>
              <a:rPr lang="fr-FR" sz="1600"/>
              <a:t>Attribution de tous les ports d'EtherChannel au même VLAN, ou les configurer en tant que trunks. </a:t>
            </a:r>
          </a:p>
          <a:p>
            <a:pPr lvl="1" rtl="0">
              <a:spcBef>
                <a:spcPts val="0"/>
              </a:spcBef>
              <a:spcAft>
                <a:spcPts val="0"/>
              </a:spcAft>
              <a:buFont typeface="Arial" panose="020B0604020202020204" pitchFamily="34" charset="0"/>
              <a:buChar char="•"/>
            </a:pPr>
            <a:r>
              <a:rPr lang="fr-FR" sz="1600"/>
              <a:t>Des ports avec des VLAN natifs différents ne peuvent pas former un EtherChannel.</a:t>
            </a:r>
          </a:p>
          <a:p>
            <a:pPr lvl="1" rtl="0">
              <a:spcBef>
                <a:spcPts val="0"/>
              </a:spcBef>
              <a:spcAft>
                <a:spcPts val="0"/>
              </a:spcAft>
              <a:buFont typeface="Arial" panose="020B0604020202020204" pitchFamily="34" charset="0"/>
              <a:buChar char="•"/>
            </a:pPr>
            <a:r>
              <a:rPr lang="fr-FR" sz="1600"/>
              <a:t>Le trunking a été configuré sur certains ports qui composent l'EtherChannel, mais pas tous.</a:t>
            </a:r>
          </a:p>
          <a:p>
            <a:pPr lvl="1" rtl="0">
              <a:spcBef>
                <a:spcPts val="0"/>
              </a:spcBef>
              <a:spcAft>
                <a:spcPts val="0"/>
              </a:spcAft>
              <a:buFont typeface="Arial" panose="020B0604020202020204" pitchFamily="34" charset="0"/>
              <a:buChar char="•"/>
            </a:pPr>
            <a:r>
              <a:rPr lang="fr-FR" sz="1600"/>
              <a:t>Si la plage autorisée de VLAN n'est pas identique, les ports ne forment pas un EtherChannel, même si PAgP est défini en mode auto ou desirable.</a:t>
            </a:r>
          </a:p>
          <a:p>
            <a:pPr lvl="1" rtl="0">
              <a:spcBef>
                <a:spcPts val="0"/>
              </a:spcBef>
              <a:spcAft>
                <a:spcPts val="0"/>
              </a:spcAft>
              <a:buFont typeface="Arial" panose="020B0604020202020204" pitchFamily="34" charset="0"/>
              <a:buChar char="•"/>
            </a:pPr>
            <a:r>
              <a:rPr lang="fr-FR" sz="1600"/>
              <a:t>Les options de négociation dynamique pour le PAgP et le LACP ne sont pas configurées de manière compatible aux deux extrémités de l'EtherChannel.</a:t>
            </a:r>
          </a:p>
        </p:txBody>
      </p:sp>
    </p:spTree>
    <p:custDataLst>
      <p:tags r:id="rId1"/>
    </p:custDataLst>
    <p:extLst>
      <p:ext uri="{BB962C8B-B14F-4D97-AF65-F5344CB8AC3E}">
        <p14:creationId xmlns:p14="http://schemas.microsoft.com/office/powerpoint/2010/main" val="1388745000"/>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rtl="0" eaLnBrk="1" hangingPunct="1"/>
            <a:r>
              <a:rPr lang="fr-FR" sz="1400">
                <a:latin typeface="Arial" charset="0"/>
              </a:rPr>
              <a:t>Module 6: EtherChannel</a:t>
            </a:r>
            <a:r>
              <a:rPr lang="en-US" dirty="0">
                <a:latin typeface="Arial" charset="0"/>
              </a:rPr>
              <a:t/>
            </a:r>
            <a:br>
              <a:rPr lang="en-US" dirty="0">
                <a:latin typeface="Arial" charset="0"/>
              </a:rPr>
            </a:br>
            <a:r>
              <a:rPr lang="fr-FR">
                <a:latin typeface="Arial" charset="0"/>
              </a:rPr>
              <a:t>New Terms and Commands</a:t>
            </a:r>
          </a:p>
        </p:txBody>
      </p:sp>
      <p:sp>
        <p:nvSpPr>
          <p:cNvPr id="3" name="Content Placeholder 2">
            <a:extLst>
              <a:ext uri="{FF2B5EF4-FFF2-40B4-BE49-F238E27FC236}">
                <a16:creationId xmlns="" xmlns:c="http://schemas.openxmlformats.org/drawingml/2006/chart" xmlns:c15="http://schemas.microsoft.com/office/drawing/2012/chart" xmlns:a16="http://schemas.microsoft.com/office/drawing/2014/main" id="{CE8C6162-D86A-9644-A0EE-E1EE5E7020B3}"/>
              </a:ext>
            </a:extLst>
          </p:cNvPr>
          <p:cNvSpPr>
            <a:spLocks noGrp="1"/>
          </p:cNvSpPr>
          <p:nvPr>
            <p:ph idx="1"/>
          </p:nvPr>
        </p:nvSpPr>
        <p:spPr>
          <a:xfrm>
            <a:off x="144065" y="609056"/>
            <a:ext cx="4703064" cy="4155319"/>
          </a:xfrm>
        </p:spPr>
        <p:txBody>
          <a:bodyPr/>
          <a:lstStyle/>
          <a:p>
            <a:pPr rtl="0">
              <a:spcBef>
                <a:spcPts val="0"/>
              </a:spcBef>
              <a:spcAft>
                <a:spcPts val="0"/>
              </a:spcAft>
              <a:buFont typeface="Arial" panose="020B0604020202020204" pitchFamily="34" charset="0"/>
              <a:buChar char="•"/>
            </a:pPr>
            <a:r>
              <a:rPr lang="fr-FR" sz="1600"/>
              <a:t>Link Aggregation</a:t>
            </a:r>
          </a:p>
          <a:p>
            <a:pPr rtl="0">
              <a:spcBef>
                <a:spcPts val="0"/>
              </a:spcBef>
              <a:spcAft>
                <a:spcPts val="0"/>
              </a:spcAft>
              <a:buFont typeface="Arial" panose="020B0604020202020204" pitchFamily="34" charset="0"/>
              <a:buChar char="•"/>
            </a:pPr>
            <a:r>
              <a:rPr lang="fr-FR" sz="1600"/>
              <a:t>EtherChannel</a:t>
            </a:r>
          </a:p>
          <a:p>
            <a:pPr rtl="0">
              <a:spcBef>
                <a:spcPts val="0"/>
              </a:spcBef>
              <a:spcAft>
                <a:spcPts val="0"/>
              </a:spcAft>
              <a:buFont typeface="Arial" panose="020B0604020202020204" pitchFamily="34" charset="0"/>
              <a:buChar char="•"/>
            </a:pPr>
            <a:r>
              <a:rPr lang="fr-FR" sz="1600"/>
              <a:t>Port Channel</a:t>
            </a:r>
          </a:p>
          <a:p>
            <a:pPr rtl="0">
              <a:spcBef>
                <a:spcPts val="0"/>
              </a:spcBef>
              <a:spcAft>
                <a:spcPts val="0"/>
              </a:spcAft>
              <a:buFont typeface="Arial" panose="020B0604020202020204" pitchFamily="34" charset="0"/>
              <a:buChar char="•"/>
            </a:pPr>
            <a:r>
              <a:rPr lang="fr-FR" sz="1600"/>
              <a:t>Port Aggregation Protocol (PAgP)</a:t>
            </a:r>
          </a:p>
          <a:p>
            <a:pPr rtl="0">
              <a:spcBef>
                <a:spcPts val="0"/>
              </a:spcBef>
              <a:spcAft>
                <a:spcPts val="0"/>
              </a:spcAft>
              <a:buFont typeface="Arial" panose="020B0604020202020204" pitchFamily="34" charset="0"/>
              <a:buChar char="•"/>
            </a:pPr>
            <a:r>
              <a:rPr lang="fr-FR" sz="1600"/>
              <a:t>Link Aggregation Control Protocol (LACP)</a:t>
            </a:r>
          </a:p>
          <a:p>
            <a:pPr rtl="0">
              <a:spcBef>
                <a:spcPts val="0"/>
              </a:spcBef>
              <a:spcAft>
                <a:spcPts val="0"/>
              </a:spcAft>
              <a:buFont typeface="Arial" panose="020B0604020202020204" pitchFamily="34" charset="0"/>
              <a:buChar char="•"/>
            </a:pPr>
            <a:r>
              <a:rPr lang="fr-FR" sz="1600"/>
              <a:t>PAgP desirable</a:t>
            </a:r>
          </a:p>
          <a:p>
            <a:pPr rtl="0">
              <a:spcBef>
                <a:spcPts val="0"/>
              </a:spcBef>
              <a:spcAft>
                <a:spcPts val="0"/>
              </a:spcAft>
              <a:buFont typeface="Arial" panose="020B0604020202020204" pitchFamily="34" charset="0"/>
              <a:buChar char="•"/>
            </a:pPr>
            <a:r>
              <a:rPr lang="fr-FR" sz="1600"/>
              <a:t>PAgP auto</a:t>
            </a:r>
          </a:p>
          <a:p>
            <a:pPr rtl="0">
              <a:spcBef>
                <a:spcPts val="0"/>
              </a:spcBef>
              <a:spcAft>
                <a:spcPts val="0"/>
              </a:spcAft>
              <a:buFont typeface="Arial" panose="020B0604020202020204" pitchFamily="34" charset="0"/>
              <a:buChar char="•"/>
            </a:pPr>
            <a:r>
              <a:rPr lang="fr-FR" sz="1600"/>
              <a:t>LACP active</a:t>
            </a:r>
          </a:p>
          <a:p>
            <a:pPr rtl="0">
              <a:spcBef>
                <a:spcPts val="0"/>
              </a:spcBef>
              <a:spcAft>
                <a:spcPts val="0"/>
              </a:spcAft>
              <a:buFont typeface="Arial" panose="020B0604020202020204" pitchFamily="34" charset="0"/>
              <a:buChar char="•"/>
            </a:pPr>
            <a:r>
              <a:rPr lang="fr-FR" sz="1600"/>
              <a:t>LACP passive</a:t>
            </a:r>
          </a:p>
          <a:p>
            <a:pPr rtl="0">
              <a:spcBef>
                <a:spcPts val="0"/>
              </a:spcBef>
              <a:spcAft>
                <a:spcPts val="0"/>
              </a:spcAft>
              <a:buFont typeface="Arial" panose="020B0604020202020204" pitchFamily="34" charset="0"/>
              <a:buChar char="•"/>
            </a:pPr>
            <a:r>
              <a:rPr lang="fr-FR" sz="1600" b="1"/>
              <a:t>channel-group </a:t>
            </a:r>
            <a:r>
              <a:rPr lang="fr-FR" sz="1600" b="1" i="1"/>
              <a:t>X</a:t>
            </a:r>
            <a:r>
              <a:rPr lang="fr-FR" sz="1600" b="1"/>
              <a:t> mode [ desirable | auto | active | passive ]</a:t>
            </a:r>
          </a:p>
          <a:p>
            <a:pPr rtl="0">
              <a:spcBef>
                <a:spcPts val="0"/>
              </a:spcBef>
              <a:spcAft>
                <a:spcPts val="0"/>
              </a:spcAft>
              <a:buFont typeface="Arial" panose="020B0604020202020204" pitchFamily="34" charset="0"/>
              <a:buChar char="•"/>
            </a:pPr>
            <a:r>
              <a:rPr lang="fr-FR" sz="1600" b="1"/>
              <a:t>interface port-channel </a:t>
            </a:r>
            <a:r>
              <a:rPr lang="fr-FR" sz="1600" b="1" i="1"/>
              <a:t>X</a:t>
            </a:r>
          </a:p>
          <a:p>
            <a:pPr rtl="0">
              <a:spcBef>
                <a:spcPts val="0"/>
              </a:spcBef>
              <a:spcAft>
                <a:spcPts val="0"/>
              </a:spcAft>
              <a:buFont typeface="Arial" panose="020B0604020202020204" pitchFamily="34" charset="0"/>
              <a:buChar char="•"/>
            </a:pPr>
            <a:r>
              <a:rPr lang="fr-FR" sz="1600" b="1"/>
              <a:t>show interfaces port-channel</a:t>
            </a:r>
          </a:p>
          <a:p>
            <a:pPr rtl="0">
              <a:spcBef>
                <a:spcPts val="0"/>
              </a:spcBef>
              <a:spcAft>
                <a:spcPts val="0"/>
              </a:spcAft>
              <a:buFont typeface="Arial" panose="020B0604020202020204" pitchFamily="34" charset="0"/>
              <a:buChar char="•"/>
            </a:pPr>
            <a:r>
              <a:rPr lang="fr-FR" sz="1600" b="1"/>
              <a:t>show etherchannel summary</a:t>
            </a:r>
          </a:p>
          <a:p>
            <a:pPr rtl="0">
              <a:spcBef>
                <a:spcPts val="0"/>
              </a:spcBef>
              <a:spcAft>
                <a:spcPts val="0"/>
              </a:spcAft>
              <a:buFont typeface="Arial" panose="020B0604020202020204" pitchFamily="34" charset="0"/>
              <a:buChar char="•"/>
            </a:pPr>
            <a:r>
              <a:rPr lang="fr-FR" sz="1600" b="1"/>
              <a:t>show etherchannel port-channel</a:t>
            </a:r>
          </a:p>
          <a:p>
            <a:pPr rtl="0">
              <a:spcBef>
                <a:spcPts val="0"/>
              </a:spcBef>
              <a:spcAft>
                <a:spcPts val="0"/>
              </a:spcAft>
              <a:buFont typeface="Arial" panose="020B0604020202020204" pitchFamily="34" charset="0"/>
              <a:buChar char="•"/>
            </a:pPr>
            <a:r>
              <a:rPr lang="fr-FR" sz="1600" b="1"/>
              <a:t>show interfaces etherchannel</a:t>
            </a:r>
          </a:p>
          <a:p>
            <a:pPr>
              <a:spcBef>
                <a:spcPts val="0"/>
              </a:spcBef>
              <a:spcAft>
                <a:spcPts val="0"/>
              </a:spcAft>
            </a:pPr>
            <a:endParaRPr lang="en-US" sz="11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rtl="0" eaLnBrk="1" hangingPunct="1"/>
            <a:r>
              <a:rPr lang="fr-FR"/>
              <a:t>Check Your Understanding</a:t>
            </a:r>
          </a:p>
        </p:txBody>
      </p:sp>
      <p:sp>
        <p:nvSpPr>
          <p:cNvPr id="7171" name="Rectangle 34"/>
          <p:cNvSpPr>
            <a:spLocks noGrp="1" noChangeArrowheads="1"/>
          </p:cNvSpPr>
          <p:nvPr>
            <p:ph idx="1"/>
          </p:nvPr>
        </p:nvSpPr>
        <p:spPr>
          <a:xfrm>
            <a:off x="145357" y="965201"/>
            <a:ext cx="8878570" cy="3643747"/>
          </a:xfrm>
        </p:spPr>
        <p:txBody>
          <a:bodyPr/>
          <a:lstStyle/>
          <a:p>
            <a:pPr rtl="0">
              <a:spcBef>
                <a:spcPct val="30000"/>
              </a:spcBef>
              <a:buFont typeface="Arial" panose="020B0604020202020204" pitchFamily="34" charset="0"/>
              <a:buChar char="•"/>
            </a:pPr>
            <a:r>
              <a:rPr lang="fr-FR" sz="1600"/>
              <a:t>Check Your Understanding activities are designed to let students quickly determine if they understand the content and can proceed, or if they need to review. </a:t>
            </a:r>
          </a:p>
          <a:p>
            <a:pPr rtl="0">
              <a:spcBef>
                <a:spcPct val="30000"/>
              </a:spcBef>
              <a:buFont typeface="Arial" panose="020B0604020202020204" pitchFamily="34" charset="0"/>
              <a:buChar char="•"/>
            </a:pPr>
            <a:r>
              <a:rPr lang="fr-FR" sz="1600"/>
              <a:t>Check Your Understanding activities </a:t>
            </a:r>
            <a:r>
              <a:rPr lang="fr-FR" sz="1600" b="1" i="1"/>
              <a:t>do not </a:t>
            </a:r>
            <a:r>
              <a:rPr lang="fr-FR" sz="1600"/>
              <a:t>affect student grades.</a:t>
            </a:r>
          </a:p>
          <a:p>
            <a:pPr rtl="0">
              <a:spcBef>
                <a:spcPct val="30000"/>
              </a:spcBef>
              <a:buFont typeface="Arial" panose="020B0604020202020204" pitchFamily="34" charset="0"/>
              <a:buChar char="•"/>
            </a:pPr>
            <a:r>
              <a:rPr lang="fr-FR" sz="160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rtl="0" eaLnBrk="1" hangingPunct="1"/>
            <a:r>
              <a:rPr lang="fr-FR"/>
              <a:t>Module 6: Activities</a:t>
            </a:r>
          </a:p>
        </p:txBody>
      </p:sp>
      <p:sp>
        <p:nvSpPr>
          <p:cNvPr id="6147" name="Rectangle 34"/>
          <p:cNvSpPr>
            <a:spLocks noGrp="1" noChangeArrowheads="1"/>
          </p:cNvSpPr>
          <p:nvPr>
            <p:ph idx="1"/>
          </p:nvPr>
        </p:nvSpPr>
        <p:spPr>
          <a:xfrm>
            <a:off x="144065" y="733629"/>
            <a:ext cx="8695135" cy="348414"/>
          </a:xfrm>
        </p:spPr>
        <p:txBody>
          <a:bodyPr/>
          <a:lstStyle/>
          <a:p>
            <a:pPr marL="0" indent="0" rtl="0">
              <a:spcBef>
                <a:spcPct val="30000"/>
              </a:spcBef>
              <a:buNone/>
            </a:pPr>
            <a:r>
              <a:rPr lang="fr-FR"/>
              <a:t>What activities are associated with this module?</a:t>
            </a: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804446746"/>
              </p:ext>
            </p:extLst>
          </p:nvPr>
        </p:nvGraphicFramePr>
        <p:xfrm>
          <a:off x="455999" y="1082042"/>
          <a:ext cx="8229418" cy="2055354"/>
        </p:xfrm>
        <a:graphic>
          <a:graphicData uri="http://schemas.openxmlformats.org/drawingml/2006/table">
            <a:tbl>
              <a:tblPr firstRow="1" bandRow="1">
                <a:tableStyleId>{5C22544A-7EE6-4342-B048-85BDC9FD1C3A}</a:tableStyleId>
              </a:tblPr>
              <a:tblGrid>
                <a:gridCol w="1129733">
                  <a:extLst>
                    <a:ext uri="{9D8B030D-6E8A-4147-A177-3AD203B41FA5}">
                      <a16:colId xmlns="" xmlns:c="http://schemas.openxmlformats.org/drawingml/2006/chart" xmlns:c15="http://schemas.microsoft.com/office/drawing/2012/chart" xmlns:a16="http://schemas.microsoft.com/office/drawing/2014/main" val="20001"/>
                    </a:ext>
                  </a:extLst>
                </a:gridCol>
                <a:gridCol w="1857736">
                  <a:extLst>
                    <a:ext uri="{9D8B030D-6E8A-4147-A177-3AD203B41FA5}">
                      <a16:colId xmlns="" xmlns:c="http://schemas.openxmlformats.org/drawingml/2006/chart" xmlns:c15="http://schemas.microsoft.com/office/drawing/2012/chart" xmlns:a16="http://schemas.microsoft.com/office/drawing/2014/main" val="3156509146"/>
                    </a:ext>
                  </a:extLst>
                </a:gridCol>
                <a:gridCol w="4080076">
                  <a:extLst>
                    <a:ext uri="{9D8B030D-6E8A-4147-A177-3AD203B41FA5}">
                      <a16:colId xmlns="" xmlns:c="http://schemas.openxmlformats.org/drawingml/2006/chart" xmlns:c15="http://schemas.microsoft.com/office/drawing/2012/chart" xmlns:a16="http://schemas.microsoft.com/office/drawing/2014/main" val="20002"/>
                    </a:ext>
                  </a:extLst>
                </a:gridCol>
                <a:gridCol w="1161873">
                  <a:extLst>
                    <a:ext uri="{9D8B030D-6E8A-4147-A177-3AD203B41FA5}">
                      <a16:colId xmlns="" xmlns:c="http://schemas.openxmlformats.org/drawingml/2006/chart" xmlns:c15="http://schemas.microsoft.com/office/drawing/2012/chart"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fr-FR" sz="120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200"/>
                        <a:t>Activity Type</a:t>
                      </a:r>
                    </a:p>
                  </a:txBody>
                  <a:tcPr marL="68580" marR="68580" marT="34290" marB="34290" anchor="ctr"/>
                </a:tc>
                <a:tc>
                  <a:txBody>
                    <a:bodyPr/>
                    <a:lstStyle/>
                    <a:p>
                      <a:pPr rtl="0"/>
                      <a:r>
                        <a:rPr lang="fr-FR" sz="1200"/>
                        <a:t>Activity Name</a:t>
                      </a:r>
                    </a:p>
                  </a:txBody>
                  <a:tcPr marL="68580" marR="68580" marT="34290" marB="34290" anchor="ctr"/>
                </a:tc>
                <a:tc>
                  <a:txBody>
                    <a:bodyPr/>
                    <a:lstStyle/>
                    <a:p>
                      <a:pPr rtl="0"/>
                      <a:r>
                        <a:rPr lang="fr-FR" sz="1200"/>
                        <a:t>Optional?</a:t>
                      </a:r>
                    </a:p>
                  </a:txBody>
                  <a:tcPr marL="68580" marR="68580" marT="34290" marB="34290" anchor="ctr"/>
                </a:tc>
                <a:extLst>
                  <a:ext uri="{0D108BD9-81ED-4DB2-BD59-A6C34878D82A}">
                    <a16:rowId xmlns="" xmlns:c="http://schemas.openxmlformats.org/drawingml/2006/chart" xmlns:c15="http://schemas.microsoft.com/office/drawing/2012/chart" xmlns:a16="http://schemas.microsoft.com/office/drawing/2014/main" val="10000"/>
                  </a:ext>
                </a:extLst>
              </a:tr>
              <a:tr h="350784">
                <a:tc>
                  <a:txBody>
                    <a:bodyPr/>
                    <a:lstStyle/>
                    <a:p>
                      <a:pPr algn="ctr" rtl="0"/>
                      <a:r>
                        <a:rPr lang="fr-FR" sz="1100">
                          <a:solidFill>
                            <a:srgbClr val="000000"/>
                          </a:solidFill>
                        </a:rPr>
                        <a:t>6.1.10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Check Your Understanding</a:t>
                      </a:r>
                    </a:p>
                  </a:txBody>
                  <a:tcPr marL="68580" marR="68580" marT="34290" marB="34290" anchor="ctr"/>
                </a:tc>
                <a:tc>
                  <a:txBody>
                    <a:bodyPr/>
                    <a:lstStyle/>
                    <a:p>
                      <a:pPr rtl="0"/>
                      <a:r>
                        <a:rPr lang="fr-FR" sz="1100">
                          <a:solidFill>
                            <a:srgbClr val="000000"/>
                          </a:solidFill>
                        </a:rPr>
                        <a:t>EtherChannel Operation</a:t>
                      </a:r>
                    </a:p>
                  </a:txBody>
                  <a:tcPr marL="68580" marR="68580" marT="34290" marB="34290" anchor="ctr"/>
                </a:tc>
                <a:tc>
                  <a:txBody>
                    <a:bodyPr/>
                    <a:lstStyle/>
                    <a:p>
                      <a:pPr rtl="0"/>
                      <a:r>
                        <a:rPr lang="fr-FR" sz="1100">
                          <a:solidFill>
                            <a:srgbClr val="000000"/>
                          </a:solidFill>
                        </a:rPr>
                        <a:t>Recommended</a:t>
                      </a:r>
                    </a:p>
                  </a:txBody>
                  <a:tcPr marL="68580" marR="68580" marT="34290" marB="34290" anchor="ctr"/>
                </a:tc>
                <a:extLst>
                  <a:ext uri="{0D108BD9-81ED-4DB2-BD59-A6C34878D82A}">
                    <a16:rowId xmlns="" xmlns:c="http://schemas.openxmlformats.org/drawingml/2006/chart" xmlns:c15="http://schemas.microsoft.com/office/drawing/2012/chart" xmlns:a16="http://schemas.microsoft.com/office/drawing/2014/main" val="10001"/>
                  </a:ext>
                </a:extLst>
              </a:tr>
              <a:tr h="350784">
                <a:tc>
                  <a:txBody>
                    <a:bodyPr/>
                    <a:lstStyle/>
                    <a:p>
                      <a:pPr algn="ctr" rtl="0"/>
                      <a:r>
                        <a:rPr lang="fr-FR" sz="1100">
                          <a:solidFill>
                            <a:srgbClr val="000000"/>
                          </a:solidFill>
                        </a:rPr>
                        <a:t>6.2.3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100">
                          <a:solidFill>
                            <a:srgbClr val="000000"/>
                          </a:solidFill>
                        </a:rPr>
                        <a:t>Syntax Checker</a:t>
                      </a:r>
                    </a:p>
                  </a:txBody>
                  <a:tcPr marL="68580" marR="68580" marT="34290" marB="34290" anchor="ctr"/>
                </a:tc>
                <a:tc>
                  <a:txBody>
                    <a:bodyPr/>
                    <a:lstStyle/>
                    <a:p>
                      <a:pPr rtl="0"/>
                      <a:r>
                        <a:rPr lang="fr-FR" sz="1100">
                          <a:solidFill>
                            <a:srgbClr val="000000"/>
                          </a:solidFill>
                        </a:rPr>
                        <a:t>Configure EtherChannel</a:t>
                      </a:r>
                    </a:p>
                  </a:txBody>
                  <a:tcPr marL="68580" marR="68580" marT="34290" marB="34290" anchor="ctr"/>
                </a:tc>
                <a:tc>
                  <a:txBody>
                    <a:bodyPr/>
                    <a:lstStyle/>
                    <a:p>
                      <a:pPr rtl="0"/>
                      <a:r>
                        <a:rPr lang="fr-FR" sz="1100">
                          <a:solidFill>
                            <a:srgbClr val="000000"/>
                          </a:solidFill>
                        </a:rPr>
                        <a:t>Recommended</a:t>
                      </a:r>
                    </a:p>
                  </a:txBody>
                  <a:tcPr marL="68580" marR="68580" marT="34290" marB="34290" anchor="ctr"/>
                </a:tc>
                <a:extLst>
                  <a:ext uri="{0D108BD9-81ED-4DB2-BD59-A6C34878D82A}">
                    <a16:rowId xmlns="" xmlns:c="http://schemas.openxmlformats.org/drawingml/2006/chart" xmlns:c15="http://schemas.microsoft.com/office/drawing/2012/chart" xmlns:a16="http://schemas.microsoft.com/office/drawing/2014/main" val="10006"/>
                  </a:ext>
                </a:extLst>
              </a:tr>
              <a:tr h="350784">
                <a:tc>
                  <a:txBody>
                    <a:bodyPr/>
                    <a:lstStyle/>
                    <a:p>
                      <a:pPr algn="ctr" rtl="0"/>
                      <a:r>
                        <a:rPr lang="fr-FR" sz="1100">
                          <a:solidFill>
                            <a:srgbClr val="000000"/>
                          </a:solidFill>
                        </a:rPr>
                        <a:t>6.2.4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Troubleshoot EtherChannel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 xmlns:c="http://schemas.openxmlformats.org/drawingml/2006/chart" xmlns:c15="http://schemas.microsoft.com/office/drawing/2012/chart" xmlns:a16="http://schemas.microsoft.com/office/drawing/2014/main" val="10008"/>
                  </a:ext>
                </a:extLst>
              </a:tr>
              <a:tr h="350784">
                <a:tc>
                  <a:txBody>
                    <a:bodyPr/>
                    <a:lstStyle/>
                    <a:p>
                      <a:pPr algn="ctr" rtl="0"/>
                      <a:r>
                        <a:rPr lang="fr-FR" sz="1100">
                          <a:solidFill>
                            <a:srgbClr val="000000"/>
                          </a:solidFill>
                        </a:rPr>
                        <a:t>6.4.1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Implement EtherChannel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 xmlns:c="http://schemas.openxmlformats.org/drawingml/2006/chart" xmlns:c15="http://schemas.microsoft.com/office/drawing/2012/chart" xmlns:a16="http://schemas.microsoft.com/office/drawing/2014/main" val="2582900979"/>
                  </a:ext>
                </a:extLst>
              </a:tr>
              <a:tr h="350784">
                <a:tc>
                  <a:txBody>
                    <a:bodyPr/>
                    <a:lstStyle/>
                    <a:p>
                      <a:pPr algn="ctr" rtl="0"/>
                      <a:r>
                        <a:rPr lang="fr-FR" sz="1100">
                          <a:solidFill>
                            <a:srgbClr val="000000"/>
                          </a:solidFill>
                        </a:rPr>
                        <a:t>6.4.2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fr-FR" sz="1100">
                          <a:solidFill>
                            <a:srgbClr val="000000"/>
                          </a:solidFill>
                        </a:rPr>
                        <a:t>Implement EtherChannel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fr-FR" sz="1100" u="none" strike="noStrike" kern="1200" cap="none" spc="0" normalizeH="0" baseline="0">
                          <a:ln>
                            <a:noFill/>
                          </a:ln>
                          <a:solidFill>
                            <a:srgbClr val="000000"/>
                          </a:solidFill>
                          <a:effectLst/>
                          <a:uLnTx/>
                          <a:uFillTx/>
                        </a:rPr>
                        <a:t>Recommended</a:t>
                      </a:r>
                    </a:p>
                  </a:txBody>
                  <a:tcPr marL="68580" marR="68580" marT="34290" marB="34290" anchor="ctr"/>
                </a:tc>
                <a:extLst>
                  <a:ext uri="{0D108BD9-81ED-4DB2-BD59-A6C34878D82A}">
                    <a16:rowId xmlns="" xmlns:c="http://schemas.openxmlformats.org/drawingml/2006/chart" xmlns:c15="http://schemas.microsoft.com/office/drawing/2012/chart"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6: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fr-FR" sz="1600"/>
              <a:t>Prior to teaching Module 6, the instructor should:</a:t>
            </a:r>
          </a:p>
          <a:p>
            <a:pPr rtl="0">
              <a:lnSpc>
                <a:spcPct val="85000"/>
              </a:lnSpc>
              <a:spcBef>
                <a:spcPct val="30000"/>
              </a:spcBef>
              <a:buFont typeface="Arial" panose="020B0604020202020204" pitchFamily="34" charset="0"/>
              <a:buChar char="•"/>
            </a:pPr>
            <a:r>
              <a:rPr lang="fr-FR" sz="1600"/>
              <a:t>Review the activities and assessments for this module.</a:t>
            </a:r>
          </a:p>
          <a:p>
            <a:pPr rtl="0">
              <a:lnSpc>
                <a:spcPct val="85000"/>
              </a:lnSpc>
              <a:spcBef>
                <a:spcPct val="30000"/>
              </a:spcBef>
              <a:buFont typeface="Arial" panose="020B0604020202020204" pitchFamily="34" charset="0"/>
              <a:buChar char="•"/>
            </a:pPr>
            <a:r>
              <a:rPr lang="fr-FR" sz="1600"/>
              <a:t>Try to include as many questions as possible to keep students engaged during classroom presentation.</a:t>
            </a:r>
          </a:p>
          <a:p>
            <a:pPr rtl="0">
              <a:lnSpc>
                <a:spcPct val="85000"/>
              </a:lnSpc>
              <a:spcBef>
                <a:spcPct val="30000"/>
              </a:spcBef>
              <a:buFont typeface="Arial" panose="020B0604020202020204" pitchFamily="34" charset="0"/>
              <a:buChar char="•"/>
            </a:pPr>
            <a:r>
              <a:rPr lang="fr-FR" sz="1600"/>
              <a:t>After this Module, the Redundant Networks Exam is available, covering Modules 5-6.</a:t>
            </a:r>
          </a:p>
          <a:p>
            <a:pPr marL="0" indent="0" rtl="0">
              <a:lnSpc>
                <a:spcPct val="85000"/>
              </a:lnSpc>
              <a:spcBef>
                <a:spcPct val="30000"/>
              </a:spcBef>
              <a:buNone/>
            </a:pPr>
            <a:r>
              <a:rPr lang="fr-FR" sz="1600"/>
              <a:t>Topic 6.1</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is the purpose behind EtherChannel negotiation protocols?</a:t>
            </a:r>
          </a:p>
          <a:p>
            <a:pPr lvl="2" rtl="0">
              <a:lnSpc>
                <a:spcPct val="85000"/>
              </a:lnSpc>
              <a:spcBef>
                <a:spcPct val="30000"/>
              </a:spcBef>
            </a:pPr>
            <a:r>
              <a:rPr lang="fr-FR" sz="1600"/>
              <a:t>What is the difference between LACP and PAgP in terms of the number of interfaces that may be bundled into a group?</a:t>
            </a:r>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rtl="0"/>
            <a:r>
              <a:rPr lang="fr-FR"/>
              <a:t>Module 6: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rtl="0">
              <a:lnSpc>
                <a:spcPct val="85000"/>
              </a:lnSpc>
              <a:spcBef>
                <a:spcPct val="30000"/>
              </a:spcBef>
              <a:buNone/>
            </a:pPr>
            <a:r>
              <a:rPr lang="fr-FR" sz="1600"/>
              <a:t>Topic 6.2</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What instance might you configure an EtherChannel bundle in access mode?</a:t>
            </a:r>
          </a:p>
          <a:p>
            <a:pPr lvl="2" rtl="0">
              <a:lnSpc>
                <a:spcPct val="85000"/>
              </a:lnSpc>
              <a:spcBef>
                <a:spcPct val="30000"/>
              </a:spcBef>
            </a:pPr>
            <a:r>
              <a:rPr lang="fr-FR" sz="1600"/>
              <a:t>Why do you think configuration changes must be done under the port-channel interface for existing port-channel groups?</a:t>
            </a:r>
          </a:p>
          <a:p>
            <a:pPr marL="0" indent="0" rtl="0">
              <a:lnSpc>
                <a:spcPct val="85000"/>
              </a:lnSpc>
              <a:spcBef>
                <a:spcPct val="30000"/>
              </a:spcBef>
              <a:buNone/>
            </a:pPr>
            <a:r>
              <a:rPr lang="fr-FR" sz="1600"/>
              <a:t>Topic 6.3</a:t>
            </a:r>
          </a:p>
          <a:p>
            <a:pPr lvl="1" rtl="0">
              <a:lnSpc>
                <a:spcPct val="85000"/>
              </a:lnSpc>
              <a:spcBef>
                <a:spcPct val="30000"/>
              </a:spcBef>
            </a:pPr>
            <a:r>
              <a:rPr lang="fr-FR" sz="1600"/>
              <a:t>Ask the students or have a class discussion</a:t>
            </a:r>
          </a:p>
          <a:p>
            <a:pPr lvl="2" rtl="0">
              <a:lnSpc>
                <a:spcPct val="85000"/>
              </a:lnSpc>
              <a:spcBef>
                <a:spcPct val="30000"/>
              </a:spcBef>
            </a:pPr>
            <a:r>
              <a:rPr lang="fr-FR" sz="1600"/>
              <a:t>How might the protocols DTP and EtherChannel be confused?</a:t>
            </a:r>
          </a:p>
          <a:p>
            <a:pPr lvl="2" rtl="0">
              <a:lnSpc>
                <a:spcPct val="85000"/>
              </a:lnSpc>
              <a:spcBef>
                <a:spcPct val="30000"/>
              </a:spcBef>
            </a:pPr>
            <a:r>
              <a:rPr lang="fr-FR" sz="1600"/>
              <a:t>What are some configuration settings that might cause a channel group not to successfully come up?</a:t>
            </a:r>
          </a:p>
          <a:p>
            <a:pPr lvl="1">
              <a:lnSpc>
                <a:spcPct val="85000"/>
              </a:lnSpc>
              <a:spcBef>
                <a:spcPct val="30000"/>
              </a:spcBef>
            </a:pPr>
            <a:endParaRPr lang="en-US" sz="1600"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178883702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874270"/>
            <a:ext cx="6672708" cy="1080143"/>
          </a:xfrm>
        </p:spPr>
        <p:txBody>
          <a:bodyPr/>
          <a:lstStyle/>
          <a:p>
            <a:pPr rtl="0"/>
            <a:r>
              <a:rPr lang="fr-FR" dirty="0">
                <a:solidFill>
                  <a:schemeClr val="accent5">
                    <a:lumMod val="40000"/>
                    <a:lumOff val="60000"/>
                  </a:schemeClr>
                </a:solidFill>
              </a:rPr>
              <a:t>Module 6: </a:t>
            </a:r>
            <a:r>
              <a:rPr lang="fr-FR" dirty="0" err="1">
                <a:solidFill>
                  <a:schemeClr val="accent5">
                    <a:lumMod val="40000"/>
                    <a:lumOff val="60000"/>
                  </a:schemeClr>
                </a:solidFill>
              </a:rPr>
              <a:t>EtherChannel</a:t>
            </a:r>
            <a:endParaRPr lang="fr-FR" dirty="0">
              <a:solidFill>
                <a:schemeClr val="accent5">
                  <a:lumMod val="40000"/>
                  <a:lumOff val="60000"/>
                </a:schemeClr>
              </a:solidFill>
            </a:endParaRPr>
          </a:p>
        </p:txBody>
      </p:sp>
      <p:sp>
        <p:nvSpPr>
          <p:cNvPr id="7" name="Subtitle 6"/>
          <p:cNvSpPr>
            <a:spLocks noGrp="1"/>
          </p:cNvSpPr>
          <p:nvPr>
            <p:ph type="subTitle" idx="1"/>
          </p:nvPr>
        </p:nvSpPr>
        <p:spPr>
          <a:xfrm>
            <a:off x="469497" y="3809526"/>
            <a:ext cx="2368954" cy="902174"/>
          </a:xfrm>
        </p:spPr>
        <p:txBody>
          <a:bodyPr/>
          <a:lstStyle/>
          <a:p>
            <a:pPr rtl="0"/>
            <a:r>
              <a:rPr lang="fr-FR">
                <a:solidFill>
                  <a:schemeClr val="accent5">
                    <a:lumMod val="40000"/>
                    <a:lumOff val="60000"/>
                  </a:schemeClr>
                </a:solidFill>
              </a:rPr>
              <a:t>Notions de base sur la commutation, le routage et le sans fil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5361</TotalTime>
  <Words>3851</Words>
  <Application>Microsoft Office PowerPoint</Application>
  <PresentationFormat>On-screen Show (16:9)</PresentationFormat>
  <Paragraphs>445</Paragraphs>
  <Slides>43</Slides>
  <Notes>41</Notes>
  <HiddenSlides>8</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Default Theme</vt:lpstr>
      <vt:lpstr>Module 6: EtherChannel</vt:lpstr>
      <vt:lpstr>Instructor Materials – Module 6 Planning Guide</vt:lpstr>
      <vt:lpstr>What to Expect in this Module</vt:lpstr>
      <vt:lpstr>What to Expect in this Module (Cont.)</vt:lpstr>
      <vt:lpstr>Check Your Understanding</vt:lpstr>
      <vt:lpstr>Module 6: Activities</vt:lpstr>
      <vt:lpstr>Module 6: Best Practices</vt:lpstr>
      <vt:lpstr>Module 6: Best Practices (Cont.)</vt:lpstr>
      <vt:lpstr>Module 6: EtherChannel</vt:lpstr>
      <vt:lpstr>Objectifs du Module</vt:lpstr>
      <vt:lpstr>6.1 Fonctionnement d'EtherChannel</vt:lpstr>
      <vt:lpstr>Fonctionnement d'EtherChannel Agrégation de liaisons</vt:lpstr>
      <vt:lpstr>Fonctionnement d'EtherChannel EtherChannel</vt:lpstr>
      <vt:lpstr>Fonctionnement d'EtherChannel Avantages de l'EtherChannel</vt:lpstr>
      <vt:lpstr>Fonctionnement d'EtherChannel Les Restrictions d'implémentation</vt:lpstr>
      <vt:lpstr>Fonctionnement d'EtherChannel Protocole de négociation automatique</vt:lpstr>
      <vt:lpstr>Fonctionnement d'EtherChannel Fonctionnement de PAgP</vt:lpstr>
      <vt:lpstr>Fonctionnement d'EtherChannel Fonctionnement de PAgP (Suite)</vt:lpstr>
      <vt:lpstr>Fonctionnement d'EtherChannel Exemple de paramètres du mode PAgP</vt:lpstr>
      <vt:lpstr>Fonctionnement d'EtherChannel Fonctionnement de LACP</vt:lpstr>
      <vt:lpstr>Fonctionnement d'EtherChannel Exemple de paramètres du mode LACP</vt:lpstr>
      <vt:lpstr>6.2 Configurer la technologie EtherChannel.</vt:lpstr>
      <vt:lpstr>Configuration d'EtherChannel  Consignes de configuration</vt:lpstr>
      <vt:lpstr>Configuration d'EtherChannel Consignes de Configuration (Suite)</vt:lpstr>
      <vt:lpstr>Configuration d'EtherChannel Exemple de Configuration LACP</vt:lpstr>
      <vt:lpstr>Configuration d'EtherChannel  Packet Tracer - Configuration d'EtherChannel</vt:lpstr>
      <vt:lpstr>6.3 Vérification et dépannage d'EtherChannel</vt:lpstr>
      <vt:lpstr>Vérification et dépannage d'EtherChannel Vérification d'EtherChannel</vt:lpstr>
      <vt:lpstr>Vérification et dépannage d'EtherChannel Problèmes courants avec les configurations EtherChannel</vt:lpstr>
      <vt:lpstr>Vérification et dépannage d'EtherChannel  Exemple de dépannage d'EtherChannel</vt:lpstr>
      <vt:lpstr>Vérification et dépannage d'EtherChannel  Exemple de dépannage d'EtherChannel</vt:lpstr>
      <vt:lpstr>Vérification et dépannage d'EtherChannel  Exemple de dépannage d'EtherChannel (Suite)</vt:lpstr>
      <vt:lpstr>Vérification et dépannage d'EtherChannel  Exemple de dépannage d'EtherChannel (Suite)</vt:lpstr>
      <vt:lpstr>Vérification et dépannage d'EtherChannel  Exemple de dépannage d'EtherChannel (Suite)</vt:lpstr>
      <vt:lpstr>Vérification et dépannage d'EtherChannel Packet Tracer - Dépannage d'EtherChannel</vt:lpstr>
      <vt:lpstr>6.4 - Module pratique et questionnaire</vt:lpstr>
      <vt:lpstr>Module pratique et questionnaire Packet Tracer - Mise en œuvre d'EtherChannel</vt:lpstr>
      <vt:lpstr>Module pratique et questionnaire Travaux Pratiques - Mise en œuvre d'EtherChannel</vt:lpstr>
      <vt:lpstr>Module pratique et questionnaire Qu'est-ce que j'ai appris dans ce module?</vt:lpstr>
      <vt:lpstr>Module pratique et questionnaire Qu'est-ce que j'ai appris dans ce module? (Suite)</vt:lpstr>
      <vt:lpstr>Module pratique et questionnaire Qu'est-ce que j'ai appris dans ce module? (Suite)</vt:lpstr>
      <vt:lpstr>Module 6: EtherChannel New Terms and Commands</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Rasha Ismail</cp:lastModifiedBy>
  <cp:revision>369</cp:revision>
  <dcterms:created xsi:type="dcterms:W3CDTF">2019-10-18T06:21:22Z</dcterms:created>
  <dcterms:modified xsi:type="dcterms:W3CDTF">2020-08-07T23:30:40Z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