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0" r:id="rId3"/>
  </p:sldMasterIdLst>
  <p:notesMasterIdLst>
    <p:notesMasterId r:id="rId25"/>
  </p:notesMasterIdLst>
  <p:sldIdLst>
    <p:sldId id="277" r:id="rId4"/>
    <p:sldId id="257" r:id="rId5"/>
    <p:sldId id="262" r:id="rId6"/>
    <p:sldId id="258" r:id="rId7"/>
    <p:sldId id="271" r:id="rId8"/>
    <p:sldId id="272" r:id="rId9"/>
    <p:sldId id="275" r:id="rId10"/>
    <p:sldId id="273" r:id="rId11"/>
    <p:sldId id="274" r:id="rId12"/>
    <p:sldId id="276" r:id="rId13"/>
    <p:sldId id="259" r:id="rId14"/>
    <p:sldId id="270" r:id="rId15"/>
    <p:sldId id="260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848FA-6756-4921-AC64-3D93EE59E306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372F-DD2C-4950-8A27-6A91E5D41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406-1AC5-42BC-A0BA-FFCDAAF7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84" y="4526506"/>
            <a:ext cx="3695112" cy="969496"/>
          </a:xfrm>
          <a:prstGeom prst="rect">
            <a:avLst/>
          </a:prstGeom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txBody>
          <a:bodyPr lIns="0" tIns="0" rIns="0" bIns="0" anchor="b">
            <a:spAutoFit/>
          </a:bodyPr>
          <a:lstStyle>
            <a:lvl1pPr algn="l">
              <a:defRPr sz="3500"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85361-17A2-4E05-A281-8E72C17F37EF}"/>
              </a:ext>
            </a:extLst>
          </p:cNvPr>
          <p:cNvCxnSpPr/>
          <p:nvPr/>
        </p:nvCxnSpPr>
        <p:spPr>
          <a:xfrm>
            <a:off x="776288" y="5699684"/>
            <a:ext cx="1135856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46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406-1AC5-42BC-A0BA-FFCDAAF7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84" y="4526506"/>
            <a:ext cx="3695112" cy="969496"/>
          </a:xfrm>
          <a:prstGeom prst="rect">
            <a:avLst/>
          </a:prstGeom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txBody>
          <a:bodyPr lIns="0" tIns="0" rIns="0" bIns="0" anchor="b">
            <a:spAutoFit/>
          </a:bodyPr>
          <a:lstStyle>
            <a:lvl1pPr algn="l">
              <a:defRPr sz="3500"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85361-17A2-4E05-A281-8E72C17F37EF}"/>
              </a:ext>
            </a:extLst>
          </p:cNvPr>
          <p:cNvCxnSpPr/>
          <p:nvPr userDrawn="1"/>
        </p:nvCxnSpPr>
        <p:spPr>
          <a:xfrm>
            <a:off x="776288" y="5699684"/>
            <a:ext cx="1135856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406-1AC5-42BC-A0BA-FFCDAAF7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84" y="4526506"/>
            <a:ext cx="3695112" cy="969496"/>
          </a:xfrm>
          <a:prstGeom prst="rect">
            <a:avLst/>
          </a:prstGeom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txBody>
          <a:bodyPr lIns="0" tIns="0" rIns="0" bIns="0" anchor="b">
            <a:spAutoFit/>
          </a:bodyPr>
          <a:lstStyle>
            <a:lvl1pPr algn="l">
              <a:defRPr sz="3500"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8E651-ECC3-483F-AE63-C367D59CBCEE}"/>
              </a:ext>
            </a:extLst>
          </p:cNvPr>
          <p:cNvSpPr txBox="1"/>
          <p:nvPr/>
        </p:nvSpPr>
        <p:spPr>
          <a:xfrm>
            <a:off x="637737" y="5846588"/>
            <a:ext cx="3695112" cy="40011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133200" rtlCol="0">
            <a:spAutoFit/>
          </a:bodyPr>
          <a:lstStyle/>
          <a:p>
            <a:r>
              <a:rPr lang="en-US" sz="2000" spc="20" dirty="0">
                <a:solidFill>
                  <a:schemeClr val="bg1"/>
                </a:solidFill>
                <a:latin typeface="Carnas-Bold" panose="02000803000000020004" pitchFamily="50" charset="0"/>
              </a:rPr>
              <a:t>WWW.K2LIS.COM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85361-17A2-4E05-A281-8E72C17F37EF}"/>
              </a:ext>
            </a:extLst>
          </p:cNvPr>
          <p:cNvCxnSpPr/>
          <p:nvPr/>
        </p:nvCxnSpPr>
        <p:spPr>
          <a:xfrm>
            <a:off x="776288" y="5699684"/>
            <a:ext cx="1135856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7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D729-37C9-4A1A-84F5-C4535E7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9005F-1FD8-4B14-9152-CD30FFF85C8A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6B91E3-E35E-4516-8AE1-13085A1E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44675"/>
            <a:ext cx="11191164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2B440E-6285-4CC5-B86D-BBC3B68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6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46AC-1AAE-4D57-9182-CF8E9E03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2425586"/>
            <a:ext cx="10970476" cy="12280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9136E-6200-409B-9540-7F5B444DF0D8}"/>
              </a:ext>
            </a:extLst>
          </p:cNvPr>
          <p:cNvCxnSpPr>
            <a:cxnSpLocks/>
          </p:cNvCxnSpPr>
          <p:nvPr/>
        </p:nvCxnSpPr>
        <p:spPr>
          <a:xfrm>
            <a:off x="508252" y="2456543"/>
            <a:ext cx="0" cy="1094854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4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B2338-AB3F-4BCC-B14A-BCC076DD4999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1ADD6-FFC0-4917-9FDC-5C4A473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72AA2-1E34-48CC-B2D2-0236FB4D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3" y="1344675"/>
            <a:ext cx="5468274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A3E823-5410-4021-A19B-B769DFBCF4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055" y="1344675"/>
            <a:ext cx="5422780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42F746A7-2964-415C-8EA2-568EB624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B78B-ED78-43EB-B44B-E9C60042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672" y="1344675"/>
            <a:ext cx="546827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002060"/>
                </a:solidFill>
                <a:latin typeface="Carnas" panose="0200050300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65E83-C0C3-4EBF-A4F7-0312900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055" y="1344675"/>
            <a:ext cx="5422780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002060"/>
                </a:solidFill>
                <a:latin typeface="Carnas" panose="0200050300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A82C27-5A10-4B7D-AE6D-6AA5233589CB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D8E18FC-4B0D-46BA-A7B9-C4640C32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CE6C0-636F-434D-9431-61C6F70FC5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673" y="2168587"/>
            <a:ext cx="5468274" cy="354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C3BBB6-04D4-4E02-8895-0BDFFD0B63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6055" y="2168587"/>
            <a:ext cx="5422780" cy="354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8306F4B6-DED5-46F1-9D2B-549FF77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A19D23-0C51-4FAA-8960-706DF962F108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40E5B9-3B5E-4256-9AB6-715CA48D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083C05CC-4657-477E-BB3F-9DEEE1A8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1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5C6F68-C4DC-4FD3-9AD9-52D3806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2C303-A678-4DFC-8177-DD97C78CE8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6955" y="4711041"/>
            <a:ext cx="1962251" cy="739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49F04-E9AB-4B74-B088-D9DF775EC330}"/>
              </a:ext>
            </a:extLst>
          </p:cNvPr>
          <p:cNvSpPr txBox="1"/>
          <p:nvPr/>
        </p:nvSpPr>
        <p:spPr>
          <a:xfrm>
            <a:off x="7827523" y="5846588"/>
            <a:ext cx="3695112" cy="40011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133200" rtlCol="0">
            <a:spAutoFit/>
          </a:bodyPr>
          <a:lstStyle/>
          <a:p>
            <a:pPr algn="r"/>
            <a:r>
              <a:rPr lang="en-US" sz="2000" spc="20" dirty="0">
                <a:solidFill>
                  <a:schemeClr val="bg1"/>
                </a:solidFill>
                <a:latin typeface="Carnas-Bold" panose="02000803000000020004" pitchFamily="50" charset="0"/>
              </a:rPr>
              <a:t>WWW.K2LIS.COM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638B2-AD01-4B95-9CC4-B076D8916EF5}"/>
              </a:ext>
            </a:extLst>
          </p:cNvPr>
          <p:cNvCxnSpPr/>
          <p:nvPr/>
        </p:nvCxnSpPr>
        <p:spPr>
          <a:xfrm>
            <a:off x="10280650" y="5699684"/>
            <a:ext cx="1135856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A678A-1ABB-4436-AD97-C044A60C1DF8}"/>
              </a:ext>
            </a:extLst>
          </p:cNvPr>
          <p:cNvCxnSpPr>
            <a:cxnSpLocks/>
          </p:cNvCxnSpPr>
          <p:nvPr/>
        </p:nvCxnSpPr>
        <p:spPr>
          <a:xfrm>
            <a:off x="11429206" y="672865"/>
            <a:ext cx="0" cy="1188112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1817F8-C6FE-4954-95DA-6664A2E30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2327" y="673100"/>
            <a:ext cx="4797473" cy="118745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3500">
                <a:solidFill>
                  <a:schemeClr val="bg1"/>
                </a:solidFill>
                <a:effectLst>
                  <a:outerShdw blurRad="50800" dist="50800" dir="2700000" algn="ctr" rotWithShape="0">
                    <a:schemeClr val="tx1">
                      <a:alpha val="40000"/>
                    </a:schemeClr>
                  </a:outerShdw>
                </a:effectLst>
                <a:latin typeface="Carnas-Bold" panose="02000803000000020004" pitchFamily="50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1888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36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D729-37C9-4A1A-84F5-C4535E7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9005F-1FD8-4B14-9152-CD30FFF85C8A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6B91E3-E35E-4516-8AE1-13085A1E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44675"/>
            <a:ext cx="11191164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2B440E-6285-4CC5-B86D-BBC3B68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53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67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7581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1455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458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200" b="0" strike="noStrike" spc="-1">
                <a:latin typeface="Arial"/>
              </a:rPr>
              <a:t>Modifiez le style des sous-titres du masque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69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2787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232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5973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61077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001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46AC-1AAE-4D57-9182-CF8E9E03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2425586"/>
            <a:ext cx="10970476" cy="12280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9136E-6200-409B-9540-7F5B444DF0D8}"/>
              </a:ext>
            </a:extLst>
          </p:cNvPr>
          <p:cNvCxnSpPr>
            <a:cxnSpLocks/>
          </p:cNvCxnSpPr>
          <p:nvPr/>
        </p:nvCxnSpPr>
        <p:spPr>
          <a:xfrm>
            <a:off x="508252" y="2456543"/>
            <a:ext cx="0" cy="1094854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640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Modifiez le style du titre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fr-FR" sz="3200" b="0" strike="noStrike" spc="-1">
                <a:latin typeface="Arial"/>
              </a:rPr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00503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46AC-1AAE-4D57-9182-CF8E9E03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61" y="2425586"/>
            <a:ext cx="10970476" cy="12280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9136E-6200-409B-9540-7F5B444DF0D8}"/>
              </a:ext>
            </a:extLst>
          </p:cNvPr>
          <p:cNvCxnSpPr>
            <a:cxnSpLocks/>
          </p:cNvCxnSpPr>
          <p:nvPr/>
        </p:nvCxnSpPr>
        <p:spPr>
          <a:xfrm>
            <a:off x="508252" y="2456543"/>
            <a:ext cx="0" cy="1094854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59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D729-37C9-4A1A-84F5-C4535E7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9005F-1FD8-4B14-9152-CD30FFF85C8A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6B91E3-E35E-4516-8AE1-13085A1E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44675"/>
            <a:ext cx="11191164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2B440E-6285-4CC5-B86D-BBC3B68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B2338-AB3F-4BCC-B14A-BCC076DD4999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1ADD6-FFC0-4917-9FDC-5C4A473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72AA2-1E34-48CC-B2D2-0236FB4D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3" y="1344675"/>
            <a:ext cx="5468274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A3E823-5410-4021-A19B-B769DFBCF4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055" y="1344675"/>
            <a:ext cx="5422780" cy="436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42F746A7-2964-415C-8EA2-568EB624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74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B78B-ED78-43EB-B44B-E9C60042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672" y="1344675"/>
            <a:ext cx="546827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002060"/>
                </a:solidFill>
                <a:latin typeface="Carnas" panose="0200050300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65E83-C0C3-4EBF-A4F7-0312900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055" y="1344675"/>
            <a:ext cx="5422780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002060"/>
                </a:solidFill>
                <a:latin typeface="Carnas" panose="0200050300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A82C27-5A10-4B7D-AE6D-6AA5233589CB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D8E18FC-4B0D-46BA-A7B9-C4640C32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CE6C0-636F-434D-9431-61C6F70FC5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673" y="2168587"/>
            <a:ext cx="5468274" cy="354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C3BBB6-04D4-4E02-8895-0BDFFD0B63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6055" y="2168587"/>
            <a:ext cx="5422780" cy="354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8306F4B6-DED5-46F1-9D2B-549FF77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41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A19D23-0C51-4FAA-8960-706DF962F108}"/>
              </a:ext>
            </a:extLst>
          </p:cNvPr>
          <p:cNvCxnSpPr/>
          <p:nvPr/>
        </p:nvCxnSpPr>
        <p:spPr>
          <a:xfrm>
            <a:off x="522538" y="381000"/>
            <a:ext cx="0" cy="621506"/>
          </a:xfrm>
          <a:prstGeom prst="line">
            <a:avLst/>
          </a:prstGeom>
          <a:ln w="381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40E5B9-3B5E-4256-9AB6-715CA48D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083C05CC-4657-477E-BB3F-9DEEE1A8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3" y="351057"/>
            <a:ext cx="10923236" cy="780917"/>
          </a:xfrm>
        </p:spPr>
        <p:txBody>
          <a:bodyPr>
            <a:normAutofit/>
          </a:bodyPr>
          <a:lstStyle>
            <a:lvl1pPr>
              <a:defRPr sz="3500">
                <a:solidFill>
                  <a:srgbClr val="002060"/>
                </a:solidFill>
                <a:latin typeface="Carnas-Bold" panose="02000803000000020004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5C6F68-C4DC-4FD3-9AD9-52D3806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1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2C303-A678-4DFC-8177-DD97C78CE8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6955" y="4711041"/>
            <a:ext cx="1962251" cy="739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49F04-E9AB-4B74-B088-D9DF775EC330}"/>
              </a:ext>
            </a:extLst>
          </p:cNvPr>
          <p:cNvSpPr txBox="1"/>
          <p:nvPr/>
        </p:nvSpPr>
        <p:spPr>
          <a:xfrm>
            <a:off x="7827523" y="5846588"/>
            <a:ext cx="3695112" cy="40011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133200" rtlCol="0">
            <a:spAutoFit/>
          </a:bodyPr>
          <a:lstStyle/>
          <a:p>
            <a:pPr algn="r"/>
            <a:r>
              <a:rPr lang="en-US" sz="2000" spc="20" dirty="0">
                <a:solidFill>
                  <a:schemeClr val="bg1"/>
                </a:solidFill>
                <a:latin typeface="Carnas-Bold" panose="02000803000000020004" pitchFamily="50" charset="0"/>
              </a:rPr>
              <a:t>WWW..COM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638B2-AD01-4B95-9CC4-B076D8916EF5}"/>
              </a:ext>
            </a:extLst>
          </p:cNvPr>
          <p:cNvCxnSpPr/>
          <p:nvPr/>
        </p:nvCxnSpPr>
        <p:spPr>
          <a:xfrm>
            <a:off x="10280650" y="5699684"/>
            <a:ext cx="1135856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A678A-1ABB-4436-AD97-C044A60C1DF8}"/>
              </a:ext>
            </a:extLst>
          </p:cNvPr>
          <p:cNvCxnSpPr>
            <a:cxnSpLocks/>
          </p:cNvCxnSpPr>
          <p:nvPr/>
        </p:nvCxnSpPr>
        <p:spPr>
          <a:xfrm>
            <a:off x="11429206" y="672865"/>
            <a:ext cx="0" cy="1188112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1817F8-C6FE-4954-95DA-6664A2E30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2327" y="673100"/>
            <a:ext cx="4797473" cy="118745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3500">
                <a:solidFill>
                  <a:schemeClr val="bg1"/>
                </a:solidFill>
                <a:effectLst>
                  <a:outerShdw blurRad="50800" dist="50800" dir="2700000" algn="ctr" rotWithShape="0">
                    <a:schemeClr val="tx1">
                      <a:alpha val="40000"/>
                    </a:schemeClr>
                  </a:outerShdw>
                </a:effectLst>
                <a:latin typeface="Carnas-Bold" panose="02000803000000020004" pitchFamily="50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409020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936773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en-US" err="1"/>
              <a:t>Compléter</a:t>
            </a:r>
            <a:r>
              <a:rPr lang="en-US"/>
              <a:t> avec un 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r>
              <a:rPr lang="en-US"/>
              <a:t> qui </a:t>
            </a:r>
            <a:r>
              <a:rPr lang="en-US" err="1"/>
              <a:t>porte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message sur deux </a:t>
            </a:r>
            <a:r>
              <a:rPr lang="en-US" err="1"/>
              <a:t>lignes</a:t>
            </a:r>
            <a:r>
              <a:rPr lang="en-US"/>
              <a:t> au maximum pour des raisons de </a:t>
            </a:r>
            <a:r>
              <a:rPr lang="en-US" err="1"/>
              <a:t>lisibilité</a:t>
            </a:r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en-US" noProof="0" err="1"/>
              <a:t>Insérer</a:t>
            </a:r>
            <a:r>
              <a:rPr lang="en-US" noProof="0"/>
              <a:t> un </a:t>
            </a:r>
            <a:r>
              <a:rPr lang="en-US" noProof="0" err="1"/>
              <a:t>surtitre</a:t>
            </a:r>
            <a:r>
              <a:rPr lang="en-US" noProof="0"/>
              <a:t> </a:t>
            </a:r>
            <a:r>
              <a:rPr lang="en-US" noProof="0" err="1"/>
              <a:t>ici</a:t>
            </a:r>
            <a:r>
              <a:rPr lang="en-US" noProof="0"/>
              <a:t> – </a:t>
            </a:r>
            <a:r>
              <a:rPr lang="en-US" noProof="0" err="1"/>
              <a:t>il</a:t>
            </a:r>
            <a:r>
              <a:rPr lang="en-US" noProof="0"/>
              <a:t> ne </a:t>
            </a:r>
            <a:r>
              <a:rPr lang="en-US" noProof="0" err="1"/>
              <a:t>doit</a:t>
            </a:r>
            <a:r>
              <a:rPr lang="en-US" noProof="0"/>
              <a:t> pas </a:t>
            </a:r>
            <a:r>
              <a:rPr lang="en-US" noProof="0" err="1"/>
              <a:t>dépasser</a:t>
            </a:r>
            <a:r>
              <a:rPr lang="en-US" noProof="0"/>
              <a:t> 1 </a:t>
            </a:r>
            <a:r>
              <a:rPr lang="en-US" noProof="0" err="1"/>
              <a:t>ligne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425354" y="1341438"/>
            <a:ext cx="11342769" cy="4895850"/>
          </a:xfrm>
          <a:prstGeom prst="rect">
            <a:avLst/>
          </a:prstGeom>
        </p:spPr>
        <p:txBody>
          <a:bodyPr lIns="108000" tIns="108000" rIns="108000" bIns="108000"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algn="just">
              <a:defRPr>
                <a:solidFill>
                  <a:schemeClr val="tx1"/>
                </a:solidFill>
              </a:defRPr>
            </a:lvl6pPr>
            <a:lvl7pPr algn="just">
              <a:defRPr>
                <a:solidFill>
                  <a:schemeClr val="tx1"/>
                </a:solidFill>
              </a:defRPr>
            </a:lvl7pPr>
            <a:lvl8pPr algn="just">
              <a:defRPr>
                <a:solidFill>
                  <a:schemeClr val="tx1"/>
                </a:solidFill>
              </a:defRPr>
            </a:lvl8pPr>
            <a:lvl9pPr algn="just"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err="1"/>
              <a:t>Niveau</a:t>
            </a:r>
            <a:r>
              <a:rPr lang="en-US"/>
              <a:t> 1 - </a:t>
            </a:r>
            <a:r>
              <a:rPr lang="en-US">
                <a:solidFill>
                  <a:srgbClr val="503078"/>
                </a:solidFill>
              </a:rPr>
              <a:t>Pour passer au </a:t>
            </a:r>
            <a:r>
              <a:rPr lang="en-US" err="1">
                <a:solidFill>
                  <a:srgbClr val="503078"/>
                </a:solidFill>
              </a:rPr>
              <a:t>niveau</a:t>
            </a:r>
            <a:r>
              <a:rPr lang="en-US">
                <a:solidFill>
                  <a:srgbClr val="503078"/>
                </a:solidFill>
              </a:rPr>
              <a:t> </a:t>
            </a:r>
            <a:r>
              <a:rPr lang="en-US" err="1">
                <a:solidFill>
                  <a:srgbClr val="503078"/>
                </a:solidFill>
              </a:rPr>
              <a:t>suivant</a:t>
            </a:r>
            <a:r>
              <a:rPr lang="en-US">
                <a:solidFill>
                  <a:srgbClr val="503078"/>
                </a:solidFill>
              </a:rPr>
              <a:t>, faire Shift + Alt + </a:t>
            </a:r>
            <a:r>
              <a:rPr lang="en-US" err="1">
                <a:solidFill>
                  <a:srgbClr val="503078"/>
                </a:solidFill>
              </a:rPr>
              <a:t>flèche</a:t>
            </a:r>
            <a:r>
              <a:rPr lang="en-US">
                <a:solidFill>
                  <a:srgbClr val="503078"/>
                </a:solidFill>
              </a:rPr>
              <a:t> droite </a:t>
            </a:r>
            <a:endParaRPr lang="en-US"/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</a:p>
          <a:p>
            <a:pPr lvl="5"/>
            <a:r>
              <a:rPr lang="en-US" err="1"/>
              <a:t>Niveau</a:t>
            </a:r>
            <a:r>
              <a:rPr lang="en-US"/>
              <a:t> 6</a:t>
            </a:r>
          </a:p>
          <a:p>
            <a:pPr lvl="6"/>
            <a:r>
              <a:rPr lang="en-US" err="1"/>
              <a:t>Niveau</a:t>
            </a:r>
            <a:r>
              <a:rPr lang="en-US"/>
              <a:t> 7</a:t>
            </a:r>
          </a:p>
          <a:p>
            <a:pPr lvl="7"/>
            <a:r>
              <a:rPr lang="en-US" noProof="0" err="1"/>
              <a:t>Nive</a:t>
            </a:r>
            <a:r>
              <a:rPr lang="en-US"/>
              <a:t>au 8</a:t>
            </a:r>
          </a:p>
          <a:p>
            <a:pPr lvl="8"/>
            <a:r>
              <a:rPr lang="en-US" err="1"/>
              <a:t>Niveau</a:t>
            </a:r>
            <a:r>
              <a:rPr lang="en-US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002721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B38BD-69B8-4C91-B297-67E542C1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9" y="365126"/>
            <a:ext cx="10925129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2BC2CD0-86BE-4874-A905-B4942F356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CE3B21EF-3838-4B36-8AD5-8C272A9A18EF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934253D-92F2-4FCF-924D-FDDF82D4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40" y="1350499"/>
            <a:ext cx="11220554" cy="436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avec coin arrondi et coin rogné 4"/>
          <p:cNvSpPr/>
          <p:nvPr/>
        </p:nvSpPr>
        <p:spPr>
          <a:xfrm flipH="1">
            <a:off x="10671104" y="5967244"/>
            <a:ext cx="1527242" cy="885217"/>
          </a:xfrm>
          <a:prstGeom prst="snipRoundRect">
            <a:avLst>
              <a:gd name="adj1" fmla="val 0"/>
              <a:gd name="adj2" fmla="val 4963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002060"/>
          </a:solidFill>
          <a:latin typeface="Carnas-Bold" panose="02000803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B38BD-69B8-4C91-B297-67E542C1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9" y="365126"/>
            <a:ext cx="10925129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2BC2CD0-86BE-4874-A905-B4942F356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916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rnas-Bold" panose="02000803000000020004" pitchFamily="50" charset="0"/>
              </a:defRPr>
            </a:lvl1pPr>
          </a:lstStyle>
          <a:p>
            <a:fld id="{B8F8AF99-4CD3-4373-8368-9E852B6EDEA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934253D-92F2-4FCF-924D-FDDF82D4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40" y="1350499"/>
            <a:ext cx="11220554" cy="436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avec coin arrondi et coin rogné 5"/>
          <p:cNvSpPr/>
          <p:nvPr/>
        </p:nvSpPr>
        <p:spPr>
          <a:xfrm flipH="1">
            <a:off x="10671104" y="5967244"/>
            <a:ext cx="1527242" cy="885217"/>
          </a:xfrm>
          <a:prstGeom prst="snipRoundRect">
            <a:avLst>
              <a:gd name="adj1" fmla="val 0"/>
              <a:gd name="adj2" fmla="val 4963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4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002060"/>
          </a:solidFill>
          <a:latin typeface="Carnas-Bold" panose="02000803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07960" y="2456280"/>
            <a:ext cx="360" cy="1094760"/>
          </a:xfrm>
          <a:prstGeom prst="line">
            <a:avLst/>
          </a:prstGeom>
          <a:ln w="3816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Rectangle avec coin arrondi et coin rogné 5"/>
          <p:cNvSpPr/>
          <p:nvPr/>
        </p:nvSpPr>
        <p:spPr>
          <a:xfrm flipH="1">
            <a:off x="10671104" y="5967244"/>
            <a:ext cx="1527242" cy="885217"/>
          </a:xfrm>
          <a:prstGeom prst="snipRoundRect">
            <a:avLst>
              <a:gd name="adj1" fmla="val 0"/>
              <a:gd name="adj2" fmla="val 4963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C6D-1D48-4353-8EA3-6586D8DFF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851" y="3982998"/>
            <a:ext cx="5548449" cy="94179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fr-FR" sz="3600" dirty="0">
                <a:solidFill>
                  <a:srgbClr val="002060"/>
                </a:solidFill>
              </a:rPr>
              <a:t>Docker </a:t>
            </a:r>
            <a:r>
              <a:rPr lang="fr-FR" sz="3600" dirty="0" err="1">
                <a:solidFill>
                  <a:srgbClr val="002060"/>
                </a:solidFill>
              </a:rPr>
              <a:t>Swarm</a:t>
            </a:r>
            <a:r>
              <a:rPr lang="fr-FR" sz="3600" dirty="0">
                <a:solidFill>
                  <a:srgbClr val="002060"/>
                </a:solidFill>
              </a:rPr>
              <a:t> pour Linux - </a:t>
            </a:r>
            <a:br>
              <a:rPr lang="fr-FR" sz="3600" dirty="0">
                <a:solidFill>
                  <a:srgbClr val="002060"/>
                </a:solidFill>
              </a:rPr>
            </a:br>
            <a:r>
              <a:rPr lang="fr-FR" sz="3200" dirty="0">
                <a:solidFill>
                  <a:srgbClr val="002060"/>
                </a:solidFill>
              </a:rPr>
              <a:t>Orchestration </a:t>
            </a:r>
          </a:p>
        </p:txBody>
      </p:sp>
    </p:spTree>
    <p:extLst>
      <p:ext uri="{BB962C8B-B14F-4D97-AF65-F5344CB8AC3E}">
        <p14:creationId xmlns:p14="http://schemas.microsoft.com/office/powerpoint/2010/main" val="307583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6BA0B-7313-33DA-BECD-3A12221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C2119-F889-5BB3-1816-2E021886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424"/>
                </a:solidFill>
                <a:effectLst/>
                <a:latin typeface="source-serif-pro"/>
              </a:rPr>
              <a:t>Docker Machine : provisionne les hôtes et installe Docker Engine.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424"/>
                </a:solidFill>
                <a:effectLst/>
                <a:latin typeface="source-serif-pro"/>
              </a:rPr>
              <a:t>Docker Compose : déploie des applications multi-conteneurs en créant les conteneurs requis.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42424"/>
                </a:solidFill>
                <a:effectLst/>
                <a:latin typeface="source-serif-pro"/>
              </a:rPr>
              <a:t>Docker </a:t>
            </a:r>
            <a:r>
              <a:rPr lang="fr-FR" b="0" i="0" dirty="0" err="1">
                <a:solidFill>
                  <a:srgbClr val="242424"/>
                </a:solidFill>
                <a:effectLst/>
                <a:latin typeface="source-serif-pro"/>
              </a:rPr>
              <a:t>Swarm</a:t>
            </a:r>
            <a:r>
              <a:rPr lang="fr-FR" b="0" i="0" dirty="0">
                <a:solidFill>
                  <a:srgbClr val="242424"/>
                </a:solidFill>
                <a:effectLst/>
                <a:latin typeface="source-serif-pro"/>
              </a:rPr>
              <a:t> : regroupe plusieurs hôtes Docker sous un seul hôte. Il peut également s'intégrer à n'importe quel outil fonctionnant avec un seul hôte Docker.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73FC5-1DF7-92C1-CB8F-D7DE26E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2108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3369E4-657D-B31A-4773-0C35B2D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Facilité de configuration</a:t>
            </a:r>
            <a:r>
              <a:rPr lang="fr-FR" sz="2400" dirty="0"/>
              <a:t> : intégré dans Docker, pas besoin de logiciel tiers.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Tolérance aux pannes</a:t>
            </a:r>
            <a:r>
              <a:rPr lang="fr-FR" sz="2400" dirty="0"/>
              <a:t> : si un nœud échoue, les tâches sont redistribuées aux autres.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Équilibrage de charge</a:t>
            </a:r>
            <a:r>
              <a:rPr lang="fr-FR" sz="2400" dirty="0"/>
              <a:t> : les requêtes sont distribuées uniformément entre les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Mise à l’échelle facile</a:t>
            </a:r>
            <a:r>
              <a:rPr lang="fr-FR" sz="2400" dirty="0"/>
              <a:t> : ajouter des nœuds ou des réplicas de services selon la demande.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Avantages de Docker </a:t>
            </a:r>
            <a:r>
              <a:rPr lang="fr-FR" b="1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83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C7D5C0-7A7C-43FF-8E74-764F13E4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F3A73-49C0-9FDD-6FD5-C34F93C0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Dans Docker </a:t>
            </a:r>
            <a:r>
              <a:rPr lang="fr-FR" dirty="0" err="1"/>
              <a:t>Swarm</a:t>
            </a:r>
            <a:r>
              <a:rPr lang="fr-FR" dirty="0"/>
              <a:t>, l'équilibrage de charge se réfère à la répartition automatique du trafic réseau entre les différents conteneurs d'un service. </a:t>
            </a:r>
          </a:p>
          <a:p>
            <a:pPr algn="just"/>
            <a:r>
              <a:rPr lang="fr-FR" dirty="0"/>
              <a:t>Lorsque vous déployez un service avec plusieurs réplicas, Docker </a:t>
            </a:r>
            <a:r>
              <a:rPr lang="fr-FR" dirty="0" err="1"/>
              <a:t>Swarm</a:t>
            </a:r>
            <a:r>
              <a:rPr lang="fr-FR" dirty="0"/>
              <a:t> distribue les requêtes entrantes de manière équilibrée entre ces réplicas pour garantir que la charge de travail est répartie uniformément. </a:t>
            </a:r>
          </a:p>
          <a:p>
            <a:pPr algn="just"/>
            <a:r>
              <a:rPr lang="fr-FR" dirty="0"/>
              <a:t>Cela améliore la disponibilité, la performance et la tolérance aux pannes de l'application.</a:t>
            </a:r>
          </a:p>
          <a:p>
            <a:pPr algn="just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63ABA9-C04A-11F4-691A-0161BC9D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Load</a:t>
            </a:r>
            <a:r>
              <a:rPr lang="fr-FR" b="1" dirty="0"/>
              <a:t> balancing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4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E06BE-CEE1-F13F-D6D3-24C56378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Initialiser un </a:t>
            </a:r>
            <a:r>
              <a:rPr lang="fr-FR" dirty="0" err="1"/>
              <a:t>Swarm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init</a:t>
            </a:r>
          </a:p>
          <a:p>
            <a:pPr lvl="1"/>
            <a:r>
              <a:rPr lang="fr-FR" dirty="0"/>
              <a:t>(Cela transforme le nœud actuel en manager)</a:t>
            </a:r>
          </a:p>
          <a:p>
            <a:r>
              <a:rPr lang="fr-FR" dirty="0"/>
              <a:t>Ajouter des </a:t>
            </a:r>
            <a:r>
              <a:rPr lang="fr-FR" dirty="0" err="1"/>
              <a:t>Worker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Commande (générée par le manager après docker </a:t>
            </a:r>
            <a:r>
              <a:rPr lang="fr-FR" dirty="0" err="1"/>
              <a:t>swarm</a:t>
            </a:r>
            <a:r>
              <a:rPr lang="fr-FR" dirty="0"/>
              <a:t> init) :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--</a:t>
            </a:r>
            <a:r>
              <a:rPr lang="fr-FR" dirty="0" err="1"/>
              <a:t>token</a:t>
            </a:r>
            <a:r>
              <a:rPr lang="fr-FR" dirty="0"/>
              <a:t> &lt;</a:t>
            </a:r>
            <a:r>
              <a:rPr lang="fr-FR" dirty="0" err="1"/>
              <a:t>token</a:t>
            </a:r>
            <a:r>
              <a:rPr lang="fr-FR" dirty="0"/>
              <a:t>&gt; &lt;manager-</a:t>
            </a:r>
            <a:r>
              <a:rPr lang="fr-FR" dirty="0" err="1"/>
              <a:t>ip</a:t>
            </a:r>
            <a:r>
              <a:rPr lang="fr-FR" dirty="0"/>
              <a:t>&gt;:2377</a:t>
            </a:r>
          </a:p>
          <a:p>
            <a:pPr lvl="1"/>
            <a:r>
              <a:rPr lang="fr-FR" dirty="0"/>
              <a:t>Les nœuds </a:t>
            </a:r>
            <a:r>
              <a:rPr lang="fr-FR" dirty="0" err="1"/>
              <a:t>workers</a:t>
            </a:r>
            <a:r>
              <a:rPr lang="fr-FR" dirty="0"/>
              <a:t> exécutent cette commande pour rejoindre le </a:t>
            </a:r>
            <a:r>
              <a:rPr lang="fr-FR" dirty="0" err="1"/>
              <a:t>Swarm</a:t>
            </a:r>
            <a:r>
              <a:rPr lang="fr-FR" dirty="0"/>
              <a:t>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d’un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33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A0D68-02A1-D6AD-30F2-CA9F7500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l’état du </a:t>
            </a:r>
            <a:r>
              <a:rPr lang="fr-FR" dirty="0" err="1"/>
              <a:t>Swarm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node</a:t>
            </a:r>
            <a:r>
              <a:rPr lang="fr-FR" dirty="0"/>
              <a:t> ls</a:t>
            </a:r>
          </a:p>
          <a:p>
            <a:r>
              <a:rPr lang="fr-FR" dirty="0"/>
              <a:t>Créer un service (exemple avec Nginx) :</a:t>
            </a:r>
          </a:p>
          <a:p>
            <a:pPr lvl="1"/>
            <a:r>
              <a:rPr lang="fr-FR" dirty="0"/>
              <a:t>docker service </a:t>
            </a:r>
            <a:r>
              <a:rPr lang="fr-FR" dirty="0" err="1"/>
              <a:t>create</a:t>
            </a:r>
            <a:r>
              <a:rPr lang="fr-FR" dirty="0"/>
              <a:t> --</a:t>
            </a:r>
            <a:r>
              <a:rPr lang="fr-FR" dirty="0" err="1"/>
              <a:t>name</a:t>
            </a:r>
            <a:r>
              <a:rPr lang="fr-FR" dirty="0"/>
              <a:t> web --</a:t>
            </a:r>
            <a:r>
              <a:rPr lang="fr-FR" dirty="0" err="1"/>
              <a:t>replicas</a:t>
            </a:r>
            <a:r>
              <a:rPr lang="fr-FR" dirty="0"/>
              <a:t> 3 -p 80:80 </a:t>
            </a:r>
            <a:r>
              <a:rPr lang="fr-FR" dirty="0" err="1"/>
              <a:t>nginx</a:t>
            </a:r>
            <a:endParaRPr lang="fr-FR" dirty="0"/>
          </a:p>
          <a:p>
            <a:r>
              <a:rPr lang="fr-FR" dirty="0"/>
              <a:t>Lister les services actifs :</a:t>
            </a:r>
          </a:p>
          <a:p>
            <a:pPr lvl="1"/>
            <a:r>
              <a:rPr lang="fr-FR" dirty="0"/>
              <a:t>docker service ls</a:t>
            </a:r>
          </a:p>
          <a:p>
            <a:r>
              <a:rPr lang="fr-FR" dirty="0"/>
              <a:t>Redimensionner un service :</a:t>
            </a:r>
          </a:p>
          <a:p>
            <a:pPr lvl="1"/>
            <a:r>
              <a:rPr lang="fr-FR" dirty="0"/>
              <a:t>docker service </a:t>
            </a:r>
            <a:r>
              <a:rPr lang="fr-FR" dirty="0" err="1"/>
              <a:t>scale</a:t>
            </a:r>
            <a:r>
              <a:rPr lang="fr-FR" dirty="0"/>
              <a:t> web=5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r>
              <a:rPr lang="fr-FR" dirty="0" err="1"/>
              <a:t>Swarm</a:t>
            </a:r>
            <a:r>
              <a:rPr lang="fr-FR" dirty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217036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BFC70-6928-E9A0-1974-40A8546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BE072-497F-FE94-8970-A9962855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Créer un service répliqué : </a:t>
            </a:r>
          </a:p>
          <a:p>
            <a:r>
              <a:rPr lang="fr-FR" dirty="0"/>
              <a:t>Crée plusieurs copies d'un conteneur pour une meilleure disponibilité.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docker service </a:t>
            </a:r>
            <a:r>
              <a:rPr lang="fr-FR" dirty="0" err="1"/>
              <a:t>create</a:t>
            </a:r>
            <a:r>
              <a:rPr lang="fr-FR" dirty="0"/>
              <a:t> --</a:t>
            </a:r>
            <a:r>
              <a:rPr lang="fr-FR" dirty="0" err="1"/>
              <a:t>name</a:t>
            </a:r>
            <a:r>
              <a:rPr lang="fr-FR" dirty="0"/>
              <a:t> vote --</a:t>
            </a:r>
            <a:r>
              <a:rPr lang="fr-FR" dirty="0" err="1"/>
              <a:t>replicas</a:t>
            </a:r>
            <a:r>
              <a:rPr lang="fr-FR" dirty="0"/>
              <a:t> 3 -p 5000:80 vote-app</a:t>
            </a:r>
          </a:p>
          <a:p>
            <a:r>
              <a:rPr lang="fr-FR" dirty="0"/>
              <a:t>Mise à jour d'un service : </a:t>
            </a:r>
          </a:p>
          <a:p>
            <a:r>
              <a:rPr lang="fr-FR" dirty="0"/>
              <a:t>Met à jour un service existant (par ex., changement de version).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docker service update --image </a:t>
            </a:r>
            <a:r>
              <a:rPr lang="fr-FR" dirty="0" err="1"/>
              <a:t>nginx:latest</a:t>
            </a:r>
            <a:r>
              <a:rPr lang="fr-FR" dirty="0"/>
              <a:t> web</a:t>
            </a:r>
          </a:p>
          <a:p>
            <a:r>
              <a:rPr lang="fr-FR" dirty="0"/>
              <a:t>Supprimer un service :</a:t>
            </a:r>
          </a:p>
          <a:p>
            <a:pPr lvl="1"/>
            <a:r>
              <a:rPr lang="fr-FR" dirty="0"/>
              <a:t>docker service </a:t>
            </a:r>
            <a:r>
              <a:rPr lang="fr-FR" dirty="0" err="1"/>
              <a:t>rm</a:t>
            </a:r>
            <a:r>
              <a:rPr lang="fr-FR" dirty="0"/>
              <a:t> web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486F4-7DFD-C8ED-56A6-A174C9A2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Services</a:t>
            </a:r>
          </a:p>
        </p:txBody>
      </p:sp>
    </p:spTree>
    <p:extLst>
      <p:ext uri="{BB962C8B-B14F-4D97-AF65-F5344CB8AC3E}">
        <p14:creationId xmlns:p14="http://schemas.microsoft.com/office/powerpoint/2010/main" val="300826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E86463-9AC1-0451-2C04-64DE2423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35ACE-7EDF-3C68-A40C-D1BCD5FC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Les requêtes entrantes sont automatiquement réparties entre les réplicas de service via un mécanisme d'équilibrage de charge.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Tous les nœuds </a:t>
            </a:r>
            <a:r>
              <a:rPr lang="fr-FR" dirty="0" err="1"/>
              <a:t>workers</a:t>
            </a:r>
            <a:r>
              <a:rPr lang="fr-FR" dirty="0"/>
              <a:t> et managers peuvent gérer les requêtes réseau pour les services exposés.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6B769F-B01E-6BE4-BCD0-AF9D3044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Équilibrage de charge dans Docker </a:t>
            </a:r>
            <a:r>
              <a:rPr lang="fr-FR" b="1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10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AEE66-51CD-36BF-979E-E3E0210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00D45-29B7-5721-61C8-1749D5D6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Si un nœud </a:t>
            </a:r>
            <a:r>
              <a:rPr lang="fr-FR" dirty="0" err="1"/>
              <a:t>worker</a:t>
            </a:r>
            <a:r>
              <a:rPr lang="fr-FR" dirty="0"/>
              <a:t> échoue, les tâches exécutées dessus sont redistribuées automatiquement aux nœuds restants.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b="1" dirty="0"/>
              <a:t>mode manager redondant</a:t>
            </a:r>
            <a:r>
              <a:rPr lang="fr-FR" dirty="0"/>
              <a:t> permet d’éviter un point unique de défaillance.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Recommandé d’avoir un nombre impair de nœuds managers (3, 5, etc.) pour garantir la tolérance aux pannes.</a:t>
            </a:r>
          </a:p>
          <a:p>
            <a:pPr algn="just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7F88B-FEB5-A9FC-D3F8-C457C34C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Tolérance aux pannes et récupération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74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B8C57-321C-C356-0E2E-0DF951DF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E89F1-5EA7-9F3C-EDD5-B672EE01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Vous pouvez facilement ajouter plus de nœuds au </a:t>
            </a:r>
            <a:r>
              <a:rPr lang="fr-FR" dirty="0" err="1"/>
              <a:t>Swarm</a:t>
            </a:r>
            <a:r>
              <a:rPr lang="fr-FR" dirty="0"/>
              <a:t> ou augmenter le nombre de réplicas d'un service :</a:t>
            </a:r>
          </a:p>
          <a:p>
            <a:pPr lvl="1"/>
            <a:r>
              <a:rPr lang="fr-FR" dirty="0"/>
              <a:t>docker service </a:t>
            </a:r>
            <a:r>
              <a:rPr lang="fr-FR" dirty="0" err="1"/>
              <a:t>scale</a:t>
            </a:r>
            <a:r>
              <a:rPr lang="fr-FR" dirty="0"/>
              <a:t> &lt;</a:t>
            </a:r>
            <a:r>
              <a:rPr lang="fr-FR" dirty="0" err="1"/>
              <a:t>service_name</a:t>
            </a:r>
            <a:r>
              <a:rPr lang="fr-FR" dirty="0"/>
              <a:t>&gt;=&lt;</a:t>
            </a:r>
            <a:r>
              <a:rPr lang="fr-FR" dirty="0" err="1"/>
              <a:t>nombre_de_réplicas</a:t>
            </a:r>
            <a:r>
              <a:rPr lang="fr-FR" dirty="0"/>
              <a:t>&gt;</a:t>
            </a:r>
          </a:p>
          <a:p>
            <a:r>
              <a:rPr lang="fr-FR" dirty="0" err="1"/>
              <a:t>Swarm</a:t>
            </a:r>
            <a:r>
              <a:rPr lang="fr-FR" dirty="0"/>
              <a:t> ajustera dynamiquement les ressources et équilibrera la charge.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376D0-BA98-A053-7DA8-C6C36BA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l'échelle d'un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2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ED435-BCA1-4BA6-3525-5F675F7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19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E0753-1EF9-C030-4940-6F85221A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Déploiement d’une application</a:t>
            </a:r>
          </a:p>
          <a:p>
            <a:r>
              <a:rPr lang="fr-FR" dirty="0"/>
              <a:t>Créez un fichier docker-</a:t>
            </a:r>
            <a:r>
              <a:rPr lang="fr-FR" dirty="0" err="1"/>
              <a:t>compose.yml</a:t>
            </a:r>
            <a:r>
              <a:rPr lang="fr-FR" dirty="0"/>
              <a:t> pour définir les services :</a:t>
            </a:r>
          </a:p>
          <a:p>
            <a:pPr marL="457200" lvl="1" indent="0">
              <a:buNone/>
            </a:pPr>
            <a:r>
              <a:rPr lang="fr-FR" dirty="0"/>
              <a:t>version: '3’</a:t>
            </a:r>
          </a:p>
          <a:p>
            <a:pPr marL="457200" lvl="1" indent="0">
              <a:buNone/>
            </a:pPr>
            <a:r>
              <a:rPr lang="fr-FR" dirty="0"/>
              <a:t>services:  </a:t>
            </a:r>
          </a:p>
          <a:p>
            <a:pPr marL="457200" lvl="1" indent="0">
              <a:buNone/>
            </a:pPr>
            <a:r>
              <a:rPr lang="fr-FR" dirty="0"/>
              <a:t>     web:    </a:t>
            </a:r>
          </a:p>
          <a:p>
            <a:pPr marL="457200" lvl="1" indent="0">
              <a:buNone/>
            </a:pPr>
            <a:r>
              <a:rPr lang="fr-FR" dirty="0"/>
              <a:t>         image: </a:t>
            </a:r>
            <a:r>
              <a:rPr lang="fr-FR" dirty="0" err="1"/>
              <a:t>nginx</a:t>
            </a:r>
            <a:r>
              <a:rPr lang="fr-FR" dirty="0"/>
              <a:t>    </a:t>
            </a:r>
          </a:p>
          <a:p>
            <a:pPr marL="457200" lvl="1" indent="0">
              <a:buNone/>
            </a:pPr>
            <a:r>
              <a:rPr lang="fr-FR" dirty="0"/>
              <a:t>         ports:     </a:t>
            </a:r>
          </a:p>
          <a:p>
            <a:pPr marL="457200" lvl="1" indent="0">
              <a:buNone/>
            </a:pPr>
            <a:r>
              <a:rPr lang="fr-FR" dirty="0"/>
              <a:t>               - "80:80"    </a:t>
            </a:r>
          </a:p>
          <a:p>
            <a:pPr marL="457200" lvl="1" indent="0">
              <a:buNone/>
            </a:pPr>
            <a:r>
              <a:rPr lang="fr-FR" dirty="0"/>
              <a:t>         </a:t>
            </a:r>
            <a:r>
              <a:rPr lang="fr-FR" dirty="0" err="1"/>
              <a:t>deploy</a:t>
            </a:r>
            <a:r>
              <a:rPr lang="fr-FR" dirty="0"/>
              <a:t>:      </a:t>
            </a:r>
          </a:p>
          <a:p>
            <a:pPr marL="457200" lvl="1" indent="0">
              <a:buNone/>
            </a:pPr>
            <a:r>
              <a:rPr lang="fr-FR" dirty="0"/>
              <a:t>               </a:t>
            </a:r>
            <a:r>
              <a:rPr lang="fr-FR" dirty="0" err="1"/>
              <a:t>replicas</a:t>
            </a:r>
            <a:r>
              <a:rPr lang="fr-FR" dirty="0"/>
              <a:t>: 3</a:t>
            </a:r>
          </a:p>
          <a:p>
            <a:r>
              <a:rPr lang="fr-FR" dirty="0"/>
              <a:t>Déployez l’application dans le </a:t>
            </a:r>
            <a:r>
              <a:rPr lang="fr-FR" dirty="0" err="1"/>
              <a:t>Swarm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docker stack </a:t>
            </a:r>
            <a:r>
              <a:rPr lang="fr-FR" dirty="0" err="1"/>
              <a:t>deploy</a:t>
            </a:r>
            <a:r>
              <a:rPr lang="fr-FR" dirty="0"/>
              <a:t> --compose-file docker-</a:t>
            </a:r>
            <a:r>
              <a:rPr lang="fr-FR" dirty="0" err="1"/>
              <a:t>compose.yml</a:t>
            </a:r>
            <a:r>
              <a:rPr lang="fr-FR" dirty="0"/>
              <a:t> </a:t>
            </a:r>
            <a:r>
              <a:rPr lang="fr-FR" dirty="0" err="1"/>
              <a:t>my_stack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C7B734-A8D8-4233-058F-6DF47298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pratique</a:t>
            </a:r>
          </a:p>
        </p:txBody>
      </p:sp>
    </p:spTree>
    <p:extLst>
      <p:ext uri="{BB962C8B-B14F-4D97-AF65-F5344CB8AC3E}">
        <p14:creationId xmlns:p14="http://schemas.microsoft.com/office/powerpoint/2010/main" val="15564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E3238F-3D2E-29E6-E5CE-FBCA04B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Nœud (Node)</a:t>
            </a:r>
            <a:r>
              <a:rPr lang="fr-FR" sz="2400" dirty="0"/>
              <a:t> : Un serveur (machine physique ou VM) dans un cluster Docker </a:t>
            </a:r>
            <a:r>
              <a:rPr lang="fr-FR" sz="2400" dirty="0" err="1"/>
              <a:t>Swarm</a:t>
            </a:r>
            <a:r>
              <a:rPr lang="fr-F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Cluster</a:t>
            </a:r>
            <a:r>
              <a:rPr lang="fr-FR" sz="2400" dirty="0"/>
              <a:t> : Un ensemble de nœuds regroupés pour exécuter des services en parallèle.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Manager</a:t>
            </a:r>
            <a:r>
              <a:rPr lang="fr-FR" sz="2400" dirty="0"/>
              <a:t> : Le nœud qui contrôle l’état global du </a:t>
            </a:r>
            <a:r>
              <a:rPr lang="fr-FR" sz="2400" dirty="0" err="1"/>
              <a:t>Swarm</a:t>
            </a:r>
            <a:r>
              <a:rPr lang="fr-F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 err="1"/>
              <a:t>Worker</a:t>
            </a:r>
            <a:r>
              <a:rPr lang="fr-FR" sz="2400" dirty="0"/>
              <a:t> : Les nœuds qui exécutent les conteneurs, sous les ordres du manager.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Service</a:t>
            </a:r>
            <a:r>
              <a:rPr lang="fr-FR" sz="2400" dirty="0"/>
              <a:t> : Une tâche à exécuter dans </a:t>
            </a:r>
            <a:r>
              <a:rPr lang="fr-FR" sz="2400" dirty="0" err="1"/>
              <a:t>Swarm</a:t>
            </a:r>
            <a:r>
              <a:rPr lang="fr-F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 err="1"/>
              <a:t>Task</a:t>
            </a:r>
            <a:r>
              <a:rPr lang="fr-FR" sz="2400" dirty="0"/>
              <a:t> : Un conteneur unique, partie d'un service dans Docker </a:t>
            </a:r>
            <a:r>
              <a:rPr lang="fr-FR" sz="2400" dirty="0" err="1"/>
              <a:t>Swarm</a:t>
            </a:r>
            <a:r>
              <a:rPr lang="fr-FR" sz="2400" dirty="0"/>
              <a:t>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Terminologie clé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01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EB8152-2630-0A04-2769-90B52678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20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7C3D7-DBFB-6052-C24C-5BCB7983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est un outil puissant et intuitif pour l'orchestration de conteneurs, offrant une solution intégrée et facile à configurer pour gérer des clusters Docker. </a:t>
            </a:r>
          </a:p>
          <a:p>
            <a:pPr algn="just"/>
            <a:r>
              <a:rPr lang="fr-FR" dirty="0"/>
              <a:t>Grâce à sa simplicité, il est particulièrement adapté aux applications de petite à moyenne envergure ou aux environnements où une orchestration rapide et efficace est requise, sans complexité excessive.</a:t>
            </a:r>
          </a:p>
          <a:p>
            <a:pPr algn="just"/>
            <a:r>
              <a:rPr lang="fr-FR" dirty="0" err="1"/>
              <a:t>Swarm</a:t>
            </a:r>
            <a:r>
              <a:rPr lang="fr-FR" dirty="0"/>
              <a:t> se distingue par une courbe d'apprentissage douce, ce qui le rend accessible aux développeurs et équipes souhaitant rapidement adopter la mise à l'échelle automatique, la tolérance aux pannes et l'équilibrage de charge. </a:t>
            </a:r>
          </a:p>
          <a:p>
            <a:pPr algn="just"/>
            <a:r>
              <a:rPr lang="fr-FR" dirty="0"/>
              <a:t>C’est une excellente option pour les entreprises qui utilisent Docker en production et souhaitent éviter la surcharge administrative d’outils plus complexes.</a:t>
            </a:r>
          </a:p>
          <a:p>
            <a:pPr algn="just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2E19DA-3521-64C4-81F4-B723D06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607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77DFD-B745-8AEB-DA49-AF589DFF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896C8-2321-5282-B729-79D1A3B5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Cependant, pour les environnements nécessitant une haute scalabilité, une flexibilité avancée ou des intégrations complexes, </a:t>
            </a:r>
            <a:r>
              <a:rPr lang="fr-FR" dirty="0" err="1"/>
              <a:t>Kubernetes</a:t>
            </a:r>
            <a:r>
              <a:rPr lang="fr-FR" dirty="0"/>
              <a:t> reste une alternative plus robuste et largement adoptée, notamment dans les infrastructures cloud. </a:t>
            </a:r>
          </a:p>
          <a:p>
            <a:pPr algn="just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, avec sa simplicité et son intégration native à Docker, représente toutefois une solution solide pour de nombreux cas d'utilisation dans le monde des conteneurs.</a:t>
            </a:r>
          </a:p>
          <a:p>
            <a:pPr algn="just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CA4F14-4DE6-E379-6F12-AD39F4E2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337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1F243-8267-B913-23FF-509877C1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Docker </a:t>
            </a:r>
            <a:r>
              <a:rPr lang="fr-FR" sz="2400" b="1" dirty="0" err="1"/>
              <a:t>Swarm</a:t>
            </a:r>
            <a:r>
              <a:rPr lang="fr-FR" sz="2400" dirty="0"/>
              <a:t> est un orchestrateur de conteneurs intégré à Docker, permettant de gérer un cluster de nœuds Docker comme une seule entité.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Il automatise le déploiement, la gestion, la mise à l’échelle et la disponibilité des applications conteneurisées.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Points clés</a:t>
            </a:r>
            <a:r>
              <a:rPr lang="fr-FR" sz="24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Haute disponibilité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Équilibrage de charge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Mise à l'échelle automatique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Qu'est-ce que Docker </a:t>
            </a:r>
            <a:r>
              <a:rPr lang="fr-FR" b="1" dirty="0" err="1"/>
              <a:t>Swarm</a:t>
            </a:r>
            <a:r>
              <a:rPr lang="fr-FR" b="1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8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FCC13-EB3D-A2E4-4D27-39944D31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00C6-A032-8C06-8650-87C6CD79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Chaque nœud exécute Docker et communique avec d'autres nœuds.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Manager </a:t>
            </a:r>
            <a:r>
              <a:rPr lang="fr-FR" sz="2400" b="1" dirty="0" err="1"/>
              <a:t>Nodes</a:t>
            </a:r>
            <a:r>
              <a:rPr lang="fr-FR" sz="2400" dirty="0"/>
              <a:t> gèrent l'état du cluster et distribuent des tâches aux </a:t>
            </a:r>
            <a:r>
              <a:rPr lang="fr-FR" sz="2400" b="1" dirty="0" err="1"/>
              <a:t>Worker</a:t>
            </a:r>
            <a:r>
              <a:rPr lang="fr-FR" sz="2400" b="1" dirty="0"/>
              <a:t> </a:t>
            </a:r>
            <a:r>
              <a:rPr lang="fr-FR" sz="2400" b="1" dirty="0" err="1"/>
              <a:t>Nodes</a:t>
            </a:r>
            <a:r>
              <a:rPr lang="fr-F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Consensus Raft</a:t>
            </a:r>
            <a:r>
              <a:rPr lang="fr-FR" sz="2400" dirty="0"/>
              <a:t> est utilisé pour garantir une synchronisation distribuée entre les nœuds managers.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2A38C-B041-B7F1-A6AF-D7E8A36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fonctionne Docker </a:t>
            </a:r>
            <a:r>
              <a:rPr lang="fr-FR" b="1" dirty="0" err="1"/>
              <a:t>Swarm</a:t>
            </a:r>
            <a:r>
              <a:rPr lang="fr-FR" b="1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0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7F0AF9-2396-6B0E-6506-0957D3C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39982-A79A-A497-1C8E-E97AE26E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est une solution d'orchestration de conteneurs qui permet de gérer des clusters de nœuds Docker. L'architecture de Docker </a:t>
            </a:r>
            <a:r>
              <a:rPr lang="fr-FR" dirty="0" err="1"/>
              <a:t>Swarm</a:t>
            </a:r>
            <a:r>
              <a:rPr lang="fr-FR" dirty="0"/>
              <a:t> est conçue pour assurer la haute disponibilité, la scalabilité et la tolérance aux pannes. Voici les principaux composants et processus impliqués dans Docker </a:t>
            </a:r>
            <a:r>
              <a:rPr lang="fr-FR" dirty="0" err="1"/>
              <a:t>Swarm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Architecture de Docker </a:t>
            </a:r>
            <a:r>
              <a:rPr lang="fr-FR" dirty="0" err="1"/>
              <a:t>Swarm</a:t>
            </a:r>
            <a:endParaRPr lang="fr-FR" dirty="0"/>
          </a:p>
          <a:p>
            <a:pPr algn="just"/>
            <a:r>
              <a:rPr lang="fr-FR" dirty="0"/>
              <a:t>L'architecture de Docker </a:t>
            </a:r>
            <a:r>
              <a:rPr lang="fr-FR" dirty="0" err="1"/>
              <a:t>Swarm</a:t>
            </a:r>
            <a:r>
              <a:rPr lang="fr-FR" dirty="0"/>
              <a:t> repose sur deux types principaux de nœuds :</a:t>
            </a:r>
          </a:p>
          <a:p>
            <a:pPr algn="just"/>
            <a:r>
              <a:rPr lang="fr-FR" dirty="0"/>
              <a:t>Nœud Manager (Manager Node)</a:t>
            </a:r>
          </a:p>
          <a:p>
            <a:pPr lvl="1" algn="just"/>
            <a:r>
              <a:rPr lang="fr-FR" dirty="0"/>
              <a:t>Rôle : Le nœud manager gère le cluster et son état global.</a:t>
            </a:r>
          </a:p>
          <a:p>
            <a:pPr lvl="1" algn="just"/>
            <a:r>
              <a:rPr lang="fr-FR" dirty="0"/>
              <a:t>Fonctionnalités :</a:t>
            </a:r>
          </a:p>
          <a:p>
            <a:pPr lvl="2" algn="just"/>
            <a:r>
              <a:rPr lang="fr-FR" dirty="0"/>
              <a:t>Gère la planification des tâches (</a:t>
            </a:r>
            <a:r>
              <a:rPr lang="fr-FR" dirty="0" err="1"/>
              <a:t>tasks</a:t>
            </a:r>
            <a:r>
              <a:rPr lang="fr-FR" dirty="0"/>
              <a:t>) et distribue les </a:t>
            </a:r>
            <a:r>
              <a:rPr lang="fr-FR" dirty="0" err="1"/>
              <a:t>workloads</a:t>
            </a:r>
            <a:r>
              <a:rPr lang="fr-FR" dirty="0"/>
              <a:t> aux nœuds </a:t>
            </a:r>
            <a:r>
              <a:rPr lang="fr-FR" dirty="0" err="1"/>
              <a:t>workers</a:t>
            </a:r>
            <a:r>
              <a:rPr lang="fr-FR" dirty="0"/>
              <a:t>.</a:t>
            </a:r>
          </a:p>
          <a:p>
            <a:pPr lvl="2" algn="just"/>
            <a:r>
              <a:rPr lang="fr-FR" dirty="0"/>
              <a:t>Maintient l'état souhaité du </a:t>
            </a:r>
            <a:r>
              <a:rPr lang="fr-FR" dirty="0" err="1"/>
              <a:t>Swarm</a:t>
            </a:r>
            <a:r>
              <a:rPr lang="fr-FR" dirty="0"/>
              <a:t> (par exemple, s'assurer qu'il y a toujours 3 réplicas d'un service en cours d'exécution).</a:t>
            </a:r>
          </a:p>
          <a:p>
            <a:pPr lvl="2" algn="just"/>
            <a:r>
              <a:rPr lang="fr-FR" dirty="0"/>
              <a:t>Implémente un algorithme de consensus appelé Raft pour garantir qu'au moins la majorité des managers (un quorum) sont d'accord sur les décisions du cluster.</a:t>
            </a:r>
          </a:p>
          <a:p>
            <a:pPr lvl="2" algn="just"/>
            <a:r>
              <a:rPr lang="fr-FR" dirty="0"/>
              <a:t>Peut aussi exécuter des conteneurs comme un nœud </a:t>
            </a:r>
            <a:r>
              <a:rPr lang="fr-FR" dirty="0" err="1"/>
              <a:t>worker</a:t>
            </a:r>
            <a:r>
              <a:rPr lang="fr-FR" dirty="0"/>
              <a:t>, mais ce n'est pas une pratique recommandée en production.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EC4B56-2283-C8B6-7F37-7ADE0777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Processus de Docker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6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8E6E7-D10E-1947-6CEE-ABFDC3C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33D92-6E5C-2F84-5FF0-5996219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Rôle : Le nœud </a:t>
            </a:r>
            <a:r>
              <a:rPr lang="fr-FR" dirty="0" err="1"/>
              <a:t>worker</a:t>
            </a:r>
            <a:r>
              <a:rPr lang="fr-FR" dirty="0"/>
              <a:t> exécute les tâches qui lui sont assignées par le manager</a:t>
            </a:r>
          </a:p>
          <a:p>
            <a:pPr algn="just"/>
            <a:r>
              <a:rPr lang="fr-FR" dirty="0"/>
              <a:t>Fonctionnalités :</a:t>
            </a:r>
          </a:p>
          <a:p>
            <a:pPr lvl="1" algn="just"/>
            <a:r>
              <a:rPr lang="fr-FR" dirty="0"/>
              <a:t>Ne prend pas part aux décisions de gestion du cluster.</a:t>
            </a:r>
          </a:p>
          <a:p>
            <a:pPr lvl="1" algn="just"/>
            <a:r>
              <a:rPr lang="fr-FR" dirty="0"/>
              <a:t>Exécute simplement les conteneurs en fonction des instructions du nœud manager.</a:t>
            </a:r>
          </a:p>
          <a:p>
            <a:pPr lvl="1" algn="just"/>
            <a:r>
              <a:rPr lang="fr-FR" dirty="0"/>
              <a:t>Peut être ajouté ou retiré dynamiquement du </a:t>
            </a:r>
            <a:r>
              <a:rPr lang="fr-FR" dirty="0" err="1"/>
              <a:t>Swarm</a:t>
            </a:r>
            <a:r>
              <a:rPr lang="fr-FR" dirty="0"/>
              <a:t> sans affecter l'état global du cluster.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34C463-CF3E-BAA2-B615-E9172598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et Processus de Docker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54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747C33-2454-8F9E-EA97-AFADB2B8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F9E76-6A01-1509-1830-BCE3FDA6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Services et </a:t>
            </a:r>
            <a:r>
              <a:rPr lang="fr-FR" dirty="0" err="1"/>
              <a:t>Tasks</a:t>
            </a:r>
            <a:endParaRPr lang="fr-FR" dirty="0"/>
          </a:p>
          <a:p>
            <a:pPr lvl="1" algn="just"/>
            <a:r>
              <a:rPr lang="fr-FR" dirty="0"/>
              <a:t>Service : Un service est la définition d'une application conteneurisée, incluant des spécifications comme l'image Docker à utiliser, le nombre de réplicas, et les ports exposés. C'est une abstraction au-dessus des conteneurs.</a:t>
            </a:r>
          </a:p>
          <a:p>
            <a:pPr lvl="1" algn="just"/>
            <a:r>
              <a:rPr lang="fr-FR" dirty="0" err="1"/>
              <a:t>Task</a:t>
            </a:r>
            <a:r>
              <a:rPr lang="fr-FR" dirty="0"/>
              <a:t> : Une tâche représente une instance de conteneur appartenant à un service. Chaque réplique d'un service est une tâche.</a:t>
            </a:r>
          </a:p>
          <a:p>
            <a:pPr algn="just"/>
            <a:r>
              <a:rPr lang="fr-FR" dirty="0"/>
              <a:t>Overlay Network (Réseau Overlay)</a:t>
            </a:r>
          </a:p>
          <a:p>
            <a:pPr lvl="1" algn="just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crée des réseaux overlay pour permettre une communication sécurisée entre les conteneurs sur différents nœuds, même s'ils sont situés sur des machines différentes.</a:t>
            </a:r>
          </a:p>
          <a:p>
            <a:pPr lvl="1" algn="just"/>
            <a:r>
              <a:rPr lang="fr-FR" dirty="0"/>
              <a:t>Tous les nœuds dans un cluster </a:t>
            </a:r>
            <a:r>
              <a:rPr lang="fr-FR" dirty="0" err="1"/>
              <a:t>Swarm</a:t>
            </a:r>
            <a:r>
              <a:rPr lang="fr-FR" dirty="0"/>
              <a:t> peuvent communiquer entre eux via ces réseaux.</a:t>
            </a:r>
          </a:p>
          <a:p>
            <a:pPr algn="just"/>
            <a:r>
              <a:rPr lang="fr-FR" dirty="0" err="1"/>
              <a:t>Load</a:t>
            </a:r>
            <a:r>
              <a:rPr lang="fr-FR" dirty="0"/>
              <a:t> Balancing (Équilibrage de charge)</a:t>
            </a:r>
          </a:p>
          <a:p>
            <a:pPr lvl="1" algn="just"/>
            <a:r>
              <a:rPr lang="fr-FR" dirty="0" err="1"/>
              <a:t>Swarm</a:t>
            </a:r>
            <a:r>
              <a:rPr lang="fr-FR" dirty="0"/>
              <a:t> intègre un équilibrage de charge par défaut : si un service a plusieurs réplicas, les requêtes entrantes seront distribuées de manière égale entre eux.</a:t>
            </a:r>
          </a:p>
          <a:p>
            <a:pPr lvl="1" algn="just"/>
            <a:r>
              <a:rPr lang="fr-FR" dirty="0"/>
              <a:t>Docker crée un Virtual IP (VIP) pour chaque service, ce qui permet de distribuer les requêtes entrantes vers n'importe quelle réplique du </a:t>
            </a:r>
            <a:r>
              <a:rPr lang="fr-FR"/>
              <a:t>service.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9588EC-BF2B-138D-DEEC-7570AE86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Processus de Docker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4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2F83A1-F928-1BAC-4F18-6C8F292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8F237-730E-8539-6821-1A16B5CD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Voici comment Docker </a:t>
            </a:r>
            <a:r>
              <a:rPr lang="fr-FR" dirty="0" err="1"/>
              <a:t>Swarm</a:t>
            </a:r>
            <a:r>
              <a:rPr lang="fr-FR" dirty="0"/>
              <a:t> fonctionne pour gérer les conteneurs dans un cluster.</a:t>
            </a:r>
          </a:p>
          <a:p>
            <a:r>
              <a:rPr lang="fr-FR" dirty="0"/>
              <a:t>Initialisation du </a:t>
            </a:r>
            <a:r>
              <a:rPr lang="fr-FR" dirty="0" err="1"/>
              <a:t>Swarm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Swarm</a:t>
            </a:r>
            <a:r>
              <a:rPr lang="fr-FR" dirty="0"/>
              <a:t> est initialisé avec la commande suivante :</a:t>
            </a:r>
          </a:p>
          <a:p>
            <a:pPr lvl="2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init</a:t>
            </a:r>
          </a:p>
          <a:p>
            <a:pPr lvl="1"/>
            <a:r>
              <a:rPr lang="fr-FR" dirty="0"/>
              <a:t>Cela transforme le nœud actuel en nœud manager. Il génère également un jeton pour ajouter d'autres nœuds au cluster.</a:t>
            </a:r>
          </a:p>
          <a:p>
            <a:r>
              <a:rPr lang="fr-FR" dirty="0"/>
              <a:t>Ajout de Nœuds au Cluster</a:t>
            </a:r>
          </a:p>
          <a:p>
            <a:pPr lvl="1"/>
            <a:r>
              <a:rPr lang="fr-FR" dirty="0"/>
              <a:t>D'autres nœuds peuvent rejoindre le cluster comme </a:t>
            </a:r>
            <a:r>
              <a:rPr lang="fr-FR" dirty="0" err="1"/>
              <a:t>workers</a:t>
            </a:r>
            <a:r>
              <a:rPr lang="fr-FR" dirty="0"/>
              <a:t> ou managers à l'aide du jeton fourni par le nœud manager.</a:t>
            </a:r>
          </a:p>
          <a:p>
            <a:pPr lvl="1"/>
            <a:r>
              <a:rPr lang="fr-FR" dirty="0"/>
              <a:t>Pour ajouter un nœud </a:t>
            </a:r>
            <a:r>
              <a:rPr lang="fr-FR" dirty="0" err="1"/>
              <a:t>worker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--</a:t>
            </a:r>
            <a:r>
              <a:rPr lang="fr-FR" dirty="0" err="1"/>
              <a:t>token</a:t>
            </a:r>
            <a:r>
              <a:rPr lang="fr-FR" dirty="0"/>
              <a:t> &lt;</a:t>
            </a:r>
            <a:r>
              <a:rPr lang="fr-FR" dirty="0" err="1"/>
              <a:t>worker_token</a:t>
            </a:r>
            <a:r>
              <a:rPr lang="fr-FR" dirty="0"/>
              <a:t>&gt; &lt;</a:t>
            </a:r>
            <a:r>
              <a:rPr lang="fr-FR" dirty="0" err="1"/>
              <a:t>manager_ip</a:t>
            </a:r>
            <a:r>
              <a:rPr lang="fr-FR" dirty="0"/>
              <a:t>&gt;:23772.</a:t>
            </a:r>
          </a:p>
          <a:p>
            <a:r>
              <a:rPr lang="fr-FR" dirty="0"/>
              <a:t>Planification et Répartition des Tâches</a:t>
            </a:r>
          </a:p>
          <a:p>
            <a:pPr lvl="1"/>
            <a:r>
              <a:rPr lang="fr-FR" dirty="0"/>
              <a:t>Le nœud manager distribue les </a:t>
            </a:r>
            <a:r>
              <a:rPr lang="fr-FR" dirty="0" err="1"/>
              <a:t>tasks</a:t>
            </a:r>
            <a:r>
              <a:rPr lang="fr-FR" dirty="0"/>
              <a:t> aux nœuds </a:t>
            </a:r>
            <a:r>
              <a:rPr lang="fr-FR" dirty="0" err="1"/>
              <a:t>workers</a:t>
            </a:r>
            <a:r>
              <a:rPr lang="fr-FR" dirty="0"/>
              <a:t>, selon les spécifications du service (nombre de réplicas, par exemple).</a:t>
            </a:r>
          </a:p>
          <a:p>
            <a:pPr lvl="1"/>
            <a:r>
              <a:rPr lang="fr-FR" dirty="0" err="1"/>
              <a:t>Swarm</a:t>
            </a:r>
            <a:r>
              <a:rPr lang="fr-FR" dirty="0"/>
              <a:t> garantit que l'état souhaité est maintenu (c'est-à-dire que le nombre de réplicas demandé pour un service est toujours disponible).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D10193-0391-28EE-7879-143ACA70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Docker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38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2F729E-AAF5-0448-6DC5-06C8FC68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21EF-3838-4B36-8AD5-8C272A9A18EF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5BBD8-ADDB-6628-3606-E3C7BA02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 Réplication et Tolérance aux Pannes</a:t>
            </a:r>
          </a:p>
          <a:p>
            <a:pPr lvl="1" algn="just"/>
            <a:r>
              <a:rPr lang="fr-FR" dirty="0"/>
              <a:t>Si un nœud </a:t>
            </a:r>
            <a:r>
              <a:rPr lang="fr-FR" dirty="0" err="1"/>
              <a:t>worker</a:t>
            </a:r>
            <a:r>
              <a:rPr lang="fr-FR" dirty="0"/>
              <a:t> échoue ou se déconnecte, le nœud manager recrée automatiquement les tâches du nœud défaillant sur d'autres nœuds disponibles.</a:t>
            </a:r>
          </a:p>
          <a:p>
            <a:pPr lvl="1" algn="just"/>
            <a:r>
              <a:rPr lang="fr-FR" dirty="0"/>
              <a:t>Cela garantit une tolérance aux pannes en maintenant la disponibilité des services même en cas de défaillance de certains nœuds.</a:t>
            </a:r>
          </a:p>
          <a:p>
            <a:pPr algn="just"/>
            <a:r>
              <a:rPr lang="fr-FR" dirty="0"/>
              <a:t>Mise à jour des Services (Rolling Update)</a:t>
            </a:r>
          </a:p>
          <a:p>
            <a:pPr lvl="1" algn="just"/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permet la mise à jour progressive (</a:t>
            </a:r>
            <a:r>
              <a:rPr lang="fr-FR" dirty="0" err="1"/>
              <a:t>rolling</a:t>
            </a:r>
            <a:r>
              <a:rPr lang="fr-FR" dirty="0"/>
              <a:t> update) des services. Par exemple, si vous mettez à jour un service, les réplicas sont mis à jour un par un sans interrompre l'application.</a:t>
            </a:r>
          </a:p>
          <a:p>
            <a:pPr lvl="2" algn="just"/>
            <a:r>
              <a:rPr lang="fr-FR" dirty="0"/>
              <a:t>docker service update --image &lt;</a:t>
            </a:r>
            <a:r>
              <a:rPr lang="fr-FR" dirty="0" err="1"/>
              <a:t>new_image</a:t>
            </a:r>
            <a:r>
              <a:rPr lang="fr-FR" dirty="0"/>
              <a:t>&gt; &lt;</a:t>
            </a:r>
            <a:r>
              <a:rPr lang="fr-FR" dirty="0" err="1"/>
              <a:t>service_name</a:t>
            </a:r>
            <a:r>
              <a:rPr lang="fr-FR" dirty="0"/>
              <a:t>&gt;</a:t>
            </a:r>
          </a:p>
          <a:p>
            <a:pPr algn="just"/>
            <a:r>
              <a:rPr lang="fr-FR" dirty="0"/>
              <a:t>Mise à l'Échelle Automatique</a:t>
            </a:r>
          </a:p>
          <a:p>
            <a:pPr lvl="1" algn="just"/>
            <a:r>
              <a:rPr lang="fr-FR" dirty="0"/>
              <a:t>Vous pouvez facilement faire évoluer un service (ajouter ou retirer des réplicas) avec une commande unique :</a:t>
            </a:r>
          </a:p>
          <a:p>
            <a:pPr lvl="2" algn="just"/>
            <a:r>
              <a:rPr lang="fr-FR" dirty="0"/>
              <a:t>docker service </a:t>
            </a:r>
            <a:r>
              <a:rPr lang="fr-FR" dirty="0" err="1"/>
              <a:t>scale</a:t>
            </a:r>
            <a:r>
              <a:rPr lang="fr-FR" dirty="0"/>
              <a:t> &lt;</a:t>
            </a:r>
            <a:r>
              <a:rPr lang="fr-FR" dirty="0" err="1"/>
              <a:t>service_name</a:t>
            </a:r>
            <a:r>
              <a:rPr lang="fr-FR" dirty="0"/>
              <a:t>&gt;=&lt;</a:t>
            </a:r>
            <a:r>
              <a:rPr lang="fr-FR" dirty="0" err="1"/>
              <a:t>number_of_replicas</a:t>
            </a:r>
            <a:r>
              <a:rPr lang="fr-FR" dirty="0"/>
              <a:t>&gt;</a:t>
            </a:r>
          </a:p>
          <a:p>
            <a:pPr lvl="1" algn="just"/>
            <a:r>
              <a:rPr lang="fr-FR" dirty="0" err="1"/>
              <a:t>Swarm</a:t>
            </a:r>
            <a:r>
              <a:rPr lang="fr-FR" dirty="0"/>
              <a:t> gère automatiquement la répartition des conteneurs sur les différents nœuds du cluster.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64429D-2680-07F0-F688-F188BC7A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Docker </a:t>
            </a:r>
            <a:r>
              <a:rPr lang="fr-FR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492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1A0CCB5-C958-4467-B8A5-D0120AB92368}" vid="{B29CA04B-724A-42E5-942D-27CAF06A4E5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12840</TotalTime>
  <Words>1707</Words>
  <Application>Microsoft Office PowerPoint</Application>
  <PresentationFormat>Grand écran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Aptos</vt:lpstr>
      <vt:lpstr>Arial</vt:lpstr>
      <vt:lpstr>Calibri</vt:lpstr>
      <vt:lpstr>Carnas</vt:lpstr>
      <vt:lpstr>Carnas-Bold</vt:lpstr>
      <vt:lpstr>source-serif-pro</vt:lpstr>
      <vt:lpstr>Symbol</vt:lpstr>
      <vt:lpstr>Wingdings</vt:lpstr>
      <vt:lpstr>Thème1</vt:lpstr>
      <vt:lpstr>Thème Office</vt:lpstr>
      <vt:lpstr>3_Office Theme</vt:lpstr>
      <vt:lpstr>Docker Swarm pour Linux -  Orchestration </vt:lpstr>
      <vt:lpstr>Terminologie clé</vt:lpstr>
      <vt:lpstr>Qu'est-ce que Docker Swarm ?</vt:lpstr>
      <vt:lpstr>Comment fonctionne Docker Swarm ?</vt:lpstr>
      <vt:lpstr>Architecture et Processus de Docker Swarm</vt:lpstr>
      <vt:lpstr>Architecture et Processus de Docker Swarm</vt:lpstr>
      <vt:lpstr>Architecture et Processus de Docker Swarm</vt:lpstr>
      <vt:lpstr>Processus de Docker Swarm</vt:lpstr>
      <vt:lpstr>Processus de Docker Swarm</vt:lpstr>
      <vt:lpstr>Résumé</vt:lpstr>
      <vt:lpstr>Avantages de Docker Swarm</vt:lpstr>
      <vt:lpstr>Load balancing.</vt:lpstr>
      <vt:lpstr>Configuration d’un Swarm</vt:lpstr>
      <vt:lpstr>Commandes Docker Swarm de base</vt:lpstr>
      <vt:lpstr>Gestion des Services</vt:lpstr>
      <vt:lpstr>Équilibrage de charge dans Docker Swarm</vt:lpstr>
      <vt:lpstr>Tolérance aux pannes et récupération</vt:lpstr>
      <vt:lpstr>Mise à l'échelle d'un Swarm</vt:lpstr>
      <vt:lpstr>Exemple pratique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BOUZAYEN MALEK</dc:creator>
  <cp:lastModifiedBy>BOUZAYEN MALEK</cp:lastModifiedBy>
  <cp:revision>16</cp:revision>
  <dcterms:created xsi:type="dcterms:W3CDTF">2024-10-12T07:53:01Z</dcterms:created>
  <dcterms:modified xsi:type="dcterms:W3CDTF">2024-11-29T09:17:50Z</dcterms:modified>
</cp:coreProperties>
</file>