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291" autoAdjust="0"/>
  </p:normalViewPr>
  <p:slideViewPr>
    <p:cSldViewPr snapToGrid="0">
      <p:cViewPr varScale="1">
        <p:scale>
          <a:sx n="70" d="100"/>
          <a:sy n="70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582CA-23B5-4977-B931-C91E783E0788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106FE-3DEB-4C77-BBD3-4B5074841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9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/>
              <a:t>Infrastructure classique OS…</a:t>
            </a:r>
          </a:p>
          <a:p>
            <a:pPr algn="just"/>
            <a:r>
              <a:rPr lang="fr-FR" dirty="0"/>
              <a:t>Grace a la virtualisation on peut installer plusieurs OS </a:t>
            </a:r>
            <a:r>
              <a:rPr lang="fr-FR" dirty="0" err="1"/>
              <a:t>grace</a:t>
            </a:r>
            <a:r>
              <a:rPr lang="fr-FR" dirty="0"/>
              <a:t> aux </a:t>
            </a:r>
            <a:r>
              <a:rPr lang="fr-FR" dirty="0" err="1"/>
              <a:t>hypersieurs</a:t>
            </a:r>
            <a:r>
              <a:rPr lang="fr-FR" dirty="0"/>
              <a:t> on peut démarrer plusieurs machines virtuelles et démarrer dans chacune des applications système lourd démarrage prend du temps utilisations des ressources  consommations</a:t>
            </a:r>
          </a:p>
          <a:p>
            <a:pPr algn="just"/>
            <a:r>
              <a:rPr lang="fr-FR" dirty="0"/>
              <a:t>Containerisation : </a:t>
            </a:r>
            <a:r>
              <a:rPr lang="fr-FR" dirty="0" err="1"/>
              <a:t>Hpst</a:t>
            </a:r>
            <a:r>
              <a:rPr lang="fr-FR" dirty="0"/>
              <a:t> OS au lieur d’installer un </a:t>
            </a:r>
            <a:r>
              <a:rPr lang="fr-FR" dirty="0" err="1"/>
              <a:t>hypersviseur</a:t>
            </a:r>
            <a:r>
              <a:rPr lang="fr-FR" dirty="0"/>
              <a:t> on installe un container engine(docker) moteur de containeur. On va virtualiser les application c a d créer des </a:t>
            </a:r>
            <a:r>
              <a:rPr lang="fr-FR" dirty="0" err="1"/>
              <a:t>contenaires</a:t>
            </a:r>
            <a:r>
              <a:rPr lang="fr-FR" dirty="0"/>
              <a:t> chaque containeur contient une application avec ses dépendances isoler l’application dans son environnement c a d on peut l’exécuter n’importe ou</a:t>
            </a:r>
          </a:p>
          <a:p>
            <a:pPr algn="just"/>
            <a:r>
              <a:rPr lang="fr-FR" dirty="0"/>
              <a:t>Évolution depuis quelques années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106FE-3DEB-4C77-BBD3-4B50748413E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404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106FE-3DEB-4C77-BBD3-4B50748413E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662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Docker est l’un des outils qui aidera a instaurer la culture </a:t>
            </a:r>
            <a:r>
              <a:rPr lang="fr-FR" dirty="0" err="1"/>
              <a:t>devops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106FE-3DEB-4C77-BBD3-4B50748413E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21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Containeur utilise un seul OS utilise le kernel </a:t>
            </a:r>
            <a:r>
              <a:rPr lang="fr-FR" dirty="0" err="1"/>
              <a:t>hote</a:t>
            </a:r>
            <a:r>
              <a:rPr lang="fr-FR" dirty="0"/>
              <a:t> pour accéder aux ressources matérielles . On n’a pas besoin de plusieurs OS</a:t>
            </a:r>
          </a:p>
          <a:p>
            <a:r>
              <a:rPr lang="fr-FR" dirty="0"/>
              <a:t>Il gère ses propres ressources chaque containeur.</a:t>
            </a:r>
          </a:p>
          <a:p>
            <a:r>
              <a:rPr lang="fr-FR" dirty="0"/>
              <a:t>Avec les conteneurs on crée un conteneur pour chaque application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106FE-3DEB-4C77-BBD3-4B50748413E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45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Démarrage rapide meilleure utilisation de la RAM CPU consomme moins</a:t>
            </a:r>
          </a:p>
          <a:p>
            <a:r>
              <a:rPr lang="fr-FR" dirty="0"/>
              <a:t>Multi plates formes</a:t>
            </a:r>
          </a:p>
          <a:p>
            <a:r>
              <a:rPr lang="fr-FR" dirty="0"/>
              <a:t>Tous les </a:t>
            </a:r>
            <a:r>
              <a:rPr lang="fr-FR" dirty="0" err="1"/>
              <a:t>Clouds</a:t>
            </a:r>
            <a:r>
              <a:rPr lang="fr-FR" dirty="0"/>
              <a:t> support quand vous développer une application vous la mettez dans un cloud après on peut la déployer n’importe ou</a:t>
            </a:r>
          </a:p>
          <a:p>
            <a:r>
              <a:rPr lang="fr-FR" dirty="0"/>
              <a:t>Les environnements dev test prod cohérent </a:t>
            </a:r>
          </a:p>
          <a:p>
            <a:r>
              <a:rPr lang="fr-FR" dirty="0"/>
              <a:t>Mettre l’application sous forme de module</a:t>
            </a:r>
          </a:p>
          <a:p>
            <a:r>
              <a:rPr lang="fr-FR" dirty="0"/>
              <a:t>On peut faire fonctionner l’ancienne er la nouvelle application en </a:t>
            </a:r>
            <a:r>
              <a:rPr lang="fr-FR" dirty="0" err="1"/>
              <a:t>meme</a:t>
            </a:r>
            <a:r>
              <a:rPr lang="fr-FR" dirty="0"/>
              <a:t> temps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106FE-3DEB-4C77-BBD3-4B50748413E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93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Chaque MV a son propre OS boot</a:t>
            </a:r>
          </a:p>
          <a:p>
            <a:r>
              <a:rPr lang="fr-FR" dirty="0"/>
              <a:t>Pour les conteneurs un seul os un moteur de conteneur et a partir du quel on peut démarrer les conteneurs</a:t>
            </a:r>
          </a:p>
          <a:p>
            <a:r>
              <a:rPr lang="fr-FR" dirty="0"/>
              <a:t>Chaque conteneur contient une application et contient tous ce qu’ a besoin pour fonctionner. On ne cherche pas les versions des dépendances ni la versions des logiciels il y a tous les outils nécessaires pour faciliter le déploiement</a:t>
            </a:r>
          </a:p>
          <a:p>
            <a:r>
              <a:rPr lang="fr-FR" dirty="0"/>
              <a:t>Consomme moins de ressources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106FE-3DEB-4C77-BBD3-4B50748413E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20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106FE-3DEB-4C77-BBD3-4B50748413E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38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Vous avez une application il vous faut un </a:t>
            </a:r>
            <a:r>
              <a:rPr lang="fr-FR" dirty="0" err="1"/>
              <a:t>tomcat</a:t>
            </a:r>
            <a:r>
              <a:rPr lang="fr-FR" dirty="0"/>
              <a:t> un </a:t>
            </a:r>
            <a:r>
              <a:rPr lang="fr-FR" dirty="0" err="1"/>
              <a:t>sgbd</a:t>
            </a:r>
            <a:r>
              <a:rPr lang="fr-FR" dirty="0"/>
              <a:t> un serveur de messagerie </a:t>
            </a:r>
            <a:r>
              <a:rPr lang="fr-FR" dirty="0" err="1"/>
              <a:t>etc</a:t>
            </a:r>
            <a:endParaRPr lang="fr-FR" dirty="0"/>
          </a:p>
          <a:p>
            <a:r>
              <a:rPr lang="fr-FR" dirty="0"/>
              <a:t>Pour ce genre  d’applications l’administrateur Système devra installer tous cette environnement  pour qu’elle fonctionne</a:t>
            </a:r>
          </a:p>
          <a:p>
            <a:r>
              <a:rPr lang="fr-FR" dirty="0"/>
              <a:t> l’administrateur Système a bcp de travail a faire il doit installer pour chaque applications ses exigences logicielles et différentes versions ….</a:t>
            </a:r>
          </a:p>
          <a:p>
            <a:r>
              <a:rPr lang="fr-FR" dirty="0"/>
              <a:t>Et il y a des surprises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106FE-3DEB-4C77-BBD3-4B50748413E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128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développeur </a:t>
            </a:r>
            <a:r>
              <a:rPr lang="fr-FR" dirty="0" err="1"/>
              <a:t>paquateger</a:t>
            </a:r>
            <a:r>
              <a:rPr lang="fr-FR" dirty="0"/>
              <a:t> son application dans un conteneur</a:t>
            </a:r>
          </a:p>
          <a:p>
            <a:r>
              <a:rPr lang="fr-FR" dirty="0"/>
              <a:t>L administrateur système déploie les conteneurs</a:t>
            </a:r>
          </a:p>
          <a:p>
            <a:r>
              <a:rPr lang="fr-FR" dirty="0"/>
              <a:t>Il n y aura plus le pb des versions des librairies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106FE-3DEB-4C77-BBD3-4B50748413E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241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principe est le suivant</a:t>
            </a:r>
          </a:p>
          <a:p>
            <a:r>
              <a:rPr lang="fr-FR" dirty="0"/>
              <a:t>On développe une application</a:t>
            </a:r>
          </a:p>
          <a:p>
            <a:r>
              <a:rPr lang="fr-FR" dirty="0"/>
              <a:t>On crée un docker file pour décrire les dépendances dont l’application a besoin</a:t>
            </a:r>
          </a:p>
          <a:p>
            <a:r>
              <a:rPr lang="fr-FR" dirty="0"/>
              <a:t>On crée l’image de l’application avec docker </a:t>
            </a:r>
            <a:r>
              <a:rPr lang="fr-FR" dirty="0" err="1"/>
              <a:t>build</a:t>
            </a:r>
            <a:endParaRPr lang="fr-FR" dirty="0"/>
          </a:p>
          <a:p>
            <a:r>
              <a:rPr lang="fr-FR" dirty="0"/>
              <a:t>Une fois l’imager est générée par docker on peut la publier dans docker </a:t>
            </a:r>
            <a:r>
              <a:rPr lang="fr-FR" dirty="0" err="1"/>
              <a:t>register</a:t>
            </a:r>
            <a:r>
              <a:rPr lang="fr-FR" dirty="0"/>
              <a:t> ou docker hub public push</a:t>
            </a:r>
          </a:p>
          <a:p>
            <a:r>
              <a:rPr lang="fr-FR" dirty="0"/>
              <a:t>On veut utiliser cette application on fait docker pull </a:t>
            </a:r>
          </a:p>
          <a:p>
            <a:r>
              <a:rPr lang="fr-FR" dirty="0"/>
              <a:t>Une fois on a l’image pour l’exécuter on fait un docker run</a:t>
            </a:r>
          </a:p>
          <a:p>
            <a:r>
              <a:rPr lang="fr-FR" dirty="0"/>
              <a:t>Docker run crée une instance de l’image c a d démarrer l’application dans un conteneur elle tous ce qu’il faut pour démarrer et fonctionner convenablement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106FE-3DEB-4C77-BBD3-4B50748413E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611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Docker run permet de démarrer </a:t>
            </a:r>
            <a:r>
              <a:rPr lang="fr-FR" dirty="0" err="1"/>
              <a:t>mysql</a:t>
            </a:r>
            <a:r>
              <a:rPr lang="fr-FR" dirty="0"/>
              <a:t> dans votre docker engine de manière isolé</a:t>
            </a:r>
          </a:p>
          <a:p>
            <a:r>
              <a:rPr lang="fr-FR" dirty="0"/>
              <a:t>On donne des noms aux conteneurs pour les différencier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106FE-3DEB-4C77-BBD3-4B50748413E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15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87E85-377A-4F1E-86A0-C22E3A97B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0143A9-08F5-4C11-956E-7524E4445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BCC9BA-D9D2-4ED7-9CF5-AB7C297D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2D6F-8DCB-469E-92B4-4BBC5DC2CC08}" type="datetime1">
              <a:rPr lang="fr-FR" smtClean="0"/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499B3-49D7-4444-8E55-806595BC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A28A15-635C-4B77-A094-AA0C437C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56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88AE8-B298-4F08-BAFD-DDCEBCAD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8ECB66-896D-4244-874A-30BF65F02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33AADA-9C70-479C-8CA7-8CABB41A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EE34-F766-431D-9D23-D8E9B5F38F24}" type="datetime1">
              <a:rPr lang="fr-FR" smtClean="0"/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20DA23-F47F-461B-BC92-F47E436B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190D5-5AE8-4327-BB7F-F77AA6B0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53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483550-BAAC-406C-A3E4-FB4EB6CF9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3CC9E4-A063-4EEB-A4CB-59670369A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B5BB7-DE48-4221-B399-959C9A65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E667-1DD9-4216-964A-39788B1F792E}" type="datetime1">
              <a:rPr lang="fr-FR" smtClean="0"/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2D991C-E918-49B1-A7B3-6E6C0F99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899DED-1D03-41F9-80DD-EB656BE4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29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FF224-8FB6-4030-A618-867ACC46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1B1AB-51CB-4303-B087-636AABF8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336960-1916-419D-A2E0-E21A96B2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5C9-64EF-4FE7-970F-E7D0737F018B}" type="datetime1">
              <a:rPr lang="fr-FR" smtClean="0"/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168D41-365F-482B-B23D-06D4BEB7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4B09A4-19FE-45AC-A5EE-1B9C5E47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47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B2443-7CAE-4E8C-B29A-FCDA5384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B68234-6AC7-46C1-A760-4CB460118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DD50A-7844-4E0D-BBA5-2FAEC4B6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D136-3027-4DAF-92BD-AB71000506FB}" type="datetime1">
              <a:rPr lang="fr-FR" smtClean="0"/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EDFAD0-88B1-4613-848E-FFA6223A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7032BF-DE73-4107-9E49-12E0B322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26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3AA91-32E0-4530-8DFB-B161E874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8E0914-9527-45D4-8C27-4B7F89385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590068-8007-472B-8B4E-653D940A9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8D4BAE-47E3-407A-BAC9-0762BA17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FB8C-B043-4ECC-A91E-36B606803B47}" type="datetime1">
              <a:rPr lang="fr-FR" smtClean="0"/>
              <a:t>06/03/2025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4745B4-3D7C-488D-B932-E02117F3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E5921E-AEAC-4C9C-91F4-1BEA8709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81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545BE-ADA3-4671-8FF0-3D6F3068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C8EA21-0345-41DB-A6C8-5CE6E8D6B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5DF5E7-FB2E-4314-8573-4BC1E26F0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C47F3A-586B-4EC4-A3C7-0BB7BCCF3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09DA67-6063-4AD1-B4DA-4274F5730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A960FD-F355-4316-8B6A-E7F7744E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A642-F37D-404D-A964-1C4EC56E0F8E}" type="datetime1">
              <a:rPr lang="fr-FR" smtClean="0"/>
              <a:t>06/03/2025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2E7C23-2504-45E6-9F4C-75DFF3FD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6C5C99-AB03-408E-8E15-28006BD1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40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5C191-C883-46FD-9355-5BC5792A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26CA3C-19A8-4DD6-BFDF-9E38AACE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ED9E-072C-49A8-B5CC-141207BCF13C}" type="datetime1">
              <a:rPr lang="fr-FR" smtClean="0"/>
              <a:t>06/03/2025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44DB54-4D64-45B7-9C50-D9B6ED7B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3CBE8F-5430-497E-A1E4-D9E2BCEF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14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C9DF8D-0A9B-4AA0-A55C-FB8B6518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6F1-6960-4BC8-8694-3106B09A8D7A}" type="datetime1">
              <a:rPr lang="fr-FR" smtClean="0"/>
              <a:t>06/03/2025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D9B70B-E944-45D9-A8E2-5F94D45F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4076E6-2C71-4C62-B895-2C72DB02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10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94CAF-542B-4BE5-8348-D3D75EE0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7810D8-B865-47B1-8B69-ED022F6EF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E859B5-4EB7-4A13-9C43-BEA9820E5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A23865-B392-4A5F-A831-602001E9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BF95-89C4-4466-AC87-316B7417DADB}" type="datetime1">
              <a:rPr lang="fr-FR" smtClean="0"/>
              <a:t>06/03/2025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57AE97-472A-4D06-9CBB-A8227AE2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CEC87B-2411-4695-9917-E948CC17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93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6720D-43AC-4545-9D5C-3E998E8E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391A9EE-D0C7-4EAF-A348-94DC9F81D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888B46-14F0-4616-856A-F5107567D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5B76F0-0DF5-4781-9917-939ED1D2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7A2C-2C9D-4C68-A03E-54623CD2CC9C}" type="datetime1">
              <a:rPr lang="fr-FR" smtClean="0"/>
              <a:t>06/03/2025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00FE7A-F470-43F2-9DF1-1F7835EB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B8F48F-2F70-48DE-B238-97ED2327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70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146CD2-1B32-464F-BA3C-854FA9A9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E4975B-FB8A-4208-AA52-4C947E073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C320D7-E0F0-45F0-830F-3071E5C7E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9963D-27A7-4553-98B0-58F8BDF10692}" type="datetime1">
              <a:rPr lang="fr-FR" smtClean="0"/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745C0C-4924-4134-B212-DD2B30817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A9DE29-A1DA-48EB-B96E-2BA9B3C6F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372C3-1160-4515-B17C-FC66E58E5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87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3DE9D-67DE-4C4C-BDCB-DB46B1BBD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725700-719F-4BA8-B8D3-DB029E8E4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Présenté par </a:t>
            </a:r>
            <a:r>
              <a:rPr lang="fr-FR"/>
              <a:t>: Bouzaien Malek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3AA8E7-D4D0-79B3-2FE0-F0235E31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019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E80AB-6D0B-4C01-BB7C-FBE637CE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: conteneurs d’applications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16B799-6F88-4951-82DE-571A4D7461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fr-FR" dirty="0"/>
              <a:t>Embarquer les applications dans des conteneurs.</a:t>
            </a:r>
          </a:p>
          <a:p>
            <a:pPr algn="just"/>
            <a:r>
              <a:rPr lang="fr-FR" dirty="0"/>
              <a:t>Exécuter chaque service avec ses propres dépendances dans des conteneurs séparés.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C914FB5-C039-4FE8-BBAC-7C44D1028D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3981" y="1825625"/>
            <a:ext cx="5078038" cy="4351338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B18BB2-0CD1-6F98-067B-6A8A3DE8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30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0D236EA-A34B-4BBF-B222-26698AA8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globale Docker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AFEC04B-4F0A-4EFA-B09B-201FB6CA05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98797" y="2301060"/>
            <a:ext cx="4255598" cy="2255880"/>
          </a:xfr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CCA78DE-4B78-4C34-A24F-A66D38FC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2947" y="1825625"/>
            <a:ext cx="6420853" cy="4351338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fr-FR" dirty="0"/>
              <a:t>Le développeur crée un fichier </a:t>
            </a:r>
            <a:r>
              <a:rPr lang="fr-FR" dirty="0" err="1"/>
              <a:t>Dockerfile</a:t>
            </a:r>
            <a:r>
              <a:rPr lang="fr-FR" dirty="0"/>
              <a:t> contenant les commandes que docker va exécuter pour construire une image docker de cette application.</a:t>
            </a:r>
          </a:p>
          <a:p>
            <a:pPr lvl="1" algn="just"/>
            <a:r>
              <a:rPr lang="fr-FR" dirty="0"/>
              <a:t>$ docker </a:t>
            </a:r>
            <a:r>
              <a:rPr lang="fr-FR" dirty="0" err="1"/>
              <a:t>build</a:t>
            </a:r>
            <a:endParaRPr lang="fr-FR" dirty="0"/>
          </a:p>
          <a:p>
            <a:pPr algn="just"/>
            <a:r>
              <a:rPr lang="fr-FR" dirty="0"/>
              <a:t>L’image docker contient tout ce dont l’application a besoin pour s’exécuter correctement.</a:t>
            </a:r>
          </a:p>
          <a:p>
            <a:pPr lvl="1" algn="just"/>
            <a:r>
              <a:rPr lang="fr-FR" dirty="0"/>
              <a:t>$ docker push </a:t>
            </a:r>
            <a:r>
              <a:rPr lang="fr-FR" dirty="0" err="1"/>
              <a:t>image_name</a:t>
            </a:r>
            <a:endParaRPr lang="fr-FR" dirty="0"/>
          </a:p>
          <a:p>
            <a:pPr algn="just"/>
            <a:r>
              <a:rPr lang="fr-FR" dirty="0"/>
              <a:t>Pour télécharger une image docker d’une application dans Host Docker, il suffit d’utiliser.</a:t>
            </a:r>
          </a:p>
          <a:p>
            <a:pPr lvl="1" algn="just"/>
            <a:r>
              <a:rPr lang="fr-FR" dirty="0"/>
              <a:t>$ docker pull </a:t>
            </a:r>
            <a:r>
              <a:rPr lang="fr-FR" dirty="0" err="1"/>
              <a:t>image_name</a:t>
            </a:r>
            <a:endParaRPr lang="fr-FR" dirty="0"/>
          </a:p>
          <a:p>
            <a:pPr algn="just"/>
            <a:r>
              <a:rPr lang="fr-FR" dirty="0"/>
              <a:t>La création et l’exécution d’un conteneur d’une application se fait par instanciation et exécution de l’image en utilisant :</a:t>
            </a:r>
          </a:p>
          <a:p>
            <a:pPr lvl="1" algn="just"/>
            <a:r>
              <a:rPr lang="fr-FR" dirty="0"/>
              <a:t>$ docker run </a:t>
            </a:r>
            <a:r>
              <a:rPr lang="fr-FR" dirty="0" err="1"/>
              <a:t>image_name</a:t>
            </a:r>
            <a:endParaRPr lang="fr-FR" dirty="0"/>
          </a:p>
          <a:p>
            <a:pPr algn="just"/>
            <a:r>
              <a:rPr lang="fr-FR" dirty="0"/>
              <a:t>Avec docker run, si l’image n’existe pas dont le host, elle va procéder au téléchargement celle-ci d’ne créer et exécuter un conteneur docker.</a:t>
            </a:r>
          </a:p>
          <a:p>
            <a:pPr algn="just"/>
            <a:r>
              <a:rPr lang="fr-FR" dirty="0"/>
              <a:t>Docker se compose de :</a:t>
            </a:r>
          </a:p>
          <a:p>
            <a:pPr lvl="1" algn="just"/>
            <a:r>
              <a:rPr lang="fr-FR" dirty="0"/>
              <a:t>Docker Engine qui </a:t>
            </a:r>
            <a:r>
              <a:rPr lang="fr-FR" dirty="0" err="1"/>
              <a:t>perlet</a:t>
            </a:r>
            <a:r>
              <a:rPr lang="fr-FR" dirty="0"/>
              <a:t> de créer le Host Docker sur une </a:t>
            </a:r>
            <a:r>
              <a:rPr lang="fr-FR" dirty="0" err="1"/>
              <a:t>mahcine</a:t>
            </a:r>
            <a:r>
              <a:rPr lang="fr-FR" dirty="0"/>
              <a:t> Linux (Docker daemon).</a:t>
            </a:r>
          </a:p>
          <a:p>
            <a:pPr lvl="1" algn="just"/>
            <a:r>
              <a:rPr lang="fr-FR" dirty="0"/>
              <a:t>Un client Docker qui peut se trouver dans n’importe quelle  autre machine et qui est connecté à Docker Engine via différents connecteurs par </a:t>
            </a:r>
            <a:r>
              <a:rPr lang="fr-FR" dirty="0" err="1"/>
              <a:t>dockerd</a:t>
            </a:r>
            <a:r>
              <a:rPr lang="fr-FR" dirty="0"/>
              <a:t> (socket, REST API, </a:t>
            </a:r>
            <a:r>
              <a:rPr lang="fr-FR" dirty="0" err="1"/>
              <a:t>ets</a:t>
            </a:r>
            <a:r>
              <a:rPr lang="fr-FR" dirty="0"/>
              <a:t>.)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9CCB381-F5C0-57C2-2CD8-4191E86B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24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6767737-81E6-4D6A-BE71-46C7B4C5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=&gt; Docker Hub</a:t>
            </a:r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B04121FF-341D-4827-A463-83FFA748C7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15589" y="1379492"/>
            <a:ext cx="6364706" cy="5034936"/>
          </a:xfr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2DC5C44-096A-471C-AE0D-1304DD6136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90612" y="2501106"/>
            <a:ext cx="3520660" cy="1137444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66B3600-FCB1-02A9-5E02-4A93F34D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402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AFE89-DC8B-4FE0-831C-1FE8344C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Image vs Container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11571-AA9D-404C-A803-F9C93FEC0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Une image docker est juste un fichier package représentant la Template des conteneurs. Elle définit la structure du conteneur en englobe l’application containérisée de ses dépendances.</a:t>
            </a:r>
          </a:p>
          <a:p>
            <a:pPr algn="just"/>
            <a:r>
              <a:rPr lang="fr-FR" dirty="0"/>
              <a:t>Un Conteneur représente une instance d’une image. Un conteneur est exécuté par le Docker Host. Ce qui implique l’exécution de l’application qu’il transporte dans un environnement isolé fourni par le conteneur.</a:t>
            </a:r>
          </a:p>
          <a:p>
            <a:pPr algn="just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2E9551-C965-638A-EC55-57B4EC1F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34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F4D9396-CDE9-4F53-8FF5-CA9A2B92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contribue à instaurer la culture DevOps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825E046-EE27-4127-B0D7-0C4C25AE7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64058" cy="4351338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fr-FR" dirty="0"/>
              <a:t>Sans Docker :</a:t>
            </a:r>
          </a:p>
          <a:p>
            <a:pPr lvl="1" algn="just"/>
            <a:r>
              <a:rPr lang="fr-FR" dirty="0"/>
              <a:t>Le développeur </a:t>
            </a:r>
          </a:p>
          <a:p>
            <a:pPr lvl="2" algn="just"/>
            <a:r>
              <a:rPr lang="fr-FR" dirty="0"/>
              <a:t>Développe l’application.</a:t>
            </a:r>
          </a:p>
          <a:p>
            <a:pPr lvl="2" algn="just"/>
            <a:r>
              <a:rPr lang="fr-FR" dirty="0"/>
              <a:t>Génère le package de l’application à déployer (App </a:t>
            </a:r>
            <a:r>
              <a:rPr lang="fr-FR" dirty="0" err="1"/>
              <a:t>war</a:t>
            </a:r>
            <a:r>
              <a:rPr lang="fr-FR" dirty="0"/>
              <a:t>)</a:t>
            </a:r>
          </a:p>
          <a:p>
            <a:pPr lvl="2" algn="just"/>
            <a:r>
              <a:rPr lang="fr-FR" dirty="0"/>
              <a:t>Envoie à l’opérationnel (Administrateur système)</a:t>
            </a:r>
          </a:p>
          <a:p>
            <a:pPr lvl="3" algn="just"/>
            <a:r>
              <a:rPr lang="fr-FR" dirty="0"/>
              <a:t>App </a:t>
            </a:r>
            <a:r>
              <a:rPr lang="fr-FR" dirty="0" err="1"/>
              <a:t>war</a:t>
            </a:r>
            <a:endParaRPr lang="fr-FR" dirty="0"/>
          </a:p>
          <a:p>
            <a:pPr lvl="3" algn="just"/>
            <a:r>
              <a:rPr lang="fr-FR" dirty="0"/>
              <a:t>Un descriptif des dépendances qu’il faut installer et configurer pour que l’application s’exécute normalement.</a:t>
            </a:r>
          </a:p>
          <a:p>
            <a:pPr lvl="1" algn="just"/>
            <a:r>
              <a:rPr lang="fr-FR" dirty="0"/>
              <a:t>L’opérationnel</a:t>
            </a:r>
          </a:p>
          <a:p>
            <a:pPr lvl="2" algn="just"/>
            <a:r>
              <a:rPr lang="fr-FR" dirty="0"/>
              <a:t>Doit se débrouiller pour satisfaire les exigences de l’application.</a:t>
            </a:r>
          </a:p>
          <a:p>
            <a:pPr lvl="2" algn="just"/>
            <a:r>
              <a:rPr lang="fr-FR" dirty="0"/>
              <a:t>Pour chaque mise à jour, c’est toujours les mêmes histoires qui se répètent.</a:t>
            </a:r>
          </a:p>
          <a:p>
            <a:pPr lvl="1" algn="just"/>
            <a:r>
              <a:rPr lang="fr-FR" dirty="0"/>
              <a:t>Ce qui rend la vie dur au administrateur systèmes (Opérationnels).</a:t>
            </a:r>
          </a:p>
          <a:p>
            <a:pPr lvl="1" algn="just"/>
            <a:r>
              <a:rPr lang="fr-FR" dirty="0"/>
              <a:t>Ce qui crée beaucoup de conflits entre les développeurs qui tentent d’améliorer constamment les applications et les opérationnels qui doivent redéployer les mises à jour.</a:t>
            </a:r>
          </a:p>
          <a:p>
            <a:pPr algn="just"/>
            <a:r>
              <a:rPr lang="fr-FR" dirty="0"/>
              <a:t>Avec Docker :</a:t>
            </a:r>
          </a:p>
          <a:p>
            <a:pPr lvl="1" algn="just"/>
            <a:r>
              <a:rPr lang="fr-FR" dirty="0"/>
              <a:t>Le développeur </a:t>
            </a:r>
          </a:p>
          <a:p>
            <a:pPr lvl="2" algn="just"/>
            <a:r>
              <a:rPr lang="fr-FR" dirty="0"/>
              <a:t>Développe l’application</a:t>
            </a:r>
          </a:p>
          <a:p>
            <a:pPr lvl="2" algn="just"/>
            <a:r>
              <a:rPr lang="fr-FR" dirty="0"/>
              <a:t>Construit une image docker de son application contenant toutes les dépendances sont l’application a besoin.</a:t>
            </a:r>
          </a:p>
          <a:p>
            <a:pPr lvl="2" algn="just"/>
            <a:r>
              <a:rPr lang="fr-FR" dirty="0"/>
              <a:t>Publie l’image docker dans le registre docker.</a:t>
            </a:r>
          </a:p>
          <a:p>
            <a:pPr lvl="1" algn="just"/>
            <a:r>
              <a:rPr lang="fr-FR" dirty="0"/>
              <a:t>L’opérationnel déploie l’application en instanciant à partir de l’image docker récupérée à partir du repository docker.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F7B3013-CD11-4C5F-B998-17ADD1BB3C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21064" y="2013678"/>
            <a:ext cx="3463871" cy="365923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79F6989-17AF-16F9-75E7-86F3C79D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496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982B-F44F-5007-48E1-E78A4289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 de base docker : run et </a:t>
            </a:r>
            <a:r>
              <a:rPr lang="fr-FR" dirty="0" err="1"/>
              <a:t>ps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DE1C94-023A-5CE5-CC8B-A1C956366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992140"/>
            <a:ext cx="9172575" cy="425767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5FD1E5-D51E-11C8-E2E9-85C36C41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757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416B5-CE0B-AD76-131B-59AA0960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 de 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6175E-132C-9CC8-2678-E892E6CE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fr-FR" dirty="0"/>
              <a:t>A </a:t>
            </a:r>
            <a:r>
              <a:rPr lang="fr-FR" dirty="0" err="1"/>
              <a:t>Dockerfile</a:t>
            </a:r>
            <a:r>
              <a:rPr lang="fr-FR" dirty="0"/>
              <a:t> uses the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commands</a:t>
            </a:r>
            <a:r>
              <a:rPr lang="fr-FR" dirty="0"/>
              <a:t> for building the images :</a:t>
            </a:r>
          </a:p>
          <a:p>
            <a:pPr lvl="1" algn="just"/>
            <a:r>
              <a:rPr lang="fr-FR" dirty="0"/>
              <a:t>ADD : Copy files </a:t>
            </a:r>
            <a:r>
              <a:rPr lang="fr-FR" dirty="0" err="1"/>
              <a:t>from</a:t>
            </a:r>
            <a:r>
              <a:rPr lang="fr-FR" dirty="0"/>
              <a:t> a source on the host to the containers </a:t>
            </a:r>
            <a:r>
              <a:rPr lang="fr-FR" dirty="0" err="1"/>
              <a:t>own</a:t>
            </a:r>
            <a:r>
              <a:rPr lang="fr-FR" dirty="0"/>
              <a:t> file system at the set destination</a:t>
            </a:r>
          </a:p>
          <a:p>
            <a:pPr lvl="1" algn="just"/>
            <a:r>
              <a:rPr lang="fr-FR" dirty="0"/>
              <a:t>CMD : Exécute a </a:t>
            </a:r>
            <a:r>
              <a:rPr lang="fr-FR" dirty="0" err="1"/>
              <a:t>specific</a:t>
            </a:r>
            <a:r>
              <a:rPr lang="fr-FR" dirty="0"/>
              <a:t> command </a:t>
            </a:r>
            <a:r>
              <a:rPr lang="fr-FR" dirty="0" err="1"/>
              <a:t>within</a:t>
            </a:r>
            <a:r>
              <a:rPr lang="fr-FR" dirty="0"/>
              <a:t> the container.</a:t>
            </a:r>
          </a:p>
          <a:p>
            <a:pPr lvl="1" algn="just"/>
            <a:r>
              <a:rPr lang="fr-FR" dirty="0"/>
              <a:t>ENTRYPOINT : Set a default application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every</a:t>
            </a:r>
            <a:r>
              <a:rPr lang="fr-FR" dirty="0"/>
              <a:t> time a container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image.</a:t>
            </a:r>
          </a:p>
          <a:p>
            <a:pPr lvl="1" algn="just"/>
            <a:r>
              <a:rPr lang="fr-FR" dirty="0"/>
              <a:t>ENV : Set </a:t>
            </a:r>
            <a:r>
              <a:rPr lang="fr-FR" dirty="0" err="1"/>
              <a:t>environment</a:t>
            </a:r>
            <a:r>
              <a:rPr lang="fr-FR" dirty="0"/>
              <a:t> variables.</a:t>
            </a:r>
          </a:p>
          <a:p>
            <a:pPr lvl="1" algn="just"/>
            <a:r>
              <a:rPr lang="fr-FR" dirty="0"/>
              <a:t>EXPOSE : Expose a </a:t>
            </a:r>
            <a:r>
              <a:rPr lang="fr-FR" dirty="0" err="1"/>
              <a:t>specific</a:t>
            </a:r>
            <a:r>
              <a:rPr lang="fr-FR" dirty="0"/>
              <a:t> port to enable networking </a:t>
            </a:r>
            <a:r>
              <a:rPr lang="fr-FR" dirty="0" err="1"/>
              <a:t>between</a:t>
            </a:r>
            <a:r>
              <a:rPr lang="fr-FR" dirty="0"/>
              <a:t> the container and the </a:t>
            </a:r>
            <a:r>
              <a:rPr lang="fr-FR" dirty="0" err="1"/>
              <a:t>outside</a:t>
            </a:r>
            <a:r>
              <a:rPr lang="fr-FR" dirty="0"/>
              <a:t> world.</a:t>
            </a:r>
          </a:p>
          <a:p>
            <a:pPr lvl="1" algn="just"/>
            <a:r>
              <a:rPr lang="fr-FR" dirty="0"/>
              <a:t>FROM : </a:t>
            </a:r>
            <a:r>
              <a:rPr lang="fr-FR" dirty="0" err="1"/>
              <a:t>Define</a:t>
            </a:r>
            <a:r>
              <a:rPr lang="fr-FR" dirty="0"/>
              <a:t> the base image </a:t>
            </a:r>
            <a:r>
              <a:rPr lang="fr-FR" dirty="0" err="1"/>
              <a:t>used</a:t>
            </a:r>
            <a:r>
              <a:rPr lang="fr-FR" dirty="0"/>
              <a:t> to start the </a:t>
            </a:r>
            <a:r>
              <a:rPr lang="fr-FR" dirty="0" err="1"/>
              <a:t>build</a:t>
            </a:r>
            <a:r>
              <a:rPr lang="fr-FR" dirty="0"/>
              <a:t> process.</a:t>
            </a:r>
          </a:p>
          <a:p>
            <a:pPr lvl="1" algn="just"/>
            <a:r>
              <a:rPr lang="fr-FR" dirty="0"/>
              <a:t>MAINTAINER : </a:t>
            </a:r>
            <a:r>
              <a:rPr lang="fr-FR" dirty="0" err="1"/>
              <a:t>Define</a:t>
            </a:r>
            <a:r>
              <a:rPr lang="fr-FR" dirty="0"/>
              <a:t> the full </a:t>
            </a:r>
            <a:r>
              <a:rPr lang="fr-FR" dirty="0" err="1"/>
              <a:t>name</a:t>
            </a:r>
            <a:r>
              <a:rPr lang="fr-FR" dirty="0"/>
              <a:t> and email </a:t>
            </a:r>
            <a:r>
              <a:rPr lang="fr-FR" dirty="0" err="1"/>
              <a:t>address</a:t>
            </a:r>
            <a:r>
              <a:rPr lang="fr-FR" dirty="0"/>
              <a:t> of the image </a:t>
            </a:r>
            <a:r>
              <a:rPr lang="fr-FR" dirty="0" err="1"/>
              <a:t>creator</a:t>
            </a:r>
            <a:r>
              <a:rPr lang="fr-FR" dirty="0"/>
              <a:t>.</a:t>
            </a:r>
          </a:p>
          <a:p>
            <a:pPr lvl="1" algn="just"/>
            <a:r>
              <a:rPr lang="fr-FR" dirty="0"/>
              <a:t>RUN : Central </a:t>
            </a:r>
            <a:r>
              <a:rPr lang="fr-FR" dirty="0" err="1"/>
              <a:t>executing</a:t>
            </a:r>
            <a:r>
              <a:rPr lang="fr-FR" dirty="0"/>
              <a:t> directive for </a:t>
            </a:r>
            <a:r>
              <a:rPr lang="fr-FR" dirty="0" err="1"/>
              <a:t>Dockerfiles</a:t>
            </a:r>
            <a:r>
              <a:rPr lang="fr-FR" dirty="0"/>
              <a:t>.</a:t>
            </a:r>
          </a:p>
          <a:p>
            <a:pPr lvl="1" algn="just"/>
            <a:r>
              <a:rPr lang="fr-FR" dirty="0"/>
              <a:t>USER : Set the UID (the </a:t>
            </a:r>
            <a:r>
              <a:rPr lang="fr-FR" dirty="0" err="1"/>
              <a:t>username</a:t>
            </a:r>
            <a:r>
              <a:rPr lang="fr-FR" dirty="0"/>
              <a:t>)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run the container.</a:t>
            </a:r>
          </a:p>
          <a:p>
            <a:pPr lvl="1" algn="just"/>
            <a:r>
              <a:rPr lang="fr-FR" dirty="0"/>
              <a:t>VOLUME : Enable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container to a directory on the host machine.</a:t>
            </a:r>
          </a:p>
          <a:p>
            <a:pPr lvl="1" algn="just"/>
            <a:r>
              <a:rPr lang="fr-FR" dirty="0"/>
              <a:t>WORKDIR : Set the </a:t>
            </a:r>
            <a:r>
              <a:rPr lang="fr-FR" dirty="0" err="1"/>
              <a:t>path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the command </a:t>
            </a:r>
            <a:r>
              <a:rPr lang="fr-FR" dirty="0" err="1"/>
              <a:t>defined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CMD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executed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712942-DA02-FA8C-2551-291512FC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54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6D493-72D2-BA3E-0928-87D625D1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image Docker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17D164-F945-1F8C-478A-91FF27814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602" y="2020252"/>
            <a:ext cx="7991475" cy="32289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ABBF900-2632-3AB4-CE05-2719A8E40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49227"/>
            <a:ext cx="1104900" cy="304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C0166A8-8C7F-A090-808E-17F53D0E1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711825"/>
            <a:ext cx="4581525" cy="781050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A5458C-A1FC-8BF8-443D-15C25BA3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85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04083-C5A5-A919-021E-61E715FE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image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5F07D1-822B-4ADE-55E8-25650DF45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9195"/>
          </a:xfrm>
        </p:spPr>
        <p:txBody>
          <a:bodyPr/>
          <a:lstStyle/>
          <a:p>
            <a:pPr algn="just"/>
            <a:r>
              <a:rPr lang="fr-FR" dirty="0"/>
              <a:t>FROM </a:t>
            </a:r>
            <a:r>
              <a:rPr lang="fr-FR" dirty="0" err="1"/>
              <a:t>nginx</a:t>
            </a:r>
            <a:r>
              <a:rPr lang="fr-FR" dirty="0"/>
              <a:t> : mon image va se baser sur </a:t>
            </a:r>
            <a:r>
              <a:rPr lang="fr-FR" dirty="0" err="1"/>
              <a:t>nginx</a:t>
            </a:r>
            <a:endParaRPr lang="fr-FR" dirty="0"/>
          </a:p>
          <a:p>
            <a:pPr algn="just"/>
            <a:r>
              <a:rPr lang="fr-FR" dirty="0"/>
              <a:t>COPY index.html /</a:t>
            </a:r>
            <a:r>
              <a:rPr lang="fr-FR" dirty="0" err="1"/>
              <a:t>usr</a:t>
            </a:r>
            <a:r>
              <a:rPr lang="fr-FR" dirty="0"/>
              <a:t>/</a:t>
            </a:r>
            <a:r>
              <a:rPr lang="fr-FR" dirty="0" err="1"/>
              <a:t>share</a:t>
            </a:r>
            <a:r>
              <a:rPr lang="fr-FR" dirty="0"/>
              <a:t>/</a:t>
            </a:r>
            <a:r>
              <a:rPr lang="fr-FR" dirty="0" err="1"/>
              <a:t>nginx</a:t>
            </a:r>
            <a:r>
              <a:rPr lang="fr-FR" dirty="0"/>
              <a:t>/html : pour déployer mon application dans </a:t>
            </a:r>
            <a:r>
              <a:rPr lang="fr-FR" dirty="0" err="1"/>
              <a:t>nginx</a:t>
            </a:r>
            <a:r>
              <a:rPr lang="fr-FR" dirty="0"/>
              <a:t> il faut copier le fichier index.html dans le dossier utilisé par défaut par </a:t>
            </a:r>
            <a:r>
              <a:rPr lang="fr-FR" dirty="0" err="1"/>
              <a:t>nginx</a:t>
            </a:r>
            <a:r>
              <a:rPr lang="fr-FR" dirty="0"/>
              <a:t> pour déployer les applications.</a:t>
            </a:r>
          </a:p>
          <a:p>
            <a:pPr algn="just"/>
            <a:r>
              <a:rPr lang="fr-FR" dirty="0"/>
              <a:t>EXPOSE 80 : exposer l’application sur le port 80</a:t>
            </a:r>
          </a:p>
          <a:p>
            <a:pPr algn="just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F09B8A5-ABC0-19BB-8E58-B73A3D3C1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9" y="4501674"/>
            <a:ext cx="4314825" cy="2857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7EA0677-9589-5D23-5EB3-7B9A09D4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07330"/>
            <a:ext cx="5105400" cy="266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112604A-8DC1-2070-2AFA-CE92550E4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86897"/>
            <a:ext cx="4657725" cy="1457325"/>
          </a:xfrm>
          <a:prstGeom prst="rect">
            <a:avLst/>
          </a:prstGeom>
        </p:spPr>
      </p:pic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DD05A019-3783-7C65-8D3F-E4745828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975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A6D33-AED3-6940-A1E1-EF8106D1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image Docker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D8605C-1141-8BCD-CA47-66BB3087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663701"/>
            <a:ext cx="8820150" cy="35052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ABA823E-D41D-91F7-8737-7CF4FFB42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" y="1995488"/>
            <a:ext cx="2276475" cy="16859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B97765E-5D58-D12C-41B3-F65156E81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" y="5038725"/>
            <a:ext cx="1085850" cy="314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0AA8C94-1E45-9A30-3190-595672976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27" y="5657850"/>
            <a:ext cx="7010400" cy="12001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2A09714-A97B-60EE-477D-A94485EE7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6117" y="5515293"/>
            <a:ext cx="3286125" cy="581025"/>
          </a:xfrm>
          <a:prstGeom prst="rect">
            <a:avLst/>
          </a:prstGeom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D3BAD583-E4BC-DDF9-2AFC-60F53EE1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9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73D91-68A8-4E5B-8117-BE75D980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l’infrastructure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C60123BB-393E-4BDC-8BA8-4D1EF193E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7048" y="1825625"/>
            <a:ext cx="8917903" cy="4351338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4CCAB19-75BA-89B7-0854-8EEED993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76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FA326-483B-45BB-9F0F-6EAE3C08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Container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7149A2-F195-47A6-BCB4-BAB0060FB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033951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fr-FR" dirty="0"/>
              <a:t>Enveloppe permettant de packager une application avec juste ce dont elle a besoin pour fonctionner.</a:t>
            </a:r>
          </a:p>
          <a:p>
            <a:pPr algn="just"/>
            <a:r>
              <a:rPr lang="fr-FR" dirty="0"/>
              <a:t>Peut être déployé tel quel dans n’importe quelle machine disposant d’un Container Engine avec différents environnement(Dev, Test, Prod)</a:t>
            </a:r>
          </a:p>
          <a:p>
            <a:pPr algn="just"/>
            <a:r>
              <a:rPr lang="fr-FR" dirty="0"/>
              <a:t>Utilise le Kernel de l’OS Hôte.</a:t>
            </a:r>
          </a:p>
          <a:p>
            <a:pPr algn="just"/>
            <a:r>
              <a:rPr lang="fr-FR" dirty="0"/>
              <a:t>A son propre espace de processus et sa propre interface réseau.</a:t>
            </a:r>
          </a:p>
          <a:p>
            <a:pPr algn="just"/>
            <a:r>
              <a:rPr lang="fr-FR" dirty="0"/>
              <a:t>Isolé de l’hôte, mais exécutée directement dessus.</a:t>
            </a:r>
          </a:p>
          <a:p>
            <a:pPr algn="just"/>
            <a:r>
              <a:rPr lang="fr-FR" dirty="0"/>
              <a:t>Permet de décomposer l’infrastructure applicative en petits éléments légers facile à déployer et à réutiliser.</a:t>
            </a:r>
          </a:p>
          <a:p>
            <a:pPr algn="just"/>
            <a:r>
              <a:rPr lang="fr-FR" dirty="0"/>
              <a:t>Créer un conteneur pour chaque application.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871F9D5-EA52-4F24-AEE4-FF7E880568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226421" y="2331320"/>
            <a:ext cx="2127379" cy="247635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BE304E-544B-0B84-124F-ECC08510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15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60155-BB4E-4F72-B557-92B27F73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utiliser les Containers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10F255-E8BE-4BAF-B96F-0AF6C50B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Meilleurs performances que les VM (Démarrage instantané).</a:t>
            </a:r>
          </a:p>
          <a:p>
            <a:r>
              <a:rPr lang="fr-FR" dirty="0"/>
              <a:t>Portabilité d’un environnement à l’autre (Multi cloud).</a:t>
            </a:r>
          </a:p>
          <a:p>
            <a:r>
              <a:rPr lang="fr-FR" dirty="0"/>
              <a:t>Cohérence entre les environnements Dev, Test et Prod.</a:t>
            </a:r>
          </a:p>
          <a:p>
            <a:r>
              <a:rPr lang="fr-FR" dirty="0"/>
              <a:t>Permet de modulariser facilement l’application.</a:t>
            </a:r>
          </a:p>
          <a:p>
            <a:r>
              <a:rPr lang="fr-FR" dirty="0"/>
              <a:t>Gérer l’héritage technique (Ancienne application) grâce à l’isolation.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3DF276-8EF9-C693-A43E-0E76DA1E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13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3006DC0-430C-4627-A401-4900B1C0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Containers vs Virtual Machines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3D59D5B-9D84-4C9B-AFA9-4985BFA11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57368" cy="4351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fr-FR" dirty="0"/>
              <a:t>Machine virtuelle :</a:t>
            </a:r>
          </a:p>
          <a:p>
            <a:pPr lvl="1" algn="just"/>
            <a:r>
              <a:rPr lang="fr-FR" dirty="0"/>
              <a:t>Permet de virtualiser une machine physique.</a:t>
            </a:r>
          </a:p>
          <a:p>
            <a:pPr lvl="1" algn="just"/>
            <a:r>
              <a:rPr lang="fr-FR" dirty="0"/>
              <a:t>Chaque VM a son propre OS.</a:t>
            </a:r>
          </a:p>
          <a:p>
            <a:pPr lvl="1" algn="just"/>
            <a:r>
              <a:rPr lang="fr-FR" dirty="0"/>
              <a:t>Une VM consomme beaucoup de ressources (CPU, Stockage) et prend assez de temps pour booter (quelques minutes).</a:t>
            </a:r>
          </a:p>
          <a:p>
            <a:pPr algn="just"/>
            <a:r>
              <a:rPr lang="fr-FR" dirty="0"/>
              <a:t>Conteneur</a:t>
            </a:r>
          </a:p>
          <a:p>
            <a:pPr lvl="1" algn="just"/>
            <a:r>
              <a:rPr lang="fr-FR" dirty="0"/>
              <a:t>Permet de créer un environnement d’exécution des applications.</a:t>
            </a:r>
          </a:p>
          <a:p>
            <a:pPr lvl="1" algn="just"/>
            <a:r>
              <a:rPr lang="fr-FR" dirty="0"/>
              <a:t>Les conteneurs utilisent le même OS.</a:t>
            </a:r>
          </a:p>
          <a:p>
            <a:pPr lvl="1" algn="just"/>
            <a:r>
              <a:rPr lang="fr-FR" dirty="0"/>
              <a:t>Tous les conteneurs utilise le même Kernel (Linux), consomme peu de ressources, boot rapide (quelques secondes)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8FDB21D-01EC-4DD0-9B20-6AA16462F0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17989" y="2228288"/>
            <a:ext cx="6435811" cy="4404325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DEE49E-8F82-A764-23FC-91049CAE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2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0845E76-CF7D-42F6-B822-EC4B2FBF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des conteneurs dans des Machines virtuelles.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C5433C7-8D5B-409E-939C-1D16E314A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06795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fr-FR" dirty="0"/>
              <a:t>Docker ne vient pas pour remplacer les machines virtuelles.</a:t>
            </a:r>
          </a:p>
          <a:p>
            <a:pPr algn="just"/>
            <a:r>
              <a:rPr lang="fr-FR" dirty="0"/>
              <a:t>Dans la pratique on utilise les deux :</a:t>
            </a:r>
          </a:p>
          <a:p>
            <a:pPr lvl="1" algn="just"/>
            <a:r>
              <a:rPr lang="fr-FR" dirty="0"/>
              <a:t>Les machines virtuelles pour virtualiser les machines.</a:t>
            </a:r>
          </a:p>
          <a:p>
            <a:pPr lvl="1" algn="just"/>
            <a:r>
              <a:rPr lang="fr-FR" dirty="0"/>
              <a:t>Utiliser Docker pour isoler les environnements d’exécution des applications dans des machines virtuelles.</a:t>
            </a:r>
          </a:p>
          <a:p>
            <a:pPr algn="just"/>
            <a:r>
              <a:rPr lang="fr-FR" dirty="0"/>
              <a:t>Ceci pour tirer le bénéfice des technologies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8BE6C5F-763B-41AA-9731-57ACE6F7A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63978" y="1825625"/>
            <a:ext cx="6089822" cy="4078359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C8E14AE-9C32-D963-4F16-26889D25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12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E80AB-6D0B-4C01-BB7C-FBE637CE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Histoire des conteneurs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4345A-D446-49CB-8756-93553C35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Conteneur = unité de transport intermodal.</a:t>
            </a:r>
          </a:p>
          <a:p>
            <a:r>
              <a:rPr lang="fr-FR" dirty="0"/>
              <a:t>Virtualisation de processus :</a:t>
            </a:r>
          </a:p>
          <a:p>
            <a:pPr lvl="1"/>
            <a:r>
              <a:rPr lang="fr-FR" dirty="0"/>
              <a:t>UNIX </a:t>
            </a:r>
            <a:r>
              <a:rPr lang="fr-FR" dirty="0" err="1"/>
              <a:t>chroot</a:t>
            </a:r>
            <a:r>
              <a:rPr lang="fr-FR" dirty="0"/>
              <a:t> (1979-1982)</a:t>
            </a:r>
          </a:p>
          <a:p>
            <a:pPr lvl="1"/>
            <a:r>
              <a:rPr lang="fr-FR" dirty="0"/>
              <a:t>BSD </a:t>
            </a:r>
            <a:r>
              <a:rPr lang="fr-FR" dirty="0" err="1"/>
              <a:t>Jail</a:t>
            </a:r>
            <a:r>
              <a:rPr lang="fr-FR" dirty="0"/>
              <a:t> (1998)</a:t>
            </a:r>
          </a:p>
          <a:p>
            <a:pPr lvl="1"/>
            <a:r>
              <a:rPr lang="fr-FR" dirty="0" err="1"/>
              <a:t>Parallels</a:t>
            </a:r>
            <a:r>
              <a:rPr lang="fr-FR" dirty="0"/>
              <a:t> </a:t>
            </a:r>
            <a:r>
              <a:rPr lang="fr-FR" dirty="0" err="1"/>
              <a:t>Virtuozzo</a:t>
            </a:r>
            <a:r>
              <a:rPr lang="fr-FR" dirty="0"/>
              <a:t> (2001)</a:t>
            </a:r>
          </a:p>
          <a:p>
            <a:pPr lvl="1"/>
            <a:r>
              <a:rPr lang="fr-FR" dirty="0"/>
              <a:t>Solaris Containers (2005)</a:t>
            </a:r>
          </a:p>
          <a:p>
            <a:pPr lvl="1"/>
            <a:r>
              <a:rPr lang="fr-FR" dirty="0"/>
              <a:t>Linux LXC (2008)</a:t>
            </a:r>
          </a:p>
          <a:p>
            <a:pPr lvl="1"/>
            <a:r>
              <a:rPr lang="fr-FR" dirty="0"/>
              <a:t>Docker (2013) (basé sur LXC)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5BACCA-C5F5-E72B-BF18-54B4F974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98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E80AB-6D0B-4C01-BB7C-FBE637CE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4345A-D446-49CB-8756-93553C35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fr-FR" dirty="0"/>
              <a:t>Docker permet de créer des environnements (appels containers) de manière à isoler des applications.</a:t>
            </a:r>
          </a:p>
          <a:p>
            <a:pPr algn="just"/>
            <a:r>
              <a:rPr lang="fr-FR" dirty="0"/>
              <a:t>Il permet d’empaqueter une application ainsi que les dépendances nécessaires dans un conteneur virtuel isolé qui pourra être exécuté sur n’importe quelle machine supportant docker.</a:t>
            </a:r>
          </a:p>
          <a:p>
            <a:pPr algn="just"/>
            <a:r>
              <a:rPr lang="fr-FR" dirty="0"/>
              <a:t>Docker est un logiciel libre qui permet le déploiement d’applications sous la forme de conteneurs logiciels.</a:t>
            </a:r>
          </a:p>
          <a:p>
            <a:pPr algn="just"/>
            <a:r>
              <a:rPr lang="fr-FR" dirty="0"/>
              <a:t>L’origine de docker est :</a:t>
            </a:r>
          </a:p>
          <a:p>
            <a:pPr lvl="1" algn="just"/>
            <a:r>
              <a:rPr lang="fr-FR" dirty="0"/>
              <a:t>Au départ, société française et maintenant basée à San Francisco.</a:t>
            </a:r>
          </a:p>
          <a:p>
            <a:pPr lvl="1" algn="just"/>
            <a:r>
              <a:rPr lang="fr-FR" dirty="0" err="1"/>
              <a:t>dotCloud</a:t>
            </a:r>
            <a:r>
              <a:rPr lang="fr-FR" dirty="0"/>
              <a:t> : un PaaS avec un container engine écrit en python.</a:t>
            </a:r>
          </a:p>
          <a:p>
            <a:pPr lvl="1" algn="just"/>
            <a:r>
              <a:rPr lang="fr-FR" dirty="0"/>
              <a:t>En 2012 : Réécriture le langage GO.</a:t>
            </a:r>
          </a:p>
          <a:p>
            <a:pPr lvl="1" algn="just"/>
            <a:r>
              <a:rPr lang="fr-FR" dirty="0"/>
              <a:t>Réaction très positive de la communauté.</a:t>
            </a:r>
          </a:p>
          <a:p>
            <a:pPr lvl="1" algn="just"/>
            <a:r>
              <a:rPr lang="fr-FR" dirty="0" err="1"/>
              <a:t>dotCloud</a:t>
            </a:r>
            <a:r>
              <a:rPr lang="fr-FR" dirty="0"/>
              <a:t> change de nom pour Docker.</a:t>
            </a:r>
          </a:p>
          <a:p>
            <a:pPr lvl="1" algn="just"/>
            <a:r>
              <a:rPr lang="fr-FR" dirty="0"/>
              <a:t>En 2014, Levée de fonds : 40 millions $.</a:t>
            </a:r>
          </a:p>
          <a:p>
            <a:pPr lvl="1" algn="just"/>
            <a:r>
              <a:rPr lang="fr-FR" dirty="0"/>
              <a:t>En 2015 , Levée de fonds : 95 millions $.</a:t>
            </a:r>
          </a:p>
          <a:p>
            <a:pPr lvl="1" algn="just"/>
            <a:endParaRPr lang="fr-FR" dirty="0"/>
          </a:p>
          <a:p>
            <a:pPr lvl="1" algn="just"/>
            <a:endParaRPr lang="fr-FR" dirty="0"/>
          </a:p>
          <a:p>
            <a:pPr lvl="1" algn="just"/>
            <a:endParaRPr lang="fr-FR" dirty="0"/>
          </a:p>
          <a:p>
            <a:pPr lvl="1" algn="just"/>
            <a:endParaRPr lang="fr-FR" dirty="0"/>
          </a:p>
          <a:p>
            <a:pPr lvl="1" algn="just"/>
            <a:endParaRPr lang="fr-FR" dirty="0"/>
          </a:p>
          <a:p>
            <a:pPr lvl="1" algn="just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053157-59B2-467F-82F8-80F825E8C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068" y="3704557"/>
            <a:ext cx="3236732" cy="278831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A5EDA9-9486-7176-8465-33329AC9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37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E80AB-6D0B-4C01-BB7C-FBE637CE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de déploiement des applications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4345A-D446-49CB-8756-93553C355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40116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fr-FR" dirty="0"/>
              <a:t>Pour une application utilisant différentes technologies (services), des problèmes sont posés au moment du déploiement en production.</a:t>
            </a:r>
          </a:p>
          <a:p>
            <a:pPr lvl="1" algn="just"/>
            <a:r>
              <a:rPr lang="fr-FR" dirty="0"/>
              <a:t>Compatibilité des applications avec les OS</a:t>
            </a:r>
          </a:p>
          <a:p>
            <a:pPr lvl="1" algn="just"/>
            <a:r>
              <a:rPr lang="fr-FR" dirty="0"/>
              <a:t>Installer les dépendances et les librairies requises avec les bonnes versions pour chaque service.</a:t>
            </a:r>
          </a:p>
          <a:p>
            <a:pPr lvl="1" algn="just"/>
            <a:r>
              <a:rPr lang="fr-FR" dirty="0"/>
              <a:t>Installer les différents environnements :</a:t>
            </a:r>
          </a:p>
          <a:p>
            <a:pPr lvl="2" algn="just"/>
            <a:r>
              <a:rPr lang="fr-FR" dirty="0"/>
              <a:t>Dev</a:t>
            </a:r>
          </a:p>
          <a:p>
            <a:pPr lvl="2" algn="just"/>
            <a:r>
              <a:rPr lang="fr-FR" dirty="0"/>
              <a:t>Test</a:t>
            </a:r>
          </a:p>
          <a:p>
            <a:pPr lvl="2" algn="just"/>
            <a:r>
              <a:rPr lang="fr-FR" dirty="0"/>
              <a:t>Prod</a:t>
            </a:r>
          </a:p>
          <a:p>
            <a:pPr algn="just"/>
            <a:r>
              <a:rPr lang="fr-FR" dirty="0"/>
              <a:t>Ce qui prend beaucoup de temps pour déployer les applications. </a:t>
            </a:r>
          </a:p>
          <a:p>
            <a:pPr algn="just"/>
            <a:r>
              <a:rPr lang="fr-FR" dirty="0"/>
              <a:t>Avec des conflits entre les développeurs et les opérationnels (Administrateurs Systèmes)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480A2A1B-F20F-4ED4-86F5-79C559DC7A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49603" y="2357087"/>
            <a:ext cx="4204197" cy="274122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87F5E1-BF6C-8D25-650F-8BF94542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2C3-1160-4515-B17C-FC66E58E5E7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1648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20808</TotalTime>
  <Words>1725</Words>
  <Application>Microsoft Office PowerPoint</Application>
  <PresentationFormat>Grand écran</PresentationFormat>
  <Paragraphs>191</Paragraphs>
  <Slides>19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Docker</vt:lpstr>
      <vt:lpstr>Evolution de l’infrastructure</vt:lpstr>
      <vt:lpstr>Container</vt:lpstr>
      <vt:lpstr>Pourquoi utiliser les Containers</vt:lpstr>
      <vt:lpstr>Containers vs Virtual Machines</vt:lpstr>
      <vt:lpstr>Utiliser des conteneurs dans des Machines virtuelles.</vt:lpstr>
      <vt:lpstr>Histoire des conteneurs</vt:lpstr>
      <vt:lpstr>C’est quoi Docker</vt:lpstr>
      <vt:lpstr>Problèmes de déploiement des applications</vt:lpstr>
      <vt:lpstr>Solution : conteneurs d’applications</vt:lpstr>
      <vt:lpstr>Architecture globale Docker</vt:lpstr>
      <vt:lpstr>Docker =&gt; Docker Hub</vt:lpstr>
      <vt:lpstr>Image vs Container</vt:lpstr>
      <vt:lpstr>Docker contribue à instaurer la culture DevOps</vt:lpstr>
      <vt:lpstr>Commandes de base docker : run et ps</vt:lpstr>
      <vt:lpstr>Instruction de Dockerfile</vt:lpstr>
      <vt:lpstr>Créer une image Docker</vt:lpstr>
      <vt:lpstr>Créer une image Docker</vt:lpstr>
      <vt:lpstr>Créer une image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Malek Bouzaien</dc:creator>
  <cp:lastModifiedBy>BOUZAYEN MALEK</cp:lastModifiedBy>
  <cp:revision>45</cp:revision>
  <dcterms:created xsi:type="dcterms:W3CDTF">2022-04-22T07:52:24Z</dcterms:created>
  <dcterms:modified xsi:type="dcterms:W3CDTF">2025-03-06T08:48:16Z</dcterms:modified>
</cp:coreProperties>
</file>