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71" r:id="rId3"/>
    <p:sldId id="270" r:id="rId4"/>
    <p:sldId id="258" r:id="rId5"/>
    <p:sldId id="260" r:id="rId7"/>
    <p:sldId id="257" r:id="rId8"/>
    <p:sldId id="261" r:id="rId9"/>
    <p:sldId id="264" r:id="rId10"/>
    <p:sldId id="265" r:id="rId11"/>
    <p:sldId id="266" r:id="rId12"/>
    <p:sldId id="267" r:id="rId1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46" d="100"/>
          <a:sy n="46" d="100"/>
        </p:scale>
        <p:origin x="-64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DB12C3-22BD-42A9-9365-A81DB6F99A8B}" type="datetimeFigureOut">
              <a:rPr lang="fr-FR" smtClean="0"/>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8787E9-1DE2-4EE4-80F3-D13D6064271A}" type="slidenum">
              <a:rPr lang="fr-FR" smtClean="0"/>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59559F2-5DBD-46F0-BD78-DC8D2BB32004}" type="slidenum">
              <a:rPr lang="fr-FR"/>
            </a:fld>
            <a:endParaRPr lang="fr-FR"/>
          </a:p>
        </p:txBody>
      </p:sp>
      <p:sp>
        <p:nvSpPr>
          <p:cNvPr id="211970" name="Rectangle 2"/>
          <p:cNvSpPr>
            <a:spLocks noGrp="1" noRot="1" noChangeAspect="1" noChangeArrowheads="1" noTextEdit="1"/>
          </p:cNvSpPr>
          <p:nvPr>
            <p:ph type="sldImg"/>
          </p:nvPr>
        </p:nvSpPr>
        <p:spPr/>
      </p:sp>
      <p:sp>
        <p:nvSpPr>
          <p:cNvPr id="211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572C7B5-6201-4762-930D-6C4F9E36A462}" type="slidenum">
              <a:rPr lang="fr-FR"/>
            </a:fld>
            <a:endParaRPr lang="fr-FR"/>
          </a:p>
        </p:txBody>
      </p:sp>
      <p:sp>
        <p:nvSpPr>
          <p:cNvPr id="214018" name="Rectangle 2"/>
          <p:cNvSpPr>
            <a:spLocks noGrp="1" noRot="1" noChangeAspect="1" noChangeArrowheads="1" noTextEdit="1"/>
          </p:cNvSpPr>
          <p:nvPr>
            <p:ph type="sldImg"/>
          </p:nvPr>
        </p:nvSpPr>
        <p:spPr/>
      </p:sp>
      <p:sp>
        <p:nvSpPr>
          <p:cNvPr id="214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1A8C01A-74DD-442C-8962-0CE885B78294}" type="slidenum">
              <a:rPr lang="fr-FR"/>
            </a:fld>
            <a:endParaRPr lang="fr-FR"/>
          </a:p>
        </p:txBody>
      </p:sp>
      <p:sp>
        <p:nvSpPr>
          <p:cNvPr id="210946" name="Rectangle 2"/>
          <p:cNvSpPr>
            <a:spLocks noGrp="1" noRot="1" noChangeAspect="1" noChangeArrowheads="1" noTextEdit="1"/>
          </p:cNvSpPr>
          <p:nvPr>
            <p:ph type="sldImg"/>
          </p:nvPr>
        </p:nvSpPr>
        <p:spPr/>
      </p:sp>
      <p:sp>
        <p:nvSpPr>
          <p:cNvPr id="210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701633F-DA33-4EEB-8BEF-ACC6DC7593CF}" type="slidenum">
              <a:rPr lang="fr-FR"/>
            </a:fld>
            <a:endParaRPr lang="fr-FR"/>
          </a:p>
        </p:txBody>
      </p:sp>
      <p:sp>
        <p:nvSpPr>
          <p:cNvPr id="215042" name="Rectangle 2"/>
          <p:cNvSpPr>
            <a:spLocks noGrp="1" noRot="1" noChangeAspect="1" noChangeArrowheads="1" noTextEdit="1"/>
          </p:cNvSpPr>
          <p:nvPr>
            <p:ph type="sldImg"/>
          </p:nvPr>
        </p:nvSpPr>
        <p:spPr/>
      </p:sp>
      <p:sp>
        <p:nvSpPr>
          <p:cNvPr id="215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0B4DB80-5174-408D-97D0-FF8B55EB1693}" type="slidenum">
              <a:rPr lang="fr-FR"/>
            </a:fld>
            <a:endParaRPr lang="fr-FR"/>
          </a:p>
        </p:txBody>
      </p:sp>
      <p:sp>
        <p:nvSpPr>
          <p:cNvPr id="218114" name="Rectangle 2"/>
          <p:cNvSpPr>
            <a:spLocks noGrp="1" noRot="1" noChangeAspect="1" noChangeArrowheads="1" noTextEdit="1"/>
          </p:cNvSpPr>
          <p:nvPr>
            <p:ph type="sldImg"/>
          </p:nvPr>
        </p:nvSpPr>
        <p:spPr/>
      </p:sp>
      <p:sp>
        <p:nvSpPr>
          <p:cNvPr id="218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B344111-1B5C-4231-B68F-7870020D9DEB}" type="slidenum">
              <a:rPr lang="fr-FR"/>
            </a:fld>
            <a:endParaRPr lang="fr-FR"/>
          </a:p>
        </p:txBody>
      </p:sp>
      <p:sp>
        <p:nvSpPr>
          <p:cNvPr id="219138" name="Rectangle 2"/>
          <p:cNvSpPr>
            <a:spLocks noGrp="1" noRot="1" noChangeAspect="1" noChangeArrowheads="1" noTextEdit="1"/>
          </p:cNvSpPr>
          <p:nvPr>
            <p:ph type="sldImg"/>
          </p:nvPr>
        </p:nvSpPr>
        <p:spPr/>
      </p:sp>
      <p:sp>
        <p:nvSpPr>
          <p:cNvPr id="219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1E63A8C-05ED-42CF-BF4B-64C1F0C4429A}" type="slidenum">
              <a:rPr lang="fr-FR"/>
            </a:fld>
            <a:endParaRPr lang="fr-FR"/>
          </a:p>
        </p:txBody>
      </p:sp>
      <p:sp>
        <p:nvSpPr>
          <p:cNvPr id="220162" name="Rectangle 2"/>
          <p:cNvSpPr>
            <a:spLocks noGrp="1" noRot="1" noChangeAspect="1" noChangeArrowheads="1" noTextEdit="1"/>
          </p:cNvSpPr>
          <p:nvPr>
            <p:ph type="sldImg"/>
          </p:nvPr>
        </p:nvSpPr>
        <p:spPr/>
      </p:sp>
      <p:sp>
        <p:nvSpPr>
          <p:cNvPr id="220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F284AC5-115C-4209-A50F-9D1C71DF33FD}" type="slidenum">
              <a:rPr lang="fr-FR"/>
            </a:fld>
            <a:endParaRPr lang="fr-FR"/>
          </a:p>
        </p:txBody>
      </p:sp>
      <p:sp>
        <p:nvSpPr>
          <p:cNvPr id="221186" name="Rectangle 2"/>
          <p:cNvSpPr>
            <a:spLocks noGrp="1" noRot="1" noChangeAspect="1" noChangeArrowheads="1" noTextEdit="1"/>
          </p:cNvSpPr>
          <p:nvPr>
            <p:ph type="sldImg"/>
          </p:nvPr>
        </p:nvSpPr>
        <p:spPr/>
      </p:sp>
      <p:sp>
        <p:nvSpPr>
          <p:cNvPr id="22118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hasCustomPrompt="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9FD7E45F-ACD0-41D3-98B9-B402AAA29A0C}" type="datetimeFigureOut">
              <a:rPr lang="fr-FR" smtClean="0"/>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4FBBE7E-2729-4DE8-BEED-2F7814D2471D}" type="slidenum">
              <a:rPr lang="fr-FR" smtClean="0"/>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hasCustomPrompt="1"/>
          </p:nvPr>
        </p:nvSpPr>
        <p:spPr/>
        <p:txBody>
          <a:bodyPr vert="eaVert"/>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FD7E45F-ACD0-41D3-98B9-B402AAA29A0C}" type="datetimeFigureOut">
              <a:rPr lang="fr-FR" smtClean="0"/>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4FBBE7E-2729-4DE8-BEED-2F7814D2471D}" type="slidenum">
              <a:rPr lang="fr-FR" smtClean="0"/>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hasCustomPrompt="1"/>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hasCustomPrompt="1"/>
          </p:nvPr>
        </p:nvSpPr>
        <p:spPr>
          <a:xfrm>
            <a:off x="457200" y="274638"/>
            <a:ext cx="6019800" cy="5851525"/>
          </a:xfrm>
        </p:spPr>
        <p:txBody>
          <a:bodyPr vert="eaVert"/>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FD7E45F-ACD0-41D3-98B9-B402AAA29A0C}" type="datetimeFigureOut">
              <a:rPr lang="fr-FR" smtClean="0"/>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4FBBE7E-2729-4DE8-BEED-2F7814D2471D}" type="slidenum">
              <a:rPr lang="fr-FR" smtClean="0"/>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fr-FR" smtClean="0"/>
              <a:t>Cliquez pour modifier le style du titre</a:t>
            </a:r>
            <a:endParaRPr lang="fr-FR"/>
          </a:p>
        </p:txBody>
      </p:sp>
      <p:sp>
        <p:nvSpPr>
          <p:cNvPr id="3" name="Espace réservé du contenu 2"/>
          <p:cNvSpPr>
            <a:spLocks noGrp="1"/>
          </p:cNvSpPr>
          <p:nvPr>
            <p:ph idx="1" hasCustomPrompt="1"/>
          </p:nvPr>
        </p:nvSpPr>
        <p:spPr/>
        <p:txBody>
          <a:bodyPr/>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FD7E45F-ACD0-41D3-98B9-B402AAA29A0C}" type="datetimeFigureOut">
              <a:rPr lang="fr-FR" smtClean="0"/>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4FBBE7E-2729-4DE8-BEED-2F7814D2471D}" type="slidenum">
              <a:rPr lang="fr-FR" smtClean="0"/>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endParaRPr lang="fr-FR" smtClean="0"/>
          </a:p>
        </p:txBody>
      </p:sp>
      <p:sp>
        <p:nvSpPr>
          <p:cNvPr id="4" name="Espace réservé de la date 3"/>
          <p:cNvSpPr>
            <a:spLocks noGrp="1"/>
          </p:cNvSpPr>
          <p:nvPr>
            <p:ph type="dt" sz="half" idx="10"/>
          </p:nvPr>
        </p:nvSpPr>
        <p:spPr/>
        <p:txBody>
          <a:bodyPr/>
          <a:lstStyle/>
          <a:p>
            <a:fld id="{9FD7E45F-ACD0-41D3-98B9-B402AAA29A0C}" type="datetimeFigureOut">
              <a:rPr lang="fr-FR" smtClean="0"/>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4FBBE7E-2729-4DE8-BEED-2F7814D2471D}" type="slidenum">
              <a:rPr lang="fr-FR" smtClean="0"/>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fr-FR" smtClean="0"/>
              <a:t>Cliquez pour modifier le style du titre</a:t>
            </a:r>
            <a:endParaRPr lang="fr-FR"/>
          </a:p>
        </p:txBody>
      </p:sp>
      <p:sp>
        <p:nvSpPr>
          <p:cNvPr id="3" name="Espace réservé du contenu 2"/>
          <p:cNvSpPr>
            <a:spLocks noGrp="1"/>
          </p:cNvSpPr>
          <p:nvPr>
            <p:ph sz="half" idx="1" hasCustomPrompt="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FR"/>
          </a:p>
        </p:txBody>
      </p:sp>
      <p:sp>
        <p:nvSpPr>
          <p:cNvPr id="4" name="Espace réservé du contenu 3"/>
          <p:cNvSpPr>
            <a:spLocks noGrp="1"/>
          </p:cNvSpPr>
          <p:nvPr>
            <p:ph sz="half" idx="2" hasCustomPrompt="1"/>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FD7E45F-ACD0-41D3-98B9-B402AAA29A0C}" type="datetimeFigureOut">
              <a:rPr lang="fr-FR" smtClean="0"/>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4FBBE7E-2729-4DE8-BEED-2F7814D2471D}" type="slidenum">
              <a:rPr lang="fr-FR" smtClean="0"/>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hasCustomPrompt="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endParaRPr lang="fr-FR" smtClean="0"/>
          </a:p>
        </p:txBody>
      </p:sp>
      <p:sp>
        <p:nvSpPr>
          <p:cNvPr id="4" name="Espace réservé du contenu 3"/>
          <p:cNvSpPr>
            <a:spLocks noGrp="1"/>
          </p:cNvSpPr>
          <p:nvPr>
            <p:ph sz="half" idx="2" hasCustomPrompt="1"/>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FR"/>
          </a:p>
        </p:txBody>
      </p:sp>
      <p:sp>
        <p:nvSpPr>
          <p:cNvPr id="5" name="Espace réservé du texte 4"/>
          <p:cNvSpPr>
            <a:spLocks noGrp="1"/>
          </p:cNvSpPr>
          <p:nvPr>
            <p:ph type="body" sz="quarter" idx="3" hasCustomPrompt="1"/>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endParaRPr lang="fr-FR" smtClean="0"/>
          </a:p>
        </p:txBody>
      </p:sp>
      <p:sp>
        <p:nvSpPr>
          <p:cNvPr id="6" name="Espace réservé du contenu 5"/>
          <p:cNvSpPr>
            <a:spLocks noGrp="1"/>
          </p:cNvSpPr>
          <p:nvPr>
            <p:ph sz="quarter" idx="4" hasCustomPrompt="1"/>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9FD7E45F-ACD0-41D3-98B9-B402AAA29A0C}" type="datetimeFigureOut">
              <a:rPr lang="fr-FR" smtClean="0"/>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C4FBBE7E-2729-4DE8-BEED-2F7814D2471D}" type="slidenum">
              <a:rPr lang="fr-FR" smtClean="0"/>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9FD7E45F-ACD0-41D3-98B9-B402AAA29A0C}" type="datetimeFigureOut">
              <a:rPr lang="fr-FR" smtClean="0"/>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C4FBBE7E-2729-4DE8-BEED-2F7814D2471D}" type="slidenum">
              <a:rPr lang="fr-FR" smtClean="0"/>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FD7E45F-ACD0-41D3-98B9-B402AAA29A0C}" type="datetimeFigureOut">
              <a:rPr lang="fr-FR" smtClean="0"/>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4FBBE7E-2729-4DE8-BEED-2F7814D2471D}" type="slidenum">
              <a:rPr lang="fr-FR" smtClean="0"/>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hasCustomPrompt="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FR"/>
          </a:p>
        </p:txBody>
      </p:sp>
      <p:sp>
        <p:nvSpPr>
          <p:cNvPr id="4" name="Espace réservé du texte 3"/>
          <p:cNvSpPr>
            <a:spLocks noGrp="1"/>
          </p:cNvSpPr>
          <p:nvPr>
            <p:ph type="body" sz="half" idx="2" hasCustomPrompt="1"/>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endParaRPr lang="fr-FR" smtClean="0"/>
          </a:p>
        </p:txBody>
      </p:sp>
      <p:sp>
        <p:nvSpPr>
          <p:cNvPr id="5" name="Espace réservé de la date 4"/>
          <p:cNvSpPr>
            <a:spLocks noGrp="1"/>
          </p:cNvSpPr>
          <p:nvPr>
            <p:ph type="dt" sz="half" idx="10"/>
          </p:nvPr>
        </p:nvSpPr>
        <p:spPr/>
        <p:txBody>
          <a:bodyPr/>
          <a:lstStyle/>
          <a:p>
            <a:fld id="{9FD7E45F-ACD0-41D3-98B9-B402AAA29A0C}" type="datetimeFigureOut">
              <a:rPr lang="fr-FR" smtClean="0"/>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4FBBE7E-2729-4DE8-BEED-2F7814D2471D}" type="slidenum">
              <a:rPr lang="fr-FR" smtClean="0"/>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endParaRPr lang="fr-FR" smtClean="0"/>
          </a:p>
        </p:txBody>
      </p:sp>
      <p:sp>
        <p:nvSpPr>
          <p:cNvPr id="5" name="Espace réservé de la date 4"/>
          <p:cNvSpPr>
            <a:spLocks noGrp="1"/>
          </p:cNvSpPr>
          <p:nvPr>
            <p:ph type="dt" sz="half" idx="10"/>
          </p:nvPr>
        </p:nvSpPr>
        <p:spPr/>
        <p:txBody>
          <a:bodyPr/>
          <a:lstStyle/>
          <a:p>
            <a:fld id="{9FD7E45F-ACD0-41D3-98B9-B402AAA29A0C}" type="datetimeFigureOut">
              <a:rPr lang="fr-FR" smtClean="0"/>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4FBBE7E-2729-4DE8-BEED-2F7814D2471D}" type="slidenum">
              <a:rPr lang="fr-FR" smtClean="0"/>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endParaRPr lang="fr-FR" smtClean="0"/>
          </a:p>
          <a:p>
            <a:pPr lvl="1"/>
            <a:r>
              <a:rPr lang="fr-FR" smtClean="0"/>
              <a:t>Deuxième niveau</a:t>
            </a:r>
            <a:endParaRPr lang="fr-FR" smtClean="0"/>
          </a:p>
          <a:p>
            <a:pPr lvl="2"/>
            <a:r>
              <a:rPr lang="fr-FR" smtClean="0"/>
              <a:t>Troisième niveau</a:t>
            </a:r>
            <a:endParaRPr lang="fr-FR" smtClean="0"/>
          </a:p>
          <a:p>
            <a:pPr lvl="3"/>
            <a:r>
              <a:rPr lang="fr-FR" smtClean="0"/>
              <a:t>Quatrième niveau</a:t>
            </a:r>
            <a:endParaRPr lang="fr-FR" smtClean="0"/>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D7E45F-ACD0-41D3-98B9-B402AAA29A0C}" type="datetimeFigureOut">
              <a:rPr lang="fr-FR" smtClean="0"/>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FBBE7E-2729-4DE8-BEED-2F7814D2471D}" type="slidenum">
              <a:rPr lang="fr-FR" smtClean="0"/>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FR" sz="6000" dirty="0" smtClean="0"/>
              <a:t>Les </a:t>
            </a:r>
            <a:r>
              <a:rPr lang="fr-FR" sz="6000" dirty="0" err="1" smtClean="0"/>
              <a:t>tablespaces</a:t>
            </a:r>
            <a:endParaRPr lang="fr-FR" sz="6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C50955C0-296A-45BD-859B-CE4C214770CA}" type="slidenum">
              <a:rPr lang="fr-FR"/>
            </a:fld>
            <a:endParaRPr lang="fr-FR"/>
          </a:p>
        </p:txBody>
      </p:sp>
      <p:sp>
        <p:nvSpPr>
          <p:cNvPr id="143362" name="Rectangle 2"/>
          <p:cNvSpPr>
            <a:spLocks noGrp="1" noChangeArrowheads="1"/>
          </p:cNvSpPr>
          <p:nvPr>
            <p:ph type="title"/>
          </p:nvPr>
        </p:nvSpPr>
        <p:spPr/>
        <p:txBody>
          <a:bodyPr/>
          <a:lstStyle/>
          <a:p>
            <a:r>
              <a:rPr lang="fr-FR" sz="4000"/>
              <a:t>Mise Offline ou Online des tablespaces   </a:t>
            </a:r>
            <a:endParaRPr lang="fr-FR" sz="4000"/>
          </a:p>
        </p:txBody>
      </p:sp>
      <p:sp>
        <p:nvSpPr>
          <p:cNvPr id="143363" name="Rectangle 3"/>
          <p:cNvSpPr>
            <a:spLocks noGrp="1" noChangeArrowheads="1"/>
          </p:cNvSpPr>
          <p:nvPr>
            <p:ph type="body" idx="1"/>
          </p:nvPr>
        </p:nvSpPr>
        <p:spPr/>
        <p:txBody>
          <a:bodyPr>
            <a:normAutofit/>
          </a:bodyPr>
          <a:lstStyle/>
          <a:p>
            <a:pPr>
              <a:lnSpc>
                <a:spcPct val="80000"/>
              </a:lnSpc>
            </a:pPr>
            <a:r>
              <a:rPr lang="fr-FR" sz="2000" dirty="0"/>
              <a:t>Les utilisateurs ne peuvent accéder à un </a:t>
            </a:r>
            <a:r>
              <a:rPr lang="fr-FR" sz="2000" dirty="0" err="1"/>
              <a:t>tablespace</a:t>
            </a:r>
            <a:r>
              <a:rPr lang="fr-FR" sz="2000" dirty="0"/>
              <a:t> que s'il est online. L'administrateur peut mettre un </a:t>
            </a:r>
            <a:r>
              <a:rPr lang="fr-FR" sz="2000" dirty="0" err="1"/>
              <a:t>tablespace</a:t>
            </a:r>
            <a:r>
              <a:rPr lang="fr-FR" sz="2000" dirty="0"/>
              <a:t> offline pour rendre:</a:t>
            </a:r>
            <a:endParaRPr lang="fr-FR" sz="2000" dirty="0"/>
          </a:p>
          <a:p>
            <a:pPr>
              <a:lnSpc>
                <a:spcPct val="80000"/>
              </a:lnSpc>
            </a:pPr>
            <a:r>
              <a:rPr lang="fr-FR" sz="2000" dirty="0"/>
              <a:t>Une partie de la base de données indisponibles, tout en permettant un accès normal au reste de la base de données.</a:t>
            </a:r>
            <a:endParaRPr lang="fr-FR" sz="2000" dirty="0"/>
          </a:p>
          <a:p>
            <a:pPr>
              <a:lnSpc>
                <a:spcPct val="80000"/>
              </a:lnSpc>
              <a:buFontTx/>
              <a:buNone/>
            </a:pPr>
            <a:r>
              <a:rPr lang="fr-FR" sz="2000" i="1" dirty="0" smtClean="0"/>
              <a:t>L'état   </a:t>
            </a:r>
            <a:r>
              <a:rPr lang="fr-FR" sz="2000" i="1" dirty="0"/>
              <a:t>offline  d'un </a:t>
            </a:r>
            <a:r>
              <a:rPr lang="fr-FR" sz="2000" i="1" dirty="0" err="1"/>
              <a:t>tablespace</a:t>
            </a:r>
            <a:r>
              <a:rPr lang="fr-FR" sz="2000" i="1" dirty="0"/>
              <a:t>:</a:t>
            </a:r>
            <a:endParaRPr lang="fr-FR" sz="2000" dirty="0"/>
          </a:p>
          <a:p>
            <a:pPr>
              <a:lnSpc>
                <a:spcPct val="80000"/>
              </a:lnSpc>
            </a:pPr>
            <a:r>
              <a:rPr lang="fr-FR" sz="2000" dirty="0"/>
              <a:t>Le serveur oracle n'autorise aucun ordre SQL pour référencer des objets contenues dans le </a:t>
            </a:r>
            <a:r>
              <a:rPr lang="fr-FR" sz="2000" dirty="0" err="1"/>
              <a:t>tablespace</a:t>
            </a:r>
            <a:r>
              <a:rPr lang="fr-FR" sz="2000" dirty="0"/>
              <a:t> en question. </a:t>
            </a:r>
            <a:endParaRPr lang="fr-FR" sz="2000" dirty="0"/>
          </a:p>
          <a:p>
            <a:pPr>
              <a:lnSpc>
                <a:spcPct val="80000"/>
              </a:lnSpc>
            </a:pPr>
            <a:r>
              <a:rPr lang="fr-FR" sz="2000" dirty="0" smtClean="0"/>
              <a:t>Quand </a:t>
            </a:r>
            <a:r>
              <a:rPr lang="fr-FR" sz="2000" dirty="0"/>
              <a:t>un </a:t>
            </a:r>
            <a:r>
              <a:rPr lang="fr-FR" sz="2000" dirty="0" err="1"/>
              <a:t>tablespace</a:t>
            </a:r>
            <a:r>
              <a:rPr lang="fr-FR" sz="2000" dirty="0"/>
              <a:t> se met offline ou revient online, l'</a:t>
            </a:r>
            <a:r>
              <a:rPr lang="fr-FR" sz="2000" dirty="0" err="1"/>
              <a:t>evénement</a:t>
            </a:r>
            <a:r>
              <a:rPr lang="fr-FR" sz="2000" dirty="0"/>
              <a:t> est enregistré dans le dictionnaire de </a:t>
            </a:r>
            <a:r>
              <a:rPr lang="fr-FR" sz="2000" dirty="0" smtClean="0"/>
              <a:t>données </a:t>
            </a:r>
            <a:endParaRPr lang="fr-FR"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85786" y="285728"/>
            <a:ext cx="7772400" cy="1470025"/>
          </a:xfrm>
        </p:spPr>
        <p:txBody>
          <a:bodyPr/>
          <a:lstStyle/>
          <a:p>
            <a:r>
              <a:rPr lang="fr-FR" dirty="0" smtClean="0"/>
              <a:t>Philosophie de stockage de données oracle</a:t>
            </a:r>
            <a:endParaRPr lang="fr-FR" dirty="0"/>
          </a:p>
        </p:txBody>
      </p:sp>
      <p:pic>
        <p:nvPicPr>
          <p:cNvPr id="1027" name="Picture 3"/>
          <p:cNvPicPr>
            <a:picLocks noChangeAspect="1" noChangeArrowheads="1"/>
          </p:cNvPicPr>
          <p:nvPr/>
        </p:nvPicPr>
        <p:blipFill>
          <a:blip r:embed="rId1"/>
          <a:srcRect/>
          <a:stretch>
            <a:fillRect/>
          </a:stretch>
        </p:blipFill>
        <p:spPr bwMode="auto">
          <a:xfrm>
            <a:off x="1219200" y="1857394"/>
            <a:ext cx="6705600" cy="4286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1CE90E49-220F-4AA3-93CF-5600515ECFCC}" type="slidenum">
              <a:rPr lang="fr-FR"/>
            </a:fld>
            <a:endParaRPr lang="fr-FR"/>
          </a:p>
        </p:txBody>
      </p:sp>
      <p:sp>
        <p:nvSpPr>
          <p:cNvPr id="134146" name="Rectangle 2"/>
          <p:cNvSpPr>
            <a:spLocks noGrp="1" noChangeArrowheads="1"/>
          </p:cNvSpPr>
          <p:nvPr>
            <p:ph type="title"/>
          </p:nvPr>
        </p:nvSpPr>
        <p:spPr>
          <a:xfrm>
            <a:off x="500034" y="785794"/>
            <a:ext cx="8229600" cy="1143000"/>
          </a:xfrm>
        </p:spPr>
        <p:txBody>
          <a:bodyPr/>
          <a:lstStyle/>
          <a:p>
            <a:r>
              <a:rPr lang="fr-FR" dirty="0"/>
              <a:t>Création des </a:t>
            </a:r>
            <a:r>
              <a:rPr lang="fr-FR" dirty="0" err="1"/>
              <a:t>Tablespaces</a:t>
            </a:r>
            <a:endParaRPr lang="fr-FR" dirty="0"/>
          </a:p>
        </p:txBody>
      </p:sp>
      <p:sp>
        <p:nvSpPr>
          <p:cNvPr id="134147" name="Rectangle 3"/>
          <p:cNvSpPr>
            <a:spLocks noGrp="1" noChangeArrowheads="1"/>
          </p:cNvSpPr>
          <p:nvPr>
            <p:ph type="body" idx="1"/>
          </p:nvPr>
        </p:nvSpPr>
        <p:spPr>
          <a:xfrm>
            <a:off x="457200" y="2500306"/>
            <a:ext cx="8229600" cy="3625857"/>
          </a:xfrm>
        </p:spPr>
        <p:txBody>
          <a:bodyPr>
            <a:normAutofit fontScale="70000"/>
          </a:bodyPr>
          <a:lstStyle/>
          <a:p>
            <a:r>
              <a:rPr lang="fr-FR" dirty="0"/>
              <a:t>CREATE TABLESPACE  </a:t>
            </a:r>
            <a:r>
              <a:rPr lang="fr-FR" dirty="0" err="1"/>
              <a:t>nom_tablespace</a:t>
            </a:r>
            <a:r>
              <a:rPr lang="fr-FR" dirty="0"/>
              <a:t> DATAFILE </a:t>
            </a:r>
            <a:r>
              <a:rPr lang="fr-FR" dirty="0" err="1"/>
              <a:t>filespec</a:t>
            </a:r>
            <a:r>
              <a:rPr lang="fr-FR" dirty="0"/>
              <a:t> [</a:t>
            </a:r>
            <a:r>
              <a:rPr lang="fr-FR" dirty="0" err="1" smtClean="0"/>
              <a:t>autoextend_clause</a:t>
            </a:r>
            <a:r>
              <a:rPr lang="fr-FR" dirty="0"/>
              <a:t>]</a:t>
            </a:r>
            <a:endParaRPr lang="fr-FR" dirty="0"/>
          </a:p>
          <a:p>
            <a:pPr>
              <a:buFontTx/>
              <a:buNone/>
            </a:pPr>
            <a:r>
              <a:rPr lang="fr-FR" dirty="0"/>
              <a:t>		[, </a:t>
            </a:r>
            <a:r>
              <a:rPr lang="fr-FR" dirty="0" err="1"/>
              <a:t>filespec</a:t>
            </a:r>
            <a:r>
              <a:rPr lang="fr-FR" dirty="0"/>
              <a:t> [</a:t>
            </a:r>
            <a:r>
              <a:rPr lang="fr-FR" dirty="0" err="1" smtClean="0"/>
              <a:t>autoextend_clause</a:t>
            </a:r>
            <a:r>
              <a:rPr lang="fr-FR" dirty="0"/>
              <a:t>]]</a:t>
            </a:r>
            <a:endParaRPr lang="fr-FR" dirty="0"/>
          </a:p>
          <a:p>
            <a:pPr/>
            <a:r>
              <a:rPr lang="fr-FR" dirty="0">
                <a:solidFill>
                  <a:srgbClr val="FF0000"/>
                </a:solidFill>
              </a:rPr>
              <a:t>Exemple: </a:t>
            </a:r>
            <a:endParaRPr lang="fr-FR" dirty="0">
              <a:solidFill>
                <a:schemeClr val="tx1"/>
              </a:solidFill>
            </a:endParaRPr>
          </a:p>
          <a:p>
            <a:pPr marL="0" indent="0">
              <a:buNone/>
            </a:pPr>
            <a:r>
              <a:rPr lang="fr-FR" dirty="0"/>
              <a:t>create table stockageRSI21</a:t>
            </a:r>
            <a:endParaRPr lang="fr-FR" dirty="0"/>
          </a:p>
          <a:p>
            <a:pPr marL="0" indent="0">
              <a:buNone/>
            </a:pPr>
            <a:r>
              <a:rPr lang="fr-FR" dirty="0"/>
              <a:t>datafile ‘D:\RSI21\fichier1.dbf size 20M’</a:t>
            </a:r>
            <a:endParaRPr lang="fr-FR" dirty="0"/>
          </a:p>
          <a:p>
            <a:pPr marL="0" indent="0">
              <a:buNone/>
            </a:pPr>
            <a:r>
              <a:rPr lang="fr-FR" dirty="0"/>
              <a:t>               </a:t>
            </a:r>
            <a:r>
              <a:rPr lang="fr-FR" dirty="0">
                <a:sym typeface="+mn-ea"/>
              </a:rPr>
              <a:t>‘D:\RSI21\fichier2.dbf size 50M’</a:t>
            </a:r>
            <a:endParaRPr lang="fr-FR" dirty="0">
              <a:sym typeface="+mn-ea"/>
            </a:endParaRPr>
          </a:p>
          <a:p>
            <a:pPr marL="0" indent="0">
              <a:buNone/>
            </a:pPr>
            <a:r>
              <a:rPr lang="fr-FR" dirty="0">
                <a:sym typeface="+mn-ea"/>
              </a:rPr>
              <a:t>               ‘D:\stockagesupp\fichier3.dbf size 100M’</a:t>
            </a:r>
            <a:endParaRPr lang="fr-FR" dirty="0"/>
          </a:p>
          <a:p>
            <a:pPr>
              <a:buFontTx/>
              <a:buNone/>
            </a:pPr>
            <a:r>
              <a:rPr lang="fr-FR" dirty="0"/>
              <a:t>		</a:t>
            </a:r>
            <a:endParaRPr lang="fr-FR" dirty="0"/>
          </a:p>
          <a:p>
            <a:endParaRPr lang="fr-F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FB80E097-FF49-49CE-88DA-F8F51F1CF4D3}" type="slidenum">
              <a:rPr lang="fr-FR"/>
            </a:fld>
            <a:endParaRPr lang="fr-FR"/>
          </a:p>
        </p:txBody>
      </p:sp>
      <p:sp>
        <p:nvSpPr>
          <p:cNvPr id="136194" name="Rectangle 2"/>
          <p:cNvSpPr>
            <a:spLocks noGrp="1" noChangeArrowheads="1"/>
          </p:cNvSpPr>
          <p:nvPr>
            <p:ph type="title"/>
          </p:nvPr>
        </p:nvSpPr>
        <p:spPr/>
        <p:txBody>
          <a:bodyPr/>
          <a:lstStyle/>
          <a:p>
            <a:r>
              <a:rPr lang="fr-FR"/>
              <a:t>Exemple</a:t>
            </a:r>
            <a:endParaRPr lang="fr-FR"/>
          </a:p>
        </p:txBody>
      </p:sp>
      <p:sp>
        <p:nvSpPr>
          <p:cNvPr id="136195" name="Rectangle 3"/>
          <p:cNvSpPr>
            <a:spLocks noGrp="1" noChangeArrowheads="1"/>
          </p:cNvSpPr>
          <p:nvPr>
            <p:ph type="body" idx="1"/>
          </p:nvPr>
        </p:nvSpPr>
        <p:spPr/>
        <p:txBody>
          <a:bodyPr/>
          <a:lstStyle/>
          <a:p>
            <a:pPr>
              <a:lnSpc>
                <a:spcPct val="90000"/>
              </a:lnSpc>
              <a:buFontTx/>
              <a:buNone/>
            </a:pPr>
            <a:r>
              <a:rPr lang="en-GB" sz="2800" dirty="0"/>
              <a:t>CREATE TABLESPACE </a:t>
            </a:r>
            <a:r>
              <a:rPr lang="en-GB" sz="2800" dirty="0" smtClean="0"/>
              <a:t>tbl01</a:t>
            </a:r>
            <a:endParaRPr lang="en-GB" sz="2800" dirty="0"/>
          </a:p>
          <a:p>
            <a:pPr>
              <a:lnSpc>
                <a:spcPct val="90000"/>
              </a:lnSpc>
              <a:buFontTx/>
              <a:buNone/>
            </a:pPr>
            <a:r>
              <a:rPr lang="en-GB" sz="2800" dirty="0" smtClean="0"/>
              <a:t>DATAFILE </a:t>
            </a:r>
            <a:r>
              <a:rPr lang="fr-FR" sz="2800" dirty="0" smtClean="0"/>
              <a:t>'C:\oraclexe\oradata\XE\fd01tlb01.dbf'</a:t>
            </a:r>
            <a:r>
              <a:rPr lang="en-GB" sz="2800" dirty="0" smtClean="0"/>
              <a:t> </a:t>
            </a:r>
            <a:r>
              <a:rPr lang="en-GB" sz="2800" dirty="0"/>
              <a:t>SIZE </a:t>
            </a:r>
            <a:r>
              <a:rPr lang="en-GB" sz="2800" dirty="0" smtClean="0"/>
              <a:t>50M, 'C:\oraclexe\oradata\XE\fd02tbl01.dbf' size 10 M, 'C:\oraclexe\oradata\XE\fd03tbl01.dbf' size 5 M </a:t>
            </a:r>
            <a:r>
              <a:rPr lang="fr-FR" sz="2800" dirty="0" smtClean="0"/>
              <a:t>AUTOEXTEND  ON NEXT 1 M  MAXSIZE 10 M;</a:t>
            </a:r>
            <a:endParaRPr lang="fr-FR" sz="2800" dirty="0" smtClean="0"/>
          </a:p>
          <a:p>
            <a:pPr>
              <a:lnSpc>
                <a:spcPct val="90000"/>
              </a:lnSpc>
              <a:buFontTx/>
              <a:buNone/>
            </a:pPr>
            <a:endParaRPr lang="fr-FR"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D1C5A59A-3B3E-49D5-8D41-61AA75416995}" type="slidenum">
              <a:rPr lang="fr-FR"/>
            </a:fld>
            <a:endParaRPr lang="fr-FR"/>
          </a:p>
        </p:txBody>
      </p:sp>
      <p:sp>
        <p:nvSpPr>
          <p:cNvPr id="133122" name="Rectangle 2"/>
          <p:cNvSpPr>
            <a:spLocks noGrp="1" noChangeArrowheads="1"/>
          </p:cNvSpPr>
          <p:nvPr>
            <p:ph type="title"/>
          </p:nvPr>
        </p:nvSpPr>
        <p:spPr/>
        <p:txBody>
          <a:bodyPr/>
          <a:lstStyle/>
          <a:p>
            <a:r>
              <a:rPr lang="fr-FR" b="1" i="1"/>
              <a:t>Types de tablespaces</a:t>
            </a:r>
            <a:endParaRPr lang="fr-FR" b="1" i="1"/>
          </a:p>
        </p:txBody>
      </p:sp>
      <p:sp>
        <p:nvSpPr>
          <p:cNvPr id="133123" name="Rectangle 3"/>
          <p:cNvSpPr>
            <a:spLocks noGrp="1" noChangeArrowheads="1"/>
          </p:cNvSpPr>
          <p:nvPr>
            <p:ph type="body" idx="1"/>
          </p:nvPr>
        </p:nvSpPr>
        <p:spPr/>
        <p:txBody>
          <a:bodyPr/>
          <a:lstStyle/>
          <a:p>
            <a:pPr>
              <a:lnSpc>
                <a:spcPct val="90000"/>
              </a:lnSpc>
            </a:pPr>
            <a:r>
              <a:rPr lang="fr-FR" sz="2400" dirty="0" err="1"/>
              <a:t>Tablespace</a:t>
            </a:r>
            <a:r>
              <a:rPr lang="fr-FR" sz="2400" dirty="0"/>
              <a:t> SYSTEM</a:t>
            </a:r>
            <a:endParaRPr lang="fr-FR" sz="2400" dirty="0"/>
          </a:p>
          <a:p>
            <a:pPr lvl="1">
              <a:lnSpc>
                <a:spcPct val="90000"/>
              </a:lnSpc>
            </a:pPr>
            <a:r>
              <a:rPr lang="fr-FR" sz="2000" dirty="0"/>
              <a:t>Requis dans toutes les BD pour les opérations liées à la base de données.</a:t>
            </a:r>
            <a:endParaRPr lang="fr-FR" sz="2000" dirty="0"/>
          </a:p>
          <a:p>
            <a:pPr lvl="1">
              <a:lnSpc>
                <a:spcPct val="90000"/>
              </a:lnSpc>
            </a:pPr>
            <a:r>
              <a:rPr lang="fr-FR" sz="2000" dirty="0"/>
              <a:t>Contient des informations sur le dictionnaire de données, les définitions des procédures stockées, les packages et les triggers BD.</a:t>
            </a:r>
            <a:endParaRPr lang="fr-FR" sz="2000" dirty="0"/>
          </a:p>
          <a:p>
            <a:pPr lvl="1">
              <a:lnSpc>
                <a:spcPct val="90000"/>
              </a:lnSpc>
            </a:pPr>
            <a:r>
              <a:rPr lang="fr-FR" sz="2000" dirty="0"/>
              <a:t>Contient le </a:t>
            </a:r>
            <a:r>
              <a:rPr lang="fr-FR" sz="2000" dirty="0" err="1"/>
              <a:t>rollback</a:t>
            </a:r>
            <a:r>
              <a:rPr lang="fr-FR" sz="2000" dirty="0"/>
              <a:t> segment SYSTEM</a:t>
            </a:r>
            <a:endParaRPr lang="fr-FR" sz="2000" dirty="0"/>
          </a:p>
          <a:p>
            <a:pPr lvl="1">
              <a:lnSpc>
                <a:spcPct val="90000"/>
              </a:lnSpc>
            </a:pPr>
            <a:r>
              <a:rPr lang="fr-FR" sz="2000" dirty="0"/>
              <a:t>Ne devrait pas contenir de données utilisateur bien qu'elles soient autorisées.</a:t>
            </a:r>
            <a:endParaRPr lang="fr-FR" sz="2000" dirty="0"/>
          </a:p>
          <a:p>
            <a:pPr>
              <a:lnSpc>
                <a:spcPct val="90000"/>
              </a:lnSpc>
            </a:pPr>
            <a:r>
              <a:rPr lang="fr-FR" sz="2400" dirty="0" err="1"/>
              <a:t>Tablespace</a:t>
            </a:r>
            <a:r>
              <a:rPr lang="fr-FR" sz="2400" dirty="0"/>
              <a:t> non SYSTEM</a:t>
            </a:r>
            <a:endParaRPr lang="fr-FR" sz="2400" dirty="0"/>
          </a:p>
          <a:p>
            <a:pPr lvl="1">
              <a:lnSpc>
                <a:spcPct val="90000"/>
              </a:lnSpc>
            </a:pPr>
            <a:r>
              <a:rPr lang="fr-FR" sz="2000" dirty="0"/>
              <a:t>Permet plus de souplesse dans l'administration de la base de données.</a:t>
            </a:r>
            <a:endParaRPr lang="fr-FR" sz="2000" dirty="0"/>
          </a:p>
          <a:p>
            <a:pPr lvl="1">
              <a:lnSpc>
                <a:spcPct val="90000"/>
              </a:lnSpc>
            </a:pPr>
            <a:r>
              <a:rPr lang="fr-FR" sz="2000" dirty="0"/>
              <a:t>Peut stocker des </a:t>
            </a:r>
            <a:r>
              <a:rPr lang="fr-FR" sz="2000" dirty="0" err="1"/>
              <a:t>rollback</a:t>
            </a:r>
            <a:r>
              <a:rPr lang="fr-FR" sz="2000" dirty="0"/>
              <a:t> segments des segments temporaires, des données applicatives et des index applicatifs.</a:t>
            </a:r>
            <a:endParaRPr lang="fr-FR"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7BC7D863-F938-41F3-A7F2-219CD0CECEDC}" type="slidenum">
              <a:rPr lang="fr-FR"/>
            </a:fld>
            <a:endParaRPr lang="fr-FR"/>
          </a:p>
        </p:txBody>
      </p:sp>
      <p:sp>
        <p:nvSpPr>
          <p:cNvPr id="137218" name="Rectangle 2"/>
          <p:cNvSpPr>
            <a:spLocks noGrp="1" noChangeArrowheads="1"/>
          </p:cNvSpPr>
          <p:nvPr>
            <p:ph type="title"/>
          </p:nvPr>
        </p:nvSpPr>
        <p:spPr/>
        <p:txBody>
          <a:bodyPr/>
          <a:lstStyle/>
          <a:p>
            <a:r>
              <a:rPr lang="fr-FR"/>
              <a:t>Remarques </a:t>
            </a:r>
            <a:endParaRPr lang="fr-FR"/>
          </a:p>
        </p:txBody>
      </p:sp>
      <p:sp>
        <p:nvSpPr>
          <p:cNvPr id="137219" name="Rectangle 3"/>
          <p:cNvSpPr>
            <a:spLocks noGrp="1" noChangeArrowheads="1"/>
          </p:cNvSpPr>
          <p:nvPr>
            <p:ph type="body" idx="1"/>
          </p:nvPr>
        </p:nvSpPr>
        <p:spPr/>
        <p:txBody>
          <a:bodyPr/>
          <a:lstStyle/>
          <a:p>
            <a:r>
              <a:rPr lang="fr-FR" dirty="0" smtClean="0"/>
              <a:t>Le </a:t>
            </a:r>
            <a:r>
              <a:rPr lang="fr-FR" dirty="0"/>
              <a:t>nombre maximum de </a:t>
            </a:r>
            <a:r>
              <a:rPr lang="fr-FR" dirty="0" err="1"/>
              <a:t>Tablespaces</a:t>
            </a:r>
            <a:r>
              <a:rPr lang="fr-FR" dirty="0"/>
              <a:t> par base de données est 64K.</a:t>
            </a:r>
            <a:endParaRPr lang="fr-FR" dirty="0"/>
          </a:p>
          <a:p>
            <a:r>
              <a:rPr lang="fr-FR" dirty="0" smtClean="0"/>
              <a:t>Le </a:t>
            </a:r>
            <a:r>
              <a:rPr lang="fr-FR" dirty="0"/>
              <a:t>nombre maximum de fichiers de données par </a:t>
            </a:r>
            <a:r>
              <a:rPr lang="fr-FR" dirty="0" err="1"/>
              <a:t>tablespace</a:t>
            </a:r>
            <a:r>
              <a:rPr lang="fr-FR" dirty="0"/>
              <a:t> est 1023</a:t>
            </a:r>
            <a:r>
              <a:rPr lang="fr-FR" dirty="0" smtClean="0"/>
              <a:t>.</a:t>
            </a:r>
            <a:endParaRPr lang="fr-FR" dirty="0" smtClean="0"/>
          </a:p>
          <a:p>
            <a:r>
              <a:rPr lang="fr-FR" dirty="0" smtClean="0"/>
              <a:t>Un </a:t>
            </a:r>
            <a:r>
              <a:rPr lang="fr-FR" dirty="0" err="1" smtClean="0"/>
              <a:t>tablespace</a:t>
            </a:r>
            <a:r>
              <a:rPr lang="fr-FR" dirty="0" smtClean="0"/>
              <a:t> ne peut appartenir qu'à une seule base de données</a:t>
            </a:r>
            <a:endParaRPr lang="fr-F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B1E30244-603B-459D-8904-A7DD68F10CD7}" type="slidenum">
              <a:rPr lang="fr-FR"/>
            </a:fld>
            <a:endParaRPr lang="fr-FR"/>
          </a:p>
        </p:txBody>
      </p:sp>
      <p:sp>
        <p:nvSpPr>
          <p:cNvPr id="140290" name="Rectangle 2"/>
          <p:cNvSpPr>
            <a:spLocks noGrp="1" noChangeArrowheads="1"/>
          </p:cNvSpPr>
          <p:nvPr>
            <p:ph type="title"/>
          </p:nvPr>
        </p:nvSpPr>
        <p:spPr/>
        <p:txBody>
          <a:bodyPr/>
          <a:lstStyle/>
          <a:p>
            <a:r>
              <a:rPr lang="fr-FR" altLang="ko-KR" b="1">
                <a:ea typeface="굴림" charset="-127"/>
              </a:rPr>
              <a:t>Tablespace temporaire</a:t>
            </a:r>
            <a:r>
              <a:rPr lang="fr-FR" altLang="ko-KR">
                <a:ea typeface="굴림" charset="-127"/>
              </a:rPr>
              <a:t> </a:t>
            </a:r>
            <a:endParaRPr lang="fr-FR"/>
          </a:p>
        </p:txBody>
      </p:sp>
      <p:sp>
        <p:nvSpPr>
          <p:cNvPr id="140291" name="Rectangle 3"/>
          <p:cNvSpPr>
            <a:spLocks noGrp="1" noChangeArrowheads="1"/>
          </p:cNvSpPr>
          <p:nvPr>
            <p:ph type="body" idx="1"/>
          </p:nvPr>
        </p:nvSpPr>
        <p:spPr/>
        <p:txBody>
          <a:bodyPr/>
          <a:lstStyle/>
          <a:p>
            <a:r>
              <a:rPr lang="fr-FR"/>
              <a:t>L'administrateur de base de données a la possibilité de créer un tablespace temporaire. Un tablespace temporaire ne peut être utilisé que pour les segments de tri et ne peut contenir aucun objet permanent. Les tablespaces existants peuvent être modifiés pour devenir temporaires à condition qu'il ne contiennent pas d'objets permanents</a:t>
            </a:r>
            <a:endParaRPr lang="fr-F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CD098F5D-B585-49F8-80B1-BCD8AAF73391}" type="slidenum">
              <a:rPr lang="fr-FR"/>
            </a:fld>
            <a:endParaRPr lang="fr-FR"/>
          </a:p>
        </p:txBody>
      </p:sp>
      <p:sp>
        <p:nvSpPr>
          <p:cNvPr id="141314" name="Rectangle 2"/>
          <p:cNvSpPr>
            <a:spLocks noGrp="1" noChangeArrowheads="1"/>
          </p:cNvSpPr>
          <p:nvPr>
            <p:ph type="title"/>
          </p:nvPr>
        </p:nvSpPr>
        <p:spPr>
          <a:xfrm>
            <a:off x="457200" y="571488"/>
            <a:ext cx="8229600" cy="1143000"/>
          </a:xfrm>
        </p:spPr>
        <p:txBody>
          <a:bodyPr/>
          <a:lstStyle/>
          <a:p>
            <a:r>
              <a:rPr lang="fr-FR" dirty="0"/>
              <a:t>Exemple</a:t>
            </a:r>
            <a:endParaRPr lang="fr-FR" dirty="0"/>
          </a:p>
        </p:txBody>
      </p:sp>
      <p:sp>
        <p:nvSpPr>
          <p:cNvPr id="141315" name="Rectangle 3"/>
          <p:cNvSpPr>
            <a:spLocks noGrp="1" noChangeArrowheads="1"/>
          </p:cNvSpPr>
          <p:nvPr>
            <p:ph type="body" idx="1"/>
          </p:nvPr>
        </p:nvSpPr>
        <p:spPr>
          <a:xfrm>
            <a:off x="457200" y="2500306"/>
            <a:ext cx="8229600" cy="3625857"/>
          </a:xfrm>
        </p:spPr>
        <p:txBody>
          <a:bodyPr/>
          <a:lstStyle/>
          <a:p>
            <a:pPr>
              <a:buFontTx/>
              <a:buNone/>
            </a:pPr>
            <a:r>
              <a:rPr lang="fr-FR" sz="2800" dirty="0"/>
              <a:t>CREATE </a:t>
            </a:r>
            <a:r>
              <a:rPr lang="fr-FR" sz="2800" dirty="0" smtClean="0"/>
              <a:t>TEMPORARY TABLESPACE </a:t>
            </a:r>
            <a:r>
              <a:rPr lang="fr-FR" sz="2800" dirty="0"/>
              <a:t>sort</a:t>
            </a:r>
            <a:endParaRPr lang="fr-FR" sz="2800" dirty="0"/>
          </a:p>
          <a:p>
            <a:pPr>
              <a:buFontTx/>
              <a:buNone/>
            </a:pPr>
            <a:r>
              <a:rPr lang="fr-FR" sz="2800" dirty="0" err="1" smtClean="0"/>
              <a:t>Tempfile</a:t>
            </a:r>
            <a:r>
              <a:rPr lang="fr-FR" sz="2800" dirty="0" smtClean="0"/>
              <a:t> 'sort01.dbf</a:t>
            </a:r>
            <a:r>
              <a:rPr lang="fr-FR" sz="2800" dirty="0"/>
              <a:t>' SIZE 50M </a:t>
            </a:r>
            <a:endParaRPr lang="fr-FR" sz="2800" dirty="0"/>
          </a:p>
          <a:p>
            <a:pPr>
              <a:buFontTx/>
              <a:buNone/>
            </a:pPr>
            <a:r>
              <a:rPr lang="fr-FR" sz="2800" dirty="0" smtClean="0"/>
              <a:t>;</a:t>
            </a:r>
            <a:endParaRPr lang="fr-FR"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D50924D6-9D11-49B4-AE7D-D4B85FA23D08}" type="slidenum">
              <a:rPr lang="fr-FR"/>
            </a:fld>
            <a:endParaRPr lang="fr-FR"/>
          </a:p>
        </p:txBody>
      </p:sp>
      <p:sp>
        <p:nvSpPr>
          <p:cNvPr id="142338" name="Rectangle 2"/>
          <p:cNvSpPr>
            <a:spLocks noGrp="1" noChangeArrowheads="1"/>
          </p:cNvSpPr>
          <p:nvPr>
            <p:ph type="title"/>
          </p:nvPr>
        </p:nvSpPr>
        <p:spPr/>
        <p:txBody>
          <a:bodyPr>
            <a:normAutofit fontScale="90000"/>
          </a:bodyPr>
          <a:lstStyle/>
          <a:p>
            <a:r>
              <a:rPr lang="fr-FR" sz="4000"/>
              <a:t>Ajout de Fichiers de Données à un Tablespace</a:t>
            </a:r>
            <a:endParaRPr lang="fr-FR" sz="4000"/>
          </a:p>
        </p:txBody>
      </p:sp>
      <p:sp>
        <p:nvSpPr>
          <p:cNvPr id="142339" name="Rectangle 3"/>
          <p:cNvSpPr>
            <a:spLocks noGrp="1" noChangeArrowheads="1"/>
          </p:cNvSpPr>
          <p:nvPr>
            <p:ph type="body" idx="1"/>
          </p:nvPr>
        </p:nvSpPr>
        <p:spPr/>
        <p:txBody>
          <a:bodyPr/>
          <a:lstStyle/>
          <a:p>
            <a:r>
              <a:rPr lang="fr-FR" dirty="0"/>
              <a:t>ALTER TABLESPACE </a:t>
            </a:r>
            <a:r>
              <a:rPr lang="fr-FR" dirty="0" err="1"/>
              <a:t>tablespace_name</a:t>
            </a:r>
            <a:r>
              <a:rPr lang="fr-FR" dirty="0"/>
              <a:t> ADD DATAFILE </a:t>
            </a:r>
            <a:r>
              <a:rPr lang="fr-FR" dirty="0" err="1"/>
              <a:t>filespec</a:t>
            </a:r>
            <a:r>
              <a:rPr lang="fr-FR" dirty="0"/>
              <a:t> [</a:t>
            </a:r>
            <a:r>
              <a:rPr lang="fr-FR" dirty="0" err="1"/>
              <a:t>autoextend_clause</a:t>
            </a:r>
            <a:r>
              <a:rPr lang="fr-FR" dirty="0"/>
              <a:t>] </a:t>
            </a:r>
            <a:endParaRPr lang="fr-FR" dirty="0"/>
          </a:p>
          <a:p>
            <a:pPr>
              <a:buFontTx/>
              <a:buNone/>
            </a:pPr>
            <a:r>
              <a:rPr lang="fr-FR" dirty="0"/>
              <a:t>   [,	</a:t>
            </a:r>
            <a:r>
              <a:rPr lang="fr-FR" dirty="0" err="1" smtClean="0"/>
              <a:t>filespec</a:t>
            </a:r>
            <a:r>
              <a:rPr lang="fr-FR" dirty="0" smtClean="0"/>
              <a:t>  </a:t>
            </a:r>
            <a:r>
              <a:rPr lang="fr-FR" dirty="0"/>
              <a:t>[</a:t>
            </a:r>
            <a:r>
              <a:rPr lang="fr-FR" dirty="0" err="1"/>
              <a:t>autoextend_clause</a:t>
            </a:r>
            <a:r>
              <a:rPr lang="fr-FR" dirty="0" smtClean="0"/>
              <a:t>]]….</a:t>
            </a:r>
            <a:endParaRPr lang="fr-FR" dirty="0" smtClean="0"/>
          </a:p>
          <a:p>
            <a:pPr>
              <a:buFontTx/>
              <a:buNone/>
            </a:pPr>
            <a:r>
              <a:rPr lang="fr-FR" dirty="0" smtClean="0"/>
              <a:t>Exemple</a:t>
            </a:r>
            <a:endParaRPr lang="fr-FR" dirty="0" smtClean="0"/>
          </a:p>
          <a:p>
            <a:pPr>
              <a:buNone/>
            </a:pPr>
            <a:r>
              <a:rPr lang="fr-FR" dirty="0" smtClean="0"/>
              <a:t>alter </a:t>
            </a:r>
            <a:r>
              <a:rPr lang="fr-FR" dirty="0" err="1" smtClean="0"/>
              <a:t>tablespace</a:t>
            </a:r>
            <a:r>
              <a:rPr lang="fr-FR" dirty="0" smtClean="0"/>
              <a:t>  tbl01 </a:t>
            </a:r>
            <a:r>
              <a:rPr lang="fr-FR" dirty="0" err="1" smtClean="0"/>
              <a:t>add</a:t>
            </a:r>
            <a:r>
              <a:rPr lang="fr-FR" dirty="0" smtClean="0"/>
              <a:t> </a:t>
            </a:r>
            <a:r>
              <a:rPr lang="fr-FR" dirty="0" err="1" smtClean="0"/>
              <a:t>datafile</a:t>
            </a:r>
            <a:r>
              <a:rPr lang="fr-FR" dirty="0" smtClean="0"/>
              <a:t> 'C:\oraclexe\oradata\XE\fd04tlb01.dbf' SIZE 2M AUTOEXTEND  ON NEXT 1 M  MAXSIZE 4 M;</a:t>
            </a:r>
            <a:endParaRPr lang="fr-FR" dirty="0" smtClean="0"/>
          </a:p>
          <a:p>
            <a:pPr>
              <a:buFontTx/>
              <a:buNone/>
            </a:pPr>
            <a:endParaRPr lang="fr-FR"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2617</Words>
  <Application>WPS Presentation</Application>
  <PresentationFormat>Affichage à l'écran (4:3)</PresentationFormat>
  <Paragraphs>81</Paragraphs>
  <Slides>10</Slides>
  <Notes>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SimSun</vt:lpstr>
      <vt:lpstr>Wingdings</vt:lpstr>
      <vt:lpstr>굴림</vt:lpstr>
      <vt:lpstr>Malgun Gothic</vt:lpstr>
      <vt:lpstr>Calibri</vt:lpstr>
      <vt:lpstr>Microsoft YaHei</vt:lpstr>
      <vt:lpstr>Arial Unicode MS</vt:lpstr>
      <vt:lpstr>Thème Office</vt:lpstr>
      <vt:lpstr>Les tablespaces</vt:lpstr>
      <vt:lpstr>Philosophie de stockage de données oracle</vt:lpstr>
      <vt:lpstr>Création des Tablespaces</vt:lpstr>
      <vt:lpstr>Exemple</vt:lpstr>
      <vt:lpstr>Types de tablespaces</vt:lpstr>
      <vt:lpstr>Remarques </vt:lpstr>
      <vt:lpstr>Tablespace temporaire </vt:lpstr>
      <vt:lpstr>Exemple</vt:lpstr>
      <vt:lpstr>Ajout de Fichiers de Données à un Tablespace</vt:lpstr>
      <vt:lpstr>Mise Offline ou Online des tablespaces   </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de tablespaces</dc:title>
  <dc:creator>Lenovo User</dc:creator>
  <cp:lastModifiedBy>ADX2Kzoro</cp:lastModifiedBy>
  <cp:revision>16</cp:revision>
  <dcterms:created xsi:type="dcterms:W3CDTF">2016-02-16T14:59:00Z</dcterms:created>
  <dcterms:modified xsi:type="dcterms:W3CDTF">2025-04-19T14:28:58Z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DC9C613013B446E384F10E49DAD74312_12</vt:lpwstr>
  </property>
  <property fmtid="{D5CDD505-2E9C-101B-9397-08002B2CF9AE}" pid="3" name="KSOProductBuildVer">
    <vt:lpwstr>1036-12.2.0.20795</vt:lpwstr>
  </property>
</Properties>
</file>