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ppt/tags/tag55.xml" ContentType="application/vnd.openxmlformats-officedocument.presentationml.tags+xml"/>
  <Override PartName="/ppt/notesSlides/notesSlide54.xml" ContentType="application/vnd.openxmlformats-officedocument.presentationml.notesSlide+xml"/>
  <Override PartName="/ppt/tags/tag56.xml" ContentType="application/vnd.openxmlformats-officedocument.presentationml.tags+xml"/>
  <Override PartName="/ppt/notesSlides/notesSlide55.xml" ContentType="application/vnd.openxmlformats-officedocument.presentationml.notesSlide+xml"/>
  <Override PartName="/ppt/tags/tag57.xml" ContentType="application/vnd.openxmlformats-officedocument.presentationml.tags+xml"/>
  <Override PartName="/ppt/notesSlides/notesSlide56.xml" ContentType="application/vnd.openxmlformats-officedocument.presentationml.notesSlide+xml"/>
  <Override PartName="/ppt/tags/tag58.xml" ContentType="application/vnd.openxmlformats-officedocument.presentationml.tags+xml"/>
  <Override PartName="/ppt/notesSlides/notesSlide57.xml" ContentType="application/vnd.openxmlformats-officedocument.presentationml.notesSlide+xml"/>
  <Override PartName="/ppt/tags/tag59.xml" ContentType="application/vnd.openxmlformats-officedocument.presentationml.tags+xml"/>
  <Override PartName="/ppt/notesSlides/notesSlide58.xml" ContentType="application/vnd.openxmlformats-officedocument.presentationml.notesSlide+xml"/>
  <Override PartName="/ppt/tags/tag60.xml" ContentType="application/vnd.openxmlformats-officedocument.presentationml.tags+xml"/>
  <Override PartName="/ppt/notesSlides/notesSlide59.xml" ContentType="application/vnd.openxmlformats-officedocument.presentationml.notesSlide+xml"/>
  <Override PartName="/ppt/tags/tag61.xml" ContentType="application/vnd.openxmlformats-officedocument.presentationml.tags+xml"/>
  <Override PartName="/ppt/notesSlides/notesSlide60.xml" ContentType="application/vnd.openxmlformats-officedocument.presentationml.notesSlide+xml"/>
  <Override PartName="/ppt/tags/tag62.xml" ContentType="application/vnd.openxmlformats-officedocument.presentationml.tags+xml"/>
  <Override PartName="/ppt/notesSlides/notesSlide61.xml" ContentType="application/vnd.openxmlformats-officedocument.presentationml.notesSlide+xml"/>
  <Override PartName="/ppt/tags/tag63.xml" ContentType="application/vnd.openxmlformats-officedocument.presentationml.tags+xml"/>
  <Override PartName="/ppt/notesSlides/notesSlide62.xml" ContentType="application/vnd.openxmlformats-officedocument.presentationml.notesSlide+xml"/>
  <Override PartName="/ppt/tags/tag64.xml" ContentType="application/vnd.openxmlformats-officedocument.presentationml.tags+xml"/>
  <Override PartName="/ppt/notesSlides/notesSlide63.xml" ContentType="application/vnd.openxmlformats-officedocument.presentationml.notesSlide+xml"/>
  <Override PartName="/ppt/tags/tag65.xml" ContentType="application/vnd.openxmlformats-officedocument.presentationml.tags+xml"/>
  <Override PartName="/ppt/notesSlides/notesSlide64.xml" ContentType="application/vnd.openxmlformats-officedocument.presentationml.notesSlide+xml"/>
  <Override PartName="/ppt/tags/tag66.xml" ContentType="application/vnd.openxmlformats-officedocument.presentationml.tags+xml"/>
  <Override PartName="/ppt/notesSlides/notesSlide65.xml" ContentType="application/vnd.openxmlformats-officedocument.presentationml.notesSlide+xml"/>
  <Override PartName="/ppt/tags/tag67.xml" ContentType="application/vnd.openxmlformats-officedocument.presentationml.tags+xml"/>
  <Override PartName="/ppt/notesSlides/notesSlide66.xml" ContentType="application/vnd.openxmlformats-officedocument.presentationml.notesSlide+xml"/>
  <Override PartName="/ppt/tags/tag68.xml" ContentType="application/vnd.openxmlformats-officedocument.presentationml.tags+xml"/>
  <Override PartName="/ppt/notesSlides/notesSlide67.xml" ContentType="application/vnd.openxmlformats-officedocument.presentationml.notesSlide+xml"/>
  <Override PartName="/ppt/tags/tag69.xml" ContentType="application/vnd.openxmlformats-officedocument.presentationml.tags+xml"/>
  <Override PartName="/ppt/notesSlides/notesSlide68.xml" ContentType="application/vnd.openxmlformats-officedocument.presentationml.notesSlide+xml"/>
  <Override PartName="/ppt/tags/tag70.xml" ContentType="application/vnd.openxmlformats-officedocument.presentationml.tags+xml"/>
  <Override PartName="/ppt/notesSlides/notesSlide69.xml" ContentType="application/vnd.openxmlformats-officedocument.presentationml.notesSlide+xml"/>
  <Override PartName="/ppt/tags/tag71.xml" ContentType="application/vnd.openxmlformats-officedocument.presentationml.tags+xml"/>
  <Override PartName="/ppt/notesSlides/notesSlide70.xml" ContentType="application/vnd.openxmlformats-officedocument.presentationml.notesSlide+xml"/>
  <Override PartName="/ppt/tags/tag72.xml" ContentType="application/vnd.openxmlformats-officedocument.presentationml.tags+xml"/>
  <Override PartName="/ppt/notesSlides/notesSlide71.xml" ContentType="application/vnd.openxmlformats-officedocument.presentationml.notesSlide+xml"/>
  <Override PartName="/ppt/tags/tag73.xml" ContentType="application/vnd.openxmlformats-officedocument.presentationml.tags+xml"/>
  <Override PartName="/ppt/notesSlides/notesSlide72.xml" ContentType="application/vnd.openxmlformats-officedocument.presentationml.notesSlide+xml"/>
  <Override PartName="/ppt/tags/tag74.xml" ContentType="application/vnd.openxmlformats-officedocument.presentationml.tags+xml"/>
  <Override PartName="/ppt/notesSlides/notesSlide73.xml" ContentType="application/vnd.openxmlformats-officedocument.presentationml.notesSlide+xml"/>
  <Override PartName="/ppt/tags/tag75.xml" ContentType="application/vnd.openxmlformats-officedocument.presentationml.tags+xml"/>
  <Override PartName="/ppt/notesSlides/notesSlide74.xml" ContentType="application/vnd.openxmlformats-officedocument.presentationml.notesSlide+xml"/>
  <Override PartName="/ppt/tags/tag76.xml" ContentType="application/vnd.openxmlformats-officedocument.presentationml.tags+xml"/>
  <Override PartName="/ppt/notesSlides/notesSlide75.xml" ContentType="application/vnd.openxmlformats-officedocument.presentationml.notesSlide+xml"/>
  <Override PartName="/ppt/tags/tag77.xml" ContentType="application/vnd.openxmlformats-officedocument.presentationml.tags+xml"/>
  <Override PartName="/ppt/notesSlides/notesSlide76.xml" ContentType="application/vnd.openxmlformats-officedocument.presentationml.notesSlide+xml"/>
  <Override PartName="/ppt/tags/tag78.xml" ContentType="application/vnd.openxmlformats-officedocument.presentationml.tags+xml"/>
  <Override PartName="/ppt/notesSlides/notesSlide77.xml" ContentType="application/vnd.openxmlformats-officedocument.presentationml.notesSlide+xml"/>
  <Override PartName="/ppt/tags/tag79.xml" ContentType="application/vnd.openxmlformats-officedocument.presentationml.tags+xml"/>
  <Override PartName="/ppt/notesSlides/notesSlide78.xml" ContentType="application/vnd.openxmlformats-officedocument.presentationml.notesSlide+xml"/>
  <Override PartName="/ppt/tags/tag80.xml" ContentType="application/vnd.openxmlformats-officedocument.presentationml.tags+xml"/>
  <Override PartName="/ppt/notesSlides/notesSlide79.xml" ContentType="application/vnd.openxmlformats-officedocument.presentationml.notesSlide+xml"/>
  <Override PartName="/ppt/tags/tag81.xml" ContentType="application/vnd.openxmlformats-officedocument.presentationml.tags+xml"/>
  <Override PartName="/ppt/notesSlides/notesSlide80.xml" ContentType="application/vnd.openxmlformats-officedocument.presentationml.notesSlide+xml"/>
  <Override PartName="/ppt/tags/tag82.xml" ContentType="application/vnd.openxmlformats-officedocument.presentationml.tags+xml"/>
  <Override PartName="/ppt/notesSlides/notesSlide81.xml" ContentType="application/vnd.openxmlformats-officedocument.presentationml.notesSlide+xml"/>
  <Override PartName="/ppt/tags/tag83.xml" ContentType="application/vnd.openxmlformats-officedocument.presentationml.tags+xml"/>
  <Override PartName="/ppt/notesSlides/notesSlide82.xml" ContentType="application/vnd.openxmlformats-officedocument.presentationml.notesSlide+xml"/>
  <Override PartName="/ppt/tags/tag84.xml" ContentType="application/vnd.openxmlformats-officedocument.presentationml.tags+xml"/>
  <Override PartName="/ppt/notesSlides/notesSlide83.xml" ContentType="application/vnd.openxmlformats-officedocument.presentationml.notesSlide+xml"/>
  <Override PartName="/ppt/tags/tag85.xml" ContentType="application/vnd.openxmlformats-officedocument.presentationml.tags+xml"/>
  <Override PartName="/ppt/notesSlides/notesSlide84.xml" ContentType="application/vnd.openxmlformats-officedocument.presentationml.notesSlide+xml"/>
  <Override PartName="/ppt/tags/tag86.xml" ContentType="application/vnd.openxmlformats-officedocument.presentationml.tags+xml"/>
  <Override PartName="/ppt/notesSlides/notesSlide85.xml" ContentType="application/vnd.openxmlformats-officedocument.presentationml.notesSlide+xml"/>
  <Override PartName="/ppt/tags/tag87.xml" ContentType="application/vnd.openxmlformats-officedocument.presentationml.tags+xml"/>
  <Override PartName="/ppt/notesSlides/notesSlide86.xml" ContentType="application/vnd.openxmlformats-officedocument.presentationml.notesSlide+xml"/>
  <Override PartName="/ppt/tags/tag88.xml" ContentType="application/vnd.openxmlformats-officedocument.presentationml.tags+xml"/>
  <Override PartName="/ppt/notesSlides/notesSlide87.xml" ContentType="application/vnd.openxmlformats-officedocument.presentationml.notesSlide+xml"/>
  <Override PartName="/ppt/tags/tag89.xml" ContentType="application/vnd.openxmlformats-officedocument.presentationml.tags+xml"/>
  <Override PartName="/ppt/notesSlides/notesSlide88.xml" ContentType="application/vnd.openxmlformats-officedocument.presentationml.notesSlide+xml"/>
  <Override PartName="/ppt/tags/tag90.xml" ContentType="application/vnd.openxmlformats-officedocument.presentationml.tags+xml"/>
  <Override PartName="/ppt/notesSlides/notesSlide89.xml" ContentType="application/vnd.openxmlformats-officedocument.presentationml.notesSlide+xml"/>
  <Override PartName="/ppt/tags/tag91.xml" ContentType="application/vnd.openxmlformats-officedocument.presentationml.tags+xml"/>
  <Override PartName="/ppt/notesSlides/notesSlide90.xml" ContentType="application/vnd.openxmlformats-officedocument.presentationml.notesSlide+xml"/>
  <Override PartName="/ppt/tags/tag92.xml" ContentType="application/vnd.openxmlformats-officedocument.presentationml.tags+xml"/>
  <Override PartName="/ppt/notesSlides/notesSlide91.xml" ContentType="application/vnd.openxmlformats-officedocument.presentationml.notesSlide+xml"/>
  <Override PartName="/ppt/tags/tag93.xml" ContentType="application/vnd.openxmlformats-officedocument.presentationml.tags+xml"/>
  <Override PartName="/ppt/notesSlides/notesSlide92.xml" ContentType="application/vnd.openxmlformats-officedocument.presentationml.notesSlide+xml"/>
  <Override PartName="/ppt/tags/tag94.xml" ContentType="application/vnd.openxmlformats-officedocument.presentationml.tags+xml"/>
  <Override PartName="/ppt/notesSlides/notesSlide93.xml" ContentType="application/vnd.openxmlformats-officedocument.presentationml.notesSlide+xml"/>
  <Override PartName="/ppt/tags/tag95.xml" ContentType="application/vnd.openxmlformats-officedocument.presentationml.tags+xml"/>
  <Override PartName="/ppt/notesSlides/notesSlide94.xml" ContentType="application/vnd.openxmlformats-officedocument.presentationml.notesSlide+xml"/>
  <Override PartName="/ppt/tags/tag96.xml" ContentType="application/vnd.openxmlformats-officedocument.presentationml.tags+xml"/>
  <Override PartName="/ppt/notesSlides/notesSlide95.xml" ContentType="application/vnd.openxmlformats-officedocument.presentationml.notesSlide+xml"/>
  <Override PartName="/ppt/tags/tag97.xml" ContentType="application/vnd.openxmlformats-officedocument.presentationml.tags+xml"/>
  <Override PartName="/ppt/notesSlides/notesSlide96.xml" ContentType="application/vnd.openxmlformats-officedocument.presentationml.notesSlide+xml"/>
  <Override PartName="/ppt/tags/tag98.xml" ContentType="application/vnd.openxmlformats-officedocument.presentationml.tags+xml"/>
  <Override PartName="/ppt/notesSlides/notesSlide97.xml" ContentType="application/vnd.openxmlformats-officedocument.presentationml.notesSlide+xml"/>
  <Override PartName="/ppt/tags/tag99.xml" ContentType="application/vnd.openxmlformats-officedocument.presentationml.tags+xml"/>
  <Override PartName="/ppt/notesSlides/notesSlide98.xml" ContentType="application/vnd.openxmlformats-officedocument.presentationml.notesSlide+xml"/>
  <Override PartName="/ppt/tags/tag100.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10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103"/>
  </p:notesMasterIdLst>
  <p:sldIdLst>
    <p:sldId id="513" r:id="rId2"/>
    <p:sldId id="730" r:id="rId3"/>
    <p:sldId id="1071" r:id="rId4"/>
    <p:sldId id="880" r:id="rId5"/>
    <p:sldId id="924" r:id="rId6"/>
    <p:sldId id="1074" r:id="rId7"/>
    <p:sldId id="1075" r:id="rId8"/>
    <p:sldId id="1213" r:id="rId9"/>
    <p:sldId id="876" r:id="rId10"/>
    <p:sldId id="925" r:id="rId11"/>
    <p:sldId id="1087" r:id="rId12"/>
    <p:sldId id="628" r:id="rId13"/>
    <p:sldId id="1077" r:id="rId14"/>
    <p:sldId id="1078" r:id="rId15"/>
    <p:sldId id="1079" r:id="rId16"/>
    <p:sldId id="1080" r:id="rId17"/>
    <p:sldId id="1236" r:id="rId18"/>
    <p:sldId id="1264" r:id="rId19"/>
    <p:sldId id="1082" r:id="rId20"/>
    <p:sldId id="1081" r:id="rId21"/>
    <p:sldId id="1083" r:id="rId22"/>
    <p:sldId id="1086" r:id="rId23"/>
    <p:sldId id="1085" r:id="rId24"/>
    <p:sldId id="1084" r:id="rId25"/>
    <p:sldId id="759" r:id="rId26"/>
    <p:sldId id="1215" r:id="rId27"/>
    <p:sldId id="1230" r:id="rId28"/>
    <p:sldId id="1214" r:id="rId29"/>
    <p:sldId id="1229" r:id="rId30"/>
    <p:sldId id="1216" r:id="rId31"/>
    <p:sldId id="1217" r:id="rId32"/>
    <p:sldId id="1219" r:id="rId33"/>
    <p:sldId id="1220" r:id="rId34"/>
    <p:sldId id="1249" r:id="rId35"/>
    <p:sldId id="1221" r:id="rId36"/>
    <p:sldId id="1222" r:id="rId37"/>
    <p:sldId id="1223" r:id="rId38"/>
    <p:sldId id="1224" r:id="rId39"/>
    <p:sldId id="1225" r:id="rId40"/>
    <p:sldId id="1226" r:id="rId41"/>
    <p:sldId id="1088" r:id="rId42"/>
    <p:sldId id="1089" r:id="rId43"/>
    <p:sldId id="1090" r:id="rId44"/>
    <p:sldId id="1091" r:id="rId45"/>
    <p:sldId id="1093" r:id="rId46"/>
    <p:sldId id="1094" r:id="rId47"/>
    <p:sldId id="1096" r:id="rId48"/>
    <p:sldId id="1265" r:id="rId49"/>
    <p:sldId id="1237" r:id="rId50"/>
    <p:sldId id="1151" r:id="rId51"/>
    <p:sldId id="1153" r:id="rId52"/>
    <p:sldId id="1152" r:id="rId53"/>
    <p:sldId id="1154" r:id="rId54"/>
    <p:sldId id="1241" r:id="rId55"/>
    <p:sldId id="1155" r:id="rId56"/>
    <p:sldId id="1242" r:id="rId57"/>
    <p:sldId id="1156" r:id="rId58"/>
    <p:sldId id="1158" r:id="rId59"/>
    <p:sldId id="1160" r:id="rId60"/>
    <p:sldId id="1162" r:id="rId61"/>
    <p:sldId id="1161" r:id="rId62"/>
    <p:sldId id="1163" r:id="rId63"/>
    <p:sldId id="1171" r:id="rId64"/>
    <p:sldId id="1166" r:id="rId65"/>
    <p:sldId id="1172" r:id="rId66"/>
    <p:sldId id="1174" r:id="rId67"/>
    <p:sldId id="1173" r:id="rId68"/>
    <p:sldId id="1175" r:id="rId69"/>
    <p:sldId id="1245" r:id="rId70"/>
    <p:sldId id="1176" r:id="rId71"/>
    <p:sldId id="1178" r:id="rId72"/>
    <p:sldId id="1179" r:id="rId73"/>
    <p:sldId id="1181" r:id="rId74"/>
    <p:sldId id="1183" r:id="rId75"/>
    <p:sldId id="1263" r:id="rId76"/>
    <p:sldId id="1184" r:id="rId77"/>
    <p:sldId id="1185" r:id="rId78"/>
    <p:sldId id="1186" r:id="rId79"/>
    <p:sldId id="1201" r:id="rId80"/>
    <p:sldId id="1202" r:id="rId81"/>
    <p:sldId id="1187" r:id="rId82"/>
    <p:sldId id="1190" r:id="rId83"/>
    <p:sldId id="1189" r:id="rId84"/>
    <p:sldId id="1193" r:id="rId85"/>
    <p:sldId id="1194" r:id="rId86"/>
    <p:sldId id="1195" r:id="rId87"/>
    <p:sldId id="1207" r:id="rId88"/>
    <p:sldId id="1209" r:id="rId89"/>
    <p:sldId id="1243" r:id="rId90"/>
    <p:sldId id="1262" r:id="rId91"/>
    <p:sldId id="1210" r:id="rId92"/>
    <p:sldId id="1211" r:id="rId93"/>
    <p:sldId id="1212" r:id="rId94"/>
    <p:sldId id="1246" r:id="rId95"/>
    <p:sldId id="1121" r:id="rId96"/>
    <p:sldId id="1197" r:id="rId97"/>
    <p:sldId id="1198" r:id="rId98"/>
    <p:sldId id="1199" r:id="rId99"/>
    <p:sldId id="1200" r:id="rId100"/>
    <p:sldId id="1076" r:id="rId101"/>
    <p:sldId id="291" r:id="rId102"/>
  </p:sldIdLst>
  <p:sldSz cx="9144000" cy="5143500" type="screen16x9"/>
  <p:notesSz cx="6858000" cy="9144000"/>
  <p:custDataLst>
    <p:tags r:id="rId104"/>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7" name="Ravi Shankar" initials="RS" lastIdx="91" clrIdx="7">
    <p:extLst>
      <p:ext uri="{19B8F6BF-5375-455C-9EA6-DF929625EA0E}">
        <p15:presenceInfo xmlns:p15="http://schemas.microsoft.com/office/powerpoint/2012/main" userId="1ddb9244b6f63f6d" providerId="Windows Live"/>
      </p:ext>
    </p:extLst>
  </p:cmAuthor>
  <p:cmAuthor id="1" name="Jane Gibbons -X (jagibbon - DEL ORO CONSULTING INC at Cisco)" initials="JG-(-DOCIaC" lastIdx="28" clrIdx="1"/>
  <p:cmAuthor id="8" name="Telethia Willis (twillis)" initials="TW(" lastIdx="4" clrIdx="8">
    <p:extLst>
      <p:ext uri="{19B8F6BF-5375-455C-9EA6-DF929625EA0E}">
        <p15:presenceInfo xmlns:p15="http://schemas.microsoft.com/office/powerpoint/2012/main" userId="S::twillis@cisco.com::b3a0f02c-775d-4737-9fd6-3f4e1d55c5e6" providerId="AD"/>
      </p:ext>
    </p:extLst>
  </p:cmAuthor>
  <p:cmAuthor id="2" name="Bob Vachon" initials="BV" lastIdx="24" clrIdx="2"/>
  <p:cmAuthor id="3" name="Sue Livingston -X (suliving - UNICON INC at Cisco)" initials="SL-(-UIaC" lastIdx="4" clrIdx="3">
    <p:extLst>
      <p:ext uri="{19B8F6BF-5375-455C-9EA6-DF929625EA0E}">
        <p15:presenceInfo xmlns:p15="http://schemas.microsoft.com/office/powerpoint/2012/main" userId="S::suliving@cisco.com::dc701d48-dd51-411a-9041-b7f1328f1486" providerId="AD"/>
      </p:ext>
    </p:extLst>
  </p:cmAuthor>
  <p:cmAuthor id="4" name="jagibbon" initials="jmg" lastIdx="3" clrIdx="4">
    <p:extLst>
      <p:ext uri="{19B8F6BF-5375-455C-9EA6-DF929625EA0E}">
        <p15:presenceInfo xmlns:p15="http://schemas.microsoft.com/office/powerpoint/2012/main" userId="jagibbon" providerId="None"/>
      </p:ext>
    </p:extLst>
  </p:cmAuthor>
  <p:cmAuthor id="5" name="Arpita Brat" initials="AB" lastIdx="179" clrIdx="5">
    <p:extLst>
      <p:ext uri="{19B8F6BF-5375-455C-9EA6-DF929625EA0E}">
        <p15:presenceInfo xmlns:p15="http://schemas.microsoft.com/office/powerpoint/2012/main" userId="02a5492ed542b403" providerId="Windows Live"/>
      </p:ext>
    </p:extLst>
  </p:cmAuthor>
  <p:cmAuthor id="6" name="ANNANYA SOOD" initials="AS" lastIdx="8" clrIdx="6">
    <p:extLst>
      <p:ext uri="{19B8F6BF-5375-455C-9EA6-DF929625EA0E}">
        <p15:presenceInfo xmlns:p15="http://schemas.microsoft.com/office/powerpoint/2012/main" userId="S-1-5-21-1801674531-1177238915-682003330-151423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585B"/>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26" autoAdjust="0"/>
    <p:restoredTop sz="53223" autoAdjust="0"/>
  </p:normalViewPr>
  <p:slideViewPr>
    <p:cSldViewPr snapToGrid="0" showGuides="1">
      <p:cViewPr varScale="1">
        <p:scale>
          <a:sx n="45" d="100"/>
          <a:sy n="45" d="100"/>
        </p:scale>
        <p:origin x="1932" y="36"/>
      </p:cViewPr>
      <p:guideLst>
        <p:guide orient="horz" pos="1620"/>
        <p:guide pos="336"/>
      </p:guideLst>
    </p:cSldViewPr>
  </p:slideViewPr>
  <p:notesTextViewPr>
    <p:cViewPr>
      <p:scale>
        <a:sx n="100" d="100"/>
        <a:sy n="100" d="100"/>
      </p:scale>
      <p:origin x="0" y="0"/>
    </p:cViewPr>
  </p:notesTextViewPr>
  <p:sorterViewPr>
    <p:cViewPr>
      <p:scale>
        <a:sx n="111" d="100"/>
        <a:sy n="111" d="100"/>
      </p:scale>
      <p:origin x="0" y="-5120"/>
    </p:cViewPr>
  </p:sorterViewPr>
  <p:gridSpacing cx="76200" cy="76200"/>
</p:viewPr>
</file>

<file path=ppt/_rels/presentation.xml.rels><?xml version="1.0" encoding="utf-8"?>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notesMaster" Target="notesMasters/notesMaster1.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gs" Target="tags/tag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8/21/2020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b="false" lang="fr-FR"/>
              <a:t>Cisco Networking Academy Program</a:t>
            </a:r>
          </a:p>
          <a:p>
            <a:pPr rtl="0"/>
            <a:r>
              <a:rPr lang="fr-FR">
                <a:solidFill>
                  <a:srgbClr val="AFE8FB"/>
                </a:solidFill>
              </a:rPr>
              <a:t>DevNet Associate v1.0</a:t>
            </a:r>
          </a:p>
          <a:p>
            <a:pPr rtl="0">
              <a:buFontTx/>
              <a:buNone/>
            </a:pPr>
            <a:r>
              <a:rPr lang="fr-FR">
                <a:solidFill>
                  <a:srgbClr val="AFE8FB"/>
                </a:solidFill>
              </a:rPr>
              <a:t>Module</a:t>
            </a:r>
            <a:r>
              <a:rPr lang="fr-FR">
                <a:solidFill>
                  <a:schemeClr val="accent5">
                    <a:lumMod val="40000"/>
                    <a:lumOff val="60000"/>
                  </a:schemeClr>
                </a:solidFill>
              </a:rPr>
              <a:t> 6 : </a:t>
            </a:r>
            <a:r>
              <a:rPr lang="fr-FR">
                <a:solidFill>
                  <a:srgbClr val="AFE8FB"/>
                </a:solidFill>
                <a:latin typeface="Arial" panose="020B0604020202020204" pitchFamily="34" charset="0"/>
                <a:cs typeface="Arial" panose="020B0604020202020204" pitchFamily="34" charset="0"/>
              </a:rPr>
              <a:t>Déploiement et sécurité des applications</a:t>
            </a:r>
          </a:p>
        </p:txBody>
      </p:sp>
      <p:sp>
        <p:nvSpPr>
          <p:cNvPr id="4" name="Slide Number Placeholder 3"/>
          <p:cNvSpPr>
            <a:spLocks noGrp="1"/>
          </p:cNvSpPr>
          <p:nvPr>
            <p:ph type="sldNum" sz="quarter" idx="10"/>
          </p:nvPr>
        </p:nvSpPr>
        <p:spPr/>
        <p:txBody>
          <a:bodyPr/>
          <a:lstStyle/>
          <a:p>
            <a:pPr rtl="0"/>
            <a:fld id="{5641018C-6CAF-B84E-B92C-ECB119457FBA}" type="slidenum">
              <a:rPr/>
              <a:t>1</a:t>
            </a:fld>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false"/>
              <a:pPr algn="r"/>
              <a:t>10</a:t>
            </a:fld>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DevNet Associate v1.0</a:t>
            </a:r>
          </a:p>
          <a:p>
            <a:pPr rtl="0">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fr-FR">
                <a:latin typeface="Times New Roman"/>
                <a:cs typeface="Times New Roman"/>
              </a:rPr>
              <a:t>6 – Application</a:t>
            </a:r>
            <a:r>
              <a:rPr baseline="0" lang="fr-FR">
                <a:latin typeface="Times New Roman"/>
                <a:cs typeface="Times New Roman"/>
              </a:rPr>
              <a:t> Déploiement et sécurité</a:t>
            </a:r>
          </a:p>
          <a:p>
            <a:pPr rtl="0">
              <a:tabLst>
                <a:tab pos="431800" algn="l"/>
                <a:tab pos="877888" algn="l"/>
                <a:tab pos="1327150" algn="l"/>
                <a:tab pos="1776413" algn="l"/>
                <a:tab pos="2225675" algn="l"/>
                <a:tab pos="2674938" algn="l"/>
                <a:tab pos="3124200" algn="l"/>
                <a:tab pos="3575050" algn="l"/>
                <a:tab pos="4024313" algn="l"/>
                <a:tab pos="4473575" algn="l"/>
                <a:tab pos="4922838" algn="l"/>
                <a:tab pos="5372100" algn="l"/>
                <a:tab pos="5821363" algn="l"/>
                <a:tab pos="6270625" algn="l"/>
                <a:tab pos="6719888" algn="l"/>
                <a:tab pos="7169150" algn="l"/>
                <a:tab pos="7618413" algn="l"/>
                <a:tab pos="8066088" algn="l"/>
                <a:tab pos="8515350" algn="l"/>
                <a:tab pos="8964613" algn="l"/>
                <a:tab pos="9413875" algn="l"/>
              </a:tabLst>
            </a:pPr>
            <a:r>
              <a:rPr lang="fr-FR">
                <a:latin typeface="Times New Roman"/>
                <a:cs typeface="Times New Roman"/>
              </a:rPr>
              <a:t>6.0 - Introduction au </a:t>
            </a:r>
            <a:r>
              <a:rPr baseline="0" lang="fr-FR">
                <a:latin typeface="Times New Roman"/>
                <a:cs typeface="Times New Roman"/>
              </a:rPr>
              <a:t>déploiement et à la sécurité des applications</a:t>
            </a:r>
          </a:p>
          <a:p>
            <a:pPr rtl="0"/>
            <a:r>
              <a:rPr lang="fr-FR">
                <a:latin typeface="Times New Roman"/>
                <a:cs typeface="Times New Roman"/>
              </a:rPr>
              <a:t>6.0.2 - </a:t>
            </a:r>
            <a:r>
              <a:rPr sz="1200" b="false" i="false" kern="1200" lang="fr-FR">
                <a:solidFill>
                  <a:schemeClr val="tx1"/>
                </a:solidFill>
                <a:effectLst/>
                <a:latin typeface="+mn-lt"/>
                <a:ea typeface="+mn-ea"/>
                <a:cs typeface="+mn-cs"/>
              </a:rPr>
              <a:t>Qu'est-ce que je vais apprendre dans ce module?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58792403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100</a:t>
            </a:fld>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 </a:t>
            </a:r>
            <a:r>
              <a:rPr lang="fr-FR"/>
              <a:t>– </a:t>
            </a:r>
            <a:r>
              <a:rPr lang="fr-FR">
                <a:solidFill>
                  <a:srgbClr val="AFE8FB"/>
                </a:solidFill>
                <a:latin typeface="Arial" panose="020B0604020202020204" pitchFamily="34" charset="0"/>
                <a:cs typeface="Arial" panose="020B0604020202020204" pitchFamily="34" charset="0"/>
              </a:rPr>
              <a:t>Application Deployment and Security</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AFE8FB"/>
                </a:solidFill>
                <a:latin typeface="Arial" panose="020B0604020202020204" pitchFamily="34" charset="0"/>
                <a:cs typeface="Arial" panose="020B0604020202020204" pitchFamily="34" charset="0"/>
              </a:rPr>
              <a:t>New Terms and Commands </a:t>
            </a:r>
          </a:p>
        </p:txBody>
      </p:sp>
    </p:spTree>
    <p:extLst>
      <p:ext uri="{BB962C8B-B14F-4D97-AF65-F5344CB8AC3E}">
        <p14:creationId xmlns:p14="http://schemas.microsoft.com/office/powerpoint/2010/main" val="4156090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t>Source :</a:t>
            </a:r>
          </a:p>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a:buFontTx/>
              <a:buNone/>
            </a:pPr>
            <a:endParaRPr lang="en-US" dirty="0"/>
          </a:p>
          <a:p>
            <a:pPr rtl="0"/>
            <a:r>
              <a:rPr sz="1050" b="true" u="sng" lang="fr-FR"/>
              <a:t>Activités en cours de session/Explications :</a:t>
            </a:r>
          </a:p>
          <a:p>
            <a:pPr marL="171450" lvl="0" indent="-171450" rtl="0">
              <a:buFont typeface="Arial" panose="020B0604020202020204" pitchFamily="34" charset="0"/>
              <a:buChar char="•"/>
            </a:pPr>
            <a:r>
              <a:rPr sz="1050" b="true" lang="fr-FR"/>
              <a:t>Durée</a:t>
            </a:r>
            <a:r>
              <a:rPr b="true" lang="fr-FR"/>
              <a:t> : </a:t>
            </a:r>
            <a:r>
              <a:rPr b="false" lang="fr-FR"/>
              <a:t>15min</a:t>
            </a:r>
          </a:p>
          <a:p>
            <a:pPr marL="171450" lvl="0" indent="-171450" rtl="0">
              <a:buFont typeface="Arial" panose="020B0604020202020204" pitchFamily="34" charset="0"/>
              <a:buChar char="•"/>
            </a:pPr>
            <a:r>
              <a:rPr sz="1050" b="true" lang="fr-FR"/>
              <a:t>Notes à l'instructeur: </a:t>
            </a:r>
          </a:p>
          <a:p>
            <a:pPr marL="341313" lvl="1" indent="-171450" rtl="0">
              <a:buFont typeface="Arial" panose="020B0604020202020204" pitchFamily="34" charset="0"/>
              <a:buChar char="•"/>
            </a:pPr>
            <a:r>
              <a:rPr sz="1000" lang="fr-FR"/>
              <a:t>Présentez la rubrique et expliquez les différents environnements de déploiement.</a:t>
            </a:r>
          </a:p>
          <a:p>
            <a:pPr marL="341313" lvl="1" indent="-171450" rtl="0">
              <a:buFont typeface="Arial" panose="020B0604020202020204" pitchFamily="34" charset="0"/>
              <a:buChar char="•"/>
            </a:pPr>
            <a:r>
              <a:rPr sz="1000" lang="fr-FR"/>
              <a:t>Discutez des différents modèles de déploiement.</a:t>
            </a:r>
          </a:p>
          <a:p>
            <a:pPr marL="341313" lvl="1" indent="-171450" rtl="0">
              <a:buFont typeface="Arial" panose="020B0604020202020204" pitchFamily="34" charset="0"/>
              <a:buChar char="•"/>
            </a:pPr>
            <a:r>
              <a:rPr sz="1000" lang="fr-FR"/>
              <a:t>Expliquez les types d'infrastructure et sur site.</a:t>
            </a:r>
          </a:p>
          <a:p>
            <a:pPr marL="341313" lvl="1" indent="-171450" rtl="0">
              <a:buFont typeface="Arial" panose="020B0604020202020204" pitchFamily="34" charset="0"/>
              <a:buChar char="•"/>
            </a:pPr>
            <a:r>
              <a:rPr sz="1000" lang="fr-FR"/>
              <a:t>À la fin de la rubrique, assurez-vous que les apprenants comprennent également les différents types de nuages.</a:t>
            </a:r>
          </a:p>
          <a:p>
            <a:pPr marL="171450" lvl="0" indent="-171450" rtl="0">
              <a:buFont typeface="Arial" panose="020B0604020202020204" pitchFamily="34" charset="0"/>
              <a:buChar char="•"/>
            </a:pPr>
            <a:r>
              <a:rPr sz="1050" b="true" lang="fr-FR"/>
              <a:t>Points clés : </a:t>
            </a:r>
          </a:p>
          <a:p>
            <a:pPr lvl="1" rtl="0">
              <a:buFont typeface="Arial" panose="020B0604020202020204" pitchFamily="34" charset="0"/>
              <a:buChar char="•"/>
            </a:pPr>
            <a:r>
              <a:rPr sz="1200" b="true" lang="fr-FR"/>
              <a:t> </a:t>
            </a:r>
            <a:r>
              <a:rPr sz="1200" lang="fr-FR"/>
              <a:t>Environnement de développement, Environnement de test, Environnement de mise en scène, Environnement de production</a:t>
            </a:r>
          </a:p>
          <a:p>
            <a:pPr lvl="1" rtl="0">
              <a:buFont typeface="Arial" panose="020B0604020202020204" pitchFamily="34" charset="0"/>
              <a:buChar char="•"/>
            </a:pPr>
            <a:r>
              <a:rPr sz="1200" lang="fr-FR"/>
              <a:t> Sur site, privé, public, hybride, Edge.</a:t>
            </a:r>
          </a:p>
        </p:txBody>
      </p:sp>
      <p:sp>
        <p:nvSpPr>
          <p:cNvPr id="4" name="Slide Number Placeholder 3"/>
          <p:cNvSpPr>
            <a:spLocks noGrp="1"/>
          </p:cNvSpPr>
          <p:nvPr>
            <p:ph type="sldNum" sz="quarter" idx="10"/>
          </p:nvPr>
        </p:nvSpPr>
        <p:spPr/>
        <p:txBody>
          <a:bodyPr/>
          <a:lstStyle/>
          <a:p>
            <a:pPr rtl="0"/>
            <a:fld id="{5641018C-6CAF-B84E-B92C-ECB119457FBA}" type="slidenum">
              <a:rPr/>
              <a:t>11</a:t>
            </a:fld>
          </a:p>
        </p:txBody>
      </p:sp>
    </p:spTree>
    <p:extLst>
      <p:ext uri="{BB962C8B-B14F-4D97-AF65-F5344CB8AC3E}">
        <p14:creationId xmlns:p14="http://schemas.microsoft.com/office/powerpoint/2010/main" val="42489749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rtl="0">
              <a:buFontTx/>
              <a:buNone/>
            </a:pPr>
            <a:r>
              <a:rPr sz="1200" kern="1200" lang="fr-FR">
                <a:solidFill>
                  <a:schemeClr val="tx1"/>
                </a:solidFill>
                <a:latin typeface="Arial" charset="0"/>
                <a:ea typeface="ＭＳ Ｐゴシック" charset="0"/>
                <a:cs typeface="ＭＳ Ｐゴシック" charset="0"/>
              </a:rPr>
              <a:t>6.1.1 — </a:t>
            </a:r>
            <a:r>
              <a:rPr lang="fr-FR"/>
              <a:t>Introduction aux choix de déploiement</a:t>
            </a:r>
          </a:p>
        </p:txBody>
      </p:sp>
    </p:spTree>
    <p:extLst>
      <p:ext uri="{BB962C8B-B14F-4D97-AF65-F5344CB8AC3E}">
        <p14:creationId xmlns:p14="http://schemas.microsoft.com/office/powerpoint/2010/main" val="35251901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6.1.2 - </a:t>
            </a:r>
            <a:r>
              <a:rPr lang="fr-FR"/>
              <a:t>Environnements de déploiement</a:t>
            </a:r>
          </a:p>
        </p:txBody>
      </p:sp>
    </p:spTree>
    <p:extLst>
      <p:ext uri="{BB962C8B-B14F-4D97-AF65-F5344CB8AC3E}">
        <p14:creationId xmlns:p14="http://schemas.microsoft.com/office/powerpoint/2010/main" val="174329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6.1.3 – </a:t>
            </a:r>
            <a:r>
              <a:rPr lang="fr-FR"/>
              <a:t>Modèles de déploiement</a:t>
            </a:r>
          </a:p>
        </p:txBody>
      </p:sp>
    </p:spTree>
    <p:extLst>
      <p:ext uri="{BB962C8B-B14F-4D97-AF65-F5344CB8AC3E}">
        <p14:creationId xmlns:p14="http://schemas.microsoft.com/office/powerpoint/2010/main" val="329658818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6.1.3 – </a:t>
            </a:r>
            <a:r>
              <a:rPr lang="fr-FR"/>
              <a:t>Modèles de déploiement</a:t>
            </a:r>
          </a:p>
        </p:txBody>
      </p:sp>
    </p:spTree>
    <p:extLst>
      <p:ext uri="{BB962C8B-B14F-4D97-AF65-F5344CB8AC3E}">
        <p14:creationId xmlns:p14="http://schemas.microsoft.com/office/powerpoint/2010/main" val="21804617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6.1.3 – </a:t>
            </a:r>
            <a:r>
              <a:rPr lang="fr-FR"/>
              <a:t>Modèles de déploiement</a:t>
            </a:r>
          </a:p>
        </p:txBody>
      </p:sp>
    </p:spTree>
    <p:extLst>
      <p:ext uri="{BB962C8B-B14F-4D97-AF65-F5344CB8AC3E}">
        <p14:creationId xmlns:p14="http://schemas.microsoft.com/office/powerpoint/2010/main" val="2784441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6.1.3 – </a:t>
            </a:r>
            <a:r>
              <a:rPr lang="fr-FR"/>
              <a:t>Modèles de déploiement</a:t>
            </a:r>
          </a:p>
        </p:txBody>
      </p:sp>
    </p:spTree>
    <p:extLst>
      <p:ext uri="{BB962C8B-B14F-4D97-AF65-F5344CB8AC3E}">
        <p14:creationId xmlns:p14="http://schemas.microsoft.com/office/powerpoint/2010/main" val="26342439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6.1.3 – </a:t>
            </a:r>
            <a:r>
              <a:rPr lang="fr-FR"/>
              <a:t>Modèles de déploiement</a:t>
            </a:r>
          </a:p>
        </p:txBody>
      </p:sp>
    </p:spTree>
    <p:extLst>
      <p:ext uri="{BB962C8B-B14F-4D97-AF65-F5344CB8AC3E}">
        <p14:creationId xmlns:p14="http://schemas.microsoft.com/office/powerpoint/2010/main" val="3846449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19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6.1.4 — </a:t>
            </a:r>
            <a:r>
              <a:rPr lang="fr-FR"/>
              <a:t>Types d'infrastructure</a:t>
            </a:r>
          </a:p>
        </p:txBody>
      </p:sp>
    </p:spTree>
    <p:extLst>
      <p:ext uri="{BB962C8B-B14F-4D97-AF65-F5344CB8AC3E}">
        <p14:creationId xmlns:p14="http://schemas.microsoft.com/office/powerpoint/2010/main" val="2933080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false"/>
              <a:pPr algn="r"/>
              <a:t>2</a:t>
            </a:fld>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6.1.5 – </a:t>
            </a:r>
            <a:r>
              <a:rPr sz="1200" lang="fr-FR"/>
              <a:t>On-Premises</a:t>
            </a:r>
          </a:p>
        </p:txBody>
      </p:sp>
    </p:spTree>
    <p:extLst>
      <p:ext uri="{BB962C8B-B14F-4D97-AF65-F5344CB8AC3E}">
        <p14:creationId xmlns:p14="http://schemas.microsoft.com/office/powerpoint/2010/main" val="418649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6.1.6 – Cloud privé</a:t>
            </a:r>
          </a:p>
        </p:txBody>
      </p:sp>
    </p:spTree>
    <p:extLst>
      <p:ext uri="{BB962C8B-B14F-4D97-AF65-F5344CB8AC3E}">
        <p14:creationId xmlns:p14="http://schemas.microsoft.com/office/powerpoint/2010/main" val="24306779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6.1.7 – Cloud privé</a:t>
            </a:r>
          </a:p>
        </p:txBody>
      </p:sp>
    </p:spTree>
    <p:extLst>
      <p:ext uri="{BB962C8B-B14F-4D97-AF65-F5344CB8AC3E}">
        <p14:creationId xmlns:p14="http://schemas.microsoft.com/office/powerpoint/2010/main" val="23481921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457200" rtl="0" eaLnBrk="1" fontAlgn="auto" latinLnBrk="0" hangingPunct="1">
              <a:lnSpc>
                <a:spcPct val="10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6.1.8 –  Cloud hybride</a:t>
            </a:r>
          </a:p>
        </p:txBody>
      </p:sp>
    </p:spTree>
    <p:extLst>
      <p:ext uri="{BB962C8B-B14F-4D97-AF65-F5344CB8AC3E}">
        <p14:creationId xmlns:p14="http://schemas.microsoft.com/office/powerpoint/2010/main" val="7323553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sz="1200" b="false" lang="fr-FR">
                <a:solidFill>
                  <a:srgbClr val="FF0000"/>
                </a:solidFill>
              </a:rPr>
              <a:t>6.1 </a:t>
            </a:r>
            <a:r>
              <a:rPr lang="fr-FR"/>
              <a:t>–</a:t>
            </a:r>
            <a:r>
              <a:rPr sz="1200" b="false" lang="fr-FR">
                <a:solidFill>
                  <a:srgbClr val="FF0000"/>
                </a:solidFill>
              </a:rPr>
              <a:t> </a:t>
            </a:r>
            <a:r>
              <a:rPr lang="fr-FR">
                <a:solidFill>
                  <a:schemeClr val="accent5">
                    <a:lumMod val="40000"/>
                    <a:lumOff val="60000"/>
                  </a:schemeClr>
                </a:solidFill>
              </a:rPr>
              <a:t>Comprendre les choix de déploiement avec différents modèles</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6.1.9 — Cloud Edge</a:t>
            </a:r>
          </a:p>
        </p:txBody>
      </p:sp>
    </p:spTree>
    <p:extLst>
      <p:ext uri="{BB962C8B-B14F-4D97-AF65-F5344CB8AC3E}">
        <p14:creationId xmlns:p14="http://schemas.microsoft.com/office/powerpoint/2010/main" val="37613835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latin typeface="Arial" panose="020B0604020202020204" pitchFamily="34" charset="0"/>
                <a:cs typeface="Arial" panose="020B0604020202020204" pitchFamily="34" charset="0"/>
              </a:rPr>
              <a:t>Source :</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latin typeface="Arial" panose="020B0604020202020204" pitchFamily="34" charset="0"/>
                <a:cs typeface="Arial" panose="020B0604020202020204" pitchFamily="34" charset="0"/>
              </a:rPr>
              <a:t>6</a:t>
            </a:r>
            <a:r>
              <a:rPr lang="fr-FR">
                <a:latin typeface="Arial" panose="020B0604020202020204" pitchFamily="34" charset="0"/>
                <a:cs typeface="Arial" panose="020B0604020202020204" pitchFamily="34" charset="0"/>
              </a:rP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latin typeface="Arial" panose="020B0604020202020204" pitchFamily="34" charset="0"/>
                <a:cs typeface="Arial" panose="020B0604020202020204" pitchFamily="34" charset="0"/>
              </a:rPr>
              <a:t>6.2 </a:t>
            </a:r>
            <a:r>
              <a:rPr lang="fr-FR">
                <a:latin typeface="Arial" panose="020B0604020202020204" pitchFamily="34" charset="0"/>
                <a:cs typeface="Arial" panose="020B0604020202020204" pitchFamily="34" charset="0"/>
              </a:rPr>
              <a:t>–</a:t>
            </a:r>
            <a:r>
              <a:rPr sz="1200" b="false" lang="fr-FR">
                <a:solidFill>
                  <a:srgbClr val="FF0000"/>
                </a:solidFill>
                <a:latin typeface="Arial" panose="020B0604020202020204" pitchFamily="34" charset="0"/>
                <a:cs typeface="Arial" panose="020B0604020202020204" pitchFamily="34" charset="0"/>
              </a:rPr>
              <a:t> </a:t>
            </a:r>
            <a:r>
              <a:rPr lang="fr-FR">
                <a:solidFill>
                  <a:schemeClr val="accent5">
                    <a:lumMod val="40000"/>
                    <a:lumOff val="60000"/>
                  </a:schemeClr>
                </a:solidFill>
                <a:latin typeface="Arial" panose="020B0604020202020204" pitchFamily="34" charset="0"/>
                <a:cs typeface="Arial" panose="020B0604020202020204" pitchFamily="34" charset="0"/>
              </a:rPr>
              <a:t>6.2 - Création et déploiement d'un modèle d'application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latin typeface="Arial" panose="020B0604020202020204" pitchFamily="34" charset="0"/>
              <a:cs typeface="Arial" panose="020B0604020202020204" pitchFamily="34" charset="0"/>
            </a:endParaRPr>
          </a:p>
          <a:p>
            <a:pPr rtl="0"/>
            <a:r>
              <a:rPr sz="1050" b="true" u="sng" lang="fr-FR">
                <a:latin typeface="Arial" panose="020B0604020202020204" pitchFamily="34" charset="0"/>
                <a:cs typeface="Arial" panose="020B0604020202020204" pitchFamily="34" charset="0"/>
              </a:rPr>
              <a:t>Activités en session / Explications :</a:t>
            </a:r>
          </a:p>
          <a:p>
            <a:pPr marL="171450" lvl="0" indent="-171450" rtl="0">
              <a:buFont typeface="Arial" panose="020B0604020202020204" pitchFamily="34" charset="0"/>
              <a:buChar char="•"/>
            </a:pPr>
            <a:r>
              <a:rPr sz="1050" b="true" lang="fr-FR">
                <a:latin typeface="Arial" panose="020B0604020202020204" pitchFamily="34" charset="0"/>
                <a:cs typeface="Arial" panose="020B0604020202020204" pitchFamily="34" charset="0"/>
              </a:rPr>
              <a:t>Durée</a:t>
            </a:r>
            <a:r>
              <a:rPr b="true" lang="fr-FR">
                <a:latin typeface="Arial" panose="020B0604020202020204" pitchFamily="34" charset="0"/>
                <a:cs typeface="Arial" panose="020B0604020202020204" pitchFamily="34" charset="0"/>
              </a:rPr>
              <a:t> : </a:t>
            </a:r>
            <a:r>
              <a:rPr b="false" lang="fr-FR">
                <a:latin typeface="Arial" panose="020B0604020202020204" pitchFamily="34" charset="0"/>
                <a:cs typeface="Arial" panose="020B0604020202020204" pitchFamily="34" charset="0"/>
              </a:rPr>
              <a:t>15 min</a:t>
            </a:r>
          </a:p>
          <a:p>
            <a:pPr marL="171450" lvl="0" indent="-171450" rtl="0">
              <a:buFont typeface="Arial" panose="020B0604020202020204" pitchFamily="34" charset="0"/>
              <a:buChar char="•"/>
            </a:pPr>
            <a:r>
              <a:rPr sz="1050" b="true" lang="fr-FR">
                <a:latin typeface="Arial" panose="020B0604020202020204" pitchFamily="34" charset="0"/>
                <a:cs typeface="Arial" panose="020B0604020202020204" pitchFamily="34" charset="0"/>
              </a:rPr>
              <a:t>Notes à l'instructeur: </a:t>
            </a:r>
          </a:p>
          <a:p>
            <a:pPr marL="341313" lvl="1" indent="-171450" rtl="0">
              <a:buFont typeface="Arial" panose="020B0604020202020204" pitchFamily="34" charset="0"/>
              <a:buChar char="•"/>
            </a:pPr>
            <a:r>
              <a:rPr sz="1000" lang="fr-FR"/>
              <a:t>Commencez la rubrique en présentant aux apprenants le concept de conteneurs Docker.</a:t>
            </a:r>
          </a:p>
          <a:p>
            <a:pPr marL="341313" lvl="1" indent="-171450" rtl="0">
              <a:buFont typeface="Arial" panose="020B0604020202020204" pitchFamily="34" charset="0"/>
              <a:buChar char="•"/>
            </a:pPr>
            <a:r>
              <a:rPr sz="1000" lang="fr-FR"/>
              <a:t>Expliquez les différents composants d'un fichier docker.</a:t>
            </a:r>
          </a:p>
          <a:p>
            <a:pPr marL="341313" lvl="1" indent="-171450" rtl="0">
              <a:buFont typeface="Arial" panose="020B0604020202020204" pitchFamily="34" charset="0"/>
              <a:buChar char="•"/>
            </a:pPr>
            <a:r>
              <a:rPr sz="1000" lang="fr-FR"/>
              <a:t>Expliquez les étapes à suivre pour démarrer le conteneur docker localement.</a:t>
            </a:r>
          </a:p>
          <a:p>
            <a:pPr marL="341313" lvl="1" indent="-171450" rtl="0">
              <a:buFont typeface="Arial" panose="020B0604020202020204" pitchFamily="34" charset="0"/>
              <a:buChar char="•"/>
            </a:pPr>
            <a:r>
              <a:rPr sz="1000" lang="fr-FR"/>
              <a:t>Expliquez les étapes à suivre pour</a:t>
            </a:r>
            <a:r>
              <a:rPr sz="1200" b="false" i="false" kern="1200" lang="fr-FR">
                <a:solidFill>
                  <a:schemeClr val="tx1"/>
                </a:solidFill>
                <a:latin typeface="+mn-lt"/>
                <a:ea typeface="+mn-ea"/>
                <a:cs typeface="+mn-cs"/>
              </a:rPr>
              <a:t>afficher une image docker dans un registre.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200" b="false" i="false" kern="1200" lang="fr-FR">
                <a:solidFill>
                  <a:schemeClr val="tx1"/>
                </a:solidFill>
                <a:latin typeface="+mn-lt"/>
                <a:ea typeface="+mn-ea"/>
                <a:cs typeface="+mn-cs"/>
              </a:rPr>
              <a:t>À la fin du sujet, encouragez les apprenants à effectuer le travail pratique.</a:t>
            </a:r>
          </a:p>
          <a:p>
            <a:pPr rtl="0">
              <a:buFont typeface="Arial" panose="020B0604020202020204" pitchFamily="34" charset="0"/>
              <a:buChar char="•"/>
            </a:pPr>
            <a:r>
              <a:rPr sz="1050" b="true" lang="fr-FR">
                <a:latin typeface="Arial" panose="020B0604020202020204" pitchFamily="34" charset="0"/>
                <a:cs typeface="Arial" panose="020B0604020202020204" pitchFamily="34" charset="0"/>
              </a:rPr>
              <a:t> Points clés : </a:t>
            </a:r>
            <a:r>
              <a:rPr sz="1050" b="false" lang="fr-FR">
                <a:latin typeface="Arial" panose="020B0604020202020204" pitchFamily="34" charset="0"/>
                <a:cs typeface="Arial" panose="020B0604020202020204" pitchFamily="34" charset="0"/>
              </a:rPr>
              <a:t>Dockerfile, construction docker, exécution docker, validation docker.</a:t>
            </a:r>
          </a:p>
        </p:txBody>
      </p:sp>
      <p:sp>
        <p:nvSpPr>
          <p:cNvPr id="4" name="Slide Number Placeholder 3"/>
          <p:cNvSpPr>
            <a:spLocks noGrp="1"/>
          </p:cNvSpPr>
          <p:nvPr>
            <p:ph type="sldNum" sz="quarter" idx="10"/>
          </p:nvPr>
        </p:nvSpPr>
        <p:spPr/>
        <p:txBody>
          <a:bodyPr/>
          <a:lstStyle/>
          <a:p>
            <a:pPr rtl="0"/>
            <a:fld id="{5641018C-6CAF-B84E-B92C-ECB119457FBA}" type="slidenum">
              <a:rPr/>
              <a:t>25</a:t>
            </a:fld>
          </a:p>
        </p:txBody>
      </p:sp>
    </p:spTree>
    <p:extLst>
      <p:ext uri="{BB962C8B-B14F-4D97-AF65-F5344CB8AC3E}">
        <p14:creationId xmlns:p14="http://schemas.microsoft.com/office/powerpoint/2010/main" val="625529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6.2.1 — </a:t>
            </a:r>
            <a:r>
              <a:rPr lang="fr-FR"/>
              <a:t>Qu'est-ce que Docker ?</a:t>
            </a:r>
          </a:p>
        </p:txBody>
      </p:sp>
    </p:spTree>
    <p:extLst>
      <p:ext uri="{BB962C8B-B14F-4D97-AF65-F5344CB8AC3E}">
        <p14:creationId xmlns:p14="http://schemas.microsoft.com/office/powerpoint/2010/main" val="2645315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6.2.1 — </a:t>
            </a:r>
            <a:r>
              <a:rPr lang="fr-FR"/>
              <a:t>Qu'est-ce que Docker ?</a:t>
            </a:r>
          </a:p>
        </p:txBody>
      </p:sp>
    </p:spTree>
    <p:extLst>
      <p:ext uri="{BB962C8B-B14F-4D97-AF65-F5344CB8AC3E}">
        <p14:creationId xmlns:p14="http://schemas.microsoft.com/office/powerpoint/2010/main" val="42061966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6.2.2 — </a:t>
            </a:r>
            <a:r>
              <a:rPr lang="fr-FR"/>
              <a:t>Qu'est-ce que Dockerfile ?</a:t>
            </a:r>
          </a:p>
        </p:txBody>
      </p:sp>
    </p:spTree>
    <p:extLst>
      <p:ext uri="{BB962C8B-B14F-4D97-AF65-F5344CB8AC3E}">
        <p14:creationId xmlns:p14="http://schemas.microsoft.com/office/powerpoint/2010/main" val="8344525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29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6.2.2 — </a:t>
            </a:r>
            <a:r>
              <a:rPr lang="fr-FR"/>
              <a:t>Qu'est-ce que Dockerfile ?</a:t>
            </a:r>
          </a:p>
          <a:p>
            <a:endParaRPr lang="en-US" dirty="0"/>
          </a:p>
        </p:txBody>
      </p:sp>
    </p:spTree>
    <p:extLst>
      <p:ext uri="{BB962C8B-B14F-4D97-AF65-F5344CB8AC3E}">
        <p14:creationId xmlns:p14="http://schemas.microsoft.com/office/powerpoint/2010/main" val="1655792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3</a:t>
            </a:fld>
          </a:p>
        </p:txBody>
      </p:sp>
    </p:spTree>
    <p:extLst>
      <p:ext uri="{BB962C8B-B14F-4D97-AF65-F5344CB8AC3E}">
        <p14:creationId xmlns:p14="http://schemas.microsoft.com/office/powerpoint/2010/main" val="34668227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6.2.3 — </a:t>
            </a:r>
            <a:r>
              <a:rPr lang="fr-FR"/>
              <a:t>Anatomie d'un dockerfile</a:t>
            </a:r>
          </a:p>
        </p:txBody>
      </p:sp>
    </p:spTree>
    <p:extLst>
      <p:ext uri="{BB962C8B-B14F-4D97-AF65-F5344CB8AC3E}">
        <p14:creationId xmlns:p14="http://schemas.microsoft.com/office/powerpoint/2010/main" val="17149297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6.2.3 — </a:t>
            </a:r>
            <a:r>
              <a:rPr lang="fr-FR"/>
              <a:t>Anatomie d'un dockerfile</a:t>
            </a:r>
          </a:p>
        </p:txBody>
      </p:sp>
    </p:spTree>
    <p:extLst>
      <p:ext uri="{BB962C8B-B14F-4D97-AF65-F5344CB8AC3E}">
        <p14:creationId xmlns:p14="http://schemas.microsoft.com/office/powerpoint/2010/main" val="111611408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6.2.4 — </a:t>
            </a:r>
            <a:r>
              <a:rPr lang="fr-FR"/>
              <a:t>Démarrer un conteneur Docker localement</a:t>
            </a:r>
          </a:p>
        </p:txBody>
      </p:sp>
    </p:spTree>
    <p:extLst>
      <p:ext uri="{BB962C8B-B14F-4D97-AF65-F5344CB8AC3E}">
        <p14:creationId xmlns:p14="http://schemas.microsoft.com/office/powerpoint/2010/main" val="1257174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6.2.4 — </a:t>
            </a:r>
            <a:r>
              <a:rPr lang="fr-FR"/>
              <a:t>Démarrer un conteneur Docker localement</a:t>
            </a:r>
          </a:p>
        </p:txBody>
      </p:sp>
    </p:spTree>
    <p:extLst>
      <p:ext uri="{BB962C8B-B14F-4D97-AF65-F5344CB8AC3E}">
        <p14:creationId xmlns:p14="http://schemas.microsoft.com/office/powerpoint/2010/main" val="28984343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6.2.4 — </a:t>
            </a:r>
            <a:r>
              <a:rPr lang="fr-FR"/>
              <a:t>Démarrer un conteneur Docker localement</a:t>
            </a:r>
          </a:p>
        </p:txBody>
      </p:sp>
    </p:spTree>
    <p:extLst>
      <p:ext uri="{BB962C8B-B14F-4D97-AF65-F5344CB8AC3E}">
        <p14:creationId xmlns:p14="http://schemas.microsoft.com/office/powerpoint/2010/main" val="28984343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6.2.4 — </a:t>
            </a:r>
            <a:r>
              <a:rPr lang="fr-FR"/>
              <a:t>Démarrer un conteneur Docker localement</a:t>
            </a:r>
          </a:p>
        </p:txBody>
      </p:sp>
    </p:spTree>
    <p:extLst>
      <p:ext uri="{BB962C8B-B14F-4D97-AF65-F5344CB8AC3E}">
        <p14:creationId xmlns:p14="http://schemas.microsoft.com/office/powerpoint/2010/main" val="4078135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6.2.5 — </a:t>
            </a:r>
            <a:r>
              <a:rPr lang="fr-FR"/>
              <a:t>Enregistrer une image Docker dans un registre</a:t>
            </a:r>
          </a:p>
        </p:txBody>
      </p:sp>
    </p:spTree>
    <p:extLst>
      <p:ext uri="{BB962C8B-B14F-4D97-AF65-F5344CB8AC3E}">
        <p14:creationId xmlns:p14="http://schemas.microsoft.com/office/powerpoint/2010/main" val="322296538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6.2.5 — </a:t>
            </a:r>
            <a:r>
              <a:rPr lang="fr-FR"/>
              <a:t>Enregistrer une image Docker dans un registre</a:t>
            </a:r>
          </a:p>
        </p:txBody>
      </p:sp>
    </p:spTree>
    <p:extLst>
      <p:ext uri="{BB962C8B-B14F-4D97-AF65-F5344CB8AC3E}">
        <p14:creationId xmlns:p14="http://schemas.microsoft.com/office/powerpoint/2010/main" val="31056702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6.2.5 — </a:t>
            </a:r>
            <a:r>
              <a:rPr lang="fr-FR"/>
              <a:t>Enregistrer une image Docker dans un registre</a:t>
            </a:r>
          </a:p>
        </p:txBody>
      </p:sp>
    </p:spTree>
    <p:extLst>
      <p:ext uri="{BB962C8B-B14F-4D97-AF65-F5344CB8AC3E}">
        <p14:creationId xmlns:p14="http://schemas.microsoft.com/office/powerpoint/2010/main" val="21781585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39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6.2.6 – </a:t>
            </a:r>
            <a:r>
              <a:rPr lang="fr-FR"/>
              <a:t>Créer un environnement de développement</a:t>
            </a:r>
          </a:p>
        </p:txBody>
      </p:sp>
    </p:spTree>
    <p:extLst>
      <p:ext uri="{BB962C8B-B14F-4D97-AF65-F5344CB8AC3E}">
        <p14:creationId xmlns:p14="http://schemas.microsoft.com/office/powerpoint/2010/main" val="192109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false">
                <a:ea typeface="ＭＳ Ｐゴシック" pitchFamily="34" charset="-128"/>
              </a:rPr>
              <a:pPr algn="r"/>
              <a:t>4</a:t>
            </a:fld>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r>
              <a:rPr sz="1200" b="false" lang="fr-FR">
                <a:solidFill>
                  <a:srgbClr val="FF0000"/>
                </a:solidFill>
              </a:rPr>
              <a:t>6.2 </a:t>
            </a:r>
            <a:r>
              <a:rPr lang="fr-FR"/>
              <a:t>–</a:t>
            </a:r>
            <a:r>
              <a:rPr sz="1200" b="false" lang="fr-FR">
                <a:solidFill>
                  <a:srgbClr val="FF0000"/>
                </a:solidFill>
              </a:rPr>
              <a:t> </a:t>
            </a:r>
            <a:r>
              <a:rPr sz="1200" b="false" i="false" kern="1200" lang="fr-FR">
                <a:solidFill>
                  <a:schemeClr val="tx1"/>
                </a:solidFill>
                <a:effectLst/>
                <a:latin typeface="+mn-lt"/>
                <a:ea typeface="+mn-ea"/>
                <a:cs typeface="+mn-cs"/>
              </a:rPr>
              <a:t>6.2 - Création et déploiement d'un modèle d'application</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6.2.7 — </a:t>
            </a:r>
            <a:r>
              <a:rPr lang="fr-FR"/>
              <a:t>Travaux pratiques — Construire un exemple d'application Web dans un conteneur Docker</a:t>
            </a:r>
          </a:p>
        </p:txBody>
      </p:sp>
    </p:spTree>
    <p:extLst>
      <p:ext uri="{BB962C8B-B14F-4D97-AF65-F5344CB8AC3E}">
        <p14:creationId xmlns:p14="http://schemas.microsoft.com/office/powerpoint/2010/main" val="2127291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t>Source :</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6.3 </a:t>
            </a:r>
            <a:r>
              <a:rPr sz="1200" b="false" lang="fr-FR"/>
              <a:t>–</a:t>
            </a:r>
            <a:r>
              <a:rPr lang="fr-FR">
                <a:solidFill>
                  <a:schemeClr val="accent5">
                    <a:lumMod val="40000"/>
                    <a:lumOff val="60000"/>
                  </a:schemeClr>
                </a:solidFill>
              </a:rPr>
              <a:t> Intégration continue/déploiement continu (CI/CD)</a:t>
            </a:r>
          </a:p>
          <a:p>
            <a:pPr>
              <a:buFontTx/>
              <a:buNone/>
            </a:pPr>
            <a:endParaRPr lang="en-US" sz="1200" b="0" u="none" dirty="0">
              <a:solidFill>
                <a:schemeClr val="accent5">
                  <a:lumMod val="40000"/>
                  <a:lumOff val="60000"/>
                </a:schemeClr>
              </a:solidFill>
            </a:endParaRPr>
          </a:p>
          <a:p>
            <a:pPr rtl="0">
              <a:buFontTx/>
              <a:buNone/>
            </a:pPr>
            <a:r>
              <a:rPr sz="1050" b="true" u="sng" lang="fr-FR"/>
              <a:t>Activités en session / Explications :</a:t>
            </a:r>
          </a:p>
          <a:p>
            <a:pPr marL="171450" lvl="0" indent="-171450" rtl="0">
              <a:buFont typeface="Arial" panose="020B0604020202020204" pitchFamily="34" charset="0"/>
              <a:buChar char="•"/>
            </a:pPr>
            <a:r>
              <a:rPr sz="1050" b="true" lang="fr-FR"/>
              <a:t>Durée</a:t>
            </a:r>
            <a:r>
              <a:rPr b="true" lang="fr-FR"/>
              <a:t>: </a:t>
            </a:r>
            <a:r>
              <a:rPr b="false" lang="fr-FR"/>
              <a:t>20 min</a:t>
            </a:r>
          </a:p>
          <a:p>
            <a:pPr marL="171450" lvl="0" indent="-171450" rtl="0">
              <a:buFont typeface="Arial" panose="020B0604020202020204" pitchFamily="34" charset="0"/>
              <a:buChar char="•"/>
            </a:pPr>
            <a:r>
              <a:rPr sz="1050" b="true" lang="fr-FR"/>
              <a:t>Notes à l'instructeur: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000" lang="fr-FR"/>
              <a:t>Introduisez la ruiquebr et discutez le concept </a:t>
            </a:r>
            <a:r>
              <a:rPr sz="1100" lang="fr-FR">
                <a:solidFill>
                  <a:schemeClr val="accent5">
                    <a:lumMod val="40000"/>
                    <a:lumOff val="60000"/>
                  </a:schemeClr>
                </a:solidFill>
              </a:rPr>
              <a:t>d'intégration continue/déploiement continu (CI/CD).</a:t>
            </a:r>
          </a:p>
          <a:p>
            <a:pPr marL="341313" lvl="1" indent="-171450" rtl="0">
              <a:buFont typeface="Arial" panose="020B0604020202020204" pitchFamily="34" charset="0"/>
              <a:buChar char="•"/>
            </a:pPr>
            <a:r>
              <a:rPr sz="900" lang="fr-FR"/>
              <a:t>Discutez des avantages de l'IC et du CD.</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700" lang="fr-FR"/>
              <a:t>Discutez des étapes à suivre </a:t>
            </a:r>
            <a:r>
              <a:rPr sz="1100" b="false" i="false" kern="1200" lang="fr-FR">
                <a:solidFill>
                  <a:schemeClr val="tx1"/>
                </a:solidFill>
                <a:latin typeface="+mn-lt"/>
                <a:ea typeface="+mn-ea"/>
                <a:cs typeface="+mn-cs"/>
              </a:rPr>
              <a:t>pour construire un travail pour Jenkins et</a:t>
            </a:r>
            <a:r>
              <a:rPr sz="700" lang="fr-FR"/>
              <a:t> </a:t>
            </a:r>
            <a:r>
              <a:rPr sz="1100" b="false" i="false" kern="1200" lang="fr-FR">
                <a:solidFill>
                  <a:schemeClr val="tx1"/>
                </a:solidFill>
                <a:latin typeface="+mn-lt"/>
                <a:ea typeface="+mn-ea"/>
                <a:cs typeface="+mn-cs"/>
              </a:rPr>
              <a:t>construire un pipeline dans Jenkins à l'aide d'exemples.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100" b="false" i="false" kern="1200" lang="fr-FR">
                <a:solidFill>
                  <a:schemeClr val="tx1"/>
                </a:solidFill>
                <a:latin typeface="+mn-lt"/>
                <a:ea typeface="+mn-ea"/>
                <a:cs typeface="+mn-cs"/>
              </a:rPr>
              <a:t>À la fin de la rubrique, encouragez les apprenants à effectuer </a:t>
            </a:r>
            <a:r>
              <a:rPr sz="1600" b="false" i="false" lang="fr-FR">
                <a:solidFill>
                  <a:srgbClr val="056153"/>
                </a:solidFill>
                <a:effectLst/>
                <a:latin typeface="CiscoSans"/>
              </a:rPr>
              <a:t>le travail pratique.</a:t>
            </a:r>
          </a:p>
          <a:p>
            <a:pPr rtl="0">
              <a:buFont typeface="Arial" panose="020B0604020202020204" pitchFamily="34" charset="0"/>
              <a:buChar char="•"/>
            </a:pPr>
            <a:r>
              <a:rPr sz="1050" b="true" lang="fr-FR"/>
              <a:t> Points clés :</a:t>
            </a:r>
            <a:r>
              <a:rPr b="false" i="false" lang="fr-FR">
                <a:solidFill>
                  <a:srgbClr val="000000"/>
                </a:solidFill>
                <a:effectLst/>
                <a:latin typeface="CiscoSans"/>
              </a:rPr>
              <a:t>intégration  continue, déploiement continu, mise à niveau progressive, pipeline Canary, déploiement bleu-vert.</a:t>
            </a:r>
          </a:p>
          <a:p>
            <a:pPr>
              <a:buFont typeface="Arial" panose="020B0604020202020204" pitchFamily="34" charset="0"/>
              <a:buChar char="•"/>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41</a:t>
            </a:fld>
          </a:p>
        </p:txBody>
      </p:sp>
    </p:spTree>
    <p:extLst>
      <p:ext uri="{BB962C8B-B14F-4D97-AF65-F5344CB8AC3E}">
        <p14:creationId xmlns:p14="http://schemas.microsoft.com/office/powerpoint/2010/main" val="34873732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6.3.1 — </a:t>
            </a:r>
            <a:r>
              <a:rPr lang="fr-FR"/>
              <a:t>Introduction à l'IC/CD</a:t>
            </a:r>
          </a:p>
        </p:txBody>
      </p:sp>
    </p:spTree>
    <p:extLst>
      <p:ext uri="{BB962C8B-B14F-4D97-AF65-F5344CB8AC3E}">
        <p14:creationId xmlns:p14="http://schemas.microsoft.com/office/powerpoint/2010/main" val="299583881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6.3.2 — </a:t>
            </a:r>
            <a:r>
              <a:rPr lang="fr-FR"/>
              <a:t>Intégration continue</a:t>
            </a:r>
          </a:p>
        </p:txBody>
      </p:sp>
    </p:spTree>
    <p:extLst>
      <p:ext uri="{BB962C8B-B14F-4D97-AF65-F5344CB8AC3E}">
        <p14:creationId xmlns:p14="http://schemas.microsoft.com/office/powerpoint/2010/main" val="37564504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6.3.2 — </a:t>
            </a:r>
            <a:r>
              <a:rPr lang="fr-FR"/>
              <a:t>Intégration continue</a:t>
            </a:r>
          </a:p>
        </p:txBody>
      </p:sp>
    </p:spTree>
    <p:extLst>
      <p:ext uri="{BB962C8B-B14F-4D97-AF65-F5344CB8AC3E}">
        <p14:creationId xmlns:p14="http://schemas.microsoft.com/office/powerpoint/2010/main" val="207565320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sz="1200" kern="1200" lang="fr-FR">
                <a:solidFill>
                  <a:schemeClr val="tx1"/>
                </a:solidFill>
                <a:latin typeface="Arial" charset="0"/>
                <a:ea typeface="ＭＳ Ｐゴシック" charset="0"/>
                <a:cs typeface="ＭＳ Ｐゴシック" charset="0"/>
              </a:rPr>
              <a:t>6.3.2 — </a:t>
            </a:r>
            <a:r>
              <a:rPr lang="fr-FR"/>
              <a:t>Intégration continue</a:t>
            </a:r>
          </a:p>
        </p:txBody>
      </p:sp>
    </p:spTree>
    <p:extLst>
      <p:ext uri="{BB962C8B-B14F-4D97-AF65-F5344CB8AC3E}">
        <p14:creationId xmlns:p14="http://schemas.microsoft.com/office/powerpoint/2010/main" val="26965511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6.3.3 </a:t>
            </a:r>
            <a:r>
              <a:rPr sz="1200" b="false" lang="fr-FR"/>
              <a:t>—</a:t>
            </a:r>
            <a:r>
              <a:rPr lang="fr-FR">
                <a:solidFill>
                  <a:schemeClr val="accent5">
                    <a:lumMod val="40000"/>
                    <a:lumOff val="60000"/>
                  </a:schemeClr>
                </a:solidFill>
              </a:rPr>
              <a:t> Avantages de l'IC/DC</a:t>
            </a:r>
          </a:p>
        </p:txBody>
      </p:sp>
    </p:spTree>
    <p:extLst>
      <p:ext uri="{BB962C8B-B14F-4D97-AF65-F5344CB8AC3E}">
        <p14:creationId xmlns:p14="http://schemas.microsoft.com/office/powerpoint/2010/main" val="40805960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6.3.4 </a:t>
            </a:r>
            <a:r>
              <a:rPr sz="1200" b="false" lang="fr-FR"/>
              <a:t>—</a:t>
            </a:r>
            <a:r>
              <a:rPr lang="fr-FR">
                <a:solidFill>
                  <a:schemeClr val="accent5">
                    <a:lumMod val="40000"/>
                    <a:lumOff val="60000"/>
                  </a:schemeClr>
                </a:solidFill>
              </a:rPr>
              <a:t> </a:t>
            </a:r>
            <a:r>
              <a:rPr sz="1200" b="false" lang="fr-FR"/>
              <a:t>Exemple de travail de construction pour Jenkins</a:t>
            </a:r>
          </a:p>
        </p:txBody>
      </p:sp>
    </p:spTree>
    <p:extLst>
      <p:ext uri="{BB962C8B-B14F-4D97-AF65-F5344CB8AC3E}">
        <p14:creationId xmlns:p14="http://schemas.microsoft.com/office/powerpoint/2010/main" val="342729356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6.3.4 </a:t>
            </a:r>
            <a:r>
              <a:rPr sz="1200" b="false" lang="fr-FR"/>
              <a:t>—</a:t>
            </a:r>
            <a:r>
              <a:rPr lang="fr-FR">
                <a:solidFill>
                  <a:schemeClr val="accent5">
                    <a:lumMod val="40000"/>
                    <a:lumOff val="60000"/>
                  </a:schemeClr>
                </a:solidFill>
              </a:rPr>
              <a:t> </a:t>
            </a:r>
            <a:r>
              <a:rPr sz="1200" b="false" lang="fr-FR"/>
              <a:t>Exemple de travail de construction pour Jenkins</a:t>
            </a:r>
          </a:p>
        </p:txBody>
      </p:sp>
    </p:spTree>
    <p:extLst>
      <p:ext uri="{BB962C8B-B14F-4D97-AF65-F5344CB8AC3E}">
        <p14:creationId xmlns:p14="http://schemas.microsoft.com/office/powerpoint/2010/main" val="14271132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49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6.3.4 </a:t>
            </a:r>
            <a:r>
              <a:rPr sz="1200" b="false" lang="fr-FR"/>
              <a:t>—</a:t>
            </a:r>
            <a:r>
              <a:rPr lang="fr-FR">
                <a:solidFill>
                  <a:schemeClr val="accent5">
                    <a:lumMod val="40000"/>
                    <a:lumOff val="60000"/>
                  </a:schemeClr>
                </a:solidFill>
              </a:rPr>
              <a:t> </a:t>
            </a:r>
            <a:r>
              <a:rPr sz="1200" b="false" lang="fr-FR"/>
              <a:t>Exemple de travail de construction pour Jenkins</a:t>
            </a:r>
          </a:p>
        </p:txBody>
      </p:sp>
    </p:spTree>
    <p:extLst>
      <p:ext uri="{BB962C8B-B14F-4D97-AF65-F5344CB8AC3E}">
        <p14:creationId xmlns:p14="http://schemas.microsoft.com/office/powerpoint/2010/main" val="3762098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false"/>
              <a:pPr algn="r"/>
              <a:t>5</a:t>
            </a:fld>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i="1" dirty="0"/>
          </a:p>
        </p:txBody>
      </p:sp>
    </p:spTree>
    <p:extLst>
      <p:ext uri="{BB962C8B-B14F-4D97-AF65-F5344CB8AC3E}">
        <p14:creationId xmlns:p14="http://schemas.microsoft.com/office/powerpoint/2010/main" val="16874538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solidFill>
                  <a:srgbClr val="FF0000"/>
                </a:solidFill>
              </a:rPr>
              <a:t>6.3 </a:t>
            </a:r>
            <a:r>
              <a:rPr lang="fr-FR"/>
              <a:t>–</a:t>
            </a:r>
            <a:r>
              <a:rPr sz="1200" b="false" lang="fr-FR">
                <a:solidFill>
                  <a:srgbClr val="FF0000"/>
                </a:solidFill>
              </a:rPr>
              <a:t> </a:t>
            </a:r>
            <a:r>
              <a:rPr lang="fr-FR">
                <a:solidFill>
                  <a:schemeClr val="accent5">
                    <a:lumMod val="40000"/>
                    <a:lumOff val="60000"/>
                  </a:schemeClr>
                </a:solidFill>
              </a:rPr>
              <a:t>Intégration continue/déploiement continu (CI/CD)</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6.3.6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Travaux pratiques — Construire un pipeline CI/CD à l'aide de Jenkins</a:t>
            </a:r>
          </a:p>
        </p:txBody>
      </p:sp>
    </p:spTree>
    <p:extLst>
      <p:ext uri="{BB962C8B-B14F-4D97-AF65-F5344CB8AC3E}">
        <p14:creationId xmlns:p14="http://schemas.microsoft.com/office/powerpoint/2010/main" val="2912397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t>Source :</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a:buFontTx/>
              <a:buNone/>
            </a:pPr>
            <a:endParaRPr lang="en-US" sz="1200" b="0" u="none" dirty="0">
              <a:solidFill>
                <a:schemeClr val="accent5">
                  <a:lumMod val="40000"/>
                  <a:lumOff val="60000"/>
                </a:schemeClr>
              </a:solidFill>
            </a:endParaRPr>
          </a:p>
          <a:p>
            <a:pPr rtl="0">
              <a:buFontTx/>
              <a:buNone/>
            </a:pPr>
            <a:r>
              <a:rPr sz="1050" b="true" u="sng" lang="fr-FR"/>
              <a:t>Activités en session / Explications :</a:t>
            </a:r>
          </a:p>
          <a:p>
            <a:pPr marL="171450" lvl="0" indent="-171450" rtl="0">
              <a:buFont typeface="Arial" panose="020B0604020202020204" pitchFamily="34" charset="0"/>
              <a:buChar char="•"/>
            </a:pPr>
            <a:r>
              <a:rPr sz="1050" b="true" lang="fr-FR"/>
              <a:t>Durée</a:t>
            </a:r>
            <a:r>
              <a:rPr b="true" lang="fr-FR"/>
              <a:t>: </a:t>
            </a:r>
            <a:r>
              <a:rPr b="false" lang="fr-FR"/>
              <a:t>7 min</a:t>
            </a:r>
          </a:p>
          <a:p>
            <a:pPr marL="171450" lvl="0" indent="-171450" rtl="0">
              <a:buFont typeface="Arial" panose="020B0604020202020204" pitchFamily="34" charset="0"/>
              <a:buChar char="•"/>
            </a:pPr>
            <a:r>
              <a:rPr sz="1050" b="true" lang="fr-FR"/>
              <a:t>Notes à l'instructeur: </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000" lang="fr-FR"/>
              <a:t>Introduisez la rubrique et discutez </a:t>
            </a:r>
            <a:r>
              <a:rPr sz="1100" lang="fr-FR"/>
              <a:t>les concepts de pare-feu, d'équilibreurs de charge, de DNS, de proxy inverse.</a:t>
            </a:r>
          </a:p>
          <a:p>
            <a:pPr rtl="0">
              <a:buFont typeface="Arial" panose="020B0604020202020204" pitchFamily="34" charset="0"/>
              <a:buChar char="•"/>
            </a:pPr>
            <a:r>
              <a:rPr sz="1050" b="true" lang="fr-FR"/>
              <a:t> Points clés :</a:t>
            </a:r>
          </a:p>
          <a:p>
            <a:pPr lvl="1" rtl="0">
              <a:buFont typeface="Arial" panose="020B0604020202020204" pitchFamily="34" charset="0"/>
              <a:buChar char="•"/>
            </a:pPr>
            <a:r>
              <a:rPr sz="1050" b="true" lang="fr-FR"/>
              <a:t> </a:t>
            </a:r>
            <a:r>
              <a:rPr sz="1600" lang="fr-FR"/>
              <a:t>Pare-feu, équilibreurs de charge, DNS, Proxies inverses</a:t>
            </a:r>
          </a:p>
        </p:txBody>
      </p:sp>
      <p:sp>
        <p:nvSpPr>
          <p:cNvPr id="4" name="Slide Number Placeholder 3"/>
          <p:cNvSpPr>
            <a:spLocks noGrp="1"/>
          </p:cNvSpPr>
          <p:nvPr>
            <p:ph type="sldNum" sz="quarter" idx="10"/>
          </p:nvPr>
        </p:nvSpPr>
        <p:spPr/>
        <p:txBody>
          <a:bodyPr/>
          <a:lstStyle/>
          <a:p>
            <a:pPr rtl="0"/>
            <a:fld id="{5641018C-6CAF-B84E-B92C-ECB119457FBA}" type="slidenum">
              <a:rPr/>
              <a:t>51</a:t>
            </a:fld>
          </a:p>
        </p:txBody>
      </p:sp>
    </p:spTree>
    <p:extLst>
      <p:ext uri="{BB962C8B-B14F-4D97-AF65-F5344CB8AC3E}">
        <p14:creationId xmlns:p14="http://schemas.microsoft.com/office/powerpoint/2010/main" val="21494996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6.4.1 </a:t>
            </a:r>
            <a:r>
              <a:rPr sz="1200" b="false" lang="fr-FR"/>
              <a:t>—</a:t>
            </a:r>
            <a:r>
              <a:rPr lang="fr-FR">
                <a:solidFill>
                  <a:schemeClr val="accent5">
                    <a:lumMod val="40000"/>
                    <a:lumOff val="60000"/>
                  </a:schemeClr>
                </a:solidFill>
              </a:rPr>
              <a:t> Introduction</a:t>
            </a:r>
          </a:p>
        </p:txBody>
      </p:sp>
    </p:spTree>
    <p:extLst>
      <p:ext uri="{BB962C8B-B14F-4D97-AF65-F5344CB8AC3E}">
        <p14:creationId xmlns:p14="http://schemas.microsoft.com/office/powerpoint/2010/main" val="382543832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6.4.2 </a:t>
            </a:r>
            <a:r>
              <a:rPr sz="1200" b="false" lang="fr-FR"/>
              <a:t>—</a:t>
            </a:r>
            <a:r>
              <a:rPr lang="fr-FR">
                <a:solidFill>
                  <a:schemeClr val="accent5">
                    <a:lumMod val="40000"/>
                    <a:lumOff val="60000"/>
                  </a:schemeClr>
                </a:solidFill>
              </a:rPr>
              <a:t> Pare-feu</a:t>
            </a:r>
          </a:p>
        </p:txBody>
      </p:sp>
    </p:spTree>
    <p:extLst>
      <p:ext uri="{BB962C8B-B14F-4D97-AF65-F5344CB8AC3E}">
        <p14:creationId xmlns:p14="http://schemas.microsoft.com/office/powerpoint/2010/main" val="49080379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6.4.2 </a:t>
            </a:r>
            <a:r>
              <a:rPr sz="1200" b="false" lang="fr-FR"/>
              <a:t>—</a:t>
            </a:r>
            <a:r>
              <a:rPr lang="fr-FR">
                <a:solidFill>
                  <a:schemeClr val="accent5">
                    <a:lumMod val="40000"/>
                    <a:lumOff val="60000"/>
                  </a:schemeClr>
                </a:solidFill>
              </a:rPr>
              <a:t> Pare-feu</a:t>
            </a:r>
          </a:p>
        </p:txBody>
      </p:sp>
    </p:spTree>
    <p:extLst>
      <p:ext uri="{BB962C8B-B14F-4D97-AF65-F5344CB8AC3E}">
        <p14:creationId xmlns:p14="http://schemas.microsoft.com/office/powerpoint/2010/main" val="6603248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6.4.3 </a:t>
            </a:r>
            <a:r>
              <a:rPr sz="1200" b="false" lang="fr-FR"/>
              <a:t>–</a:t>
            </a:r>
            <a:r>
              <a:rPr lang="fr-FR">
                <a:solidFill>
                  <a:schemeClr val="accent5">
                    <a:lumMod val="40000"/>
                    <a:lumOff val="60000"/>
                  </a:schemeClr>
                </a:solidFill>
              </a:rPr>
              <a:t> </a:t>
            </a:r>
            <a:r>
              <a:rPr sz="1200" lang="fr-FR"/>
              <a:t>Équilibreur de charges</a:t>
            </a:r>
          </a:p>
        </p:txBody>
      </p:sp>
    </p:spTree>
    <p:extLst>
      <p:ext uri="{BB962C8B-B14F-4D97-AF65-F5344CB8AC3E}">
        <p14:creationId xmlns:p14="http://schemas.microsoft.com/office/powerpoint/2010/main" val="134099698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6.4.3 </a:t>
            </a:r>
            <a:r>
              <a:rPr sz="1200" b="false" lang="fr-FR"/>
              <a:t>–</a:t>
            </a:r>
            <a:r>
              <a:rPr lang="fr-FR">
                <a:solidFill>
                  <a:schemeClr val="accent5">
                    <a:lumMod val="40000"/>
                    <a:lumOff val="60000"/>
                  </a:schemeClr>
                </a:solidFill>
              </a:rPr>
              <a:t> </a:t>
            </a:r>
            <a:r>
              <a:rPr sz="1200" lang="fr-FR"/>
              <a:t>Équilibreur de charges</a:t>
            </a:r>
          </a:p>
        </p:txBody>
      </p:sp>
    </p:spTree>
    <p:extLst>
      <p:ext uri="{BB962C8B-B14F-4D97-AF65-F5344CB8AC3E}">
        <p14:creationId xmlns:p14="http://schemas.microsoft.com/office/powerpoint/2010/main" val="40716978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6.4.3 </a:t>
            </a:r>
            <a:r>
              <a:rPr sz="1200" b="false" lang="fr-FR"/>
              <a:t>–</a:t>
            </a:r>
            <a:r>
              <a:rPr lang="fr-FR">
                <a:solidFill>
                  <a:schemeClr val="accent5">
                    <a:lumMod val="40000"/>
                    <a:lumOff val="60000"/>
                  </a:schemeClr>
                </a:solidFill>
              </a:rPr>
              <a:t> </a:t>
            </a:r>
            <a:r>
              <a:rPr sz="1200" lang="fr-FR"/>
              <a:t>Équilibreur de charges</a:t>
            </a:r>
          </a:p>
        </p:txBody>
      </p:sp>
    </p:spTree>
    <p:extLst>
      <p:ext uri="{BB962C8B-B14F-4D97-AF65-F5344CB8AC3E}">
        <p14:creationId xmlns:p14="http://schemas.microsoft.com/office/powerpoint/2010/main" val="2838775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d'applications et la sécurité﻿</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6.4.4 </a:t>
            </a:r>
            <a:r>
              <a:rPr sz="1200" b="false" lang="fr-FR"/>
              <a:t>—</a:t>
            </a:r>
            <a:r>
              <a:rPr lang="fr-FR">
                <a:solidFill>
                  <a:schemeClr val="accent5">
                    <a:lumMod val="40000"/>
                    <a:lumOff val="60000"/>
                  </a:schemeClr>
                </a:solidFill>
              </a:rPr>
              <a:t> </a:t>
            </a:r>
            <a:r>
              <a:rPr sz="1200" lang="fr-FR"/>
              <a:t>DNS</a:t>
            </a:r>
          </a:p>
        </p:txBody>
      </p:sp>
    </p:spTree>
    <p:extLst>
      <p:ext uri="{BB962C8B-B14F-4D97-AF65-F5344CB8AC3E}">
        <p14:creationId xmlns:p14="http://schemas.microsoft.com/office/powerpoint/2010/main" val="142289452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59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﻿6.4 </a:t>
            </a:r>
            <a:r>
              <a:rPr sz="1200" b="false" lang="fr-FR"/>
              <a:t>–</a:t>
            </a:r>
            <a:r>
              <a:rPr lang="fr-FR">
                <a:solidFill>
                  <a:schemeClr val="accent5">
                    <a:lumMod val="40000"/>
                    <a:lumOff val="60000"/>
                  </a:schemeClr>
                </a:solidFill>
              </a:rPr>
              <a:t> Réseaux pour le développement et la sécurité d'applications </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6.4.5 </a:t>
            </a:r>
            <a:r>
              <a:rPr sz="1200" b="false" lang="fr-FR"/>
              <a:t>–</a:t>
            </a:r>
            <a:r>
              <a:rPr lang="fr-FR">
                <a:solidFill>
                  <a:schemeClr val="accent5">
                    <a:lumMod val="40000"/>
                    <a:lumOff val="60000"/>
                  </a:schemeClr>
                </a:solidFill>
              </a:rPr>
              <a:t> </a:t>
            </a:r>
            <a:r>
              <a:rPr lang="fr-FR"/>
              <a:t>Reverse Proxy</a:t>
            </a:r>
          </a:p>
        </p:txBody>
      </p:sp>
    </p:spTree>
    <p:extLst>
      <p:ext uri="{BB962C8B-B14F-4D97-AF65-F5344CB8AC3E}">
        <p14:creationId xmlns:p14="http://schemas.microsoft.com/office/powerpoint/2010/main" val="6522760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false"/>
              <a:pPr algn="r"/>
              <a:t>6</a:t>
            </a:fld>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10796909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t>Source :</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 Sécurisation des applications</a:t>
            </a:r>
          </a:p>
          <a:p>
            <a:pPr>
              <a:buFontTx/>
              <a:buNone/>
            </a:pPr>
            <a:endParaRPr lang="en-US" dirty="0">
              <a:solidFill>
                <a:schemeClr val="accent5">
                  <a:lumMod val="40000"/>
                  <a:lumOff val="60000"/>
                </a:schemeClr>
              </a:solidFill>
            </a:endParaRPr>
          </a:p>
          <a:p>
            <a:pPr rtl="0">
              <a:buFontTx/>
              <a:buNone/>
            </a:pPr>
            <a:r>
              <a:rPr sz="1050" b="true" u="sng" lang="fr-FR"/>
              <a:t>Activités en session / Explications :</a:t>
            </a:r>
          </a:p>
          <a:p>
            <a:pPr marL="171450" lvl="0" indent="-171450" rtl="0">
              <a:buFont typeface="Arial" panose="020B0604020202020204" pitchFamily="34" charset="0"/>
              <a:buChar char="•"/>
            </a:pPr>
            <a:r>
              <a:rPr sz="1050" b="true" lang="fr-FR"/>
              <a:t>Durée</a:t>
            </a:r>
            <a:r>
              <a:rPr b="true" lang="fr-FR"/>
              <a:t> : </a:t>
            </a:r>
            <a:r>
              <a:rPr b="false" lang="fr-FR"/>
              <a:t>45 min</a:t>
            </a:r>
          </a:p>
          <a:p>
            <a:pPr marL="171450" lvl="0" indent="-171450" rtl="0">
              <a:buFont typeface="Arial" panose="020B0604020202020204" pitchFamily="34" charset="0"/>
              <a:buChar char="•"/>
            </a:pPr>
            <a:r>
              <a:rPr sz="1050" b="true" lang="fr-FR"/>
              <a:t>Notes à l'instructeur: </a:t>
            </a:r>
          </a:p>
          <a:p>
            <a:pPr marL="341313" lvl="1" indent="-171450" rtl="0">
              <a:buFont typeface="Arial" panose="020B0604020202020204" pitchFamily="34" charset="0"/>
              <a:buChar char="•"/>
            </a:pPr>
            <a:r>
              <a:rPr sz="500" lang="fr-FR"/>
              <a:t>Commencez par mentionner que</a:t>
            </a:r>
            <a:r>
              <a:rPr sz="1400" b="false" i="false" lang="fr-FR">
                <a:solidFill>
                  <a:srgbClr val="58585B"/>
                </a:solidFill>
                <a:effectLst/>
                <a:latin typeface="CiscoSans"/>
              </a:rPr>
              <a:t>la sécurité est un enjeu majeur dans le monde d'aujourd'hui. Établissez plus de contexte en mentionnant que cette partie du module </a:t>
            </a:r>
            <a:r>
              <a:rPr sz="1050" b="false" i="false" lang="fr-FR">
                <a:solidFill>
                  <a:srgbClr val="58585B"/>
                </a:solidFill>
                <a:effectLst/>
                <a:latin typeface="CiscoSans"/>
              </a:rPr>
              <a:t>se concentre sur certains des problèmes liés à la sécurisation des données et d'une application.</a:t>
            </a:r>
          </a:p>
          <a:p>
            <a:pPr marL="341313" lvl="1" indent="-171450" rtl="0">
              <a:buFont typeface="Arial" panose="020B0604020202020204" pitchFamily="34" charset="0"/>
              <a:buChar char="•"/>
            </a:pPr>
            <a:r>
              <a:rPr sz="500" lang="fr-FR"/>
              <a:t>Expliquez comment sécuriser les données.</a:t>
            </a:r>
          </a:p>
          <a:p>
            <a:pPr marL="341313" lvl="1" indent="-171450" rtl="0">
              <a:buFont typeface="Arial" panose="020B0604020202020204" pitchFamily="34" charset="0"/>
              <a:buChar char="•"/>
            </a:pPr>
            <a:r>
              <a:rPr sz="500" lang="fr-FR"/>
              <a:t>Discutez l'injection SQL et de la façon de la prévenir et de la détecter.</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200" lang="fr-FR"/>
              <a:t>Décrivez les différentes façons de sécuriser les applications.</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200" lang="fr-FR"/>
              <a:t>Expliquez </a:t>
            </a:r>
            <a:r>
              <a:rPr sz="1000" b="false" i="false" kern="1200" lang="fr-FR">
                <a:solidFill>
                  <a:schemeClr val="tx1"/>
                </a:solidFill>
                <a:latin typeface="+mn-lt"/>
                <a:ea typeface="+mn-ea"/>
                <a:cs typeface="+mn-cs"/>
              </a:rPr>
              <a:t>le script cross-site (XSS), la falsification de requêtes</a:t>
            </a:r>
            <a:r>
              <a:rPr sz="1000" b="false" i="false" kern="1200" baseline="0" lang="fr-FR">
                <a:solidFill>
                  <a:schemeClr val="tx1"/>
                </a:solidFill>
                <a:latin typeface="+mn-lt"/>
                <a:ea typeface="+mn-ea"/>
                <a:cs typeface="+mn-cs"/>
              </a:rPr>
              <a:t> </a:t>
            </a:r>
            <a:r>
              <a:rPr sz="1000" b="false" i="false" kern="1200" lang="fr-FR">
                <a:solidFill>
                  <a:schemeClr val="tx1"/>
                </a:solidFill>
                <a:latin typeface="+mn-lt"/>
                <a:ea typeface="+mn-ea"/>
                <a:cs typeface="+mn-cs"/>
              </a:rPr>
              <a:t>cross-site (CSRF) et le top dix de l'OWASP.</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000" b="false" i="false" kern="1200" lang="fr-FR">
                <a:solidFill>
                  <a:schemeClr val="tx1"/>
                </a:solidFill>
                <a:latin typeface="+mn-lt"/>
                <a:ea typeface="+mn-ea"/>
                <a:cs typeface="+mn-cs"/>
              </a:rPr>
              <a:t>Veiller à ce que les apprenants connaissent l'évolution des systèmes de mot de passe et les techniques de fissuration du mot de passe.</a:t>
            </a:r>
          </a:p>
          <a:p>
            <a:pPr marL="341313" marR="0" lvl="1"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000" b="false" i="false" kern="1200" lang="fr-FR">
                <a:solidFill>
                  <a:schemeClr val="tx1"/>
                </a:solidFill>
                <a:latin typeface="+mn-lt"/>
                <a:ea typeface="+mn-ea"/>
                <a:cs typeface="+mn-cs"/>
              </a:rPr>
              <a:t>À la fin de la rubrique, encouragez les apprenants à effectuer le </a:t>
            </a:r>
            <a:r>
              <a:rPr b="false" i="false" lang="fr-FR">
                <a:solidFill>
                  <a:srgbClr val="056153"/>
                </a:solidFill>
                <a:effectLst/>
                <a:latin typeface="CiscoSans"/>
              </a:rPr>
              <a:t>travail pratique.</a:t>
            </a:r>
          </a:p>
          <a:p>
            <a:pPr rtl="0">
              <a:buFont typeface="Arial" panose="020B0604020202020204" pitchFamily="34" charset="0"/>
              <a:buChar char="•"/>
            </a:pPr>
            <a:r>
              <a:rPr sz="1050" b="true" lang="fr-FR"/>
              <a:t> Points clés : </a:t>
            </a:r>
            <a:r>
              <a:rPr sz="1050" b="false" lang="fr-FR"/>
              <a:t>hachage, injection SQL, </a:t>
            </a:r>
            <a:r>
              <a:rPr sz="1050" b="false" i="false" kern="1200" lang="fr-FR">
                <a:solidFill>
                  <a:schemeClr val="tx1"/>
                </a:solidFill>
                <a:latin typeface="+mn-lt"/>
                <a:ea typeface="+mn-ea"/>
                <a:cs typeface="+mn-cs"/>
              </a:rPr>
              <a:t>cross-site scripting (XSS),</a:t>
            </a:r>
            <a:r>
              <a:rPr sz="1050" b="false" i="false" kern="1200" baseline="0" lang="fr-FR">
                <a:solidFill>
                  <a:schemeClr val="tx1"/>
                </a:solidFill>
                <a:latin typeface="+mn-lt"/>
                <a:ea typeface="+mn-ea"/>
                <a:cs typeface="+mn-cs"/>
              </a:rPr>
              <a:t> </a:t>
            </a:r>
            <a:r>
              <a:rPr sz="1050" b="false" i="false" kern="1200" lang="fr-FR">
                <a:solidFill>
                  <a:schemeClr val="tx1"/>
                </a:solidFill>
                <a:latin typeface="+mn-lt"/>
                <a:ea typeface="+mn-ea"/>
                <a:cs typeface="+mn-cs"/>
              </a:rPr>
              <a:t>cross-site request falsification (CSRF), OWASP Top 10</a:t>
            </a:r>
            <a:r>
              <a:rPr sz="1050" b="false" lang="fr-FR"/>
              <a:t>, craquage de mot de passe.</a:t>
            </a:r>
          </a:p>
        </p:txBody>
      </p:sp>
      <p:sp>
        <p:nvSpPr>
          <p:cNvPr id="4" name="Slide Number Placeholder 3"/>
          <p:cNvSpPr>
            <a:spLocks noGrp="1"/>
          </p:cNvSpPr>
          <p:nvPr>
            <p:ph type="sldNum" sz="quarter" idx="10"/>
          </p:nvPr>
        </p:nvSpPr>
        <p:spPr/>
        <p:txBody>
          <a:bodyPr/>
          <a:lstStyle/>
          <a:p>
            <a:pPr rtl="0"/>
            <a:fld id="{5641018C-6CAF-B84E-B92C-ECB119457FBA}" type="slidenum">
              <a:rPr/>
              <a:t>60</a:t>
            </a:fld>
          </a:p>
        </p:txBody>
      </p:sp>
    </p:spTree>
    <p:extLst>
      <p:ext uri="{BB962C8B-B14F-4D97-AF65-F5344CB8AC3E}">
        <p14:creationId xmlns:p14="http://schemas.microsoft.com/office/powerpoint/2010/main" val="11497735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6.5.1 </a:t>
            </a:r>
            <a:r>
              <a:rPr sz="1200" b="false" lang="fr-FR"/>
              <a:t>—</a:t>
            </a:r>
            <a:r>
              <a:rPr lang="fr-FR">
                <a:solidFill>
                  <a:schemeClr val="accent5">
                    <a:lumMod val="40000"/>
                    <a:lumOff val="60000"/>
                  </a:schemeClr>
                </a:solidFill>
              </a:rPr>
              <a:t> </a:t>
            </a:r>
            <a:r>
              <a:rPr lang="fr-FR"/>
              <a:t>Sécurisation des données</a:t>
            </a:r>
          </a:p>
        </p:txBody>
      </p:sp>
    </p:spTree>
    <p:extLst>
      <p:ext uri="{BB962C8B-B14F-4D97-AF65-F5344CB8AC3E}">
        <p14:creationId xmlns:p14="http://schemas.microsoft.com/office/powerpoint/2010/main" val="125888571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6.5.1 </a:t>
            </a:r>
            <a:r>
              <a:rPr sz="1200" b="false" lang="fr-FR"/>
              <a:t>—</a:t>
            </a:r>
            <a:r>
              <a:rPr lang="fr-FR">
                <a:solidFill>
                  <a:schemeClr val="accent5">
                    <a:lumMod val="40000"/>
                    <a:lumOff val="60000"/>
                  </a:schemeClr>
                </a:solidFill>
              </a:rPr>
              <a:t> </a:t>
            </a:r>
            <a:r>
              <a:rPr lang="fr-FR"/>
              <a:t>Sécurisation des données</a:t>
            </a:r>
          </a:p>
        </p:txBody>
      </p:sp>
    </p:spTree>
    <p:extLst>
      <p:ext uri="{BB962C8B-B14F-4D97-AF65-F5344CB8AC3E}">
        <p14:creationId xmlns:p14="http://schemas.microsoft.com/office/powerpoint/2010/main" val="7104904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6.5.1 </a:t>
            </a:r>
            <a:r>
              <a:rPr sz="1200" b="false" lang="fr-FR"/>
              <a:t>—</a:t>
            </a:r>
            <a:r>
              <a:rPr lang="fr-FR">
                <a:solidFill>
                  <a:schemeClr val="accent5">
                    <a:lumMod val="40000"/>
                    <a:lumOff val="60000"/>
                  </a:schemeClr>
                </a:solidFill>
              </a:rPr>
              <a:t> </a:t>
            </a:r>
            <a:r>
              <a:rPr lang="fr-FR"/>
              <a:t>Sécurisation des données</a:t>
            </a:r>
          </a:p>
        </p:txBody>
      </p:sp>
    </p:spTree>
    <p:extLst>
      <p:ext uri="{BB962C8B-B14F-4D97-AF65-F5344CB8AC3E}">
        <p14:creationId xmlns:p14="http://schemas.microsoft.com/office/powerpoint/2010/main" val="320792409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6.5.2 </a:t>
            </a:r>
            <a:r>
              <a:rPr sz="1200" b="false" lang="fr-FR"/>
              <a:t>—</a:t>
            </a:r>
            <a:r>
              <a:rPr lang="fr-FR">
                <a:solidFill>
                  <a:schemeClr val="accent5">
                    <a:lumMod val="40000"/>
                    <a:lumOff val="60000"/>
                  </a:schemeClr>
                </a:solidFill>
              </a:rPr>
              <a:t> </a:t>
            </a:r>
            <a:r>
              <a:rPr lang="fr-FR"/>
              <a:t>Qu'est-ce que SQL Injection ?</a:t>
            </a:r>
          </a:p>
        </p:txBody>
      </p:sp>
    </p:spTree>
    <p:extLst>
      <p:ext uri="{BB962C8B-B14F-4D97-AF65-F5344CB8AC3E}">
        <p14:creationId xmlns:p14="http://schemas.microsoft.com/office/powerpoint/2010/main" val="160349392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6.5.2 </a:t>
            </a:r>
            <a:r>
              <a:rPr sz="1200" b="false" lang="fr-FR"/>
              <a:t>—</a:t>
            </a:r>
            <a:r>
              <a:rPr lang="fr-FR">
                <a:solidFill>
                  <a:schemeClr val="accent5">
                    <a:lumMod val="40000"/>
                    <a:lumOff val="60000"/>
                  </a:schemeClr>
                </a:solidFill>
              </a:rPr>
              <a:t> </a:t>
            </a:r>
            <a:r>
              <a:rPr lang="fr-FR"/>
              <a:t>Qu'est-ce que SQL Injection ?</a:t>
            </a:r>
          </a:p>
        </p:txBody>
      </p:sp>
    </p:spTree>
    <p:extLst>
      <p:ext uri="{BB962C8B-B14F-4D97-AF65-F5344CB8AC3E}">
        <p14:creationId xmlns:p14="http://schemas.microsoft.com/office/powerpoint/2010/main" val="89662317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6.5.2 </a:t>
            </a:r>
            <a:r>
              <a:rPr sz="1200" b="false" lang="fr-FR"/>
              <a:t>—</a:t>
            </a:r>
            <a:r>
              <a:rPr lang="fr-FR">
                <a:solidFill>
                  <a:schemeClr val="accent5">
                    <a:lumMod val="40000"/>
                    <a:lumOff val="60000"/>
                  </a:schemeClr>
                </a:solidFill>
              </a:rPr>
              <a:t> </a:t>
            </a:r>
            <a:r>
              <a:rPr lang="fr-FR"/>
              <a:t>Qu'est-ce que SQL Injection ?</a:t>
            </a:r>
          </a:p>
        </p:txBody>
      </p:sp>
    </p:spTree>
    <p:extLst>
      <p:ext uri="{BB962C8B-B14F-4D97-AF65-F5344CB8AC3E}">
        <p14:creationId xmlns:p14="http://schemas.microsoft.com/office/powerpoint/2010/main" val="270211715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6.5.2 </a:t>
            </a:r>
            <a:r>
              <a:rPr sz="1200" b="false" lang="fr-FR"/>
              <a:t>—</a:t>
            </a:r>
            <a:r>
              <a:rPr lang="fr-FR">
                <a:solidFill>
                  <a:schemeClr val="accent5">
                    <a:lumMod val="40000"/>
                    <a:lumOff val="60000"/>
                  </a:schemeClr>
                </a:solidFill>
              </a:rPr>
              <a:t> </a:t>
            </a:r>
            <a:r>
              <a:rPr lang="fr-FR"/>
              <a:t>Qu'est-ce que SQL Injection ?</a:t>
            </a:r>
          </a:p>
        </p:txBody>
      </p:sp>
    </p:spTree>
    <p:extLst>
      <p:ext uri="{BB962C8B-B14F-4D97-AF65-F5344CB8AC3E}">
        <p14:creationId xmlns:p14="http://schemas.microsoft.com/office/powerpoint/2010/main" val="289570989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6.5.3 </a:t>
            </a:r>
            <a:r>
              <a:rPr sz="1200" b="false" lang="fr-FR"/>
              <a:t>—</a:t>
            </a:r>
            <a:r>
              <a:rPr lang="fr-FR">
                <a:solidFill>
                  <a:schemeClr val="accent5">
                    <a:lumMod val="40000"/>
                    <a:lumOff val="60000"/>
                  </a:schemeClr>
                </a:solidFill>
              </a:rPr>
              <a:t> </a:t>
            </a:r>
            <a:r>
              <a:rPr lang="fr-FR"/>
              <a:t>Comment détecter et empêcher l'injection SQL</a:t>
            </a:r>
          </a:p>
        </p:txBody>
      </p:sp>
    </p:spTree>
    <p:extLst>
      <p:ext uri="{BB962C8B-B14F-4D97-AF65-F5344CB8AC3E}">
        <p14:creationId xmlns:p14="http://schemas.microsoft.com/office/powerpoint/2010/main" val="27063869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69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6.5.3 </a:t>
            </a:r>
            <a:r>
              <a:rPr sz="1200" b="false" lang="fr-FR"/>
              <a:t>—</a:t>
            </a:r>
            <a:r>
              <a:rPr lang="fr-FR">
                <a:solidFill>
                  <a:schemeClr val="accent5">
                    <a:lumMod val="40000"/>
                    <a:lumOff val="60000"/>
                  </a:schemeClr>
                </a:solidFill>
              </a:rPr>
              <a:t> </a:t>
            </a:r>
            <a:r>
              <a:rPr lang="fr-FR"/>
              <a:t>Comment détecter et empêcher l'injection SQL</a:t>
            </a:r>
          </a:p>
        </p:txBody>
      </p:sp>
    </p:spTree>
    <p:extLst>
      <p:ext uri="{BB962C8B-B14F-4D97-AF65-F5344CB8AC3E}">
        <p14:creationId xmlns:p14="http://schemas.microsoft.com/office/powerpoint/2010/main" val="1322343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false">
                <a:solidFill>
                  <a:prstClr val="black"/>
                </a:solidFill>
              </a:rPr>
              <a:pPr algn="r"/>
              <a:t>7</a:t>
            </a:fld>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br>
              <a:rPr lang="en-GB" dirty="0"/>
            </a:br>
          </a:p>
        </p:txBody>
      </p:sp>
    </p:spTree>
    <p:extLst>
      <p:ext uri="{BB962C8B-B14F-4D97-AF65-F5344CB8AC3E}">
        <p14:creationId xmlns:p14="http://schemas.microsoft.com/office/powerpoint/2010/main" val="28381961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6.5.3 </a:t>
            </a:r>
            <a:r>
              <a:rPr sz="1200" b="false" lang="fr-FR"/>
              <a:t>—</a:t>
            </a:r>
            <a:r>
              <a:rPr lang="fr-FR">
                <a:solidFill>
                  <a:schemeClr val="accent5">
                    <a:lumMod val="40000"/>
                    <a:lumOff val="60000"/>
                  </a:schemeClr>
                </a:solidFill>
              </a:rPr>
              <a:t> </a:t>
            </a:r>
            <a:r>
              <a:rPr lang="fr-FR"/>
              <a:t>Comment détecter et empêcher l'injection SQL</a:t>
            </a:r>
          </a:p>
        </p:txBody>
      </p:sp>
    </p:spTree>
    <p:extLst>
      <p:ext uri="{BB962C8B-B14F-4D97-AF65-F5344CB8AC3E}">
        <p14:creationId xmlns:p14="http://schemas.microsoft.com/office/powerpoint/2010/main" val="10172572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6.5.3 </a:t>
            </a:r>
            <a:r>
              <a:rPr sz="1200" b="false" lang="fr-FR"/>
              <a:t>—</a:t>
            </a:r>
            <a:r>
              <a:rPr lang="fr-FR">
                <a:solidFill>
                  <a:schemeClr val="accent5">
                    <a:lumMod val="40000"/>
                    <a:lumOff val="60000"/>
                  </a:schemeClr>
                </a:solidFill>
              </a:rPr>
              <a:t> </a:t>
            </a:r>
            <a:r>
              <a:rPr lang="fr-FR"/>
              <a:t>Comment détecter et empêcher l'injection SQL</a:t>
            </a:r>
          </a:p>
        </p:txBody>
      </p:sp>
    </p:spTree>
    <p:extLst>
      <p:ext uri="{BB962C8B-B14F-4D97-AF65-F5344CB8AC3E}">
        <p14:creationId xmlns:p14="http://schemas.microsoft.com/office/powerpoint/2010/main" val="24632793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6.5.3 </a:t>
            </a:r>
            <a:r>
              <a:rPr sz="1200" b="false" lang="fr-FR"/>
              <a:t>—</a:t>
            </a:r>
            <a:r>
              <a:rPr lang="fr-FR">
                <a:solidFill>
                  <a:schemeClr val="accent5">
                    <a:lumMod val="40000"/>
                    <a:lumOff val="60000"/>
                  </a:schemeClr>
                </a:solidFill>
              </a:rPr>
              <a:t> </a:t>
            </a:r>
            <a:r>
              <a:rPr lang="fr-FR"/>
              <a:t>Comment détecter et empêcher l'injection SQL</a:t>
            </a:r>
          </a:p>
        </p:txBody>
      </p:sp>
    </p:spTree>
    <p:extLst>
      <p:ext uri="{BB962C8B-B14F-4D97-AF65-F5344CB8AC3E}">
        <p14:creationId xmlns:p14="http://schemas.microsoft.com/office/powerpoint/2010/main" val="2331369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6.5.4 </a:t>
            </a:r>
            <a:r>
              <a:rPr sz="1200" b="false" lang="fr-FR"/>
              <a:t>—</a:t>
            </a:r>
            <a:r>
              <a:rPr lang="fr-FR">
                <a:solidFill>
                  <a:schemeClr val="accent5">
                    <a:lumMod val="40000"/>
                    <a:lumOff val="60000"/>
                  </a:schemeClr>
                </a:solidFill>
              </a:rPr>
              <a:t> </a:t>
            </a:r>
            <a:r>
              <a:rPr lang="fr-FR"/>
              <a:t>Sécuriser l'application</a:t>
            </a:r>
          </a:p>
        </p:txBody>
      </p:sp>
    </p:spTree>
    <p:extLst>
      <p:ext uri="{BB962C8B-B14F-4D97-AF65-F5344CB8AC3E}">
        <p14:creationId xmlns:p14="http://schemas.microsoft.com/office/powerpoint/2010/main" val="3482498356"/>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6.5.5 </a:t>
            </a:r>
            <a:r>
              <a:rPr sz="1200" b="false" lang="fr-FR"/>
              <a:t>–</a:t>
            </a:r>
            <a:r>
              <a:rPr lang="fr-FR">
                <a:solidFill>
                  <a:schemeClr val="accent5">
                    <a:lumMod val="40000"/>
                    <a:lumOff val="60000"/>
                  </a:schemeClr>
                </a:solidFill>
              </a:rPr>
              <a:t> </a:t>
            </a:r>
            <a:r>
              <a:rPr lang="fr-FR"/>
              <a:t>XSS (Cross-Site Scripting)</a:t>
            </a:r>
          </a:p>
        </p:txBody>
      </p:sp>
    </p:spTree>
    <p:extLst>
      <p:ext uri="{BB962C8B-B14F-4D97-AF65-F5344CB8AC3E}">
        <p14:creationId xmlns:p14="http://schemas.microsoft.com/office/powerpoint/2010/main" val="31664362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6.5.5 </a:t>
            </a:r>
            <a:r>
              <a:rPr sz="1200" b="false" lang="fr-FR"/>
              <a:t>–</a:t>
            </a:r>
            <a:r>
              <a:rPr lang="fr-FR">
                <a:solidFill>
                  <a:schemeClr val="accent5">
                    <a:lumMod val="40000"/>
                    <a:lumOff val="60000"/>
                  </a:schemeClr>
                </a:solidFill>
              </a:rPr>
              <a:t> </a:t>
            </a:r>
            <a:r>
              <a:rPr lang="fr-FR"/>
              <a:t>XSS (Cross-Site Scripting)</a:t>
            </a:r>
          </a:p>
        </p:txBody>
      </p:sp>
    </p:spTree>
    <p:extLst>
      <p:ext uri="{BB962C8B-B14F-4D97-AF65-F5344CB8AC3E}">
        <p14:creationId xmlns:p14="http://schemas.microsoft.com/office/powerpoint/2010/main" val="316643629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6.5.5 </a:t>
            </a:r>
            <a:r>
              <a:rPr sz="1200" b="false" lang="fr-FR"/>
              <a:t>–</a:t>
            </a:r>
            <a:r>
              <a:rPr lang="fr-FR">
                <a:solidFill>
                  <a:schemeClr val="accent5">
                    <a:lumMod val="40000"/>
                    <a:lumOff val="60000"/>
                  </a:schemeClr>
                </a:solidFill>
              </a:rPr>
              <a:t> </a:t>
            </a:r>
            <a:r>
              <a:rPr lang="fr-FR"/>
              <a:t>XSS (Cross-Site Scripting)</a:t>
            </a:r>
          </a:p>
        </p:txBody>
      </p:sp>
    </p:spTree>
    <p:extLst>
      <p:ext uri="{BB962C8B-B14F-4D97-AF65-F5344CB8AC3E}">
        <p14:creationId xmlns:p14="http://schemas.microsoft.com/office/powerpoint/2010/main" val="359563084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6.5.6 </a:t>
            </a:r>
            <a:r>
              <a:rPr sz="1200" b="false" lang="fr-FR"/>
              <a:t>–</a:t>
            </a:r>
            <a:r>
              <a:rPr lang="fr-FR">
                <a:solidFill>
                  <a:schemeClr val="accent5">
                    <a:lumMod val="40000"/>
                    <a:lumOff val="60000"/>
                  </a:schemeClr>
                </a:solidFill>
              </a:rPr>
              <a:t> </a:t>
            </a:r>
            <a:r>
              <a:rPr lang="fr-FR"/>
              <a:t>CSRF (Cross-Site Request Forgery)</a:t>
            </a:r>
          </a:p>
        </p:txBody>
      </p:sp>
    </p:spTree>
    <p:extLst>
      <p:ext uri="{BB962C8B-B14F-4D97-AF65-F5344CB8AC3E}">
        <p14:creationId xmlns:p14="http://schemas.microsoft.com/office/powerpoint/2010/main" val="345441555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6.5.6 </a:t>
            </a:r>
            <a:r>
              <a:rPr sz="1200" b="false" lang="fr-FR"/>
              <a:t>–</a:t>
            </a:r>
            <a:r>
              <a:rPr lang="fr-FR">
                <a:solidFill>
                  <a:schemeClr val="accent5">
                    <a:lumMod val="40000"/>
                    <a:lumOff val="60000"/>
                  </a:schemeClr>
                </a:solidFill>
              </a:rPr>
              <a:t> </a:t>
            </a:r>
            <a:r>
              <a:rPr lang="fr-FR"/>
              <a:t>CSRF (Cross-Site Request Forgery)</a:t>
            </a:r>
          </a:p>
        </p:txBody>
      </p:sp>
    </p:spTree>
    <p:extLst>
      <p:ext uri="{BB962C8B-B14F-4D97-AF65-F5344CB8AC3E}">
        <p14:creationId xmlns:p14="http://schemas.microsoft.com/office/powerpoint/2010/main" val="16640192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79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6.5.7 </a:t>
            </a:r>
            <a:r>
              <a:rPr sz="1200" b="false" lang="fr-FR"/>
              <a:t>—</a:t>
            </a:r>
            <a:r>
              <a:rPr lang="fr-FR">
                <a:solidFill>
                  <a:schemeClr val="accent5">
                    <a:lumMod val="40000"/>
                    <a:lumOff val="60000"/>
                  </a:schemeClr>
                </a:solidFill>
              </a:rPr>
              <a:t> </a:t>
            </a:r>
            <a:r>
              <a:rPr lang="fr-FR"/>
              <a:t>Les dix premiers OWASP</a:t>
            </a:r>
          </a:p>
        </p:txBody>
      </p:sp>
    </p:spTree>
    <p:extLst>
      <p:ext uri="{BB962C8B-B14F-4D97-AF65-F5344CB8AC3E}">
        <p14:creationId xmlns:p14="http://schemas.microsoft.com/office/powerpoint/2010/main" val="2200439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false">
                <a:solidFill>
                  <a:prstClr val="black"/>
                </a:solidFill>
              </a:rPr>
              <a:pPr algn="r"/>
              <a:t>8</a:t>
            </a:fld>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993205837"/>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6.5.7 </a:t>
            </a:r>
            <a:r>
              <a:rPr sz="1200" b="false" lang="fr-FR"/>
              <a:t>—</a:t>
            </a:r>
            <a:r>
              <a:rPr lang="fr-FR">
                <a:solidFill>
                  <a:schemeClr val="accent5">
                    <a:lumMod val="40000"/>
                    <a:lumOff val="60000"/>
                  </a:schemeClr>
                </a:solidFill>
              </a:rPr>
              <a:t> </a:t>
            </a:r>
            <a:r>
              <a:rPr lang="fr-FR"/>
              <a:t>Les dix premiers OWASP</a:t>
            </a:r>
          </a:p>
        </p:txBody>
      </p:sp>
    </p:spTree>
    <p:extLst>
      <p:ext uri="{BB962C8B-B14F-4D97-AF65-F5344CB8AC3E}">
        <p14:creationId xmlns:p14="http://schemas.microsoft.com/office/powerpoint/2010/main" val="243545921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344368458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187535927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250878583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2518397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85</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533708576"/>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6.5.8 </a:t>
            </a:r>
            <a:r>
              <a:rPr sz="1200" b="false" lang="fr-FR"/>
              <a:t>—</a:t>
            </a:r>
            <a:r>
              <a:rPr lang="fr-FR">
                <a:solidFill>
                  <a:schemeClr val="accent5">
                    <a:lumMod val="40000"/>
                    <a:lumOff val="60000"/>
                  </a:schemeClr>
                </a:solidFill>
              </a:rPr>
              <a:t> </a:t>
            </a:r>
            <a:r>
              <a:rPr lang="fr-FR"/>
              <a:t>Évolution des systèmes de mot de passe</a:t>
            </a:r>
          </a:p>
        </p:txBody>
      </p:sp>
    </p:spTree>
    <p:extLst>
      <p:ext uri="{BB962C8B-B14F-4D97-AF65-F5344CB8AC3E}">
        <p14:creationId xmlns:p14="http://schemas.microsoft.com/office/powerpoint/2010/main" val="538069781"/>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3592815316"/>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3023761541"/>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89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1165901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b="false" lang="fr-FR"/>
              <a:t>Cisco Networking Academy Program</a:t>
            </a:r>
          </a:p>
          <a:p>
            <a:pPr rtl="0">
              <a:buFontTx/>
              <a:buNone/>
            </a:pPr>
            <a:r>
              <a:rPr sz="1200" b="false" lang="fr-FR"/>
              <a:t>DevNet Associate v1.0</a:t>
            </a:r>
          </a:p>
          <a:p>
            <a:pPr rtl="0">
              <a:buFontTx/>
              <a:buNone/>
            </a:pPr>
            <a:r>
              <a:rPr sz="1200" b="false" lang="fr-FR"/>
              <a:t>Module 6 : </a:t>
            </a:r>
            <a:r>
              <a:rPr lang="fr-FR">
                <a:solidFill>
                  <a:srgbClr val="AFE8FB"/>
                </a:solidFill>
                <a:latin typeface="Arial" panose="020B0604020202020204" pitchFamily="34" charset="0"/>
                <a:cs typeface="Arial" panose="020B0604020202020204" pitchFamily="34" charset="0"/>
              </a:rPr>
              <a:t>Déploiement et sécurité des applications</a:t>
            </a:r>
            <a:r>
              <a:rPr sz="1200" b="false" lang="fr-FR"/>
              <a:t> </a:t>
            </a:r>
          </a:p>
          <a:p>
            <a:pPr>
              <a:buFontTx/>
              <a:buNone/>
            </a:pPr>
            <a:endParaRPr lang="en-US" sz="1200" b="0" dirty="0">
              <a:solidFill>
                <a:srgbClr val="FF0000"/>
              </a:solidFill>
            </a:endParaRPr>
          </a:p>
          <a:p>
            <a:pPr rtl="0"/>
            <a:r>
              <a:rPr sz="1050" b="true" u="sng" lang="fr-FR"/>
              <a:t>Activités en cours de session/Explications :</a:t>
            </a:r>
          </a:p>
          <a:p>
            <a:pPr marL="171450" lvl="0" indent="-171450" rtl="0">
              <a:buFont typeface="Arial" panose="020B0604020202020204" pitchFamily="34" charset="0"/>
              <a:buChar char="•"/>
            </a:pPr>
            <a:r>
              <a:rPr sz="1050" b="true" lang="fr-FR">
                <a:solidFill>
                  <a:srgbClr val="FF0000"/>
                </a:solidFill>
              </a:rPr>
              <a:t>Durée</a:t>
            </a:r>
            <a:r>
              <a:rPr b="true" lang="fr-FR">
                <a:solidFill>
                  <a:srgbClr val="FF0000"/>
                </a:solidFill>
              </a:rPr>
              <a:t>: </a:t>
            </a:r>
            <a:r>
              <a:rPr b="false" lang="fr-FR">
                <a:solidFill>
                  <a:srgbClr val="FF0000"/>
                </a:solidFill>
              </a:rPr>
              <a:t>5 min</a:t>
            </a:r>
          </a:p>
          <a:p>
            <a:pPr marL="171450" lvl="0" indent="-171450" rtl="0">
              <a:buFont typeface="Arial" panose="020B0604020202020204" pitchFamily="34" charset="0"/>
              <a:buChar char="•"/>
            </a:pPr>
            <a:r>
              <a:rPr sz="1050" b="true" lang="fr-FR"/>
              <a:t>Notes à l'instructeur: </a:t>
            </a:r>
          </a:p>
          <a:p>
            <a:pPr marL="341313" lvl="1" indent="-171450" rtl="0">
              <a:buFont typeface="Arial" panose="020B0604020202020204" pitchFamily="34" charset="0"/>
              <a:buChar char="•"/>
            </a:pPr>
            <a:r>
              <a:rPr sz="1000" b="false" lang="fr-FR">
                <a:solidFill>
                  <a:prstClr val="black"/>
                </a:solidFill>
              </a:rPr>
              <a:t>Pour démarrer le cours, créez le contexte en informant les apprenants sur le </a:t>
            </a:r>
            <a:r>
              <a:rPr sz="1200" b="false" i="false" kern="1200" lang="fr-FR">
                <a:solidFill>
                  <a:schemeClr val="tx1"/>
                </a:solidFill>
                <a:effectLst/>
                <a:latin typeface="+mn-lt"/>
                <a:ea typeface="+mn-ea"/>
                <a:cs typeface="+mn-cs"/>
              </a:rPr>
              <a:t>déploiement et la sécurité des applications</a:t>
            </a:r>
            <a:r>
              <a:rPr sz="1000" b="false" i="false" kern="1200" lang="fr-FR">
                <a:solidFill>
                  <a:prstClr val="black"/>
                </a:solidFill>
                <a:effectLst/>
                <a:latin typeface="+mn-lt"/>
                <a:ea typeface="+mn-ea"/>
                <a:cs typeface="+mn-cs"/>
              </a:rPr>
              <a:t>.</a:t>
            </a:r>
            <a:r>
              <a:rPr sz="1400" b="false" i="false" lang="fr-FR">
                <a:solidFill>
                  <a:srgbClr val="58585B"/>
                </a:solidFill>
                <a:effectLst/>
                <a:latin typeface="CiscoSans"/>
              </a:rPr>
              <a:t> </a:t>
            </a:r>
          </a:p>
          <a:p>
            <a:pPr marL="341313" lvl="1" indent="-171450" rtl="0">
              <a:buFont typeface="Arial" panose="020B0604020202020204" pitchFamily="34" charset="0"/>
              <a:buChar char="•"/>
            </a:pPr>
            <a:r>
              <a:rPr sz="1400" b="false" i="false" lang="fr-FR">
                <a:solidFill>
                  <a:srgbClr val="58585B"/>
                </a:solidFill>
                <a:effectLst/>
                <a:latin typeface="CiscoSans"/>
              </a:rPr>
              <a:t>Mentionnez que ce module les présentera à diverses options de déploiement d'applications. </a:t>
            </a:r>
          </a:p>
          <a:p>
            <a:pPr marL="341313" lvl="1" indent="-171450" rtl="0">
              <a:buFont typeface="Arial" panose="020B0604020202020204" pitchFamily="34" charset="0"/>
              <a:buChar char="•"/>
            </a:pPr>
            <a:r>
              <a:rPr sz="1400" b="false" i="false" lang="fr-FR">
                <a:solidFill>
                  <a:srgbClr val="58585B"/>
                </a:solidFill>
                <a:effectLst/>
                <a:latin typeface="CiscoSans"/>
              </a:rPr>
              <a:t>Mentionnez également qu'ils apprendront les composants d'un pipeline d'intégration continue et de déploiement continu, y compris les conteneurs et les microservices. Des exemples de déploiement dans des environnements de test et dans des environnements de production seront présentés au cours de l'apprentissage et les apprenants apprendront également les mesures de sécurité du déploiement et comprendront les vulnérabilités connues.</a:t>
            </a:r>
          </a:p>
          <a:p>
            <a:pPr marL="341313" lvl="1" indent="-171450" rtl="0">
              <a:buFont typeface="Arial" panose="020B0604020202020204" pitchFamily="34" charset="0"/>
              <a:buChar char="•"/>
            </a:pPr>
            <a:r>
              <a:rPr sz="1000" lang="fr-FR"/>
              <a:t>Une fois que l'introduction au module est terminée, lisez les objectifs et décrivez brièvement chacun d'eux.</a:t>
            </a:r>
            <a:r>
              <a:rPr sz="1000" lang="fr-FR">
                <a:solidFill>
                  <a:prstClr val="black"/>
                </a:solidFill>
              </a:rPr>
              <a:t> </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sz="1200" b="true" lang="fr-FR"/>
              <a:t>Points clés : </a:t>
            </a:r>
            <a:r>
              <a:rPr sz="1200" b="false" i="true" lang="fr-FR"/>
              <a:t>N﻿A</a:t>
            </a:r>
          </a:p>
        </p:txBody>
      </p:sp>
      <p:sp>
        <p:nvSpPr>
          <p:cNvPr id="4" name="Slide Number Placeholder 3"/>
          <p:cNvSpPr>
            <a:spLocks noGrp="1"/>
          </p:cNvSpPr>
          <p:nvPr>
            <p:ph type="sldNum" sz="quarter" idx="10"/>
          </p:nvPr>
        </p:nvSpPr>
        <p:spPr/>
        <p:txBody>
          <a:bodyPr/>
          <a:lstStyle/>
          <a:p>
            <a:pPr rtl="0"/>
            <a:fld id="{5641018C-6CAF-B84E-B92C-ECB119457FBA}" type="slidenum">
              <a:rPr/>
              <a:t>9</a:t>
            </a:fld>
          </a:p>
        </p:txBody>
      </p:sp>
    </p:spTree>
    <p:extLst>
      <p:ext uri="{BB962C8B-B14F-4D97-AF65-F5344CB8AC3E}">
        <p14:creationId xmlns:p14="http://schemas.microsoft.com/office/powerpoint/2010/main" val="50811875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90</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116590126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91</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rtl="0">
              <a:buFontTx/>
              <a:buNone/>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1869440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92</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195200731"/>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93</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6.5.9 </a:t>
            </a:r>
            <a:r>
              <a:rPr sz="1200" b="false" lang="fr-FR"/>
              <a:t>–</a:t>
            </a:r>
            <a:r>
              <a:rPr lang="fr-FR">
                <a:solidFill>
                  <a:schemeClr val="accent5">
                    <a:lumMod val="40000"/>
                    <a:lumOff val="60000"/>
                  </a:schemeClr>
                </a:solidFill>
              </a:rPr>
              <a:t> </a:t>
            </a:r>
            <a:r>
              <a:rPr sz="1200" b="false" i="false" kern="1200" lang="fr-FR">
                <a:solidFill>
                  <a:schemeClr val="tx1"/>
                </a:solidFill>
                <a:effectLst/>
                <a:latin typeface="+mn-lt"/>
                <a:ea typeface="+mn-ea"/>
                <a:cs typeface="+mn-cs"/>
              </a:rPr>
              <a:t>Craquage des mots de passe</a:t>
            </a:r>
          </a:p>
        </p:txBody>
      </p:sp>
    </p:spTree>
    <p:extLst>
      <p:ext uri="{BB962C8B-B14F-4D97-AF65-F5344CB8AC3E}">
        <p14:creationId xmlns:p14="http://schemas.microsoft.com/office/powerpoint/2010/main" val="414265680"/>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94</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a:t>
            </a:r>
            <a:r>
              <a:rPr lang="fr-FR">
                <a:solidFill>
                  <a:schemeClr val="accent5">
                    <a:lumMod val="40000"/>
                    <a:lumOff val="60000"/>
                  </a:schemeClr>
                </a:solidFill>
              </a:rPr>
              <a:t> Sécurisation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6.5.10 </a:t>
            </a:r>
            <a:r>
              <a:rPr sz="1200" b="false" lang="fr-FR"/>
              <a:t>—</a:t>
            </a:r>
            <a:r>
              <a:rPr lang="fr-FR">
                <a:solidFill>
                  <a:schemeClr val="accent5">
                    <a:lumMod val="40000"/>
                    <a:lumOff val="60000"/>
                  </a:schemeClr>
                </a:solidFill>
              </a:rPr>
              <a:t> </a:t>
            </a:r>
            <a:r>
              <a:rPr b="false" i="false" lang="fr-FR">
                <a:solidFill>
                  <a:srgbClr val="056153"/>
                </a:solidFill>
                <a:effectLst/>
                <a:latin typeface="CiscoSans"/>
              </a:rPr>
              <a:t>Travaux pratiques — Explorez l'évolution des méthodes de mot de passe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163934932"/>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buFontTx/>
              <a:buNone/>
            </a:pPr>
            <a:r>
              <a:rPr sz="1200" b="false" lang="fr-FR">
                <a:solidFill>
                  <a:srgbClr val="FF0000"/>
                </a:solidFill>
              </a:rPr>
              <a:t>Source :</a:t>
            </a:r>
          </a:p>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marL="0" marR="0" lvl="0" indent="0" algn="l" defTabSz="457200" rtl="0" eaLnBrk="1" fontAlgn="auto" latinLnBrk="0" hangingPunct="1">
              <a:lnSpc>
                <a:spcPct val="80000"/>
              </a:lnSpc>
              <a:spcBef>
                <a:spcPts val="0"/>
              </a:spcBef>
              <a:spcAft>
                <a:spcPts val="0"/>
              </a:spcAft>
              <a:buClrTx/>
              <a:buSzTx/>
              <a:buFontTx/>
              <a:buNone/>
              <a:tabLst/>
              <a:defRPr/>
            </a:pPr>
            <a:r>
              <a:rPr sz="1200" kern="1200" baseline="0" lang="fr-FR">
                <a:solidFill>
                  <a:schemeClr val="tx1"/>
                </a:solidFill>
                <a:latin typeface="Arial" charset="0"/>
                <a:ea typeface="ＭＳ Ｐゴシック" charset="0"/>
                <a:cs typeface="ＭＳ Ｐゴシック" charset="0"/>
              </a:rPr>
              <a:t>6.6 – </a:t>
            </a:r>
            <a:r>
              <a:rPr b="false" i="false" lang="fr-FR">
                <a:solidFill>
                  <a:srgbClr val="FFFFFF"/>
                </a:solidFill>
                <a:effectLst/>
                <a:latin typeface="CiscoSans"/>
              </a:rPr>
              <a:t>Résumé : Déploiement et sécurité des applications</a:t>
            </a:r>
          </a:p>
          <a:p>
            <a:pPr marL="0" marR="0" lvl="0" indent="0" algn="l" defTabSz="457200" rtl="0" eaLnBrk="1" fontAlgn="auto" latinLnBrk="0" hangingPunct="1">
              <a:lnSpc>
                <a:spcPct val="80000"/>
              </a:lnSpc>
              <a:spcBef>
                <a:spcPts val="0"/>
              </a:spcBef>
              <a:spcAft>
                <a:spcPts val="0"/>
              </a:spcAft>
              <a:buClrTx/>
              <a:buSzTx/>
              <a:buFontTx/>
              <a:buNone/>
              <a:tabLst/>
              <a:defRPr/>
            </a:pPr>
            <a:endParaRPr lang="en-US" sz="1200" kern="1200" baseline="0" dirty="0">
              <a:solidFill>
                <a:schemeClr val="tx1"/>
              </a:solidFill>
              <a:latin typeface="Arial" charset="0"/>
              <a:ea typeface="ＭＳ Ｐゴシック" charset="0"/>
              <a:cs typeface="ＭＳ Ｐゴシック" charset="0"/>
            </a:endParaRPr>
          </a:p>
          <a:p>
            <a:pPr rtl="0"/>
            <a:r>
              <a:rPr sz="1050" b="true" u="sng" lang="fr-FR"/>
              <a:t>Activités en cours de session/Explications :</a:t>
            </a:r>
          </a:p>
          <a:p>
            <a:pPr marL="171450" lvl="0" indent="-171450" rtl="0">
              <a:buFont typeface="Arial" panose="020B0604020202020204" pitchFamily="34" charset="0"/>
              <a:buChar char="•"/>
            </a:pPr>
            <a:r>
              <a:rPr sz="1050" b="true" lang="fr-FR">
                <a:solidFill>
                  <a:srgbClr val="FF0000"/>
                </a:solidFill>
              </a:rPr>
              <a:t>Durée</a:t>
            </a:r>
            <a:r>
              <a:rPr b="true" lang="fr-FR">
                <a:solidFill>
                  <a:srgbClr val="FF0000"/>
                </a:solidFill>
              </a:rPr>
              <a:t>: </a:t>
            </a:r>
            <a:r>
              <a:rPr sz="1000" b="false" lang="fr-FR">
                <a:solidFill>
                  <a:srgbClr val="FF0000"/>
                </a:solidFill>
              </a:rPr>
              <a:t>5</a:t>
            </a:r>
            <a:r>
              <a:rPr sz="1000" lang="fr-FR">
                <a:solidFill>
                  <a:srgbClr val="FF0000"/>
                </a:solidFill>
              </a:rPr>
              <a:t> mi</a:t>
            </a:r>
            <a:r>
              <a:rPr sz="1000" lang="fr-FR"/>
              <a:t>n</a:t>
            </a:r>
          </a:p>
          <a:p>
            <a:pPr marL="171450" lvl="0" indent="-171450" rtl="0">
              <a:buFont typeface="Arial" panose="020B0604020202020204" pitchFamily="34" charset="0"/>
              <a:buChar char="•"/>
            </a:pPr>
            <a:r>
              <a:rPr sz="1050" b="true" lang="fr-FR"/>
              <a:t>Notes à l'instructeur: </a:t>
            </a:r>
          </a:p>
          <a:p>
            <a:pPr marL="341313" lvl="1" indent="-171450" algn="l" defTabSz="457200" rtl="0" eaLnBrk="1" latinLnBrk="0" hangingPunct="1">
              <a:buFont typeface="Arial" panose="020B0604020202020204" pitchFamily="34" charset="0"/>
              <a:buChar char="•"/>
              <a:tabLst>
                <a:tab pos="117475" algn="l"/>
              </a:tabLst>
            </a:pPr>
            <a:r>
              <a:rPr sz="1000" kern="1200" lang="fr-FR">
                <a:solidFill>
                  <a:schemeClr val="tx1"/>
                </a:solidFill>
                <a:latin typeface="+mn-lt"/>
                <a:ea typeface="+mn-ea"/>
                <a:cs typeface="+mn-cs"/>
              </a:rPr>
              <a:t>Lisez les points récapitulatifs mentionnés sur la diapositive.</a:t>
            </a:r>
          </a:p>
          <a:p>
            <a:pPr marL="341313" lvl="1" indent="-171450" algn="l" defTabSz="457200" rtl="0" eaLnBrk="1" latinLnBrk="0" hangingPunct="1">
              <a:buFont typeface="Arial" panose="020B0604020202020204" pitchFamily="34" charset="0"/>
              <a:buChar char="•"/>
            </a:pPr>
            <a:r>
              <a:rPr sz="1000" kern="1200" lang="fr-FR">
                <a:solidFill>
                  <a:schemeClr val="tx1"/>
                </a:solidFill>
                <a:latin typeface="+mn-lt"/>
                <a:ea typeface="+mn-ea"/>
                <a:cs typeface="+mn-cs"/>
              </a:rPr>
              <a:t>Discutez de la même façon avec les participants.</a:t>
            </a:r>
          </a:p>
          <a:p>
            <a:pPr marL="341313" lvl="1" indent="-171450" algn="l" defTabSz="457200" rtl="0" eaLnBrk="1" latinLnBrk="0" hangingPunct="1">
              <a:buFont typeface="Arial" panose="020B0604020202020204" pitchFamily="34" charset="0"/>
              <a:buChar char="•"/>
            </a:pPr>
            <a:r>
              <a:rPr sz="1000" kern="1200" lang="fr-FR">
                <a:solidFill>
                  <a:schemeClr val="tx1"/>
                </a:solidFill>
                <a:latin typeface="+mn-lt"/>
                <a:ea typeface="+mn-ea"/>
                <a:cs typeface="+mn-cs"/>
              </a:rPr>
              <a:t>Demandez s'ils ont des questions ou des doutes. </a:t>
            </a:r>
          </a:p>
          <a:p>
            <a:pPr marL="341313" lvl="1" indent="-171450" algn="l" defTabSz="457200" rtl="0" eaLnBrk="1" latinLnBrk="0" hangingPunct="1">
              <a:buFont typeface="Arial" panose="020B0604020202020204" pitchFamily="34" charset="0"/>
              <a:buChar char="•"/>
            </a:pPr>
            <a:r>
              <a:rPr sz="1000" kern="1200" lang="fr-FR">
                <a:solidFill>
                  <a:schemeClr val="tx1"/>
                </a:solidFill>
                <a:latin typeface="+mn-lt"/>
                <a:ea typeface="+mn-ea"/>
                <a:cs typeface="+mn-cs"/>
              </a:rPr>
              <a:t>À la fin, demandez aux élèves de répondre au quiz.</a:t>
            </a:r>
          </a:p>
          <a:p>
            <a:pPr rtl="0">
              <a:lnSpc>
                <a:spcPct val="80000"/>
              </a:lnSpc>
              <a:buFontTx/>
              <a:buNone/>
            </a:pPr>
            <a:r>
              <a:rPr sz="1050" b="true" lang="fr-FR"/>
              <a:t>Points clés : </a:t>
            </a:r>
            <a:r>
              <a:rPr sz="1050" b="false" lang="fr-FR"/>
              <a:t>N﻿A</a:t>
            </a:r>
          </a:p>
        </p:txBody>
      </p:sp>
      <p:sp>
        <p:nvSpPr>
          <p:cNvPr id="4" name="Slide Number Placeholder 3"/>
          <p:cNvSpPr>
            <a:spLocks noGrp="1"/>
          </p:cNvSpPr>
          <p:nvPr>
            <p:ph type="sldNum" sz="quarter" idx="10"/>
          </p:nvPr>
        </p:nvSpPr>
        <p:spPr/>
        <p:txBody>
          <a:bodyPr/>
          <a:lstStyle/>
          <a:p>
            <a:pPr rtl="0"/>
            <a:fld id="{5641018C-6CAF-B84E-B92C-ECB119457FBA}" type="slidenum">
              <a:rPr/>
              <a:t>95</a:t>
            </a:fld>
          </a:p>
        </p:txBody>
      </p:sp>
    </p:spTree>
    <p:extLst>
      <p:ext uri="{BB962C8B-B14F-4D97-AF65-F5344CB8AC3E}">
        <p14:creationId xmlns:p14="http://schemas.microsoft.com/office/powerpoint/2010/main" val="625529621"/>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96</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 Résumé:</a:t>
            </a:r>
            <a:r>
              <a:rPr lang="fr-FR">
                <a:solidFill>
                  <a:schemeClr val="accent5">
                    <a:lumMod val="40000"/>
                    <a:lumOff val="60000"/>
                  </a:schemeClr>
                </a:solidFill>
              </a:rPr>
              <a:t> </a:t>
            </a:r>
            <a:r>
              <a:rPr lang="fr-FR">
                <a:solidFill>
                  <a:srgbClr val="AFE8FB"/>
                </a:solidFill>
                <a:latin typeface="Arial" panose="020B0604020202020204" pitchFamily="34" charset="0"/>
                <a:cs typeface="Arial" panose="020B0604020202020204" pitchFamily="34" charset="0"/>
              </a:rPr>
              <a:t> Déploiement et sécurité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6.6.1 </a:t>
            </a:r>
            <a:r>
              <a:rPr sz="1200" b="false" lang="fr-FR"/>
              <a:t>–</a:t>
            </a:r>
            <a:r>
              <a:rPr lang="fr-FR">
                <a:solidFill>
                  <a:schemeClr val="accent5">
                    <a:lumMod val="40000"/>
                    <a:lumOff val="60000"/>
                  </a:schemeClr>
                </a:solidFill>
              </a:rPr>
              <a:t> </a:t>
            </a:r>
            <a:r>
              <a:rPr lang="fr-FR"/>
              <a:t>Qu'est-ce que j'ai appris dans ce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54310463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97</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 Résumé:</a:t>
            </a:r>
            <a:r>
              <a:rPr lang="fr-FR">
                <a:solidFill>
                  <a:schemeClr val="accent5">
                    <a:lumMod val="40000"/>
                    <a:lumOff val="60000"/>
                  </a:schemeClr>
                </a:solidFill>
              </a:rPr>
              <a:t> </a:t>
            </a:r>
            <a:r>
              <a:rPr lang="fr-FR">
                <a:solidFill>
                  <a:srgbClr val="AFE8FB"/>
                </a:solidFill>
                <a:latin typeface="Arial" panose="020B0604020202020204" pitchFamily="34" charset="0"/>
                <a:cs typeface="Arial" panose="020B0604020202020204" pitchFamily="34" charset="0"/>
              </a:rPr>
              <a:t> Déploiement et sécurité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6.6.1 </a:t>
            </a:r>
            <a:r>
              <a:rPr sz="1200" b="false" lang="fr-FR"/>
              <a:t>–</a:t>
            </a:r>
            <a:r>
              <a:rPr lang="fr-FR">
                <a:solidFill>
                  <a:schemeClr val="accent5">
                    <a:lumMod val="40000"/>
                    <a:lumOff val="60000"/>
                  </a:schemeClr>
                </a:solidFill>
              </a:rPr>
              <a:t> </a:t>
            </a:r>
            <a:r>
              <a:rPr lang="fr-FR"/>
              <a:t>Qu'est-ce que j'ai appris dans ce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25640377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98</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 Résumé:</a:t>
            </a:r>
            <a:r>
              <a:rPr lang="fr-FR">
                <a:solidFill>
                  <a:schemeClr val="accent5">
                    <a:lumMod val="40000"/>
                    <a:lumOff val="60000"/>
                  </a:schemeClr>
                </a:solidFill>
              </a:rPr>
              <a:t> </a:t>
            </a:r>
            <a:r>
              <a:rPr lang="fr-FR">
                <a:solidFill>
                  <a:srgbClr val="AFE8FB"/>
                </a:solidFill>
                <a:latin typeface="Arial" panose="020B0604020202020204" pitchFamily="34" charset="0"/>
                <a:cs typeface="Arial" panose="020B0604020202020204" pitchFamily="34" charset="0"/>
              </a:rPr>
              <a:t> Déploiement et sécurité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6.6.1 </a:t>
            </a:r>
            <a:r>
              <a:rPr sz="1200" b="false" lang="fr-FR"/>
              <a:t>–</a:t>
            </a:r>
            <a:r>
              <a:rPr lang="fr-FR">
                <a:solidFill>
                  <a:schemeClr val="accent5">
                    <a:lumMod val="40000"/>
                    <a:lumOff val="60000"/>
                  </a:schemeClr>
                </a:solidFill>
              </a:rPr>
              <a:t> </a:t>
            </a:r>
            <a:r>
              <a:rPr lang="fr-FR"/>
              <a:t>Qu'est-ce que j'ai appris dans ce module?</a:t>
            </a:r>
          </a:p>
          <a:p>
            <a:pPr marL="0" marR="0" lvl="0" indent="0" algn="l" defTabSz="914400" rtl="0" eaLnBrk="1" fontAlgn="auto" latinLnBrk="0" hangingPunct="1">
              <a:lnSpc>
                <a:spcPct val="8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86745329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pPr rtl="0"/>
            <a:fld id="{04267211-205D-47E8-9F29-7E4C01D43DC3}" type="slidenum">
              <a:rPr sz="800"/>
              <a:pPr/>
              <a:t>99</a:t>
            </a:fld>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sz="1200" b="false" lang="fr-FR"/>
              <a:t>6</a:t>
            </a:r>
            <a:r>
              <a:rPr lang="fr-FR"/>
              <a:t>– </a:t>
            </a:r>
            <a:r>
              <a:rPr lang="fr-FR">
                <a:solidFill>
                  <a:srgbClr val="AFE8FB"/>
                </a:solidFill>
                <a:latin typeface="Arial" panose="020B0604020202020204" pitchFamily="34" charset="0"/>
                <a:cs typeface="Arial" panose="020B0604020202020204" pitchFamily="34" charset="0"/>
              </a:rPr>
              <a:t>Déploiement et sécurité des applications</a:t>
            </a:r>
          </a:p>
          <a:p>
            <a:pPr rtl="0">
              <a:buFontTx/>
              <a:buNone/>
            </a:pPr>
            <a:r>
              <a:rPr lang="fr-FR">
                <a:solidFill>
                  <a:schemeClr val="accent5">
                    <a:lumMod val="40000"/>
                    <a:lumOff val="60000"/>
                  </a:schemeClr>
                </a:solidFill>
              </a:rPr>
              <a:t>6.5 </a:t>
            </a:r>
            <a:r>
              <a:rPr sz="1200" b="false" lang="fr-FR"/>
              <a:t>– Résumé:</a:t>
            </a:r>
            <a:r>
              <a:rPr lang="fr-FR">
                <a:solidFill>
                  <a:schemeClr val="accent5">
                    <a:lumMod val="40000"/>
                    <a:lumOff val="60000"/>
                  </a:schemeClr>
                </a:solidFill>
              </a:rPr>
              <a:t> </a:t>
            </a:r>
            <a:r>
              <a:rPr lang="fr-FR">
                <a:solidFill>
                  <a:srgbClr val="AFE8FB"/>
                </a:solidFill>
                <a:latin typeface="Arial" panose="020B0604020202020204" pitchFamily="34" charset="0"/>
                <a:cs typeface="Arial" panose="020B0604020202020204" pitchFamily="34" charset="0"/>
              </a:rPr>
              <a:t> Déploiement et sécurité des applications</a:t>
            </a:r>
          </a:p>
          <a:p>
            <a:pPr marL="0" marR="0" lvl="0" indent="0" algn="l" defTabSz="914400" rtl="0" eaLnBrk="1" fontAlgn="auto" latinLnBrk="0" hangingPunct="1">
              <a:lnSpc>
                <a:spcPct val="80000"/>
              </a:lnSpc>
              <a:spcBef>
                <a:spcPts val="0"/>
              </a:spcBef>
              <a:spcAft>
                <a:spcPts val="0"/>
              </a:spcAft>
              <a:buClrTx/>
              <a:buSzTx/>
              <a:buFontTx/>
              <a:buNone/>
              <a:tabLst/>
              <a:defRPr/>
            </a:pPr>
            <a:r>
              <a:rPr lang="fr-FR">
                <a:solidFill>
                  <a:schemeClr val="accent5">
                    <a:lumMod val="40000"/>
                    <a:lumOff val="60000"/>
                  </a:schemeClr>
                </a:solidFill>
              </a:rPr>
              <a:t>6.6.1 </a:t>
            </a:r>
            <a:r>
              <a:rPr sz="1200" b="false" lang="fr-FR"/>
              <a:t>–</a:t>
            </a:r>
            <a:r>
              <a:rPr lang="fr-FR">
                <a:solidFill>
                  <a:schemeClr val="accent5">
                    <a:lumMod val="40000"/>
                    <a:lumOff val="60000"/>
                  </a:schemeClr>
                </a:solidFill>
              </a:rPr>
              <a:t> </a:t>
            </a:r>
            <a:r>
              <a:rPr lang="fr-FR"/>
              <a:t>Qu'est-ce que j'ai appris dans ce module?</a:t>
            </a:r>
          </a:p>
          <a:p>
            <a:pPr marL="0" marR="0" lvl="0" indent="0" algn="l" defTabSz="914400" rtl="0" eaLnBrk="1" fontAlgn="auto" latinLnBrk="0" hangingPunct="1">
              <a:lnSpc>
                <a:spcPct val="80000"/>
              </a:lnSpc>
              <a:spcBef>
                <a:spcPts val="0"/>
              </a:spcBef>
              <a:spcAft>
                <a:spcPts val="0"/>
              </a:spcAft>
              <a:buClrTx/>
              <a:buSzTx/>
              <a:buFontTx/>
              <a:buNone/>
              <a:tabLst/>
              <a:defRPr/>
            </a:pPr>
            <a:r>
              <a:rPr lang="fr-FR"/>
              <a:t>6.6.2 - Module 6 : Questionnaire sur le déploiement d'applications et la sécurité</a:t>
            </a:r>
          </a:p>
        </p:txBody>
      </p:sp>
    </p:spTree>
    <p:extLst>
      <p:ext uri="{BB962C8B-B14F-4D97-AF65-F5344CB8AC3E}">
        <p14:creationId xmlns:p14="http://schemas.microsoft.com/office/powerpoint/2010/main" val="2627168676"/>
      </p:ext>
    </p:extLst>
  </p:cSld>
  <p:clrMapOvr>
    <a:masterClrMapping/>
  </p:clrMapOvr>
</p:notes>
</file>

<file path=ppt/slideLayouts/_rels/slideLayout1.xml.rels><?xml version="1.0" encoding="utf-8"?>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0633"/>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rtl="0">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rtl="0">
              <a:spcBef>
                <a:spcPts val="0"/>
              </a:spcBef>
              <a:spcAft>
                <a:spcPts val="0"/>
              </a:spcAft>
              <a:defRPr/>
            </a:pPr>
            <a:r>
              <a:rPr sz="600" lang="fr-FR">
                <a:solidFill>
                  <a:schemeClr val="accent5">
                    <a:lumMod val="50000"/>
                  </a:schemeClr>
                </a:solidFill>
                <a:latin typeface="+mn-lt"/>
                <a:ea typeface="+mn-ea"/>
                <a:cs typeface="CiscoSans Thin"/>
              </a:rPr>
              <a:t>© 2020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rtl="0">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rtl="0">
              <a:spcBef>
                <a:spcPts val="0"/>
              </a:spcBef>
              <a:spcAft>
                <a:spcPts val="0"/>
              </a:spcAft>
              <a:defRPr/>
            </a:pPr>
            <a:r>
              <a:rPr sz="600" lang="fr-FR">
                <a:solidFill>
                  <a:schemeClr val="accent3">
                    <a:lumMod val="85000"/>
                  </a:schemeClr>
                </a:solidFill>
                <a:latin typeface="+mn-lt"/>
                <a:ea typeface="+mn-ea"/>
                <a:cs typeface="CiscoSans Thin"/>
              </a:rPr>
              <a:t>© 2020 Cisco et/ou ses filiales. Tous droits réservés.   Informations confidentielles de Cisco</a:t>
            </a:r>
          </a:p>
        </p:txBody>
      </p:sp>
      <p:grpSp>
        <p:nvGrpSpPr>
          <p:cNvPr id="6" name="Group 4"/>
          <p:cNvGrpSpPr>
            <a:grpSpLocks noChangeAspect="1"/>
          </p:cNvGrpSpPr>
          <p:nvPr/>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00.xml.rels><?xml version="1.0" encoding="utf-8"?>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3.xml"/></Relationships>
</file>

<file path=ppt/slides/_rels/slide101.xml.rels><?xml version="1.0" encoding="utf-8"?>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ags" Target="../tags/tag101.xml"/></Relationships>
</file>

<file path=ppt/slides/_rels/slide11.xml.rels><?xml version="1.0" encoding="utf-8"?>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13.xml.rels><?xml version="1.0" encoding="utf-8"?>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14.xml.rels><?xml version="1.0" encoding="utf-8"?>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tags" Target="../tags/tag15.xml"/><Relationship Id="rId4" Type="http://schemas.openxmlformats.org/officeDocument/2006/relationships/image" Target="../media/image3.png"/></Relationships>
</file>

<file path=ppt/slides/_rels/slide15.xml.rels><?xml version="1.0" encoding="utf-8"?>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tags" Target="../tags/tag16.xml"/><Relationship Id="rId4" Type="http://schemas.openxmlformats.org/officeDocument/2006/relationships/image" Target="../media/image4.png"/></Relationships>
</file>

<file path=ppt/slides/_rels/slide16.xml.rels><?xml version="1.0" encoding="utf-8"?>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17.xml"/><Relationship Id="rId4" Type="http://schemas.openxmlformats.org/officeDocument/2006/relationships/image" Target="../media/image5.png"/></Relationships>
</file>

<file path=ppt/slides/_rels/slide17.xml.rels><?xml version="1.0" encoding="utf-8"?>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18.xml.rels><?xml version="1.0" encoding="utf-8"?>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19.xml"/><Relationship Id="rId4" Type="http://schemas.openxmlformats.org/officeDocument/2006/relationships/image" Target="../media/image6.png"/></Relationships>
</file>

<file path=ppt/slides/_rels/slide19.xml.rels><?xml version="1.0" encoding="utf-8"?>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2.xml.rels><?xml version="1.0" encoding="utf-8"?>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21.xml.rels><?xml version="1.0" encoding="utf-8"?>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22.xml"/><Relationship Id="rId4" Type="http://schemas.openxmlformats.org/officeDocument/2006/relationships/image" Target="../media/image7.png"/></Relationships>
</file>

<file path=ppt/slides/_rels/slide22.xml.rels><?xml version="1.0" encoding="utf-8"?>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3.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24.xml"/><Relationship Id="rId4" Type="http://schemas.openxmlformats.org/officeDocument/2006/relationships/image" Target="../media/image9.png"/></Relationships>
</file>

<file path=ppt/slides/_rels/slide24.xml.rels><?xml version="1.0" encoding="utf-8"?>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3.xml"/><Relationship Id="rId1" Type="http://schemas.openxmlformats.org/officeDocument/2006/relationships/tags" Target="../tags/tag25.xml"/><Relationship Id="rId4" Type="http://schemas.openxmlformats.org/officeDocument/2006/relationships/image" Target="../media/image10.png"/></Relationships>
</file>

<file path=ppt/slides/_rels/slide25.xml.rels><?xml version="1.0" encoding="utf-8"?>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26.xml.rels><?xml version="1.0" encoding="utf-8"?>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3.xml"/><Relationship Id="rId1" Type="http://schemas.openxmlformats.org/officeDocument/2006/relationships/tags" Target="../tags/tag27.xml"/></Relationships>
</file>

<file path=ppt/slides/_rels/slide27.xml.rels><?xml version="1.0" encoding="utf-8"?>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28.xml"/><Relationship Id="rId4" Type="http://schemas.openxmlformats.org/officeDocument/2006/relationships/image" Target="../media/image11.png"/></Relationships>
</file>

<file path=ppt/slides/_rels/slide28.xml.rels><?xml version="1.0" encoding="utf-8"?>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3.xml"/><Relationship Id="rId1" Type="http://schemas.openxmlformats.org/officeDocument/2006/relationships/tags" Target="../tags/tag29.xml"/><Relationship Id="rId4" Type="http://schemas.openxmlformats.org/officeDocument/2006/relationships/image" Target="../media/image12.png"/></Relationships>
</file>

<file path=ppt/slides/_rels/slide29.xml.rels><?xml version="1.0" encoding="utf-8"?>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3.xml"/><Relationship Id="rId1" Type="http://schemas.openxmlformats.org/officeDocument/2006/relationships/tags" Target="../tags/tag31.xml"/><Relationship Id="rId4" Type="http://schemas.openxmlformats.org/officeDocument/2006/relationships/image" Target="../media/image15.png"/></Relationships>
</file>

<file path=ppt/slides/_rels/slide31.xml.rels><?xml version="1.0" encoding="utf-8"?>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3.xml"/><Relationship Id="rId1" Type="http://schemas.openxmlformats.org/officeDocument/2006/relationships/tags" Target="../tags/tag32.xml"/><Relationship Id="rId4" Type="http://schemas.openxmlformats.org/officeDocument/2006/relationships/image" Target="../media/image16.png"/></Relationships>
</file>

<file path=ppt/slides/_rels/slide32.xml.rels><?xml version="1.0" encoding="utf-8"?>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3.xml"/><Relationship Id="rId1" Type="http://schemas.openxmlformats.org/officeDocument/2006/relationships/tags" Target="../tags/tag33.xml"/><Relationship Id="rId5" Type="http://schemas.openxmlformats.org/officeDocument/2006/relationships/image" Target="../media/image18.png"/><Relationship Id="rId4" Type="http://schemas.openxmlformats.org/officeDocument/2006/relationships/image" Target="../media/image17.png"/></Relationships>
</file>

<file path=ppt/slides/_rels/slide33.xml.rels><?xml version="1.0" encoding="utf-8"?>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3.xml"/><Relationship Id="rId1" Type="http://schemas.openxmlformats.org/officeDocument/2006/relationships/tags" Target="../tags/tag34.xml"/><Relationship Id="rId4" Type="http://schemas.openxmlformats.org/officeDocument/2006/relationships/image" Target="../media/image19.png"/></Relationships>
</file>

<file path=ppt/slides/_rels/slide34.xml.rels><?xml version="1.0" encoding="utf-8"?>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3.xml"/><Relationship Id="rId1" Type="http://schemas.openxmlformats.org/officeDocument/2006/relationships/tags" Target="../tags/tag35.xml"/><Relationship Id="rId5" Type="http://schemas.openxmlformats.org/officeDocument/2006/relationships/image" Target="../media/image21.png"/><Relationship Id="rId4" Type="http://schemas.openxmlformats.org/officeDocument/2006/relationships/image" Target="../media/image20.png"/></Relationships>
</file>

<file path=ppt/slides/_rels/slide35.xml.rels><?xml version="1.0" encoding="utf-8"?>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36.xml"/><Relationship Id="rId5" Type="http://schemas.openxmlformats.org/officeDocument/2006/relationships/image" Target="../media/image23.png"/><Relationship Id="rId4" Type="http://schemas.openxmlformats.org/officeDocument/2006/relationships/image" Target="../media/image22.png"/></Relationships>
</file>

<file path=ppt/slides/_rels/slide36.xml.rels><?xml version="1.0" encoding="utf-8"?>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37.xml"/><Relationship Id="rId4" Type="http://schemas.openxmlformats.org/officeDocument/2006/relationships/image" Target="../media/image24.png"/></Relationships>
</file>

<file path=ppt/slides/_rels/slide37.xml.rels><?xml version="1.0" encoding="utf-8"?>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38.xml"/><Relationship Id="rId5" Type="http://schemas.openxmlformats.org/officeDocument/2006/relationships/image" Target="../media/image26.png"/><Relationship Id="rId4" Type="http://schemas.openxmlformats.org/officeDocument/2006/relationships/image" Target="../media/image25.png"/></Relationships>
</file>

<file path=ppt/slides/_rels/slide38.xml.rels><?xml version="1.0" encoding="utf-8"?>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39.xml"/><Relationship Id="rId5" Type="http://schemas.openxmlformats.org/officeDocument/2006/relationships/image" Target="../media/image28.png"/><Relationship Id="rId4" Type="http://schemas.openxmlformats.org/officeDocument/2006/relationships/image" Target="../media/image27.png"/></Relationships>
</file>

<file path=ppt/slides/_rels/slide39.xml.rels><?xml version="1.0" encoding="utf-8"?>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40.xml"/></Relationships>
</file>

<file path=ppt/slides/_rels/slide4.xml.rels><?xml version="1.0" encoding="utf-8"?>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41.xml"/></Relationships>
</file>

<file path=ppt/slides/_rels/slide41.xml.rels><?xml version="1.0" encoding="utf-8"?>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42.xml"/></Relationships>
</file>

<file path=ppt/slides/_rels/slide42.xml.rels><?xml version="1.0" encoding="utf-8"?>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43.xml"/></Relationships>
</file>

<file path=ppt/slides/_rels/slide43.xml.rels><?xml version="1.0" encoding="utf-8"?>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3.xml"/><Relationship Id="rId1" Type="http://schemas.openxmlformats.org/officeDocument/2006/relationships/tags" Target="../tags/tag44.xml"/></Relationships>
</file>

<file path=ppt/slides/_rels/slide44.xml.rels><?xml version="1.0" encoding="utf-8"?>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3.xml"/><Relationship Id="rId1" Type="http://schemas.openxmlformats.org/officeDocument/2006/relationships/tags" Target="../tags/tag45.xml"/><Relationship Id="rId4" Type="http://schemas.openxmlformats.org/officeDocument/2006/relationships/image" Target="../media/image29.png"/></Relationships>
</file>

<file path=ppt/slides/_rels/slide45.xml.rels><?xml version="1.0" encoding="utf-8"?>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3.xml"/><Relationship Id="rId1" Type="http://schemas.openxmlformats.org/officeDocument/2006/relationships/tags" Target="../tags/tag46.xml"/></Relationships>
</file>

<file path=ppt/slides/_rels/slide46.xml.rels><?xml version="1.0" encoding="utf-8"?>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47.xml"/></Relationships>
</file>

<file path=ppt/slides/_rels/slide47.xml.rels><?xml version="1.0" encoding="utf-8"?>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48.xml"/></Relationships>
</file>

<file path=ppt/slides/_rels/slide48.xml.rels><?xml version="1.0" encoding="utf-8"?>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 Id="rId4" Type="http://schemas.openxmlformats.org/officeDocument/2006/relationships/image" Target="../media/image30.png"/></Relationships>
</file>

<file path=ppt/slides/_rels/slide5.xml.rels><?xml version="1.0" encoding="utf-8"?>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50.xml.rels><?xml version="1.0" encoding="utf-8"?>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1.xml.rels><?xml version="1.0" encoding="utf-8"?>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52.xml"/></Relationships>
</file>

<file path=ppt/slides/_rels/slide52.xml.rels><?xml version="1.0" encoding="utf-8"?>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54.xml"/><Relationship Id="rId4" Type="http://schemas.openxmlformats.org/officeDocument/2006/relationships/image" Target="../media/image31.png"/></Relationships>
</file>

<file path=ppt/slides/_rels/slide54.xml.rels><?xml version="1.0" encoding="utf-8"?>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55.xml"/><Relationship Id="rId4" Type="http://schemas.openxmlformats.org/officeDocument/2006/relationships/image" Target="../media/image32.png"/></Relationships>
</file>

<file path=ppt/slides/_rels/slide55.xml.rels><?xml version="1.0" encoding="utf-8"?>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56.xml"/><Relationship Id="rId4" Type="http://schemas.openxmlformats.org/officeDocument/2006/relationships/image" Target="../media/image33.png"/></Relationships>
</file>

<file path=ppt/slides/_rels/slide56.xml.rels><?xml version="1.0" encoding="utf-8"?>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57.xml"/><Relationship Id="rId5" Type="http://schemas.openxmlformats.org/officeDocument/2006/relationships/image" Target="../media/image35.png"/><Relationship Id="rId4" Type="http://schemas.openxmlformats.org/officeDocument/2006/relationships/image" Target="../media/image34.png"/></Relationships>
</file>

<file path=ppt/slides/_rels/slide57.xml.rels><?xml version="1.0" encoding="utf-8"?>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58.xml"/><Relationship Id="rId5" Type="http://schemas.openxmlformats.org/officeDocument/2006/relationships/image" Target="../media/image37.png"/><Relationship Id="rId4" Type="http://schemas.openxmlformats.org/officeDocument/2006/relationships/image" Target="../media/image36.png"/></Relationships>
</file>

<file path=ppt/slides/_rels/slide58.xml.rels><?xml version="1.0" encoding="utf-8"?>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59.xml"/><Relationship Id="rId4" Type="http://schemas.openxmlformats.org/officeDocument/2006/relationships/image" Target="../media/image38.png"/></Relationships>
</file>

<file path=ppt/slides/_rels/slide59.xml.rels><?xml version="1.0" encoding="utf-8"?>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60.xml"/><Relationship Id="rId4" Type="http://schemas.openxmlformats.org/officeDocument/2006/relationships/image" Target="../media/image39.png"/></Relationships>
</file>

<file path=ppt/slides/_rels/slide6.xml.rels><?xml version="1.0" encoding="utf-8"?>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60.xml.rels><?xml version="1.0" encoding="utf-8"?>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4.xml"/><Relationship Id="rId1" Type="http://schemas.openxmlformats.org/officeDocument/2006/relationships/tags" Target="../tags/tag61.xml"/></Relationships>
</file>

<file path=ppt/slides/_rels/slide61.xml.rels><?xml version="1.0" encoding="utf-8"?>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62.xml"/></Relationships>
</file>

<file path=ppt/slides/_rels/slide62.xml.rels><?xml version="1.0" encoding="utf-8"?>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63.xml"/></Relationships>
</file>

<file path=ppt/slides/_rels/slide63.xml.rels><?xml version="1.0" encoding="utf-8"?>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13.xml"/><Relationship Id="rId1" Type="http://schemas.openxmlformats.org/officeDocument/2006/relationships/tags" Target="../tags/tag64.xml"/></Relationships>
</file>

<file path=ppt/slides/_rels/slide64.xml.rels><?xml version="1.0" encoding="utf-8"?>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65.xml"/></Relationships>
</file>

<file path=ppt/slides/_rels/slide65.xml.rels><?xml version="1.0" encoding="utf-8"?>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66.xml"/><Relationship Id="rId5" Type="http://schemas.openxmlformats.org/officeDocument/2006/relationships/image" Target="../media/image41.png"/><Relationship Id="rId4" Type="http://schemas.openxmlformats.org/officeDocument/2006/relationships/image" Target="../media/image40.png"/></Relationships>
</file>

<file path=ppt/slides/_rels/slide66.xml.rels><?xml version="1.0" encoding="utf-8"?>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67.xml"/><Relationship Id="rId4" Type="http://schemas.openxmlformats.org/officeDocument/2006/relationships/image" Target="../media/image41.png"/></Relationships>
</file>

<file path=ppt/slides/_rels/slide67.xml.rels><?xml version="1.0" encoding="utf-8"?>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68.xml"/><Relationship Id="rId4" Type="http://schemas.openxmlformats.org/officeDocument/2006/relationships/image" Target="../media/image42.png"/></Relationships>
</file>

<file path=ppt/slides/_rels/slide68.xml.rels><?xml version="1.0" encoding="utf-8"?>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69.xml"/></Relationships>
</file>

<file path=ppt/slides/_rels/slide69.xml.rels><?xml version="1.0" encoding="utf-8"?>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13.xml"/><Relationship Id="rId1" Type="http://schemas.openxmlformats.org/officeDocument/2006/relationships/tags" Target="../tags/tag70.xml"/><Relationship Id="rId4" Type="http://schemas.openxmlformats.org/officeDocument/2006/relationships/image" Target="../media/image43.png"/></Relationships>
</file>

<file path=ppt/slides/_rels/slide7.xml.rels><?xml version="1.0" encoding="utf-8"?>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70.xml.rels><?xml version="1.0" encoding="utf-8"?>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71.xml"/></Relationships>
</file>

<file path=ppt/slides/_rels/slide71.xml.rels><?xml version="1.0" encoding="utf-8"?>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13.xml"/><Relationship Id="rId1" Type="http://schemas.openxmlformats.org/officeDocument/2006/relationships/tags" Target="../tags/tag72.xml"/></Relationships>
</file>

<file path=ppt/slides/_rels/slide72.xml.rels><?xml version="1.0" encoding="utf-8"?>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3.xml"/><Relationship Id="rId1" Type="http://schemas.openxmlformats.org/officeDocument/2006/relationships/tags" Target="../tags/tag73.xml"/></Relationships>
</file>

<file path=ppt/slides/_rels/slide73.xml.rels><?xml version="1.0" encoding="utf-8"?>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74.xml"/></Relationships>
</file>

<file path=ppt/slides/_rels/slide74.xml.rels><?xml version="1.0" encoding="utf-8"?>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13.xml"/><Relationship Id="rId1" Type="http://schemas.openxmlformats.org/officeDocument/2006/relationships/tags" Target="../tags/tag75.xml"/><Relationship Id="rId5" Type="http://schemas.openxmlformats.org/officeDocument/2006/relationships/image" Target="../media/image45.png"/><Relationship Id="rId4" Type="http://schemas.openxmlformats.org/officeDocument/2006/relationships/image" Target="../media/image44.png"/></Relationships>
</file>

<file path=ppt/slides/_rels/slide75.xml.rels><?xml version="1.0" encoding="utf-8"?>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13.xml"/><Relationship Id="rId1" Type="http://schemas.openxmlformats.org/officeDocument/2006/relationships/tags" Target="../tags/tag76.xml"/><Relationship Id="rId4" Type="http://schemas.openxmlformats.org/officeDocument/2006/relationships/image" Target="../media/image46.png"/></Relationships>
</file>

<file path=ppt/slides/_rels/slide76.xml.rels><?xml version="1.0" encoding="utf-8"?>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13.xml"/><Relationship Id="rId1" Type="http://schemas.openxmlformats.org/officeDocument/2006/relationships/tags" Target="../tags/tag77.xml"/></Relationships>
</file>

<file path=ppt/slides/_rels/slide77.xml.rels><?xml version="1.0" encoding="utf-8"?>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3.xml"/><Relationship Id="rId1" Type="http://schemas.openxmlformats.org/officeDocument/2006/relationships/tags" Target="../tags/tag78.xml"/></Relationships>
</file>

<file path=ppt/slides/_rels/slide78.xml.rels><?xml version="1.0" encoding="utf-8"?>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3.xml"/><Relationship Id="rId1" Type="http://schemas.openxmlformats.org/officeDocument/2006/relationships/tags" Target="../tags/tag79.xml"/><Relationship Id="rId4" Type="http://schemas.openxmlformats.org/officeDocument/2006/relationships/image" Target="../media/image47.png"/></Relationships>
</file>

<file path=ppt/slides/_rels/slide79.xml.rels><?xml version="1.0" encoding="utf-8"?>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3.xml"/><Relationship Id="rId1" Type="http://schemas.openxmlformats.org/officeDocument/2006/relationships/tags" Target="../tags/tag80.xml"/></Relationships>
</file>

<file path=ppt/slides/_rels/slide8.xml.rels><?xml version="1.0" encoding="utf-8"?>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80.xml.rels><?xml version="1.0" encoding="utf-8"?>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3.xml"/><Relationship Id="rId1" Type="http://schemas.openxmlformats.org/officeDocument/2006/relationships/tags" Target="../tags/tag81.xml"/></Relationships>
</file>

<file path=ppt/slides/_rels/slide81.xml.rels><?xml version="1.0" encoding="utf-8"?>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3.xml"/><Relationship Id="rId1" Type="http://schemas.openxmlformats.org/officeDocument/2006/relationships/tags" Target="../tags/tag82.xml"/></Relationships>
</file>

<file path=ppt/slides/_rels/slide82.xml.rels><?xml version="1.0" encoding="utf-8"?>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13.xml"/><Relationship Id="rId1" Type="http://schemas.openxmlformats.org/officeDocument/2006/relationships/tags" Target="../tags/tag83.xml"/></Relationships>
</file>

<file path=ppt/slides/_rels/slide83.xml.rels><?xml version="1.0" encoding="utf-8"?>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3.xml"/><Relationship Id="rId1" Type="http://schemas.openxmlformats.org/officeDocument/2006/relationships/tags" Target="../tags/tag84.xml"/></Relationships>
</file>

<file path=ppt/slides/_rels/slide84.xml.rels><?xml version="1.0" encoding="utf-8"?>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13.xml"/><Relationship Id="rId1" Type="http://schemas.openxmlformats.org/officeDocument/2006/relationships/tags" Target="../tags/tag85.xml"/></Relationships>
</file>

<file path=ppt/slides/_rels/slide85.xml.rels><?xml version="1.0" encoding="utf-8"?>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13.xml"/><Relationship Id="rId1" Type="http://schemas.openxmlformats.org/officeDocument/2006/relationships/tags" Target="../tags/tag86.xml"/></Relationships>
</file>

<file path=ppt/slides/_rels/slide86.xml.rels><?xml version="1.0" encoding="utf-8"?>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13.xml"/><Relationship Id="rId1" Type="http://schemas.openxmlformats.org/officeDocument/2006/relationships/tags" Target="../tags/tag87.xml"/></Relationships>
</file>

<file path=ppt/slides/_rels/slide87.xml.rels><?xml version="1.0" encoding="utf-8"?>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13.xml"/><Relationship Id="rId1" Type="http://schemas.openxmlformats.org/officeDocument/2006/relationships/tags" Target="../tags/tag88.xml"/></Relationships>
</file>

<file path=ppt/slides/_rels/slide88.xml.rels><?xml version="1.0" encoding="utf-8"?>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3.xml"/><Relationship Id="rId1" Type="http://schemas.openxmlformats.org/officeDocument/2006/relationships/tags" Target="../tags/tag89.xml"/></Relationships>
</file>

<file path=ppt/slides/_rels/slide89.xml.rels><?xml version="1.0" encoding="utf-8"?>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3.xml"/><Relationship Id="rId1" Type="http://schemas.openxmlformats.org/officeDocument/2006/relationships/tags" Target="../tags/tag90.xml"/></Relationships>
</file>

<file path=ppt/slides/_rels/slide9.xml.rels><?xml version="1.0" encoding="utf-8"?>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0.xml.rels><?xml version="1.0" encoding="utf-8"?>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3.xml"/><Relationship Id="rId1" Type="http://schemas.openxmlformats.org/officeDocument/2006/relationships/tags" Target="../tags/tag91.xml"/></Relationships>
</file>

<file path=ppt/slides/_rels/slide91.xml.rels><?xml version="1.0" encoding="utf-8"?>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13.xml"/><Relationship Id="rId1" Type="http://schemas.openxmlformats.org/officeDocument/2006/relationships/tags" Target="../tags/tag92.xml"/><Relationship Id="rId4" Type="http://schemas.openxmlformats.org/officeDocument/2006/relationships/image" Target="../media/image48.png"/></Relationships>
</file>

<file path=ppt/slides/_rels/slide92.xml.rels><?xml version="1.0" encoding="utf-8"?>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13.xml"/><Relationship Id="rId1" Type="http://schemas.openxmlformats.org/officeDocument/2006/relationships/tags" Target="../tags/tag93.xml"/></Relationships>
</file>

<file path=ppt/slides/_rels/slide93.xml.rels><?xml version="1.0" encoding="utf-8"?>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13.xml"/><Relationship Id="rId1" Type="http://schemas.openxmlformats.org/officeDocument/2006/relationships/tags" Target="../tags/tag94.xml"/></Relationships>
</file>

<file path=ppt/slides/_rels/slide94.xml.rels><?xml version="1.0" encoding="utf-8"?>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3.xml"/><Relationship Id="rId1" Type="http://schemas.openxmlformats.org/officeDocument/2006/relationships/tags" Target="../tags/tag95.xml"/></Relationships>
</file>

<file path=ppt/slides/_rels/slide95.xml.rels><?xml version="1.0" encoding="utf-8"?>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4.xml"/><Relationship Id="rId1" Type="http://schemas.openxmlformats.org/officeDocument/2006/relationships/tags" Target="../tags/tag96.xml"/></Relationships>
</file>

<file path=ppt/slides/_rels/slide96.xml.rels><?xml version="1.0" encoding="utf-8"?>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13.xml"/><Relationship Id="rId1" Type="http://schemas.openxmlformats.org/officeDocument/2006/relationships/tags" Target="../tags/tag97.xml"/></Relationships>
</file>

<file path=ppt/slides/_rels/slide97.xml.rels><?xml version="1.0" encoding="utf-8"?>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13.xml"/><Relationship Id="rId1" Type="http://schemas.openxmlformats.org/officeDocument/2006/relationships/tags" Target="../tags/tag98.xml"/></Relationships>
</file>

<file path=ppt/slides/_rels/slide98.xml.rels><?xml version="1.0" encoding="utf-8"?>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13.xml"/><Relationship Id="rId1" Type="http://schemas.openxmlformats.org/officeDocument/2006/relationships/tags" Target="../tags/tag99.xml"/></Relationships>
</file>

<file path=ppt/slides/_rels/slide99.xml.rels><?xml version="1.0" encoding="utf-8"?>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13.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rgbClr val="AFE8FB"/>
                </a:solidFill>
              </a:rPr>
              <a:t>Module</a:t>
            </a:r>
            <a:r>
              <a:rPr lang="fr-FR">
                <a:solidFill>
                  <a:schemeClr val="accent5">
                    <a:lumMod val="40000"/>
                    <a:lumOff val="60000"/>
                  </a:schemeClr>
                </a:solidFill>
              </a:rPr>
              <a:t> 6 : </a:t>
            </a:r>
            <a:r>
              <a:rPr lang="fr-FR">
                <a:solidFill>
                  <a:srgbClr val="AFE8FB"/>
                </a:solidFill>
                <a:latin typeface="Arial" panose="020B0604020202020204" pitchFamily="34" charset="0"/>
                <a:cs typeface="Arial" panose="020B0604020202020204" pitchFamily="34" charset="0"/>
              </a:rPr>
              <a:t>Déploiement et sécurité des applications</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rgbClr val="AFE8FB"/>
                </a:solidFill>
              </a:rPr>
              <a:t>DevNet Associate v1.0</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146" name="Title 3"/>
          <p:cNvSpPr>
            <a:spLocks noGrp="1" noChangeArrowheads="1"/>
          </p:cNvSpPr>
          <p:nvPr>
            <p:ph type="title"/>
          </p:nvPr>
        </p:nvSpPr>
        <p:spPr>
          <a:xfrm>
            <a:off x="1" y="41394"/>
            <a:ext cx="9144000" cy="612812"/>
          </a:xfrm>
        </p:spPr>
        <p:txBody>
          <a:bodyPr/>
          <a:lstStyle/>
          <a:p>
            <a:pPr eaLnBrk="1" hangingPunct="1" rtl="0"/>
            <a:r>
              <a:rPr lang="fr-FR"/>
              <a:t>Objectifs du module</a:t>
            </a:r>
          </a:p>
        </p:txBody>
      </p:sp>
      <p:sp>
        <p:nvSpPr>
          <p:cNvPr id="6147" name="Content Placeholder 4"/>
          <p:cNvSpPr>
            <a:spLocks noGrp="1" noChangeArrowheads="1"/>
          </p:cNvSpPr>
          <p:nvPr>
            <p:ph idx="1"/>
          </p:nvPr>
        </p:nvSpPr>
        <p:spPr>
          <a:xfrm>
            <a:off x="99461" y="654206"/>
            <a:ext cx="9044538" cy="1007022"/>
          </a:xfrm>
        </p:spPr>
        <p:txBody>
          <a:bodyPr/>
          <a:lstStyle/>
          <a:p>
            <a:pPr marL="0" lvl="0" indent="0" defTabSz="914400" eaLnBrk="0" hangingPunct="0" rtl="0">
              <a:spcBef>
                <a:spcPct val="0"/>
              </a:spcBef>
              <a:spcAft>
                <a:spcPct val="0"/>
              </a:spcAft>
              <a:buClrTx/>
              <a:buSzTx/>
              <a:buNone/>
            </a:pPr>
            <a:r>
              <a:rPr sz="1400" b="true" lang="fr-FR">
                <a:ea typeface="Calibri" panose="020F0502020204030204" pitchFamily="34" charset="0"/>
                <a:cs typeface="Calibri" panose="020F0502020204030204" pitchFamily="34" charset="0"/>
              </a:rPr>
              <a:t>Titre du module</a:t>
            </a:r>
            <a:r>
              <a:rPr sz="1400" b="true" lang="fr-FR">
                <a:cs typeface="Calibri" panose="020F0502020204030204" pitchFamily="34" charset="0"/>
              </a:rPr>
              <a:t>: </a:t>
            </a:r>
            <a:r>
              <a:rPr sz="1400" lang="fr-FR">
                <a:cs typeface="Calibri" panose="020F0502020204030204" pitchFamily="34" charset="0"/>
              </a:rPr>
              <a:t>Déploiement et sécurité des applications</a:t>
            </a:r>
          </a:p>
          <a:p>
            <a:pPr marL="0" lvl="0" indent="0" defTabSz="914400" eaLnBrk="0" hangingPunct="0">
              <a:spcBef>
                <a:spcPct val="0"/>
              </a:spcBef>
              <a:spcAft>
                <a:spcPct val="0"/>
              </a:spcAft>
              <a:buClrTx/>
              <a:buSzTx/>
              <a:buNone/>
            </a:pPr>
            <a:endParaRPr lang="en-US" altLang="en-US" sz="1400" b="1" dirty="0">
              <a:cs typeface="Calibri" panose="020F0502020204030204" pitchFamily="34" charset="0"/>
            </a:endParaRPr>
          </a:p>
          <a:p>
            <a:pPr marL="0" lvl="0" indent="0" defTabSz="914400" eaLnBrk="0" hangingPunct="0" rtl="0">
              <a:spcBef>
                <a:spcPct val="0"/>
              </a:spcBef>
              <a:spcAft>
                <a:spcPct val="0"/>
              </a:spcAft>
              <a:buClrTx/>
              <a:buSzTx/>
              <a:buNone/>
            </a:pPr>
            <a:r>
              <a:rPr sz="1400" b="true" lang="fr-FR">
                <a:ea typeface="Calibri" panose="020F0502020204030204" pitchFamily="34" charset="0"/>
                <a:cs typeface="Calibri" panose="020F0502020204030204" pitchFamily="34" charset="0"/>
              </a:rPr>
              <a:t>Objectif du module</a:t>
            </a:r>
            <a:r>
              <a:rPr sz="1400" lang="fr-FR">
                <a:ea typeface="Calibri" panose="020F0502020204030204" pitchFamily="34" charset="0"/>
                <a:cs typeface="Calibri" panose="020F0502020204030204" pitchFamily="34" charset="0"/>
              </a:rPr>
              <a:t>: </a:t>
            </a:r>
            <a:r>
              <a:rPr sz="1400" lang="fr-FR">
                <a:cs typeface="Calibri" panose="020F0502020204030204" pitchFamily="34" charset="0"/>
              </a:rPr>
              <a:t>Utiliser les technologies actuelles pour déployer et sécuriser les applications et les données dans un environnement en cloud.</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922346221"/>
              </p:ext>
            </p:extLst>
          </p:nvPr>
        </p:nvGraphicFramePr>
        <p:xfrm>
          <a:off x="605561" y="1671786"/>
          <a:ext cx="7766543" cy="2721315"/>
        </p:xfrm>
        <a:graphic>
          <a:graphicData uri="http://schemas.openxmlformats.org/drawingml/2006/table">
            <a:tbl>
              <a:tblPr firstRow="1" firstCol="1" bandRow="1">
                <a:tableStyleId>{5C22544A-7EE6-4342-B048-85BDC9FD1C3A}</a:tableStyleId>
              </a:tblPr>
              <a:tblGrid>
                <a:gridCol w="2754528">
                  <a:extLst>
                    <a:ext uri="{9D8B030D-6E8A-4147-A177-3AD203B41FA5}">
                      <a16:colId xmlns:a16="http://schemas.microsoft.com/office/drawing/2014/main" val="399010295"/>
                    </a:ext>
                  </a:extLst>
                </a:gridCol>
                <a:gridCol w="5012015">
                  <a:extLst>
                    <a:ext uri="{9D8B030D-6E8A-4147-A177-3AD203B41FA5}">
                      <a16:colId xmlns:a16="http://schemas.microsoft.com/office/drawing/2014/main" val="3417728144"/>
                    </a:ext>
                  </a:extLst>
                </a:gridCol>
              </a:tblGrid>
              <a:tr h="325297">
                <a:tc>
                  <a:txBody>
                    <a:bodyPr/>
                    <a:lstStyle/>
                    <a:p>
                      <a:pPr marL="0" marR="0" algn="ctr" rtl="0">
                        <a:lnSpc>
                          <a:spcPct val="107000"/>
                        </a:lnSpc>
                        <a:spcBef>
                          <a:spcPts val="0"/>
                        </a:spcBef>
                        <a:spcAft>
                          <a:spcPts val="0"/>
                        </a:spcAft>
                      </a:pPr>
                      <a:r>
                        <a:rPr sz="1100" lang="fr-FR">
                          <a:effectLst/>
                        </a:rPr>
                        <a:t>Titre du Rubrique</a:t>
                      </a:r>
                    </a:p>
                  </a:txBody>
                  <a:tcPr marL="60168" marR="60168" marT="0" marB="0" anchor="ctr"/>
                </a:tc>
                <a:tc>
                  <a:txBody>
                    <a:bodyPr/>
                    <a:lstStyle/>
                    <a:p>
                      <a:pPr marL="0" marR="0" algn="ctr" rtl="0">
                        <a:lnSpc>
                          <a:spcPct val="107000"/>
                        </a:lnSpc>
                        <a:spcBef>
                          <a:spcPts val="0"/>
                        </a:spcBef>
                        <a:spcAft>
                          <a:spcPts val="0"/>
                        </a:spcAft>
                      </a:pPr>
                      <a:r>
                        <a:rPr sz="1100" lang="fr-FR">
                          <a:effectLst/>
                        </a:rPr>
                        <a:t>Objectif du Rubrique</a:t>
                      </a:r>
                    </a:p>
                  </a:txBody>
                  <a:tcPr marL="60168" marR="60168" marT="0" marB="0" anchor="ctr"/>
                </a:tc>
                <a:extLst>
                  <a:ext uri="{0D108BD9-81ED-4DB2-BD59-A6C34878D82A}">
                    <a16:rowId xmlns:a16="http://schemas.microsoft.com/office/drawing/2014/main" val="364302898"/>
                  </a:ext>
                </a:extLst>
              </a:tr>
              <a:tr h="507663">
                <a:tc>
                  <a:txBody>
                    <a:bodyPr/>
                    <a:lstStyle/>
                    <a:p>
                      <a:pPr marL="0" marR="0" algn="l" rtl="0">
                        <a:lnSpc>
                          <a:spcPct val="107000"/>
                        </a:lnSpc>
                        <a:spcBef>
                          <a:spcPts val="0"/>
                        </a:spcBef>
                        <a:spcAft>
                          <a:spcPts val="0"/>
                        </a:spcAft>
                      </a:pPr>
                      <a:r>
                        <a:rPr sz="1100" b="true" kern="1200" lang="fr-FR">
                          <a:solidFill>
                            <a:schemeClr val="lt1"/>
                          </a:solidFill>
                          <a:effectLst/>
                          <a:latin typeface="+mn-lt"/>
                          <a:ea typeface="+mn-ea"/>
                          <a:cs typeface="+mn-cs"/>
                        </a:rPr>
                        <a:t>Comprendre les choix de déploiement avec différents modèles</a:t>
                      </a:r>
                    </a:p>
                  </a:txBody>
                  <a:tcPr marL="60168" marR="60168" marT="0" marB="0" anchor="ctr"/>
                </a:tc>
                <a:tc>
                  <a:txBody>
                    <a:bodyPr/>
                    <a:lstStyle/>
                    <a:p>
                      <a:pPr marL="0" marR="0" lvl="0" indent="0" algn="l" defTabSz="685777" rtl="0" eaLnBrk="1" fontAlgn="auto" latinLnBrk="0" hangingPunct="1">
                        <a:lnSpc>
                          <a:spcPct val="107000"/>
                        </a:lnSpc>
                        <a:spcBef>
                          <a:spcPts val="0"/>
                        </a:spcBef>
                        <a:spcAft>
                          <a:spcPts val="0"/>
                        </a:spcAft>
                        <a:buClrTx/>
                        <a:buSzTx/>
                        <a:buFontTx/>
                        <a:buNone/>
                        <a:tabLst/>
                        <a:defRPr/>
                      </a:pPr>
                      <a:r>
                        <a:rPr sz="1100" kern="1200" lang="fr-FR">
                          <a:solidFill>
                            <a:schemeClr val="dk1"/>
                          </a:solidFill>
                          <a:effectLst/>
                          <a:latin typeface="+mn-lt"/>
                          <a:ea typeface="+mn-ea"/>
                          <a:cs typeface="+mn-cs"/>
                        </a:rPr>
                        <a:t>Expliquer les modèles courants de déploiement des clouds</a:t>
                      </a:r>
                      <a:r>
                        <a:rPr sz="1100" kern="1200" b="false" i="false" lang="fr-FR">
                          <a:solidFill>
                            <a:schemeClr val="dk1"/>
                          </a:solidFill>
                          <a:effectLst/>
                          <a:latin typeface="+mn-lt"/>
                          <a:ea typeface="+mn-ea"/>
                          <a:cs typeface="+mn-cs"/>
                        </a:rPr>
                        <a:t>.</a:t>
                      </a:r>
                    </a:p>
                  </a:txBody>
                  <a:tcPr marL="60168" marR="60168" marT="0" marB="0" anchor="ctr"/>
                </a:tc>
                <a:extLst>
                  <a:ext uri="{0D108BD9-81ED-4DB2-BD59-A6C34878D82A}">
                    <a16:rowId xmlns:a16="http://schemas.microsoft.com/office/drawing/2014/main" val="3530891527"/>
                  </a:ext>
                </a:extLst>
              </a:tr>
              <a:tr h="501856">
                <a:tc>
                  <a:txBody>
                    <a:bodyPr/>
                    <a:lstStyle/>
                    <a:p>
                      <a:pPr marL="0" marR="0" algn="l" rtl="0">
                        <a:lnSpc>
                          <a:spcPct val="107000"/>
                        </a:lnSpc>
                        <a:spcBef>
                          <a:spcPts val="0"/>
                        </a:spcBef>
                        <a:spcAft>
                          <a:spcPts val="0"/>
                        </a:spcAft>
                      </a:pPr>
                      <a:r>
                        <a:rPr sz="1100" b="true" kern="1200" lang="fr-FR">
                          <a:solidFill>
                            <a:schemeClr val="lt1"/>
                          </a:solidFill>
                          <a:effectLst/>
                          <a:latin typeface="+mn-lt"/>
                          <a:ea typeface="+mn-ea"/>
                          <a:cs typeface="+mn-cs"/>
                        </a:rPr>
                        <a:t>Création et déploiement d'une application type</a:t>
                      </a:r>
                    </a:p>
                  </a:txBody>
                  <a:tcPr marL="60168" marR="60168" marT="0" marB="0" anchor="ctr"/>
                </a:tc>
                <a:tc>
                  <a:txBody>
                    <a:bodyPr/>
                    <a:lstStyle/>
                    <a:p>
                      <a:pPr marL="0" marR="0" algn="l" rtl="0">
                        <a:lnSpc>
                          <a:spcPct val="107000"/>
                        </a:lnSpc>
                        <a:spcBef>
                          <a:spcPts val="0"/>
                        </a:spcBef>
                        <a:spcAft>
                          <a:spcPts val="0"/>
                        </a:spcAft>
                      </a:pPr>
                      <a:r>
                        <a:rPr sz="1100" kern="1200" lang="fr-FR">
                          <a:solidFill>
                            <a:schemeClr val="dk1"/>
                          </a:solidFill>
                          <a:effectLst/>
                          <a:latin typeface="+mn-lt"/>
                          <a:ea typeface="+mn-ea"/>
                          <a:cs typeface="+mn-cs"/>
                        </a:rPr>
                        <a:t>Utiliser la technologie des conteneurs pour déployer une application simple</a:t>
                      </a:r>
                      <a:r>
                        <a:rPr sz="1100" kern="1200" b="false" i="false" lang="fr-FR">
                          <a:solidFill>
                            <a:schemeClr val="dk1"/>
                          </a:solidFill>
                          <a:effectLst/>
                          <a:latin typeface="+mn-lt"/>
                          <a:ea typeface="+mn-ea"/>
                          <a:cs typeface="+mn-cs"/>
                        </a:rPr>
                        <a:t>.</a:t>
                      </a:r>
                    </a:p>
                  </a:txBody>
                  <a:tcPr marL="60168" marR="60168" marT="0" marB="0" anchor="ctr"/>
                </a:tc>
                <a:extLst>
                  <a:ext uri="{0D108BD9-81ED-4DB2-BD59-A6C34878D82A}">
                    <a16:rowId xmlns:a16="http://schemas.microsoft.com/office/drawing/2014/main" val="662892947"/>
                  </a:ext>
                </a:extLst>
              </a:tr>
              <a:tr h="501856">
                <a:tc>
                  <a:txBody>
                    <a:bodyPr/>
                    <a:lstStyle/>
                    <a:p>
                      <a:pPr marL="0" marR="0" algn="l" rtl="0">
                        <a:lnSpc>
                          <a:spcPct val="107000"/>
                        </a:lnSpc>
                        <a:spcBef>
                          <a:spcPts val="0"/>
                        </a:spcBef>
                        <a:spcAft>
                          <a:spcPts val="0"/>
                        </a:spcAft>
                      </a:pPr>
                      <a:r>
                        <a:rPr sz="1100" b="true" i="false" kern="1200" lang="fr-FR">
                          <a:solidFill>
                            <a:schemeClr val="lt1"/>
                          </a:solidFill>
                          <a:effectLst/>
                          <a:latin typeface="+mn-lt"/>
                          <a:ea typeface="+mn-ea"/>
                          <a:cs typeface="+mn-cs"/>
                        </a:rPr>
                        <a:t>Intégration continue/Déploiement continu (CI/CD)</a:t>
                      </a:r>
                    </a:p>
                  </a:txBody>
                  <a:tcPr marL="60168" marR="60168" marT="0" marB="0" anchor="ctr"/>
                </a:tc>
                <a:tc>
                  <a:txBody>
                    <a:bodyPr/>
                    <a:lstStyle/>
                    <a:p>
                      <a:pPr marL="0" marR="0" algn="l" rtl="0">
                        <a:lnSpc>
                          <a:spcPct val="107000"/>
                        </a:lnSpc>
                        <a:spcBef>
                          <a:spcPts val="0"/>
                        </a:spcBef>
                        <a:spcAft>
                          <a:spcPts val="0"/>
                        </a:spcAft>
                      </a:pPr>
                      <a:r>
                        <a:rPr sz="1100" kern="1200" lang="fr-FR">
                          <a:solidFill>
                            <a:schemeClr val="dk1"/>
                          </a:solidFill>
                          <a:effectLst/>
                          <a:latin typeface="+mn-lt"/>
                          <a:ea typeface="+mn-ea"/>
                          <a:cs typeface="+mn-cs"/>
                        </a:rPr>
                        <a:t>Expliquer l'utilisation de l'intégration continue/du déploiement continu (CI/CD) lors du déploiement des applications.</a:t>
                      </a:r>
                    </a:p>
                  </a:txBody>
                  <a:tcPr marL="60168" marR="60168" marT="0" marB="0" anchor="ctr"/>
                </a:tc>
                <a:extLst>
                  <a:ext uri="{0D108BD9-81ED-4DB2-BD59-A6C34878D82A}">
                    <a16:rowId xmlns:a16="http://schemas.microsoft.com/office/drawing/2014/main" val="1283686363"/>
                  </a:ext>
                </a:extLst>
              </a:tr>
              <a:tr h="501856">
                <a:tc>
                  <a:txBody>
                    <a:bodyPr/>
                    <a:lstStyle/>
                    <a:p>
                      <a:pPr marL="0" marR="0" algn="l" rtl="0">
                        <a:lnSpc>
                          <a:spcPct val="107000"/>
                        </a:lnSpc>
                        <a:spcBef>
                          <a:spcPts val="0"/>
                        </a:spcBef>
                        <a:spcAft>
                          <a:spcPts val="0"/>
                        </a:spcAft>
                      </a:pPr>
                      <a:r>
                        <a:rPr sz="1100" b="true" kern="1200" lang="fr-FR">
                          <a:solidFill>
                            <a:schemeClr val="lt1"/>
                          </a:solidFill>
                          <a:effectLst/>
                          <a:latin typeface="+mn-lt"/>
                          <a:ea typeface="+mn-ea"/>
                          <a:cs typeface="+mn-cs"/>
                        </a:rPr>
                        <a:t>Réseaux pour le développement d'applications et la sécurité</a:t>
                      </a:r>
                    </a:p>
                  </a:txBody>
                  <a:tcPr marL="60168" marR="60168" marT="0" marB="0" anchor="ctr"/>
                </a:tc>
                <a:tc>
                  <a:txBody>
                    <a:bodyPr/>
                    <a:lstStyle/>
                    <a:p>
                      <a:pPr marL="0" marR="0" algn="l" rtl="0">
                        <a:lnSpc>
                          <a:spcPct val="107000"/>
                        </a:lnSpc>
                        <a:spcBef>
                          <a:spcPts val="0"/>
                        </a:spcBef>
                        <a:spcAft>
                          <a:spcPts val="0"/>
                        </a:spcAft>
                      </a:pPr>
                      <a:r>
                        <a:rPr sz="1100" kern="1200" lang="fr-FR">
                          <a:solidFill>
                            <a:schemeClr val="dk1"/>
                          </a:solidFill>
                          <a:effectLst/>
                          <a:latin typeface="+mn-lt"/>
                          <a:ea typeface="+mn-ea"/>
                          <a:cs typeface="+mn-cs"/>
                        </a:rPr>
                        <a:t>Expliquer la technologie réseau requise pour développer des applications dans un environnement cloud.</a:t>
                      </a:r>
                    </a:p>
                  </a:txBody>
                  <a:tcPr marL="60168" marR="60168" marT="0" marB="0" anchor="ctr"/>
                </a:tc>
                <a:extLst>
                  <a:ext uri="{0D108BD9-81ED-4DB2-BD59-A6C34878D82A}">
                    <a16:rowId xmlns:a16="http://schemas.microsoft.com/office/drawing/2014/main" val="2466644772"/>
                  </a:ext>
                </a:extLst>
              </a:tr>
              <a:tr h="382787">
                <a:tc>
                  <a:txBody>
                    <a:bodyPr/>
                    <a:lstStyle/>
                    <a:p>
                      <a:pPr marL="0" marR="0" algn="l" rtl="0">
                        <a:lnSpc>
                          <a:spcPct val="107000"/>
                        </a:lnSpc>
                        <a:spcBef>
                          <a:spcPts val="0"/>
                        </a:spcBef>
                        <a:spcAft>
                          <a:spcPts val="0"/>
                        </a:spcAft>
                      </a:pPr>
                      <a:r>
                        <a:rPr sz="1100" b="true" kern="1200" lang="fr-FR">
                          <a:solidFill>
                            <a:schemeClr val="lt1"/>
                          </a:solidFill>
                          <a:effectLst/>
                          <a:latin typeface="+mn-lt"/>
                          <a:ea typeface="+mn-ea"/>
                          <a:cs typeface="+mn-cs"/>
                        </a:rPr>
                        <a:t>Sécurisation des applications</a:t>
                      </a:r>
                    </a:p>
                  </a:txBody>
                  <a:tcPr marL="60168" marR="60168" marT="0" marB="0" anchor="ctr"/>
                </a:tc>
                <a:tc>
                  <a:txBody>
                    <a:bodyPr/>
                    <a:lstStyle/>
                    <a:p>
                      <a:pPr marL="0" marR="0" algn="l" rtl="0">
                        <a:lnSpc>
                          <a:spcPct val="107000"/>
                        </a:lnSpc>
                        <a:spcBef>
                          <a:spcPts val="0"/>
                        </a:spcBef>
                        <a:spcAft>
                          <a:spcPts val="0"/>
                        </a:spcAft>
                      </a:pPr>
                      <a:r>
                        <a:rPr sz="1100" kern="1200" lang="fr-FR">
                          <a:solidFill>
                            <a:schemeClr val="dk1"/>
                          </a:solidFill>
                          <a:effectLst/>
                          <a:latin typeface="+mn-lt"/>
                          <a:ea typeface="+mn-ea"/>
                          <a:cs typeface="+mn-cs"/>
                        </a:rPr>
                        <a:t>Utiliser des techniques fréquentes de sécurité des applications pour protéger les données.</a:t>
                      </a:r>
                    </a:p>
                  </a:txBody>
                  <a:tcPr marL="60168" marR="60168" marT="0" marB="0" anchor="ctr"/>
                </a:tc>
                <a:extLst>
                  <a:ext uri="{0D108BD9-81ED-4DB2-BD59-A6C34878D82A}">
                    <a16:rowId xmlns:a16="http://schemas.microsoft.com/office/drawing/2014/main" val="2893854660"/>
                  </a:ext>
                </a:extLst>
              </a:tr>
            </a:tbl>
          </a:graphicData>
        </a:graphic>
      </p:graphicFrame>
    </p:spTree>
    <p:custDataLst>
      <p:tags r:id="rId1"/>
    </p:custDataLst>
    <p:extLst>
      <p:ext uri="{BB962C8B-B14F-4D97-AF65-F5344CB8AC3E}">
        <p14:creationId xmlns:p14="http://schemas.microsoft.com/office/powerpoint/2010/main" val="3381894665"/>
      </p:ext>
    </p:extLst>
  </p:cSld>
  <p:clrMapOvr>
    <a:masterClrMapping/>
  </p:clrMapOvr>
  <p:transition spd="slow">
    <p:wipe/>
  </p:transition>
</p:sld>
</file>

<file path=ppt/slides/slide10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show="0">
  <p:cSld>
    <p:spTree>
      <p:nvGrpSpPr>
        <p:cNvPr id="1" name=""/>
        <p:cNvGrpSpPr/>
        <p:nvPr/>
      </p:nvGrpSpPr>
      <p:grpSpPr>
        <a:xfrm>
          <a:off x="0" y="0"/>
          <a:ext cx="0" cy="0"/>
          <a:chOff x="0" y="0"/>
          <a:chExt cx="0" cy="0"/>
        </a:xfrm>
      </p:grpSpPr>
      <p:sp>
        <p:nvSpPr>
          <p:cNvPr id="56321" name="Title 2"/>
          <p:cNvSpPr>
            <a:spLocks noGrp="1" noChangeArrowheads="1"/>
          </p:cNvSpPr>
          <p:nvPr>
            <p:ph type="title"/>
          </p:nvPr>
        </p:nvSpPr>
        <p:spPr/>
        <p:txBody>
          <a:bodyPr/>
          <a:lstStyle/>
          <a:p>
            <a:pPr eaLnBrk="1" hangingPunct="1" rtl="0"/>
            <a:r>
              <a:rPr sz="1400" lang="fr-FR">
                <a:latin typeface="Arial" charset="0"/>
              </a:rPr>
              <a:t>Module 6</a:t>
            </a:r>
            <a:br>
              <a:rPr lang="en-US" dirty="0">
                <a:latin typeface="Arial" charset="0"/>
              </a:rPr>
            </a:br>
            <a:r>
              <a:rPr lang="fr-FR">
                <a:latin typeface="Arial" charset="0"/>
              </a:rPr>
              <a:t>New Terms and Commands</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2868900663"/>
              </p:ext>
            </p:extLst>
          </p:nvPr>
        </p:nvGraphicFramePr>
        <p:xfrm>
          <a:off x="317499" y="971550"/>
          <a:ext cx="8140701" cy="1600200"/>
        </p:xfrm>
        <a:graphic>
          <a:graphicData uri="http://schemas.openxmlformats.org/drawingml/2006/table">
            <a:tbl>
              <a:tblPr firstRow="1" bandRow="1">
                <a:tableStyleId>{F5AB1C69-6EDB-4FF4-983F-18BD219EF322}</a:tableStyleId>
              </a:tblPr>
              <a:tblGrid>
                <a:gridCol w="2713567">
                  <a:extLst>
                    <a:ext uri="{9D8B030D-6E8A-4147-A177-3AD203B41FA5}">
                      <a16:colId xmlns:a16="http://schemas.microsoft.com/office/drawing/2014/main" val="2731093094"/>
                    </a:ext>
                  </a:extLst>
                </a:gridCol>
                <a:gridCol w="2713567">
                  <a:extLst>
                    <a:ext uri="{9D8B030D-6E8A-4147-A177-3AD203B41FA5}">
                      <a16:colId xmlns:a16="http://schemas.microsoft.com/office/drawing/2014/main" val="2353496225"/>
                    </a:ext>
                  </a:extLst>
                </a:gridCol>
                <a:gridCol w="2713567">
                  <a:extLst>
                    <a:ext uri="{9D8B030D-6E8A-4147-A177-3AD203B41FA5}">
                      <a16:colId xmlns:a16="http://schemas.microsoft.com/office/drawing/2014/main" val="281959122"/>
                    </a:ext>
                  </a:extLst>
                </a:gridCol>
              </a:tblGrid>
              <a:tr h="370840">
                <a:tc>
                  <a:txBody>
                    <a:bodyPr/>
                    <a:lstStyle/>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Edge Clouds</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sz="1400" b="false" kern="1200" baseline="0" lang="fr-FR">
                          <a:solidFill>
                            <a:srgbClr val="000000"/>
                          </a:solidFill>
                          <a:latin typeface="+mn-lt"/>
                          <a:ea typeface="+mn-ea"/>
                          <a:cs typeface="+mn-cs"/>
                        </a:rPr>
                        <a:t>Private clouds</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Continuous integration</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Staging environment</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Over Committing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b="false" lang="fr-FR">
                          <a:solidFill>
                            <a:srgbClr val="000000"/>
                          </a:solidFill>
                          <a:latin typeface="+mn-lt"/>
                        </a:rPr>
                        <a:t>Docker</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Continuous Integration</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Jump box</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b="false" lang="fr-FR">
                          <a:solidFill>
                            <a:srgbClr val="000000"/>
                          </a:solidFill>
                          <a:latin typeface="+mn-lt"/>
                        </a:rPr>
                        <a:t>Canary Pipeline</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Whitelist input validation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Insecure deserialization</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sz="1400" b="false" i="false" kern="1200" lang="fr-FR">
                          <a:solidFill>
                            <a:srgbClr val="000000"/>
                          </a:solidFill>
                          <a:effectLst/>
                          <a:latin typeface="+mn-lt"/>
                          <a:ea typeface="+mn-ea"/>
                          <a:cs typeface="+mn-cs"/>
                        </a:rPr>
                        <a:t>Hashing</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Multi factor authentication</a:t>
                      </a:r>
                    </a:p>
                    <a:p>
                      <a:pPr marL="173038" indent="-173038" rtl="0">
                        <a:spcBef>
                          <a:spcPts val="200"/>
                        </a:spcBef>
                        <a:spcAft>
                          <a:spcPts val="200"/>
                        </a:spcAft>
                        <a:buFont typeface="Arial" panose="020B0604020202020204" pitchFamily="34" charset="0"/>
                        <a:buChar char="•"/>
                      </a:pPr>
                      <a:r>
                        <a:rPr b="false" lang="fr-FR">
                          <a:solidFill>
                            <a:srgbClr val="000000"/>
                          </a:solidFill>
                          <a:latin typeface="+mn-lt"/>
                        </a:rPr>
                        <a:t>Reciprocity</a:t>
                      </a:r>
                    </a:p>
                    <a:p>
                      <a:pPr marL="173038" marR="0" lvl="0" indent="-173038" algn="l" defTabSz="685777" rtl="0" eaLnBrk="1" fontAlgn="auto" latinLnBrk="0" hangingPunct="1">
                        <a:lnSpc>
                          <a:spcPct val="100000"/>
                        </a:lnSpc>
                        <a:spcBef>
                          <a:spcPts val="200"/>
                        </a:spcBef>
                        <a:spcAft>
                          <a:spcPts val="200"/>
                        </a:spcAft>
                        <a:buClrTx/>
                        <a:buSzTx/>
                        <a:buFont typeface="Arial" panose="020B0604020202020204" pitchFamily="34" charset="0"/>
                        <a:buChar char="•"/>
                        <a:tabLst/>
                        <a:defRPr/>
                      </a:pPr>
                      <a:r>
                        <a:rPr sz="1400" b="false" i="false" kern="1200" lang="fr-FR">
                          <a:solidFill>
                            <a:srgbClr val="000000"/>
                          </a:solidFill>
                          <a:effectLst/>
                          <a:latin typeface="+mn-lt"/>
                          <a:ea typeface="+mn-ea"/>
                          <a:cs typeface="+mn-cs"/>
                        </a:rPr>
                        <a:t>OWASP</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00795013"/>
                  </a:ext>
                </a:extLst>
              </a:tr>
            </a:tbl>
          </a:graphicData>
        </a:graphic>
      </p:graphicFrame>
    </p:spTree>
    <p:extLst>
      <p:ext uri="{BB962C8B-B14F-4D97-AF65-F5344CB8AC3E}">
        <p14:creationId xmlns:p14="http://schemas.microsoft.com/office/powerpoint/2010/main" val="2689237075"/>
      </p:ext>
    </p:extLst>
  </p:cSld>
  <p:clrMapOvr>
    <a:masterClrMapping/>
  </p:clrMapOvr>
  <p:transition spd="slow">
    <p:wipe/>
  </p:transition>
</p:sld>
</file>

<file path=ppt/slides/slide10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550474"/>
            <a:ext cx="7598042" cy="2042551"/>
          </a:xfrm>
        </p:spPr>
        <p:txBody>
          <a:bodyPr/>
          <a:lstStyle/>
          <a:p>
            <a:pPr rtl="0"/>
            <a:r>
              <a:rPr lang="fr-FR">
                <a:solidFill>
                  <a:schemeClr val="accent5">
                    <a:lumMod val="40000"/>
                    <a:lumOff val="60000"/>
                  </a:schemeClr>
                </a:solidFill>
              </a:rPr>
              <a:t>6.1 Comprendre les choix de déploiement avec différents modèles </a:t>
            </a:r>
          </a:p>
        </p:txBody>
      </p:sp>
    </p:spTree>
    <p:custDataLst>
      <p:tags r:id="rId1"/>
    </p:custDataLst>
    <p:extLst>
      <p:ext uri="{BB962C8B-B14F-4D97-AF65-F5344CB8AC3E}">
        <p14:creationId xmlns:p14="http://schemas.microsoft.com/office/powerpoint/2010/main" val="664452177"/>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Introduction aux choix de déploiement </a:t>
            </a:r>
          </a:p>
        </p:txBody>
      </p:sp>
      <p:sp>
        <p:nvSpPr>
          <p:cNvPr id="2" name="Content Placeholder 1"/>
          <p:cNvSpPr>
            <a:spLocks noGrp="1"/>
          </p:cNvSpPr>
          <p:nvPr>
            <p:ph idx="1"/>
          </p:nvPr>
        </p:nvSpPr>
        <p:spPr>
          <a:xfrm>
            <a:off x="144065" y="798944"/>
            <a:ext cx="8853286" cy="3013401"/>
          </a:xfrm>
        </p:spPr>
        <p:txBody>
          <a:bodyPr/>
          <a:lstStyle/>
          <a:p>
            <a:pPr rtl="0">
              <a:buFont typeface="Arial" panose="020B0604020202020204" pitchFamily="34" charset="0"/>
              <a:buChar char="•"/>
            </a:pPr>
            <a:r>
              <a:rPr sz="1600" lang="fr-FR"/>
              <a:t>Les développeurs doivent faire plus que fournir du code d'application : ils doivent se préoccuper de la façon dont les applications sont déployées, sécurisées, exploitées, surveillées, mises à l'échelle et maintenues.</a:t>
            </a:r>
          </a:p>
          <a:p>
            <a:pPr rtl="0">
              <a:buFont typeface="Arial" panose="020B0604020202020204" pitchFamily="34" charset="0"/>
              <a:buChar char="•"/>
            </a:pPr>
            <a:r>
              <a:rPr sz="1600" lang="fr-FR"/>
              <a:t>L'infrastructure physique et virtuelle et les plates-formes sur lesquelles les applications sont développées et déployées évoluent rapidement.</a:t>
            </a:r>
          </a:p>
          <a:p>
            <a:pPr rtl="0">
              <a:buFont typeface="Arial" panose="020B0604020202020204" pitchFamily="34" charset="0"/>
              <a:buChar char="•"/>
            </a:pPr>
            <a:r>
              <a:rPr sz="1600" lang="fr-FR"/>
              <a:t>Les développeurs sont confrontés à une pile croissante d'options de plateforme, qui sont toutes hébergées sur des infrastructures et des cadres de plus en plus flexibles et complexes.</a:t>
            </a:r>
          </a:p>
        </p:txBody>
      </p:sp>
    </p:spTree>
    <p:custDataLst>
      <p:tags r:id="rId1"/>
    </p:custDataLst>
    <p:extLst>
      <p:ext uri="{BB962C8B-B14F-4D97-AF65-F5344CB8AC3E}">
        <p14:creationId xmlns:p14="http://schemas.microsoft.com/office/powerpoint/2010/main" val="2342478232"/>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Environnements de déploiement</a:t>
            </a:r>
          </a:p>
        </p:txBody>
      </p:sp>
      <p:sp>
        <p:nvSpPr>
          <p:cNvPr id="2" name="Content Placeholder 1"/>
          <p:cNvSpPr>
            <a:spLocks noGrp="1"/>
          </p:cNvSpPr>
          <p:nvPr>
            <p:ph idx="1"/>
          </p:nvPr>
        </p:nvSpPr>
        <p:spPr>
          <a:xfrm>
            <a:off x="144065" y="798944"/>
            <a:ext cx="8853286" cy="1429906"/>
          </a:xfrm>
        </p:spPr>
        <p:txBody>
          <a:bodyPr/>
          <a:lstStyle/>
          <a:p>
            <a:pPr rtl="0">
              <a:buFont typeface="Arial" panose="020B0604020202020204" pitchFamily="34" charset="0"/>
              <a:buChar char="•"/>
            </a:pPr>
            <a:r>
              <a:rPr sz="1400" lang="fr-FR"/>
              <a:t>Un morceau de code, avant d'atteindre l'utilisateur, passe à travers un certain nombre d'environnements qui conduisent à une augmentation de sa qualité et de sa fiabilité. Ces environnements sont autonomes et imitent l'environnement ultime dans lequel le code vivra.</a:t>
            </a:r>
          </a:p>
          <a:p>
            <a:pPr rtl="0">
              <a:buFont typeface="Arial" panose="020B0604020202020204" pitchFamily="34" charset="0"/>
              <a:buChar char="•"/>
            </a:pPr>
            <a:r>
              <a:rPr sz="1400" lang="fr-FR"/>
              <a:t>Généralement, les grandes organisations utilisent une structure à quatre niveaux :</a:t>
            </a:r>
          </a:p>
        </p:txBody>
      </p:sp>
      <p:graphicFrame>
        <p:nvGraphicFramePr>
          <p:cNvPr id="4" name="Table 9">
            <a:extLst>
              <a:ext uri="{FF2B5EF4-FFF2-40B4-BE49-F238E27FC236}">
                <a16:creationId xmlns:a16="http://schemas.microsoft.com/office/drawing/2014/main" id="{76218A22-30FD-4B14-BD42-14558D9B857B}"/>
              </a:ext>
            </a:extLst>
          </p:cNvPr>
          <p:cNvGraphicFramePr>
            <a:graphicFrameLocks noGrp="1"/>
          </p:cNvGraphicFramePr>
          <p:nvPr>
            <p:extLst>
              <p:ext uri="{D42A27DB-BD31-4B8C-83A1-F6EECF244321}">
                <p14:modId xmlns:p14="http://schemas.microsoft.com/office/powerpoint/2010/main" val="1828837309"/>
              </p:ext>
            </p:extLst>
          </p:nvPr>
        </p:nvGraphicFramePr>
        <p:xfrm>
          <a:off x="183358" y="1929447"/>
          <a:ext cx="8853288" cy="2595880"/>
        </p:xfrm>
        <a:graphic>
          <a:graphicData uri="http://schemas.openxmlformats.org/drawingml/2006/table">
            <a:tbl>
              <a:tblPr firstRow="1" bandRow="1">
                <a:tableStyleId>{5C22544A-7EE6-4342-B048-85BDC9FD1C3A}</a:tableStyleId>
              </a:tblPr>
              <a:tblGrid>
                <a:gridCol w="2213322">
                  <a:extLst>
                    <a:ext uri="{9D8B030D-6E8A-4147-A177-3AD203B41FA5}">
                      <a16:colId xmlns:a16="http://schemas.microsoft.com/office/drawing/2014/main" val="3658501380"/>
                    </a:ext>
                  </a:extLst>
                </a:gridCol>
                <a:gridCol w="2213322">
                  <a:extLst>
                    <a:ext uri="{9D8B030D-6E8A-4147-A177-3AD203B41FA5}">
                      <a16:colId xmlns:a16="http://schemas.microsoft.com/office/drawing/2014/main" val="1909622527"/>
                    </a:ext>
                  </a:extLst>
                </a:gridCol>
                <a:gridCol w="2213322">
                  <a:extLst>
                    <a:ext uri="{9D8B030D-6E8A-4147-A177-3AD203B41FA5}">
                      <a16:colId xmlns:a16="http://schemas.microsoft.com/office/drawing/2014/main" val="1705456522"/>
                    </a:ext>
                  </a:extLst>
                </a:gridCol>
                <a:gridCol w="2213322">
                  <a:extLst>
                    <a:ext uri="{9D8B030D-6E8A-4147-A177-3AD203B41FA5}">
                      <a16:colId xmlns:a16="http://schemas.microsoft.com/office/drawing/2014/main" val="2358715717"/>
                    </a:ext>
                  </a:extLst>
                </a:gridCol>
              </a:tblGrid>
              <a:tr h="370840">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sz="1400" b="true" lang="fr-FR"/>
                        <a:t>Développement</a:t>
                      </a:r>
                    </a:p>
                  </a:txBody>
                  <a:tcP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sz="1400" b="true" lang="fr-FR"/>
                        <a:t>Phase de test</a:t>
                      </a:r>
                    </a:p>
                  </a:txBody>
                  <a:tcPr/>
                </a:tc>
                <a:tc>
                  <a:txBody>
                    <a:bodyPr/>
                    <a:lstStyle/>
                    <a:p>
                      <a:pPr algn="ctr" rtl="0"/>
                      <a:r>
                        <a:rPr b="true" lang="fr-FR"/>
                        <a:t>Planification</a:t>
                      </a:r>
                    </a:p>
                  </a:txBody>
                  <a:tcPr/>
                </a:tc>
                <a:tc>
                  <a:txBody>
                    <a:bodyPr/>
                    <a:lstStyle/>
                    <a:p>
                      <a:pPr algn="ctr" rtl="0"/>
                      <a:r>
                        <a:rPr b="true" lang="fr-FR"/>
                        <a:t>Production </a:t>
                      </a:r>
                    </a:p>
                  </a:txBody>
                  <a:tcPr/>
                </a:tc>
                <a:extLst>
                  <a:ext uri="{0D108BD9-81ED-4DB2-BD59-A6C34878D82A}">
                    <a16:rowId xmlns:a16="http://schemas.microsoft.com/office/drawing/2014/main" val="1140268648"/>
                  </a:ext>
                </a:extLst>
              </a:tr>
              <a:tr h="370840">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400" lang="fr-FR"/>
                        <a:t>Cet environnement est utilisé pour le codage. Il est également utilisé pour gérer les aspects fondamentaux de l'infrastructure, tels que les conteneurs ou la mise en réseau dans le cloud.</a:t>
                      </a:r>
                    </a:p>
                    <a:p>
                      <a:endParaRPr lang="en-US" dirty="0"/>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400" lang="fr-FR"/>
                        <a:t>Cet environnement est utilisé pour tester le code. Il devrait être structurellement similaire à l'environnement de production final, à une échelle beaucoup plus petite. Il comprend souvent des outils de test automatisés ainsi que l'intégration avec un système de contrôle de version.</a:t>
                      </a:r>
                    </a:p>
                  </a:txBody>
                  <a:tcPr/>
                </a:tc>
                <a:tc>
                  <a:txBody>
                    <a:bodyPr/>
                    <a:lstStyle/>
                    <a:p>
                      <a:pPr rtl="0"/>
                      <a:r>
                        <a:rPr lang="fr-FR"/>
                        <a:t>Cet environnement est utilisé pour les tests d'acceptation finale dans un environnement réaliste. Une fois que le code a été testé, il se déplace vers l'environnement de transit.</a:t>
                      </a:r>
                    </a:p>
                  </a:txBody>
                  <a:tcP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Cet environnement est utilisé pour déployer le code final pour l'interaction de l'utilisateur final. Il doit être dimensionné et construit pour gérer le trafic prévu, y compris les surtensions qui pourraient survenir de façon saisonnière ou lors d'un événement particulier.</a:t>
                      </a:r>
                    </a:p>
                    <a:p>
                      <a:endParaRPr lang="en-US" dirty="0"/>
                    </a:p>
                  </a:txBody>
                  <a:tcPr/>
                </a:tc>
                <a:extLst>
                  <a:ext uri="{0D108BD9-81ED-4DB2-BD59-A6C34878D82A}">
                    <a16:rowId xmlns:a16="http://schemas.microsoft.com/office/drawing/2014/main" val="2761677867"/>
                  </a:ext>
                </a:extLst>
              </a:tr>
            </a:tbl>
          </a:graphicData>
        </a:graphic>
      </p:graphicFrame>
    </p:spTree>
    <p:custDataLst>
      <p:tags r:id="rId1"/>
    </p:custDataLst>
    <p:extLst>
      <p:ext uri="{BB962C8B-B14F-4D97-AF65-F5344CB8AC3E}">
        <p14:creationId xmlns:p14="http://schemas.microsoft.com/office/powerpoint/2010/main" val="1871049033"/>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Modèles de déploiement</a:t>
            </a:r>
          </a:p>
        </p:txBody>
      </p:sp>
      <p:sp>
        <p:nvSpPr>
          <p:cNvPr id="3" name="Content Placeholder 1">
            <a:extLst>
              <a:ext uri="{FF2B5EF4-FFF2-40B4-BE49-F238E27FC236}">
                <a16:creationId xmlns:a16="http://schemas.microsoft.com/office/drawing/2014/main" id="{A49DA265-7528-4AFE-8E56-35D96FEA8C72}"/>
              </a:ext>
            </a:extLst>
          </p:cNvPr>
          <p:cNvSpPr/>
          <p:nvPr/>
        </p:nvSpPr>
        <p:spPr>
          <a:xfrm>
            <a:off x="198422" y="760917"/>
            <a:ext cx="8652970" cy="523220"/>
          </a:xfrm>
          <a:prstGeom prst="rect">
            <a:avLst/>
          </a:prstGeom>
        </p:spPr>
        <p:txBody>
          <a:bodyPr wrap="square">
            <a:spAutoFit/>
          </a:bodyPr>
          <a:lstStyle/>
          <a:p>
            <a:pPr marL="0" indent="0" rtl="0">
              <a:buNone/>
            </a:pPr>
            <a:r>
              <a:rPr sz="1400" lang="fr-FR">
                <a:solidFill>
                  <a:srgbClr val="000000"/>
                </a:solidFill>
                <a:latin typeface="+mn-lt"/>
              </a:rPr>
              <a:t>Différents modèles de déploiement peuvent être utilisés pour déployer un logiciel. Ceux-ci comprennent le métal nu, les machines virtuelles, l'infrastructure basée sur des conteneurs et l'informatique sans serveur.</a:t>
            </a:r>
          </a:p>
        </p:txBody>
      </p:sp>
      <p:sp>
        <p:nvSpPr>
          <p:cNvPr id="2" name="Content Placeholder 1"/>
          <p:cNvSpPr>
            <a:spLocks noGrp="1"/>
          </p:cNvSpPr>
          <p:nvPr>
            <p:ph idx="1"/>
          </p:nvPr>
        </p:nvSpPr>
        <p:spPr>
          <a:xfrm>
            <a:off x="144065" y="1296924"/>
            <a:ext cx="4156474" cy="3579876"/>
          </a:xfrm>
        </p:spPr>
        <p:txBody>
          <a:bodyPr/>
          <a:lstStyle/>
          <a:p>
            <a:pPr marL="0" indent="0" rtl="0">
              <a:buNone/>
            </a:pPr>
            <a:r>
              <a:rPr sz="1400" b="true" lang="fr-FR"/>
              <a:t>Métal nu (Bare Metal)</a:t>
            </a:r>
          </a:p>
          <a:p>
            <a:pPr marL="348715" indent="-285750" rtl="0">
              <a:buFont typeface="Arial" panose="020B0604020202020204" pitchFamily="34" charset="0"/>
              <a:buChar char="•"/>
            </a:pPr>
            <a:r>
              <a:rPr sz="1400" lang="fr-FR"/>
              <a:t>Un déploiement de métal nu est essentiellement déployé sur un ordinateur réel. Il est utilisé pour installer un logiciel directement sur l'ordinateur cible.</a:t>
            </a:r>
          </a:p>
          <a:p>
            <a:pPr marL="348715" indent="-285750" rtl="0">
              <a:buFont typeface="Arial" panose="020B0604020202020204" pitchFamily="34" charset="0"/>
              <a:buChar char="•"/>
            </a:pPr>
            <a:r>
              <a:rPr sz="1400" lang="fr-FR"/>
              <a:t>Dans cette méthode, le logiciel peut accéder directement au système d'exploitation et au matériel.</a:t>
            </a:r>
          </a:p>
          <a:p>
            <a:pPr marL="348715" indent="-285750" defTabSz="914346" rtl="0">
              <a:buFont typeface="Arial" panose="020B0604020202020204" pitchFamily="34" charset="0"/>
              <a:buChar char="•"/>
            </a:pPr>
            <a:r>
              <a:rPr sz="1400" lang="fr-FR"/>
              <a:t>Il est utile pour les situations nécessitant un accès à du matériel spécialisé ou pour les applications HPC (High Performance Computing).</a:t>
            </a:r>
          </a:p>
          <a:p>
            <a:pPr marL="348715" indent="-285750" rtl="0">
              <a:buFont typeface="Arial" panose="020B0604020202020204" pitchFamily="34" charset="0"/>
              <a:buChar char="•"/>
            </a:pPr>
            <a:r>
              <a:rPr sz="1400" lang="fr-FR"/>
              <a:t>Il est maintenant utilisé comme infrastructure pour héberger des infrastructures de virtualisation et de cloud.</a:t>
            </a:r>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77C58C94-C8DE-40B2-8B2B-861B8FC03B6F}"/>
              </a:ext>
            </a:extLst>
          </p:cNvPr>
          <p:cNvPicPr>
            <a:picLocks noChangeAspect="1"/>
          </p:cNvPicPr>
          <p:nvPr/>
        </p:nvPicPr>
        <p:blipFill rotWithShape="1">
          <a:blip r:embed="rId4"/>
          <a:srcRect l="23179" t="11642" r="23252" b="15296"/>
          <a:stretch/>
        </p:blipFill>
        <p:spPr>
          <a:xfrm>
            <a:off x="4353057" y="1343693"/>
            <a:ext cx="4427936" cy="3395199"/>
          </a:xfrm>
          <a:prstGeom prst="rect">
            <a:avLst/>
          </a:prstGeom>
          <a:ln>
            <a:solidFill>
              <a:schemeClr val="tx2">
                <a:lumMod val="60000"/>
                <a:lumOff val="40000"/>
              </a:schemeClr>
            </a:solidFill>
          </a:ln>
        </p:spPr>
      </p:pic>
    </p:spTree>
    <p:custDataLst>
      <p:tags r:id="rId1"/>
    </p:custDataLst>
    <p:extLst>
      <p:ext uri="{BB962C8B-B14F-4D97-AF65-F5344CB8AC3E}">
        <p14:creationId xmlns:p14="http://schemas.microsoft.com/office/powerpoint/2010/main" val="240970145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Modèles de déploiement (suite)</a:t>
            </a:r>
          </a:p>
        </p:txBody>
      </p:sp>
      <p:sp>
        <p:nvSpPr>
          <p:cNvPr id="5" name="Content Placeholder 1">
            <a:extLst>
              <a:ext uri="{FF2B5EF4-FFF2-40B4-BE49-F238E27FC236}">
                <a16:creationId xmlns:a16="http://schemas.microsoft.com/office/drawing/2014/main" id="{CB81A6F7-7FB5-43B0-8277-9470931EA9DE}"/>
              </a:ext>
            </a:extLst>
          </p:cNvPr>
          <p:cNvSpPr txBox="1">
            <a:spLocks/>
          </p:cNvSpPr>
          <p:nvPr/>
        </p:nvSpPr>
        <p:spPr bwMode="auto">
          <a:xfrm>
            <a:off x="0" y="928410"/>
            <a:ext cx="3174867" cy="3836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142875" lvl="1" indent="0" rtl="0">
              <a:buNone/>
            </a:pPr>
            <a:r>
              <a:rPr sz="1400" b="true" lang="fr-FR"/>
              <a:t>Machines virtuelles (VM)</a:t>
            </a:r>
          </a:p>
          <a:p>
            <a:pPr lvl="1" rtl="0">
              <a:buFont typeface="Arial" panose="020B0604020202020204" pitchFamily="34" charset="0"/>
              <a:buChar char="•"/>
            </a:pPr>
            <a:r>
              <a:rPr lang="fr-FR"/>
              <a:t>Les machines virtuelles partagent les ressources de l'hôte. C'est comme un ordinateur au sein de l'ordinateur et possède sa propre puissance de calcul, ses interfaces réseau et son propre stockage.</a:t>
            </a:r>
          </a:p>
          <a:p>
            <a:pPr lvl="1" rtl="0">
              <a:buFont typeface="Arial" panose="020B0604020202020204" pitchFamily="34" charset="0"/>
              <a:buChar char="•"/>
            </a:pPr>
            <a:r>
              <a:rPr lang="fr-FR"/>
              <a:t>L'hyperviseur est un logiciel qui crée et gère les VM.</a:t>
            </a:r>
          </a:p>
          <a:p>
            <a:pPr lvl="1" rtl="0">
              <a:buFont typeface="Arial" panose="020B0604020202020204" pitchFamily="34" charset="0"/>
              <a:buChar char="•"/>
            </a:pPr>
            <a:r>
              <a:rPr lang="fr-FR"/>
              <a:t>Les machines virtuelles s'exécutent au-dessus d'un hyperviseur qui fournit aux machines virtuelles un matériel simulé ou un accès contrôlé au matériel physique sous-jacent. </a:t>
            </a:r>
          </a:p>
        </p:txBody>
      </p:sp>
      <p:pic>
        <p:nvPicPr>
          <p:cNvPr id="3" name="Picture 2">
            <a:extLst>
              <a:ext uri="{FF2B5EF4-FFF2-40B4-BE49-F238E27FC236}">
                <a16:creationId xmlns:a16="http://schemas.microsoft.com/office/drawing/2014/main" id="{6B85A2ED-8933-4FC4-8EC0-5F101C880029}"/>
              </a:ext>
            </a:extLst>
          </p:cNvPr>
          <p:cNvPicPr>
            <a:picLocks noChangeAspect="1"/>
          </p:cNvPicPr>
          <p:nvPr/>
        </p:nvPicPr>
        <p:blipFill>
          <a:blip r:embed="rId4"/>
          <a:stretch>
            <a:fillRect/>
          </a:stretch>
        </p:blipFill>
        <p:spPr>
          <a:xfrm>
            <a:off x="3174867" y="1112909"/>
            <a:ext cx="5918942" cy="3252572"/>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1671649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Modèles de déploiement (suite)</a:t>
            </a:r>
          </a:p>
        </p:txBody>
      </p:sp>
      <p:sp>
        <p:nvSpPr>
          <p:cNvPr id="2" name="Content Placeholder 1"/>
          <p:cNvSpPr>
            <a:spLocks noGrp="1"/>
          </p:cNvSpPr>
          <p:nvPr>
            <p:ph idx="1"/>
          </p:nvPr>
        </p:nvSpPr>
        <p:spPr>
          <a:xfrm>
            <a:off x="0" y="798944"/>
            <a:ext cx="8880254" cy="1046789"/>
          </a:xfrm>
        </p:spPr>
        <p:txBody>
          <a:bodyPr/>
          <a:lstStyle/>
          <a:p>
            <a:pPr marL="0" indent="0" rtl="0">
              <a:spcBef>
                <a:spcPts val="300"/>
              </a:spcBef>
              <a:spcAft>
                <a:spcPts val="300"/>
              </a:spcAft>
              <a:buNone/>
            </a:pPr>
            <a:r>
              <a:rPr sz="1400" b="true" lang="fr-FR"/>
              <a:t>Infrastructure basée sur des conteneurs</a:t>
            </a:r>
          </a:p>
          <a:p>
            <a:pPr rtl="0">
              <a:spcBef>
                <a:spcPts val="300"/>
              </a:spcBef>
              <a:spcAft>
                <a:spcPts val="300"/>
              </a:spcAft>
              <a:buFont typeface="Arial" panose="020B0604020202020204" pitchFamily="34" charset="0"/>
              <a:buChar char="•"/>
            </a:pPr>
            <a:r>
              <a:rPr sz="1400" lang="fr-FR"/>
              <a:t>Les conteneurs ont été conçus pour offrir les mêmes avantages que les machines virtuelles, tels que l'isolation des charges de travail et la possibilité d'exécuter plusieurs charges de travail sur une seule machine, mais ils sont conçus pour démarrer rapidement.</a:t>
            </a:r>
          </a:p>
        </p:txBody>
      </p:sp>
      <p:sp>
        <p:nvSpPr>
          <p:cNvPr id="5" name="Content Placeholder 1">
            <a:extLst>
              <a:ext uri="{FF2B5EF4-FFF2-40B4-BE49-F238E27FC236}">
                <a16:creationId xmlns:a16="http://schemas.microsoft.com/office/drawing/2014/main" id="{7D9E573F-75C3-4680-83E1-5D54C0D34F5C}"/>
              </a:ext>
            </a:extLst>
          </p:cNvPr>
          <p:cNvSpPr txBox="1">
            <a:spLocks/>
          </p:cNvSpPr>
          <p:nvPr/>
        </p:nvSpPr>
        <p:spPr bwMode="auto">
          <a:xfrm>
            <a:off x="0" y="1682706"/>
            <a:ext cx="3124800" cy="363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Les conteneurs partagent les ressources de l'hôte, y compris le noyau.</a:t>
            </a:r>
          </a:p>
          <a:p>
            <a:pPr rtl="0">
              <a:buFont typeface="Arial" panose="020B0604020202020204" pitchFamily="34" charset="0"/>
              <a:buChar char="•"/>
            </a:pPr>
            <a:r>
              <a:rPr sz="1400" lang="fr-FR"/>
              <a:t>Un conteneur partage le système d'exploitation de la machine hôte et utilise des binaires et des bibliothèques spécifiques au conteneur.</a:t>
            </a:r>
          </a:p>
        </p:txBody>
      </p:sp>
      <p:pic>
        <p:nvPicPr>
          <p:cNvPr id="3" name="Picture 2">
            <a:extLst>
              <a:ext uri="{FF2B5EF4-FFF2-40B4-BE49-F238E27FC236}">
                <a16:creationId xmlns:a16="http://schemas.microsoft.com/office/drawing/2014/main" id="{C057C4FF-6E29-404A-B05A-63794862D73D}"/>
              </a:ext>
            </a:extLst>
          </p:cNvPr>
          <p:cNvPicPr>
            <a:picLocks noChangeAspect="1"/>
          </p:cNvPicPr>
          <p:nvPr/>
        </p:nvPicPr>
        <p:blipFill>
          <a:blip r:embed="rId4"/>
          <a:stretch>
            <a:fillRect/>
          </a:stretch>
        </p:blipFill>
        <p:spPr>
          <a:xfrm>
            <a:off x="3124800" y="1606502"/>
            <a:ext cx="5458103" cy="3132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933319331"/>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Modèles de déploiement (suite)</a:t>
            </a:r>
          </a:p>
        </p:txBody>
      </p:sp>
      <p:sp>
        <p:nvSpPr>
          <p:cNvPr id="2" name="Content Placeholder 1"/>
          <p:cNvSpPr>
            <a:spLocks noGrp="1"/>
          </p:cNvSpPr>
          <p:nvPr>
            <p:ph idx="1"/>
          </p:nvPr>
        </p:nvSpPr>
        <p:spPr>
          <a:xfrm>
            <a:off x="144065" y="798944"/>
            <a:ext cx="8855869" cy="3760356"/>
          </a:xfrm>
        </p:spPr>
        <p:txBody>
          <a:bodyPr/>
          <a:lstStyle/>
          <a:p>
            <a:pPr marL="0" indent="0" rtl="0">
              <a:buNone/>
            </a:pPr>
            <a:r>
              <a:rPr sz="1400" b="true" lang="fr-FR"/>
              <a:t>Informatique sans serveur</a:t>
            </a:r>
          </a:p>
          <a:p>
            <a:pPr marL="169863" lvl="1" indent="-169863" rtl="0">
              <a:spcBef>
                <a:spcPts val="600"/>
              </a:spcBef>
              <a:spcAft>
                <a:spcPts val="600"/>
              </a:spcAft>
              <a:buSzPct val="90000"/>
              <a:buFont typeface="Arial" panose="020B0604020202020204" pitchFamily="34" charset="0"/>
              <a:buChar char="•"/>
            </a:pPr>
            <a:r>
              <a:rPr lang="fr-FR"/>
              <a:t>L'informatique sans serveur tire parti d'une tendance moderne vers des applications qui s'articulent autour des services. Application fait un appel à un autre programme ou charge de travail pour accomplir une tâche particulière, pour créer un environnement où les applications sont mises à disposition sur une base « au besoin ».</a:t>
            </a:r>
          </a:p>
          <a:p>
            <a:pPr rtl="0">
              <a:buFont typeface="Arial" panose="020B0604020202020204" pitchFamily="34" charset="0"/>
              <a:buChar char="•"/>
            </a:pPr>
            <a:r>
              <a:rPr sz="1400" lang="fr-FR"/>
              <a:t>Cela fonctionne comme suit :</a:t>
            </a:r>
          </a:p>
          <a:p>
            <a:pPr lvl="1" rtl="0">
              <a:buFont typeface="Arial" panose="020B0604020202020204" pitchFamily="34" charset="0"/>
              <a:buChar char="•"/>
            </a:pPr>
            <a:r>
              <a:rPr b="true" lang="fr-FR"/>
              <a:t>Étape 1.</a:t>
            </a:r>
            <a:r>
              <a:rPr lang="fr-FR"/>
              <a:t>Le développeur crée une application.</a:t>
            </a:r>
          </a:p>
          <a:p>
            <a:pPr lvl="1" rtl="0">
              <a:buFont typeface="Arial" panose="020B0604020202020204" pitchFamily="34" charset="0"/>
              <a:buChar char="•"/>
            </a:pPr>
            <a:r>
              <a:rPr b="true" lang="fr-FR"/>
              <a:t>Étape 2.</a:t>
            </a:r>
            <a:r>
              <a:rPr lang="fr-FR"/>
              <a:t>Le développeur déploie l'application en tant que conteneur, afin qu'elle puisse s'exécuter facilement dans n'importe quel environnement approprié.</a:t>
            </a:r>
          </a:p>
          <a:p>
            <a:pPr lvl="1" rtl="0">
              <a:buFont typeface="Arial" panose="020B0604020202020204" pitchFamily="34" charset="0"/>
              <a:buChar char="•"/>
            </a:pPr>
            <a:r>
              <a:rPr b="true" lang="fr-FR"/>
              <a:t>Étape 3.</a:t>
            </a:r>
            <a:r>
              <a:rPr lang="fr-FR"/>
              <a:t>Le développeur déploie ce conteneur vers un fournisseur de calcul sans serveur. Ce déploiement inclut une spécification de la durée pendant laquelle la fonction doit rester inactive avant qu'elle ne soit filée.</a:t>
            </a:r>
          </a:p>
          <a:p>
            <a:pPr lvl="1" rtl="0">
              <a:buFont typeface="Arial" panose="020B0604020202020204" pitchFamily="34" charset="0"/>
              <a:buChar char="•"/>
            </a:pPr>
            <a:r>
              <a:rPr b="true" lang="fr-FR"/>
              <a:t>Étape 4.</a:t>
            </a:r>
            <a:r>
              <a:rPr lang="fr-FR"/>
              <a:t>Si nécessaire, l'application appelle la fonction.</a:t>
            </a:r>
          </a:p>
          <a:p>
            <a:pPr lvl="1" rtl="0">
              <a:buFont typeface="Arial" panose="020B0604020202020204" pitchFamily="34" charset="0"/>
              <a:buChar char="•"/>
            </a:pPr>
            <a:r>
              <a:rPr b="true" lang="fr-FR"/>
              <a:t>Étape 5.</a:t>
            </a:r>
            <a:r>
              <a:rPr lang="fr-FR"/>
              <a:t>Le fournisseur exécute une instance du conteneur, effectue la tâche nécessaire et renvoie le résultat.</a:t>
            </a:r>
          </a:p>
          <a:p>
            <a:pPr lvl="1">
              <a:buFont typeface="Arial" panose="020B0604020202020204" pitchFamily="34" charset="0"/>
              <a:buChar char="•"/>
            </a:pPr>
            <a:endParaRPr lang="en-US" dirty="0"/>
          </a:p>
        </p:txBody>
      </p:sp>
    </p:spTree>
    <p:custDataLst>
      <p:tags r:id="rId1"/>
    </p:custDataLst>
    <p:extLst>
      <p:ext uri="{BB962C8B-B14F-4D97-AF65-F5344CB8AC3E}">
        <p14:creationId xmlns:p14="http://schemas.microsoft.com/office/powerpoint/2010/main" val="3053446284"/>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Modèles de déploiement (suite)</a:t>
            </a:r>
          </a:p>
        </p:txBody>
      </p:sp>
      <p:sp>
        <p:nvSpPr>
          <p:cNvPr id="2" name="Content Placeholder 1"/>
          <p:cNvSpPr>
            <a:spLocks noGrp="1"/>
          </p:cNvSpPr>
          <p:nvPr>
            <p:ph idx="1"/>
          </p:nvPr>
        </p:nvSpPr>
        <p:spPr>
          <a:xfrm>
            <a:off x="180640" y="747765"/>
            <a:ext cx="8819295" cy="3760356"/>
          </a:xfrm>
        </p:spPr>
        <p:txBody>
          <a:bodyPr/>
          <a:lstStyle/>
          <a:p>
            <a:pPr marL="0" indent="0" rtl="0">
              <a:buNone/>
            </a:pPr>
            <a:r>
              <a:rPr sz="1400" lang="fr-FR"/>
              <a:t>L'informatique sans serveur prend la responsabilité de l'affectation des ressources hors du développeur et n'engage des coûts que lorsque l'application est exécutée.</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987C1E6F-8F27-487B-A11B-4130F151C89D}"/>
              </a:ext>
            </a:extLst>
          </p:cNvPr>
          <p:cNvPicPr>
            <a:picLocks noChangeAspect="1"/>
          </p:cNvPicPr>
          <p:nvPr/>
        </p:nvPicPr>
        <p:blipFill>
          <a:blip r:embed="rId4"/>
          <a:stretch>
            <a:fillRect/>
          </a:stretch>
        </p:blipFill>
        <p:spPr>
          <a:xfrm>
            <a:off x="390059" y="1419588"/>
            <a:ext cx="8350570" cy="272815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409443291"/>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Types d'infrastructures</a:t>
            </a:r>
          </a:p>
        </p:txBody>
      </p:sp>
      <p:sp>
        <p:nvSpPr>
          <p:cNvPr id="2" name="Content Placeholder 1"/>
          <p:cNvSpPr>
            <a:spLocks noGrp="1"/>
          </p:cNvSpPr>
          <p:nvPr>
            <p:ph idx="1"/>
          </p:nvPr>
        </p:nvSpPr>
        <p:spPr>
          <a:xfrm>
            <a:off x="144065" y="798944"/>
            <a:ext cx="8855869" cy="3013401"/>
          </a:xfrm>
        </p:spPr>
        <p:txBody>
          <a:bodyPr/>
          <a:lstStyle/>
          <a:p>
            <a:pPr rtl="0">
              <a:buFont typeface="Arial" panose="020B0604020202020204" pitchFamily="34" charset="0"/>
              <a:buChar char="•"/>
            </a:pPr>
            <a:r>
              <a:rPr sz="1600" lang="fr-FR"/>
              <a:t>Dans les premiers temps de l'informatique, l'infrastructure était assez simple. Le logiciel fonctionnait sur un seul ordinateur et les réseaux pouvaient relier plusieurs ordinateurs ensemble. </a:t>
            </a:r>
          </a:p>
          <a:p>
            <a:pPr rtl="0">
              <a:buFont typeface="Arial" panose="020B0604020202020204" pitchFamily="34" charset="0"/>
              <a:buChar char="•"/>
            </a:pPr>
            <a:r>
              <a:rPr sz="1600" lang="fr-FR"/>
              <a:t>Maintenant, l'infrastructure est devenue plus compliquée, avec diverses options disponibles pour la conception de l'infrastructure, telles que différents types de nuages, et ce que chacun fait et ne fait pas bien.</a:t>
            </a:r>
          </a:p>
        </p:txBody>
      </p:sp>
    </p:spTree>
    <p:custDataLst>
      <p:tags r:id="rId1"/>
    </p:custDataLst>
    <p:extLst>
      <p:ext uri="{BB962C8B-B14F-4D97-AF65-F5344CB8AC3E}">
        <p14:creationId xmlns:p14="http://schemas.microsoft.com/office/powerpoint/2010/main" val="673728469"/>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4098" name="Title 3"/>
          <p:cNvSpPr>
            <a:spLocks noGrp="1" noChangeArrowheads="1"/>
          </p:cNvSpPr>
          <p:nvPr>
            <p:ph type="title"/>
          </p:nvPr>
        </p:nvSpPr>
        <p:spPr>
          <a:xfrm>
            <a:off x="-14067" y="50629"/>
            <a:ext cx="9144000" cy="757551"/>
          </a:xfrm>
        </p:spPr>
        <p:txBody>
          <a:bodyPr/>
          <a:lstStyle/>
          <a:p>
            <a:pPr rtl="0"/>
            <a:r>
              <a:rPr lang="fr-FR"/>
              <a:t>Contenu pédagogique de l'instructeur - Guide de planification du module 6</a:t>
            </a:r>
          </a:p>
        </p:txBody>
      </p:sp>
      <p:sp>
        <p:nvSpPr>
          <p:cNvPr id="4099" name="Content Placeholder 4"/>
          <p:cNvSpPr>
            <a:spLocks noGrp="1" noChangeArrowheads="1"/>
          </p:cNvSpPr>
          <p:nvPr>
            <p:ph idx="1"/>
          </p:nvPr>
        </p:nvSpPr>
        <p:spPr>
          <a:xfrm>
            <a:off x="144065" y="798944"/>
            <a:ext cx="8853286" cy="3747655"/>
          </a:xfrm>
        </p:spPr>
        <p:txBody>
          <a:bodyPr/>
          <a:lstStyle/>
          <a:p>
            <a:pPr marL="0" indent="0" rtl="0">
              <a:buNone/>
            </a:pPr>
            <a:r>
              <a:rPr lang="fr-FR"/>
              <a:t>Cette présentation PowerPoint est divisée en deux parties :</a:t>
            </a:r>
          </a:p>
          <a:p>
            <a:pPr rtl="0">
              <a:buFont typeface="Arial" panose="020B0604020202020204" pitchFamily="34" charset="0"/>
              <a:buChar char="•"/>
            </a:pPr>
            <a:r>
              <a:rPr lang="fr-FR"/>
              <a:t>Guide de planification de l'enseignant</a:t>
            </a:r>
          </a:p>
          <a:p>
            <a:pPr lvl="1" rtl="0"/>
            <a:r>
              <a:rPr lang="fr-FR"/>
              <a:t>Informations pour vous aider à vous familiariser avec le module</a:t>
            </a:r>
          </a:p>
          <a:p>
            <a:pPr lvl="1" rtl="0"/>
            <a:r>
              <a:rPr lang="fr-FR"/>
              <a:t>Outils pédagogiques</a:t>
            </a:r>
          </a:p>
          <a:p>
            <a:pPr rtl="0">
              <a:buFont typeface="Arial" panose="020B0604020202020204" pitchFamily="34" charset="0"/>
              <a:buChar char="•"/>
            </a:pPr>
            <a:r>
              <a:rPr lang="fr-FR"/>
              <a:t>Présentation en classe pour le formateur</a:t>
            </a:r>
          </a:p>
          <a:p>
            <a:pPr lvl="1" rtl="0"/>
            <a:r>
              <a:rPr lang="fr-FR"/>
              <a:t>Diapositives facultatives que vous pouvez utiliser en classe</a:t>
            </a:r>
          </a:p>
          <a:p>
            <a:pPr lvl="1" rtl="0"/>
            <a:r>
              <a:rPr lang="fr-FR"/>
              <a:t>Commence à la diapositive 9</a:t>
            </a:r>
          </a:p>
          <a:p>
            <a:pPr marL="142875" lvl="1" indent="0" algn="ctr" rtl="0">
              <a:buNone/>
            </a:pPr>
            <a:r>
              <a:rPr sz="1600" b="true" lang="fr-FR"/>
              <a:t>Remarque </a:t>
            </a:r>
            <a:r>
              <a:rPr sz="1600" lang="fr-FR"/>
              <a:t>: supprimez le guide de planification de cette présentation avant de la partager.</a:t>
            </a:r>
          </a:p>
          <a:p>
            <a:pPr marL="0" indent="0" rtl="0">
              <a:buNone/>
            </a:pPr>
            <a:r>
              <a:rPr sz="1600" b="true" lang="fr-FR">
                <a:solidFill>
                  <a:schemeClr val="accent4"/>
                </a:solidFill>
              </a:rPr>
              <a:t>Pour obtenir de l'aide et des ressources supplémentaires, consultez la page d'accueil de l'instructeur et les ressources du cours pour ce cours. Vous pouvez également visiter le site de développement professionnel sur www.netacad.com, la page Facebook officielle de Cisco Networking Academy ou le groupe FB Instructor Only.</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et sécurité des applications</a:t>
            </a:r>
            <a:br>
              <a:rPr lang="en-US" altLang="en-US" dirty="0"/>
            </a:br>
            <a:r>
              <a:rPr lang="fr-FR"/>
              <a:t>Sur site (On-Premises)</a:t>
            </a:r>
          </a:p>
        </p:txBody>
      </p:sp>
      <p:sp>
        <p:nvSpPr>
          <p:cNvPr id="2" name="Content Placeholder 1"/>
          <p:cNvSpPr>
            <a:spLocks noGrp="1"/>
          </p:cNvSpPr>
          <p:nvPr>
            <p:ph idx="1"/>
          </p:nvPr>
        </p:nvSpPr>
        <p:spPr>
          <a:xfrm>
            <a:off x="144065" y="823328"/>
            <a:ext cx="8855869" cy="3565792"/>
          </a:xfrm>
        </p:spPr>
        <p:txBody>
          <a:bodyPr/>
          <a:lstStyle/>
          <a:p>
            <a:pPr rtl="0">
              <a:buFont typeface="Arial" panose="020B0604020202020204" pitchFamily="34" charset="0"/>
              <a:buChar char="•"/>
            </a:pPr>
            <a:r>
              <a:rPr sz="1600" lang="fr-FR"/>
              <a:t>Sur site signifie tout système qui se trouve littéralement dans les limites du bâtiment.</a:t>
            </a:r>
          </a:p>
          <a:p>
            <a:pPr rtl="0">
              <a:buFont typeface="Arial" panose="020B0604020202020204" pitchFamily="34" charset="0"/>
              <a:buChar char="•"/>
            </a:pPr>
            <a:r>
              <a:rPr sz="1600" lang="fr-FR"/>
              <a:t>Sur site sont les centres de données traditionnels qui hébergent des machines individuelles qui sont provisionnées pour des applications plutôt que pour des clouds.</a:t>
            </a:r>
          </a:p>
          <a:p>
            <a:pPr rtl="0">
              <a:buFont typeface="Arial" panose="020B0604020202020204" pitchFamily="34" charset="0"/>
              <a:buChar char="•"/>
            </a:pPr>
            <a:r>
              <a:rPr sz="1600" lang="fr-FR"/>
              <a:t>Ces centres de données traditionnels avec des serveurs dédiés aux applications individuelles, ou aux machines virtuelles, qui permettent à un seul ordinateur d'agir comme plusieurs ordinateurs.</a:t>
            </a:r>
          </a:p>
          <a:p>
            <a:pPr rtl="0">
              <a:buFont typeface="Arial" panose="020B0604020202020204" pitchFamily="34" charset="0"/>
              <a:buChar char="•"/>
            </a:pPr>
            <a:r>
              <a:rPr sz="1600" lang="fr-FR"/>
              <a:t>L'exploitation d'un centre de données local traditionnel exige que les serveurs, les périphériques de stockage et l'équipement réseau soient commandés, reçus, assemblés en racks, déplacés vers un emplacement et câblés pour l'alimentation et les données. Toute cette configuration de l'infrastructure prend du temps et des efforts. </a:t>
            </a:r>
          </a:p>
          <a:p>
            <a:pPr rtl="0">
              <a:buFont typeface="Arial" panose="020B0604020202020204" pitchFamily="34" charset="0"/>
              <a:buChar char="•"/>
            </a:pPr>
            <a:r>
              <a:rPr sz="1600" lang="fr-FR"/>
              <a:t>Les problèmes liés à On-Presite peuvent être résolus en passant à une solution basée sur le cloud.</a:t>
            </a:r>
          </a:p>
        </p:txBody>
      </p:sp>
    </p:spTree>
    <p:custDataLst>
      <p:tags r:id="rId1"/>
    </p:custDataLst>
    <p:extLst>
      <p:ext uri="{BB962C8B-B14F-4D97-AF65-F5344CB8AC3E}">
        <p14:creationId xmlns:p14="http://schemas.microsoft.com/office/powerpoint/2010/main" val="152617566"/>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des applications et sécurité</a:t>
            </a:r>
            <a:br>
              <a:rPr lang="en-US" altLang="en-US" dirty="0"/>
            </a:br>
            <a:r>
              <a:rPr lang="fr-FR"/>
              <a:t>Cloud privé</a:t>
            </a:r>
          </a:p>
        </p:txBody>
      </p:sp>
      <p:sp>
        <p:nvSpPr>
          <p:cNvPr id="2" name="Content Placeholder 1"/>
          <p:cNvSpPr>
            <a:spLocks noGrp="1"/>
          </p:cNvSpPr>
          <p:nvPr>
            <p:ph idx="1"/>
          </p:nvPr>
        </p:nvSpPr>
        <p:spPr>
          <a:xfrm>
            <a:off x="-1" y="820917"/>
            <a:ext cx="8999935" cy="3013401"/>
          </a:xfrm>
        </p:spPr>
        <p:txBody>
          <a:bodyPr/>
          <a:lstStyle/>
          <a:p>
            <a:pPr rtl="0">
              <a:buFont typeface="Arial" panose="020B0604020202020204" pitchFamily="34" charset="0"/>
              <a:buChar char="•"/>
            </a:pPr>
            <a:r>
              <a:rPr sz="1400" lang="fr-FR"/>
              <a:t>Un cloud est un système qui fournit un provisionnement en libre-service pour les ressources de calcul, la mise en réseau et le stockage.</a:t>
            </a:r>
          </a:p>
        </p:txBody>
      </p:sp>
      <p:sp>
        <p:nvSpPr>
          <p:cNvPr id="5" name="Content Placeholder 1">
            <a:extLst>
              <a:ext uri="{FF2B5EF4-FFF2-40B4-BE49-F238E27FC236}">
                <a16:creationId xmlns:a16="http://schemas.microsoft.com/office/drawing/2014/main" id="{8BD7F3B3-67AE-41A2-983E-013514DEA252}"/>
              </a:ext>
            </a:extLst>
          </p:cNvPr>
          <p:cNvSpPr txBox="1">
            <a:spLocks/>
          </p:cNvSpPr>
          <p:nvPr/>
        </p:nvSpPr>
        <p:spPr bwMode="auto">
          <a:xfrm>
            <a:off x="0" y="1173266"/>
            <a:ext cx="3430343" cy="30134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Dans une infrastructure de cloud privé, l'organisation contrôle toutes les ressources.</a:t>
            </a:r>
          </a:p>
          <a:p>
            <a:pPr rtl="0">
              <a:buFont typeface="Arial" panose="020B0604020202020204" pitchFamily="34" charset="0"/>
              <a:buChar char="•"/>
            </a:pPr>
            <a:r>
              <a:rPr sz="1400" lang="fr-FR"/>
              <a:t>Dans la plupart des cas, un cloud privé est situé dans un centre de données et toutes les ressources qui s'exécutent sur le matériel appartiennent à l'organisation propriétaire.</a:t>
            </a:r>
          </a:p>
          <a:p>
            <a:pPr rtl="0">
              <a:buFont typeface="Arial" panose="020B0604020202020204" pitchFamily="34" charset="0"/>
              <a:buChar char="•"/>
            </a:pPr>
            <a:r>
              <a:rPr sz="1400" lang="fr-FR"/>
              <a:t>L'avantage d'un cloud privé est que l'on a un contrôle complet sur l'endroit où il se trouve.</a:t>
            </a:r>
          </a:p>
          <a:p>
            <a:pPr rtl="0">
              <a:buFont typeface="Arial" panose="020B0604020202020204" pitchFamily="34" charset="0"/>
              <a:buChar char="•"/>
            </a:pPr>
            <a:r>
              <a:rPr sz="1400" lang="fr-FR"/>
              <a:t>Une équipe opérationnelle est nécessaire pour gérer le cloud et le maintenir en service.</a:t>
            </a:r>
          </a:p>
        </p:txBody>
      </p:sp>
      <p:pic>
        <p:nvPicPr>
          <p:cNvPr id="3" name="Picture 2">
            <a:extLst>
              <a:ext uri="{FF2B5EF4-FFF2-40B4-BE49-F238E27FC236}">
                <a16:creationId xmlns:a16="http://schemas.microsoft.com/office/drawing/2014/main" id="{E8E39374-0882-4832-B648-23A4C0E1F3C1}"/>
              </a:ext>
            </a:extLst>
          </p:cNvPr>
          <p:cNvPicPr>
            <a:picLocks noChangeAspect="1"/>
          </p:cNvPicPr>
          <p:nvPr/>
        </p:nvPicPr>
        <p:blipFill>
          <a:blip r:embed="rId4"/>
          <a:stretch>
            <a:fillRect/>
          </a:stretch>
        </p:blipFill>
        <p:spPr>
          <a:xfrm>
            <a:off x="3186044" y="1307105"/>
            <a:ext cx="5885923" cy="3437854"/>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4174889306"/>
      </p:ext>
    </p:extLst>
  </p:cSld>
  <p:clrMapOvr>
    <a:masterClrMapping/>
  </p:clrMapOvr>
  <p:transition spd="slow">
    <p:wipe/>
  </p:transition>
</p:sld>
</file>

<file path=ppt/slides/slide2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d'applications et sécurité</a:t>
            </a:r>
            <a:br>
              <a:rPr lang="en-US" altLang="en-US" dirty="0"/>
            </a:br>
            <a:r>
              <a:rPr lang="fr-FR"/>
              <a:t>Cloud public</a:t>
            </a:r>
          </a:p>
        </p:txBody>
      </p:sp>
      <p:sp>
        <p:nvSpPr>
          <p:cNvPr id="2" name="Content Placeholder 1"/>
          <p:cNvSpPr>
            <a:spLocks noGrp="1"/>
          </p:cNvSpPr>
          <p:nvPr>
            <p:ph idx="1"/>
          </p:nvPr>
        </p:nvSpPr>
        <p:spPr>
          <a:xfrm>
            <a:off x="144065" y="820917"/>
            <a:ext cx="8657035" cy="3738383"/>
          </a:xfrm>
        </p:spPr>
        <p:txBody>
          <a:bodyPr/>
          <a:lstStyle/>
          <a:p>
            <a:pPr rtl="0">
              <a:buFont typeface="Arial" panose="020B0604020202020204" pitchFamily="34" charset="0"/>
              <a:buChar char="•"/>
            </a:pPr>
            <a:r>
              <a:rPr sz="1400" lang="fr-FR"/>
              <a:t>Un cloud public est identique à un cloud privé, mais il est géré par un fournisseur de cloud public.</a:t>
            </a:r>
          </a:p>
        </p:txBody>
      </p:sp>
      <p:sp>
        <p:nvSpPr>
          <p:cNvPr id="5" name="Content Placeholder 1">
            <a:extLst>
              <a:ext uri="{FF2B5EF4-FFF2-40B4-BE49-F238E27FC236}">
                <a16:creationId xmlns:a16="http://schemas.microsoft.com/office/drawing/2014/main" id="{C00E8C15-222D-4804-AE04-BF58100CEDB7}"/>
              </a:ext>
            </a:extLst>
          </p:cNvPr>
          <p:cNvSpPr txBox="1">
            <a:spLocks/>
          </p:cNvSpPr>
          <p:nvPr/>
        </p:nvSpPr>
        <p:spPr bwMode="auto">
          <a:xfrm>
            <a:off x="131552" y="1156014"/>
            <a:ext cx="3492181" cy="37383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Les clients du cloud public peuvent partager des ressources avec d'autres organisations. Sinon, les fournisseurs de cloud public peuvent fournir aux clients une infrastructure dédiée. </a:t>
            </a:r>
          </a:p>
          <a:p>
            <a:pPr rtl="0">
              <a:buFont typeface="Arial" panose="020B0604020202020204" pitchFamily="34" charset="0"/>
              <a:buChar char="•"/>
            </a:pPr>
            <a:r>
              <a:rPr sz="1400" lang="fr-FR"/>
              <a:t>Avec un cloud public, l'organisation ne contrôle pas les ressources.</a:t>
            </a:r>
          </a:p>
          <a:p>
            <a:pPr rtl="0">
              <a:buFont typeface="Arial" panose="020B0604020202020204" pitchFamily="34" charset="0"/>
              <a:buChar char="•"/>
            </a:pPr>
            <a:r>
              <a:rPr sz="1400" lang="fr-FR"/>
              <a:t>Un cloud public est utile pour augmenter virtuellement aussi longtemps que la charge l'exige, puis diminuer lorsque le trafic est lent.</a:t>
            </a:r>
          </a:p>
          <a:p>
            <a:pPr rtl="0">
              <a:buFont typeface="Arial" panose="020B0604020202020204" pitchFamily="34" charset="0"/>
              <a:buChar char="•"/>
            </a:pPr>
            <a:r>
              <a:rPr sz="1400" lang="fr-FR"/>
              <a:t>Un inconvénient du cloud public est connu comme le problème du « voisin bruyant ».</a:t>
            </a:r>
          </a:p>
        </p:txBody>
      </p:sp>
      <p:pic>
        <p:nvPicPr>
          <p:cNvPr id="3" name="Picture 2">
            <a:extLst>
              <a:ext uri="{FF2B5EF4-FFF2-40B4-BE49-F238E27FC236}">
                <a16:creationId xmlns:a16="http://schemas.microsoft.com/office/drawing/2014/main" id="{E153D6EB-70B0-4E07-A53B-AF7FC2BB19E0}"/>
              </a:ext>
            </a:extLst>
          </p:cNvPr>
          <p:cNvPicPr>
            <a:picLocks noChangeAspect="1"/>
          </p:cNvPicPr>
          <p:nvPr/>
        </p:nvPicPr>
        <p:blipFill>
          <a:blip r:embed="rId4"/>
          <a:stretch>
            <a:fillRect/>
          </a:stretch>
        </p:blipFill>
        <p:spPr>
          <a:xfrm>
            <a:off x="3500439" y="1275749"/>
            <a:ext cx="5512010" cy="319992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56943211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des applications et sécurité</a:t>
            </a:r>
            <a:br>
              <a:rPr lang="en-US" altLang="en-US" dirty="0"/>
            </a:br>
            <a:r>
              <a:rPr lang="fr-FR"/>
              <a:t>Cloudhybride</a:t>
            </a:r>
          </a:p>
        </p:txBody>
      </p:sp>
      <p:sp>
        <p:nvSpPr>
          <p:cNvPr id="2" name="Content Placeholder 1"/>
          <p:cNvSpPr>
            <a:spLocks noGrp="1"/>
          </p:cNvSpPr>
          <p:nvPr>
            <p:ph idx="1"/>
          </p:nvPr>
        </p:nvSpPr>
        <p:spPr>
          <a:xfrm>
            <a:off x="144066" y="820916"/>
            <a:ext cx="3781372" cy="3812043"/>
          </a:xfrm>
        </p:spPr>
        <p:txBody>
          <a:bodyPr/>
          <a:lstStyle/>
          <a:p>
            <a:pPr rtl="0">
              <a:buFont typeface="Arial" panose="020B0604020202020204" pitchFamily="34" charset="0"/>
              <a:buChar char="•"/>
            </a:pPr>
            <a:r>
              <a:rPr sz="1400" lang="fr-FR"/>
              <a:t>Le cloud hybride est la combinaison de deux types différents de nuages. </a:t>
            </a:r>
          </a:p>
          <a:p>
            <a:pPr rtl="0">
              <a:buFont typeface="Arial" panose="020B0604020202020204" pitchFamily="34" charset="0"/>
              <a:buChar char="•"/>
            </a:pPr>
            <a:r>
              <a:rPr sz="1400" lang="fr-FR"/>
              <a:t>Le cloud hybride est utilisé pour faire le pont entre un cloud privé et un cloud public au sein d'une seule application.</a:t>
            </a:r>
          </a:p>
          <a:p>
            <a:pPr rtl="0">
              <a:buFont typeface="Arial" panose="020B0604020202020204" pitchFamily="34" charset="0"/>
              <a:buChar char="•"/>
            </a:pPr>
            <a:r>
              <a:rPr sz="1400" lang="fr-FR"/>
              <a:t>Le cloud hybride combine le cloud public et le cloud privé pour fournir des ressources et une sécurité supplémentaires si nécessaire.</a:t>
            </a:r>
          </a:p>
          <a:p>
            <a:pPr rtl="0">
              <a:buFont typeface="Arial" panose="020B0604020202020204" pitchFamily="34" charset="0"/>
              <a:buChar char="•"/>
            </a:pPr>
            <a:r>
              <a:rPr sz="1400" lang="fr-FR"/>
              <a:t>Le cloud hybride se distingue par l'utilisation de plus d'un nuage au sein d'une seule application.</a:t>
            </a:r>
          </a:p>
          <a:p>
            <a:pPr rtl="0">
              <a:buFont typeface="Arial" panose="020B0604020202020204" pitchFamily="34" charset="0"/>
              <a:buChar char="•"/>
            </a:pPr>
            <a:r>
              <a:rPr sz="1400" lang="fr-FR"/>
              <a:t>Les orchestrateurs de conteneurs sont devenus très populaires auprès des entreprises qui utilisent des déploiements de cloud hybride.</a:t>
            </a:r>
          </a:p>
        </p:txBody>
      </p:sp>
      <p:pic>
        <p:nvPicPr>
          <p:cNvPr id="3" name="Picture 2">
            <a:extLst>
              <a:ext uri="{FF2B5EF4-FFF2-40B4-BE49-F238E27FC236}">
                <a16:creationId xmlns:a16="http://schemas.microsoft.com/office/drawing/2014/main" id="{572794E4-0870-4C81-9E23-2E02E8B7E2E3}"/>
              </a:ext>
            </a:extLst>
          </p:cNvPr>
          <p:cNvPicPr>
            <a:picLocks noChangeAspect="1"/>
          </p:cNvPicPr>
          <p:nvPr/>
        </p:nvPicPr>
        <p:blipFill>
          <a:blip r:embed="rId4"/>
          <a:stretch>
            <a:fillRect/>
          </a:stretch>
        </p:blipFill>
        <p:spPr>
          <a:xfrm>
            <a:off x="3925438" y="448986"/>
            <a:ext cx="5004275" cy="432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00167105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Déploiement d'applications et sécurité</a:t>
            </a:r>
            <a:br>
              <a:rPr lang="en-US" altLang="en-US" dirty="0"/>
            </a:br>
            <a:r>
              <a:rPr lang="fr-FR"/>
              <a:t>Cloud Edge</a:t>
            </a:r>
          </a:p>
        </p:txBody>
      </p:sp>
      <p:sp>
        <p:nvSpPr>
          <p:cNvPr id="2" name="Content Placeholder 1"/>
          <p:cNvSpPr>
            <a:spLocks noGrp="1"/>
          </p:cNvSpPr>
          <p:nvPr>
            <p:ph idx="1"/>
          </p:nvPr>
        </p:nvSpPr>
        <p:spPr>
          <a:xfrm>
            <a:off x="0" y="812101"/>
            <a:ext cx="8815029" cy="3693210"/>
          </a:xfrm>
        </p:spPr>
        <p:txBody>
          <a:bodyPr/>
          <a:lstStyle/>
          <a:p>
            <a:pPr rtl="0">
              <a:buFont typeface="Arial" panose="020B0604020202020204" pitchFamily="34" charset="0"/>
              <a:buChar char="•"/>
            </a:pPr>
            <a:r>
              <a:rPr sz="1400" lang="fr-FR"/>
              <a:t>Le cloud Edge gagne en popularité en raison de la croissance de l'Internet des objets (IoT).</a:t>
            </a:r>
          </a:p>
        </p:txBody>
      </p:sp>
      <p:sp>
        <p:nvSpPr>
          <p:cNvPr id="5" name="Content Placeholder 1">
            <a:extLst>
              <a:ext uri="{FF2B5EF4-FFF2-40B4-BE49-F238E27FC236}">
                <a16:creationId xmlns:a16="http://schemas.microsoft.com/office/drawing/2014/main" id="{EAA5FBD3-8E6E-41AC-B8C3-F416F2396116}"/>
              </a:ext>
            </a:extLst>
          </p:cNvPr>
          <p:cNvSpPr txBox="1">
            <a:spLocks/>
          </p:cNvSpPr>
          <p:nvPr/>
        </p:nvSpPr>
        <p:spPr bwMode="auto">
          <a:xfrm>
            <a:off x="0" y="1140737"/>
            <a:ext cx="2919680" cy="3693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Le cloud Edge permet aux ressources de se rapprocher de l'endroit où elles sont nécessaires.</a:t>
            </a:r>
          </a:p>
          <a:p>
            <a:pPr rtl="0">
              <a:buFont typeface="Arial" panose="020B0604020202020204" pitchFamily="34" charset="0"/>
              <a:buChar char="•"/>
            </a:pPr>
            <a:r>
              <a:rPr sz="1400" lang="fr-FR"/>
              <a:t>L'informatique en cloud Edge comprend un ou plusieurs nuages centraux qui agissent comme un hub pour les nuages périphériques eux-mêmes.</a:t>
            </a:r>
          </a:p>
          <a:p>
            <a:pPr rtl="0">
              <a:buFont typeface="Arial" panose="020B0604020202020204" pitchFamily="34" charset="0"/>
              <a:buChar char="•"/>
            </a:pPr>
            <a:r>
              <a:rPr sz="1400" lang="fr-FR"/>
              <a:t>Le matériel pour les clouds de périphérie est situé le plus près possible de l'utilisateur. </a:t>
            </a:r>
          </a:p>
          <a:p>
            <a:pPr rtl="0">
              <a:buFont typeface="Arial" panose="020B0604020202020204" pitchFamily="34" charset="0"/>
              <a:buChar char="•"/>
            </a:pPr>
            <a:r>
              <a:rPr sz="1400" lang="fr-FR"/>
              <a:t>Le cloud Edge s'exécute sur du matériel beaucoup plus petit, de sorte qu'il peut être plus limité aux ressources.</a:t>
            </a:r>
          </a:p>
        </p:txBody>
      </p:sp>
      <p:pic>
        <p:nvPicPr>
          <p:cNvPr id="3" name="Picture 2">
            <a:extLst>
              <a:ext uri="{FF2B5EF4-FFF2-40B4-BE49-F238E27FC236}">
                <a16:creationId xmlns:a16="http://schemas.microsoft.com/office/drawing/2014/main" id="{BABE030C-0896-41C2-95B4-CE846C639015}"/>
              </a:ext>
            </a:extLst>
          </p:cNvPr>
          <p:cNvPicPr>
            <a:picLocks noChangeAspect="1"/>
          </p:cNvPicPr>
          <p:nvPr/>
        </p:nvPicPr>
        <p:blipFill>
          <a:blip r:embed="rId4"/>
          <a:stretch>
            <a:fillRect/>
          </a:stretch>
        </p:blipFill>
        <p:spPr>
          <a:xfrm>
            <a:off x="2976455" y="1140736"/>
            <a:ext cx="5895349"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030650129"/>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833072"/>
            <a:ext cx="7598042" cy="1477355"/>
          </a:xfrm>
        </p:spPr>
        <p:txBody>
          <a:bodyPr/>
          <a:lstStyle/>
          <a:p>
            <a:pPr rtl="0"/>
            <a:r>
              <a:rPr lang="fr-FR">
                <a:solidFill>
                  <a:schemeClr val="accent5">
                    <a:lumMod val="40000"/>
                    <a:lumOff val="60000"/>
                  </a:schemeClr>
                </a:solidFill>
              </a:rPr>
              <a:t>6.2 Créer et déployer un exemple d'application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5"/>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Créer et déployer un modèle d'application</a:t>
            </a:r>
            <a:br>
              <a:rPr lang="en-US" altLang="en-US" dirty="0"/>
            </a:br>
            <a:r>
              <a:rPr lang="fr-FR"/>
              <a:t>Qu'est-ce que Docker ?</a:t>
            </a:r>
          </a:p>
        </p:txBody>
      </p:sp>
      <p:sp>
        <p:nvSpPr>
          <p:cNvPr id="2" name="Content Placeholder 1"/>
          <p:cNvSpPr>
            <a:spLocks noGrp="1"/>
          </p:cNvSpPr>
          <p:nvPr>
            <p:ph idx="1"/>
          </p:nvPr>
        </p:nvSpPr>
        <p:spPr>
          <a:xfrm>
            <a:off x="144065" y="820916"/>
            <a:ext cx="8855869" cy="3814583"/>
          </a:xfrm>
        </p:spPr>
        <p:txBody>
          <a:bodyPr/>
          <a:lstStyle/>
          <a:p>
            <a:pPr lvl="0" defTabSz="914400" eaLnBrk="0" hangingPunct="0" rtl="0">
              <a:spcBef>
                <a:spcPts val="300"/>
              </a:spcBef>
              <a:spcAft>
                <a:spcPts val="300"/>
              </a:spcAft>
              <a:buClrTx/>
              <a:buSzTx/>
              <a:buFont typeface="Arial" panose="020B0604020202020204" pitchFamily="34" charset="0"/>
              <a:buChar char="•"/>
            </a:pPr>
            <a:r>
              <a:rPr sz="1400" lang="fr-FR"/>
              <a:t>Le moyen le plus populaire de conteneuriser une application est de la déployer en tant que conteneur Docker. Un conteneur est un moyen d'encapsuler tout ce dont vous avez besoin pour exécuter votre application, afin qu'elle puisse être facilement déployée dans une variété d'environnements. Docker est un moyen de créer et d'exécuter ce conteneur.</a:t>
            </a:r>
          </a:p>
          <a:p>
            <a:pPr lvl="0" defTabSz="914400" eaLnBrk="0" hangingPunct="0" rtl="0">
              <a:spcBef>
                <a:spcPts val="300"/>
              </a:spcBef>
              <a:spcAft>
                <a:spcPts val="300"/>
              </a:spcAft>
              <a:buClrTx/>
              <a:buSzTx/>
              <a:buFont typeface="Arial" panose="020B0604020202020204" pitchFamily="34" charset="0"/>
              <a:buChar char="•"/>
            </a:pPr>
            <a:r>
              <a:rPr sz="1400" lang="fr-FR"/>
              <a:t>Docker est un format qui enveloppe un certain nombre de technologies différentes pour créer des conteneurs. Ces technologies sont les suivantes :</a:t>
            </a:r>
          </a:p>
          <a:p>
            <a:pPr marL="576263" lvl="1" indent="-238125" defTabSz="914400" eaLnBrk="0" hangingPunct="0" rtl="0">
              <a:buClrTx/>
              <a:buFont typeface="Arial" panose="020B0604020202020204" pitchFamily="34" charset="0"/>
              <a:buChar char="•"/>
            </a:pPr>
            <a:r>
              <a:rPr b="true" lang="fr-FR"/>
              <a:t>Espaces de noms</a:t>
            </a:r>
            <a:r>
              <a:rPr lang="fr-FR"/>
              <a:t> - Ces espaces isolent différentes parties du conteneur en cours d'exécution.</a:t>
            </a:r>
          </a:p>
          <a:p>
            <a:pPr marL="576263" lvl="1" indent="-238125" defTabSz="914400" eaLnBrk="0" hangingPunct="0" rtl="0">
              <a:buClrTx/>
              <a:buFont typeface="Arial" panose="020B0604020202020204" pitchFamily="34" charset="0"/>
              <a:buChar char="•"/>
            </a:pPr>
            <a:r>
              <a:rPr b="true" lang="fr-FR"/>
              <a:t>Groupes de contrôle</a:t>
            </a:r>
            <a:r>
              <a:rPr lang="fr-FR"/>
              <a:t> - Ces</a:t>
            </a:r>
            <a:r>
              <a:rPr lang="fr-FR">
                <a:solidFill>
                  <a:schemeClr val="bg1"/>
                </a:solidFill>
                <a:highlight>
                  <a:srgbClr val="000000"/>
                </a:highlight>
                <a:latin typeface="Times New Roman" panose="02020603050405020304" pitchFamily="18" charset="0"/>
                <a:cs typeface="Times New Roman" panose="02020603050405020304" pitchFamily="18" charset="0"/>
              </a:rPr>
              <a:t>cgroups</a:t>
            </a:r>
            <a:r>
              <a:rPr lang="fr-FR">
                <a:solidFill>
                  <a:schemeClr val="bg1"/>
                </a:solidFill>
              </a:rPr>
              <a:t> </a:t>
            </a:r>
            <a:r>
              <a:rPr lang="fr-FR"/>
              <a:t>sont un concept Linux standard qui permet au système de limiter les ressources utilisées par une application.</a:t>
            </a:r>
          </a:p>
          <a:p>
            <a:pPr marL="576263" lvl="1" indent="-238125" defTabSz="914400" eaLnBrk="0" hangingPunct="0" rtl="0">
              <a:buClrTx/>
              <a:buFont typeface="Arial" panose="020B0604020202020204" pitchFamily="34" charset="0"/>
              <a:buChar char="•"/>
            </a:pPr>
            <a:r>
              <a:rPr b="true" lang="fr-FR"/>
              <a:t>Systèmes de fichiers Union</a:t>
            </a:r>
            <a:r>
              <a:rPr lang="fr-FR"/>
              <a:t> - Ces</a:t>
            </a:r>
            <a:r>
              <a:rPr lang="fr-FR">
                <a:solidFill>
                  <a:schemeClr val="bg1"/>
                </a:solidFill>
                <a:highlight>
                  <a:srgbClr val="000000"/>
                </a:highlight>
                <a:latin typeface="Times New Roman" panose="02020603050405020304" pitchFamily="18" charset="0"/>
                <a:cs typeface="Times New Roman" panose="02020603050405020304" pitchFamily="18" charset="0"/>
              </a:rPr>
              <a:t>UnionFS</a:t>
            </a:r>
            <a:r>
              <a:rPr lang="fr-FR"/>
              <a:t>sont des systèmes de fichiers qui sont construits couche par couche, combinant des ressources.</a:t>
            </a:r>
          </a:p>
          <a:p>
            <a:pPr defTabSz="914400" eaLnBrk="0" hangingPunct="0" rtl="0">
              <a:spcBef>
                <a:spcPts val="300"/>
              </a:spcBef>
              <a:spcAft>
                <a:spcPts val="300"/>
              </a:spcAft>
              <a:buClrTx/>
              <a:buSzTx/>
              <a:buFont typeface="Arial" panose="020B0604020202020204" pitchFamily="34" charset="0"/>
              <a:buChar char="•"/>
            </a:pPr>
            <a:r>
              <a:rPr sz="1400" lang="fr-FR"/>
              <a:t>Une image Docker est un ensemble de fichiers en lecture seule qui n'ont pas d'état et qui contient du code source, des bibliothèques et d'autres dépendances nécessaires à l'exécution d'une application.</a:t>
            </a:r>
          </a:p>
          <a:p>
            <a:pPr defTabSz="914400" eaLnBrk="0" hangingPunct="0" rtl="0">
              <a:spcBef>
                <a:spcPts val="300"/>
              </a:spcBef>
              <a:spcAft>
                <a:spcPts val="300"/>
              </a:spcAft>
              <a:buClrTx/>
              <a:buSzTx/>
              <a:buFont typeface="Arial" panose="020B0604020202020204" pitchFamily="34" charset="0"/>
              <a:buChar char="•"/>
            </a:pPr>
            <a:r>
              <a:rPr sz="1400" lang="fr-FR"/>
              <a:t>Un conteneur Docker est l'instance d'exécution d'une image Docker.</a:t>
            </a:r>
          </a:p>
          <a:p>
            <a:pPr defTabSz="914400" eaLnBrk="0" hangingPunct="0" rtl="0">
              <a:spcBef>
                <a:spcPts val="300"/>
              </a:spcBef>
              <a:spcAft>
                <a:spcPts val="300"/>
              </a:spcAft>
              <a:buClrTx/>
              <a:buSzTx/>
              <a:buFont typeface="Arial" panose="020B0604020202020204" pitchFamily="34" charset="0"/>
              <a:buChar char="•"/>
            </a:pPr>
            <a:r>
              <a:rPr sz="1400" lang="fr-FR"/>
              <a:t>La création d'un conteneur consiste à extraire une image ou un modèle d'un référentiel, puis à l'utiliser pour créer un conteneur.</a:t>
            </a:r>
          </a:p>
          <a:p>
            <a:pPr defTabSz="914400" eaLnBrk="0" hangingPunct="0">
              <a:spcBef>
                <a:spcPts val="300"/>
              </a:spcBef>
              <a:spcAft>
                <a:spcPts val="300"/>
              </a:spcAft>
              <a:buClrTx/>
              <a:buSzTx/>
              <a:buFont typeface="Arial" panose="020B0604020202020204" pitchFamily="34" charset="0"/>
              <a:buChar char="•"/>
            </a:pPr>
            <a:endParaRPr lang="en-US" sz="1400" dirty="0"/>
          </a:p>
          <a:p>
            <a:pPr marL="142875" lvl="1" indent="0" defTabSz="914400" eaLnBrk="0" hangingPunct="0">
              <a:buClrTx/>
              <a:buNone/>
            </a:pPr>
            <a:endParaRPr lang="en-US" altLang="en-US" dirty="0"/>
          </a:p>
        </p:txBody>
      </p:sp>
    </p:spTree>
    <p:custDataLst>
      <p:tags r:id="rId1"/>
    </p:custDataLst>
    <p:extLst>
      <p:ext uri="{BB962C8B-B14F-4D97-AF65-F5344CB8AC3E}">
        <p14:creationId xmlns:p14="http://schemas.microsoft.com/office/powerpoint/2010/main" val="640609812"/>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Créer et déployer un modèle d'application</a:t>
            </a:r>
            <a:br>
              <a:rPr lang="en-US" altLang="en-US" dirty="0"/>
            </a:br>
            <a:r>
              <a:rPr lang="fr-FR"/>
              <a:t>Qu'est-ce que Docker ? (suite)</a:t>
            </a:r>
          </a:p>
        </p:txBody>
      </p:sp>
      <p:sp>
        <p:nvSpPr>
          <p:cNvPr id="2" name="Content Placeholder 1"/>
          <p:cNvSpPr>
            <a:spLocks noGrp="1"/>
          </p:cNvSpPr>
          <p:nvPr>
            <p:ph idx="1"/>
          </p:nvPr>
        </p:nvSpPr>
        <p:spPr>
          <a:xfrm>
            <a:off x="144065" y="787464"/>
            <a:ext cx="3715241" cy="3903483"/>
          </a:xfrm>
        </p:spPr>
        <p:txBody>
          <a:bodyPr/>
          <a:lstStyle/>
          <a:p>
            <a:pPr marL="0" indent="0" defTabSz="914400" eaLnBrk="0" hangingPunct="0" rtl="0">
              <a:spcBef>
                <a:spcPct val="0"/>
              </a:spcBef>
              <a:spcAft>
                <a:spcPct val="0"/>
              </a:spcAft>
              <a:buClrTx/>
              <a:buSzTx/>
              <a:buNone/>
            </a:pPr>
            <a:r>
              <a:rPr sz="1400" lang="fr-FR"/>
              <a:t>Le flux de travail de création d'un conteneur est le suivant :</a:t>
            </a:r>
          </a:p>
          <a:p>
            <a:pPr lvl="1" rtl="0">
              <a:buFont typeface="Arial" panose="020B0604020202020204" pitchFamily="34" charset="0"/>
              <a:buChar char="•"/>
            </a:pPr>
            <a:r>
              <a:rPr b="true" lang="fr-FR"/>
              <a:t>Étape 1 :</a:t>
            </a:r>
            <a:r>
              <a:rPr lang="fr-FR"/>
              <a:t>Créez une nouvelle image en utilisant </a:t>
            </a:r>
            <a:r>
              <a:rPr lang="fr-FR">
                <a:solidFill>
                  <a:schemeClr val="bg1"/>
                </a:solidFill>
                <a:highlight>
                  <a:srgbClr val="000000"/>
                </a:highlight>
                <a:latin typeface="Times New Roman" panose="02020603050405020304" pitchFamily="18" charset="0"/>
                <a:cs typeface="Times New Roman" panose="02020603050405020304" pitchFamily="18" charset="0"/>
              </a:rPr>
              <a:t>docker bui</a:t>
            </a:r>
            <a:r>
              <a:rPr lang="fr-FR">
                <a:solidFill>
                  <a:schemeClr val="bg1"/>
                </a:solidFill>
                <a:highlight>
                  <a:srgbClr val="000000"/>
                </a:highlight>
              </a:rPr>
              <a:t>ld</a:t>
            </a:r>
            <a:r>
              <a:rPr lang="fr-FR"/>
              <a:t>ou tirez une copie d'une image existante à partir d'un registre en utilisant docker pull.</a:t>
            </a:r>
          </a:p>
          <a:p>
            <a:pPr lvl="1" rtl="0">
              <a:buFont typeface="Arial" panose="020B0604020202020204" pitchFamily="34" charset="0"/>
              <a:buChar char="•"/>
            </a:pPr>
            <a:r>
              <a:rPr b="true" lang="fr-FR"/>
              <a:t>Étape 2 :</a:t>
            </a:r>
            <a:r>
              <a:rPr lang="fr-FR"/>
              <a:t>Exécutez un conteneur basé sur l'image en utilisant </a:t>
            </a:r>
            <a:r>
              <a:rPr lang="fr-FR">
                <a:solidFill>
                  <a:schemeClr val="bg1"/>
                </a:solidFill>
                <a:highlight>
                  <a:srgbClr val="000000"/>
                </a:highlight>
                <a:latin typeface="Times New Roman" panose="02020603050405020304" pitchFamily="18" charset="0"/>
                <a:cs typeface="Times New Roman" panose="02020603050405020304" pitchFamily="18" charset="0"/>
              </a:rPr>
              <a:t>docker run</a:t>
            </a:r>
            <a:r>
              <a:rPr lang="fr-FR">
                <a:latin typeface="Times New Roman" panose="02020603050405020304" pitchFamily="18" charset="0"/>
                <a:cs typeface="Times New Roman" panose="02020603050405020304" pitchFamily="18" charset="0"/>
              </a:rPr>
              <a:t> </a:t>
            </a:r>
            <a:r>
              <a:rPr lang="fr-FR"/>
              <a:t>ou </a:t>
            </a:r>
            <a:r>
              <a:rPr lang="fr-FR">
                <a:solidFill>
                  <a:schemeClr val="bg1"/>
                </a:solidFill>
                <a:highlight>
                  <a:srgbClr val="000000"/>
                </a:highlight>
                <a:latin typeface="Times New Roman" panose="02020603050405020304" pitchFamily="18" charset="0"/>
                <a:cs typeface="Times New Roman" panose="02020603050405020304" pitchFamily="18" charset="0"/>
              </a:rPr>
              <a:t>docker conteneur create</a:t>
            </a:r>
            <a:r>
              <a:rPr lang="fr-FR"/>
              <a:t>.</a:t>
            </a:r>
          </a:p>
          <a:p>
            <a:pPr lvl="1" rtl="0">
              <a:buFont typeface="Arial" panose="020B0604020202020204" pitchFamily="34" charset="0"/>
              <a:buChar char="•"/>
            </a:pPr>
            <a:r>
              <a:rPr b="true" lang="fr-FR"/>
              <a:t>Étape 3 :</a:t>
            </a:r>
            <a:r>
              <a:rPr lang="fr-FR"/>
              <a:t>Le démon Docker vérifie s'il possède une copie locale de l'image. Si ce n'est pas le cas, il extrait l'image du registre.</a:t>
            </a:r>
          </a:p>
          <a:p>
            <a:pPr lvl="1" rtl="0">
              <a:buFont typeface="Arial" panose="020B0604020202020204" pitchFamily="34" charset="0"/>
              <a:buChar char="•"/>
            </a:pPr>
            <a:r>
              <a:rPr b="true" lang="fr-FR"/>
              <a:t>Étape 4 :</a:t>
            </a:r>
            <a:r>
              <a:rPr lang="fr-FR"/>
              <a:t>Le démon Docker crée un conteneur basé sur l'image et, si </a:t>
            </a:r>
            <a:r>
              <a:rPr lang="fr-FR">
                <a:solidFill>
                  <a:schemeClr val="bg1"/>
                </a:solidFill>
                <a:highlight>
                  <a:srgbClr val="000000"/>
                </a:highlight>
                <a:latin typeface="Times New Roman" panose="02020603050405020304" pitchFamily="18" charset="0"/>
                <a:cs typeface="Times New Roman" panose="02020603050405020304" pitchFamily="18" charset="0"/>
              </a:rPr>
              <a:t>docker run</a:t>
            </a:r>
            <a:r>
              <a:rPr lang="fr-FR">
                <a:latin typeface="Times New Roman" panose="02020603050405020304" pitchFamily="18" charset="0"/>
                <a:cs typeface="Times New Roman" panose="02020603050405020304" pitchFamily="18" charset="0"/>
              </a:rPr>
              <a:t> </a:t>
            </a:r>
            <a:r>
              <a:rPr lang="fr-FR"/>
              <a:t>a été utilisé, se connecte à celui-ci et exécute la commande demandée.</a:t>
            </a:r>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F460E5F7-0A9E-452C-A98A-05AF8CDFECF1}"/>
              </a:ext>
            </a:extLst>
          </p:cNvPr>
          <p:cNvPicPr>
            <a:picLocks noChangeAspect="1"/>
          </p:cNvPicPr>
          <p:nvPr/>
        </p:nvPicPr>
        <p:blipFill>
          <a:blip r:embed="rId4"/>
          <a:stretch>
            <a:fillRect/>
          </a:stretch>
        </p:blipFill>
        <p:spPr>
          <a:xfrm>
            <a:off x="3751729" y="941391"/>
            <a:ext cx="5124175" cy="382141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802104359"/>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Créer et déployer un modèle d'application</a:t>
            </a:r>
            <a:br>
              <a:rPr lang="en-US" altLang="en-US" dirty="0"/>
            </a:br>
            <a:r>
              <a:rPr lang="fr-FR"/>
              <a:t>Qu'est-ce que Docker ?</a:t>
            </a:r>
          </a:p>
        </p:txBody>
      </p:sp>
      <p:sp>
        <p:nvSpPr>
          <p:cNvPr id="4" name="Content Placeholder 1">
            <a:extLst>
              <a:ext uri="{FF2B5EF4-FFF2-40B4-BE49-F238E27FC236}">
                <a16:creationId xmlns:a16="http://schemas.microsoft.com/office/drawing/2014/main" id="{A87FB7B6-AE37-44B2-A232-171EF4133F19}"/>
              </a:ext>
            </a:extLst>
          </p:cNvPr>
          <p:cNvSpPr/>
          <p:nvPr/>
        </p:nvSpPr>
        <p:spPr>
          <a:xfrm>
            <a:off x="86915" y="696861"/>
            <a:ext cx="8779868" cy="1400383"/>
          </a:xfrm>
          <a:prstGeom prst="rect">
            <a:avLst/>
          </a:prstGeom>
        </p:spPr>
        <p:txBody>
          <a:bodyPr wrap="square">
            <a:spAutoFit/>
          </a:bodyPr>
          <a:lstStyle/>
          <a:p>
            <a:pPr marL="285750" indent="-285750" rtl="0">
              <a:spcBef>
                <a:spcPts val="300"/>
              </a:spcBef>
              <a:spcAft>
                <a:spcPts val="300"/>
              </a:spcAft>
              <a:buFont typeface="Arial" panose="020B0604020202020204" pitchFamily="34" charset="0"/>
              <a:buChar char="•"/>
            </a:pPr>
            <a:r>
              <a:rPr sz="1400" lang="fr-FR">
                <a:solidFill>
                  <a:srgbClr val="000000"/>
                </a:solidFill>
              </a:rPr>
              <a:t>Dockerfile est un simple fichier texte qui est nécessaire pour compiler le code.</a:t>
            </a:r>
          </a:p>
          <a:p>
            <a:pPr marL="285750" indent="-285750" rtl="0">
              <a:spcBef>
                <a:spcPts val="300"/>
              </a:spcBef>
              <a:spcAft>
                <a:spcPts val="300"/>
              </a:spcAft>
              <a:buFont typeface="Arial" panose="020B0604020202020204" pitchFamily="34" charset="0"/>
              <a:buChar char="•"/>
            </a:pPr>
            <a:r>
              <a:rPr sz="1400" lang="fr-FR">
                <a:solidFill>
                  <a:srgbClr val="000000"/>
                </a:solidFill>
              </a:rPr>
              <a:t>Il définit les étapes que la commande</a:t>
            </a:r>
            <a:r>
              <a:rPr sz="1400" lang="fr-FR">
                <a:solidFill>
                  <a:schemeClr val="bg1"/>
                </a:solidFill>
                <a:highlight>
                  <a:srgbClr val="000000"/>
                </a:highlight>
                <a:latin typeface="Times New Roman" panose="02020603050405020304" pitchFamily="18" charset="0"/>
                <a:ea typeface="ＭＳ Ｐゴシック" charset="0"/>
                <a:cs typeface="Times New Roman" panose="02020603050405020304" pitchFamily="18" charset="0"/>
              </a:rPr>
              <a:t>docker build</a:t>
            </a:r>
            <a:r>
              <a:rPr sz="1400" lang="fr-FR">
                <a:solidFill>
                  <a:srgbClr val="000000"/>
                </a:solidFill>
              </a:rPr>
              <a:t> prend pour créer une image qui peut être utilisée pour créer le conteneur cible.</a:t>
            </a:r>
          </a:p>
          <a:p>
            <a:pPr rtl="0">
              <a:spcBef>
                <a:spcPts val="300"/>
              </a:spcBef>
              <a:spcAft>
                <a:spcPts val="300"/>
              </a:spcAft>
            </a:pPr>
            <a:r>
              <a:rPr sz="1400" lang="fr-FR">
                <a:solidFill>
                  <a:srgbClr val="000000"/>
                </a:solidFill>
              </a:rPr>
              <a:t>Étapes à suivre pour générer un Dockerfile qui crée un conteneur Ubuntu : </a:t>
            </a:r>
          </a:p>
          <a:p>
            <a:pPr marL="285750" indent="-285750">
              <a:spcBef>
                <a:spcPts val="300"/>
              </a:spcBef>
              <a:spcAft>
                <a:spcPts val="300"/>
              </a:spcAft>
              <a:buFont typeface="Arial" panose="020B0604020202020204" pitchFamily="34" charset="0"/>
              <a:buChar char="•"/>
            </a:pPr>
            <a:endParaRPr lang="en-US" sz="1400" dirty="0">
              <a:solidFill>
                <a:srgbClr val="000000"/>
              </a:solidFill>
            </a:endParaRPr>
          </a:p>
        </p:txBody>
      </p:sp>
      <p:sp>
        <p:nvSpPr>
          <p:cNvPr id="2" name="Content Placeholder 1"/>
          <p:cNvSpPr>
            <a:spLocks noGrp="1"/>
          </p:cNvSpPr>
          <p:nvPr>
            <p:ph idx="1"/>
          </p:nvPr>
        </p:nvSpPr>
        <p:spPr>
          <a:xfrm>
            <a:off x="132635" y="1796483"/>
            <a:ext cx="2234208" cy="3052651"/>
          </a:xfrm>
        </p:spPr>
        <p:txBody>
          <a:bodyPr/>
          <a:lstStyle/>
          <a:p>
            <a:pPr rtl="0">
              <a:buFont typeface="Arial" panose="020B0604020202020204" pitchFamily="34" charset="0"/>
              <a:buChar char="•"/>
            </a:pPr>
            <a:r>
              <a:rPr sz="1400" lang="fr-FR"/>
              <a:t>Créez un fichier nommé Dockerfile et enregistrez-le dans le répertoire courant.</a:t>
            </a:r>
          </a:p>
          <a:p>
            <a:pPr rtl="0">
              <a:buFont typeface="Arial" panose="020B0604020202020204" pitchFamily="34" charset="0"/>
              <a:buChar char="•"/>
            </a:pPr>
            <a:r>
              <a:rPr sz="1400" lang="fr-FR"/>
              <a:t>Exécutez la commande </a:t>
            </a:r>
            <a:r>
              <a:rPr sz="1400" lang="fr-FR">
                <a:solidFill>
                  <a:schemeClr val="bg1"/>
                </a:solidFill>
                <a:highlight>
                  <a:srgbClr val="000000"/>
                </a:highlight>
                <a:latin typeface="Times New Roman" panose="02020603050405020304" pitchFamily="18" charset="0"/>
                <a:cs typeface="Times New Roman" panose="02020603050405020304" pitchFamily="18" charset="0"/>
              </a:rPr>
              <a:t>docker build</a:t>
            </a:r>
            <a:r>
              <a:rPr sz="1400" lang="fr-FR"/>
              <a:t> pour construire l'image à l'aide d'un Dockerfile dans le répertoire courant (.) et donnez-lui un nom de myubuntu.</a:t>
            </a:r>
          </a:p>
          <a:p>
            <a:pPr marL="0" indent="0">
              <a:buNone/>
            </a:pPr>
            <a:endParaRPr lang="en-US" sz="1400" dirty="0"/>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A42108D6-DF33-4448-B9A3-2E2AC4FD543D}"/>
              </a:ext>
            </a:extLst>
          </p:cNvPr>
          <p:cNvPicPr>
            <a:picLocks noChangeAspect="1"/>
          </p:cNvPicPr>
          <p:nvPr/>
        </p:nvPicPr>
        <p:blipFill>
          <a:blip r:embed="rId4"/>
          <a:stretch>
            <a:fillRect/>
          </a:stretch>
        </p:blipFill>
        <p:spPr>
          <a:xfrm>
            <a:off x="2378273" y="1762496"/>
            <a:ext cx="6621661" cy="3008882"/>
          </a:xfrm>
          <a:prstGeom prst="rect">
            <a:avLst/>
          </a:prstGeom>
        </p:spPr>
      </p:pic>
    </p:spTree>
    <p:custDataLst>
      <p:tags r:id="rId1"/>
    </p:custDataLst>
    <p:extLst>
      <p:ext uri="{BB962C8B-B14F-4D97-AF65-F5344CB8AC3E}">
        <p14:creationId xmlns:p14="http://schemas.microsoft.com/office/powerpoint/2010/main" val="1807876116"/>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Créer et déployer un modèle d'application</a:t>
            </a:r>
            <a:br>
              <a:rPr lang="en-US" altLang="en-US" dirty="0"/>
            </a:br>
            <a:r>
              <a:rPr lang="fr-FR"/>
              <a:t>Qu'est-ce que Docker ? (suite)</a:t>
            </a:r>
          </a:p>
        </p:txBody>
      </p:sp>
      <p:sp>
        <p:nvSpPr>
          <p:cNvPr id="2" name="Content Placeholder 1"/>
          <p:cNvSpPr>
            <a:spLocks noGrp="1"/>
          </p:cNvSpPr>
          <p:nvPr>
            <p:ph idx="1"/>
          </p:nvPr>
        </p:nvSpPr>
        <p:spPr>
          <a:xfrm>
            <a:off x="235722" y="842858"/>
            <a:ext cx="8225858" cy="565434"/>
          </a:xfrm>
        </p:spPr>
        <p:txBody>
          <a:bodyPr/>
          <a:lstStyle/>
          <a:p>
            <a:pPr rtl="0">
              <a:buFont typeface="Arial" panose="020B0604020202020204" pitchFamily="34" charset="0"/>
              <a:buChar char="•"/>
            </a:pPr>
            <a:r>
              <a:rPr sz="1400" b="false" i="false" lang="fr-FR">
                <a:effectLst/>
              </a:rPr>
              <a:t>Entrez la commande </a:t>
            </a:r>
            <a:r>
              <a:rPr sz="1400" b="false" i="false" lang="fr-FR">
                <a:solidFill>
                  <a:schemeClr val="accent3"/>
                </a:solidFill>
                <a:effectLst/>
                <a:highlight>
                  <a:srgbClr val="000000"/>
                </a:highlight>
                <a:latin typeface="Times New Roman" panose="02020603050405020304" pitchFamily="18" charset="0"/>
                <a:cs typeface="Times New Roman" panose="02020603050405020304" pitchFamily="18" charset="0"/>
              </a:rPr>
              <a:t>docker images</a:t>
            </a:r>
            <a:r>
              <a:rPr sz="1400" b="false" i="false" lang="fr-FR">
                <a:effectLst/>
                <a:latin typeface="Times New Roman" panose="02020603050405020304" pitchFamily="18" charset="0"/>
                <a:cs typeface="Times New Roman" panose="02020603050405020304" pitchFamily="18" charset="0"/>
              </a:rPr>
              <a:t> </a:t>
            </a:r>
            <a:r>
              <a:rPr sz="1400" b="false" i="false" lang="fr-FR">
                <a:effectLst/>
              </a:rPr>
              <a:t>pour voir votre image dans la liste des images sur la machine virtuelle DEVASC.</a:t>
            </a:r>
          </a:p>
        </p:txBody>
      </p:sp>
      <p:pic>
        <p:nvPicPr>
          <p:cNvPr id="3" name="Picture 2">
            <a:extLst>
              <a:ext uri="{FF2B5EF4-FFF2-40B4-BE49-F238E27FC236}">
                <a16:creationId xmlns:a16="http://schemas.microsoft.com/office/drawing/2014/main" id="{F06EF8DA-AC50-4304-B674-2C4492DCB1C2}"/>
              </a:ext>
            </a:extLst>
          </p:cNvPr>
          <p:cNvPicPr>
            <a:picLocks noChangeAspect="1"/>
          </p:cNvPicPr>
          <p:nvPr/>
        </p:nvPicPr>
        <p:blipFill rotWithShape="1">
          <a:blip r:embed="rId4"/>
          <a:srcRect l="31021" t="40153" r="17938" b="45111"/>
          <a:stretch/>
        </p:blipFill>
        <p:spPr>
          <a:xfrm>
            <a:off x="444756" y="1280977"/>
            <a:ext cx="8016823" cy="1301228"/>
          </a:xfrm>
          <a:prstGeom prst="rect">
            <a:avLst/>
          </a:prstGeom>
        </p:spPr>
      </p:pic>
      <p:sp>
        <p:nvSpPr>
          <p:cNvPr id="7" name="Content Placeholder 1">
            <a:extLst>
              <a:ext uri="{FF2B5EF4-FFF2-40B4-BE49-F238E27FC236}">
                <a16:creationId xmlns:a16="http://schemas.microsoft.com/office/drawing/2014/main" id="{2C752912-2002-45FF-A31A-37602F33A6A5}"/>
              </a:ext>
            </a:extLst>
          </p:cNvPr>
          <p:cNvSpPr txBox="1">
            <a:spLocks/>
          </p:cNvSpPr>
          <p:nvPr/>
        </p:nvSpPr>
        <p:spPr bwMode="auto">
          <a:xfrm>
            <a:off x="235722" y="2866590"/>
            <a:ext cx="8672557"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Changez dans le répertoire de base et entrez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Est</a:t>
            </a:r>
            <a:r>
              <a:rPr sz="1400" lang="fr-FR"/>
              <a:t> pour voir qu'il est vide et prêt à l'emploi. </a:t>
            </a:r>
          </a:p>
          <a:p>
            <a:pPr rtl="0">
              <a:buFont typeface="Arial" panose="020B0604020202020204" pitchFamily="34" charset="0"/>
              <a:buChar char="•"/>
            </a:pPr>
            <a:r>
              <a:rPr sz="1400" lang="fr-FR"/>
              <a:t>Entrez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exit</a:t>
            </a:r>
            <a:r>
              <a:rPr sz="1400" lang="fr-FR"/>
              <a:t> pour quitter le conteneur Docker et revenir au système d'exploitation principal de votre machine virtuelle DEVASC.</a:t>
            </a:r>
          </a:p>
        </p:txBody>
      </p:sp>
      <p:pic>
        <p:nvPicPr>
          <p:cNvPr id="4" name="Picture 3">
            <a:extLst>
              <a:ext uri="{FF2B5EF4-FFF2-40B4-BE49-F238E27FC236}">
                <a16:creationId xmlns:a16="http://schemas.microsoft.com/office/drawing/2014/main" id="{A0850575-DE3A-4E01-B244-580E0FD5C917}"/>
              </a:ext>
            </a:extLst>
          </p:cNvPr>
          <p:cNvPicPr>
            <a:picLocks noChangeAspect="1"/>
          </p:cNvPicPr>
          <p:nvPr/>
        </p:nvPicPr>
        <p:blipFill>
          <a:blip r:embed="rId5"/>
          <a:stretch>
            <a:fillRect/>
          </a:stretch>
        </p:blipFill>
        <p:spPr>
          <a:xfrm>
            <a:off x="128146" y="3687713"/>
            <a:ext cx="8893715" cy="696896"/>
          </a:xfrm>
          <a:prstGeom prst="rect">
            <a:avLst/>
          </a:prstGeom>
        </p:spPr>
      </p:pic>
    </p:spTree>
    <p:custDataLst>
      <p:tags r:id="rId1"/>
    </p:custDataLst>
    <p:extLst>
      <p:ext uri="{BB962C8B-B14F-4D97-AF65-F5344CB8AC3E}">
        <p14:creationId xmlns:p14="http://schemas.microsoft.com/office/powerpoint/2010/main" val="27841961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À quoi s'attendre dans ce module</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0" indent="0" rtl="0">
              <a:buNone/>
            </a:pPr>
            <a:r>
              <a:rPr lang="fr-FR"/>
              <a:t>Pour faciliter l'apprentissage, les caractéristiques suivantes peuvent être incluses dans ce module :</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ext uri="{D42A27DB-BD31-4B8C-83A1-F6EECF244321}">
                <p14:modId xmlns:p14="http://schemas.microsoft.com/office/powerpoint/2010/main" val="3714574229"/>
              </p:ext>
            </p:extLst>
          </p:nvPr>
        </p:nvGraphicFramePr>
        <p:xfrm>
          <a:off x="454441" y="1139190"/>
          <a:ext cx="8235119" cy="1432560"/>
        </p:xfrm>
        <a:graphic>
          <a:graphicData uri="http://schemas.openxmlformats.org/drawingml/2006/table">
            <a:tbl>
              <a:tblPr firstRow="1" bandRow="1">
                <a:tableStyleId>{5C22544A-7EE6-4342-B048-85BDC9FD1C3A}</a:tableStyleId>
              </a:tblPr>
              <a:tblGrid>
                <a:gridCol w="2087002">
                  <a:extLst>
                    <a:ext uri="{9D8B030D-6E8A-4147-A177-3AD203B41FA5}">
                      <a16:colId xmlns:a16="http://schemas.microsoft.com/office/drawing/2014/main" val="3215831619"/>
                    </a:ext>
                  </a:extLst>
                </a:gridCol>
                <a:gridCol w="6148117">
                  <a:extLst>
                    <a:ext uri="{9D8B030D-6E8A-4147-A177-3AD203B41FA5}">
                      <a16:colId xmlns:a16="http://schemas.microsoft.com/office/drawing/2014/main" val="276475465"/>
                    </a:ext>
                  </a:extLst>
                </a:gridCol>
              </a:tblGrid>
              <a:tr h="265091">
                <a:tc>
                  <a:txBody>
                    <a:bodyPr/>
                    <a:lstStyle/>
                    <a:p>
                      <a:pPr algn="ctr" fontAlgn="b" rtl="0"/>
                      <a:r>
                        <a:rPr sz="1400" b="true" i="false" u="none" strike="noStrike" lang="fr-FR">
                          <a:solidFill>
                            <a:schemeClr val="bg1"/>
                          </a:solidFill>
                          <a:effectLst/>
                          <a:latin typeface="+mn-lt"/>
                        </a:rPr>
                        <a:t>Fonctionnalité</a:t>
                      </a:r>
                    </a:p>
                  </a:txBody>
                  <a:tcPr marL="9525" marR="9525" marT="9525" marB="0" anchor="ctr"/>
                </a:tc>
                <a:tc>
                  <a:txBody>
                    <a:bodyPr/>
                    <a:lstStyle/>
                    <a:p>
                      <a:pPr algn="ctr" rtl="0"/>
                      <a:r>
                        <a:rPr lang="fr-FR"/>
                        <a:t>Description</a:t>
                      </a:r>
                    </a:p>
                  </a:txBody>
                  <a:tcPr anchor="ctr"/>
                </a:tc>
                <a:extLst>
                  <a:ext uri="{0D108BD9-81ED-4DB2-BD59-A6C34878D82A}">
                    <a16:rowId xmlns:a16="http://schemas.microsoft.com/office/drawing/2014/main" val="3768427975"/>
                  </a:ext>
                </a:extLst>
              </a:tr>
              <a:tr h="265091">
                <a:tc>
                  <a:txBody>
                    <a:bodyPr/>
                    <a:lstStyle/>
                    <a:p>
                      <a:pPr algn="l" fontAlgn="b" rtl="0"/>
                      <a:r>
                        <a:rPr sz="1400" b="false" i="false" u="none" strike="noStrike" lang="fr-FR">
                          <a:solidFill>
                            <a:srgbClr val="58585B"/>
                          </a:solidFill>
                          <a:effectLst/>
                          <a:latin typeface="+mn-lt"/>
                        </a:rPr>
                        <a:t>Travaux Pratiques</a:t>
                      </a:r>
                    </a:p>
                  </a:txBody>
                  <a:tcPr marL="9525" marR="9525" marT="9525" marB="0" anchor="b"/>
                </a:tc>
                <a:tc>
                  <a:txBody>
                    <a:bodyPr/>
                    <a:lstStyle/>
                    <a:p>
                      <a:pPr rtl="0"/>
                      <a:r>
                        <a:rPr lang="fr-FR"/>
                        <a:t>Travaux Pratiques conçus pour travailler avec des équipements physiques.</a:t>
                      </a:r>
                    </a:p>
                  </a:txBody>
                  <a:tcPr/>
                </a:tc>
                <a:extLst>
                  <a:ext uri="{0D108BD9-81ED-4DB2-BD59-A6C34878D82A}">
                    <a16:rowId xmlns:a16="http://schemas.microsoft.com/office/drawing/2014/main" val="2258594367"/>
                  </a:ext>
                </a:extLst>
              </a:tr>
              <a:tr h="265091">
                <a:tc>
                  <a:txBody>
                    <a:bodyPr/>
                    <a:lstStyle/>
                    <a:p>
                      <a:pPr algn="l" fontAlgn="b" rtl="0"/>
                      <a:r>
                        <a:rPr sz="1400" b="false" i="false" u="none" strike="noStrike" lang="fr-FR">
                          <a:solidFill>
                            <a:srgbClr val="58585B"/>
                          </a:solidFill>
                          <a:effectLst/>
                          <a:latin typeface="+mn-lt"/>
                        </a:rPr>
                        <a:t>Questionnaires sur le module</a:t>
                      </a:r>
                    </a:p>
                  </a:txBody>
                  <a:tcPr marL="9525" marR="9525" marT="9525" marB="0" anchor="ctr"/>
                </a:tc>
                <a:tc>
                  <a:txBody>
                    <a:bodyPr/>
                    <a:lstStyle/>
                    <a:p>
                      <a:pPr rtl="0"/>
                      <a:r>
                        <a:rPr lang="fr-FR"/>
                        <a:t>Des évaluations automatiques qui intègrent les concepts et les compétences acquises tout au long de la série de rubriques présentées dans le module.</a:t>
                      </a:r>
                    </a:p>
                  </a:txBody>
                  <a:tcPr/>
                </a:tc>
                <a:extLst>
                  <a:ext uri="{0D108BD9-81ED-4DB2-BD59-A6C34878D82A}">
                    <a16:rowId xmlns:a16="http://schemas.microsoft.com/office/drawing/2014/main" val="3594625360"/>
                  </a:ext>
                </a:extLst>
              </a:tr>
              <a:tr h="265091">
                <a:tc>
                  <a:txBody>
                    <a:bodyPr/>
                    <a:lstStyle/>
                    <a:p>
                      <a:pPr algn="l" fontAlgn="b" rtl="0"/>
                      <a:r>
                        <a:rPr sz="1400" b="false" i="false" u="none" strike="noStrike" lang="fr-FR">
                          <a:solidFill>
                            <a:srgbClr val="58585B"/>
                          </a:solidFill>
                          <a:effectLst/>
                          <a:latin typeface="+mn-lt"/>
                        </a:rPr>
                        <a:t>Résumé du module</a:t>
                      </a:r>
                    </a:p>
                  </a:txBody>
                  <a:tcPr marL="9525" marR="9525" marT="9525" marB="0" anchor="ctr"/>
                </a:tc>
                <a:tc>
                  <a:txBody>
                    <a:bodyPr/>
                    <a:lstStyle/>
                    <a:p>
                      <a:pPr rtl="0"/>
                      <a:r>
                        <a:rPr lang="fr-FR"/>
                        <a:t>Récapte brièvement le contenu du module.</a:t>
                      </a:r>
                    </a:p>
                  </a:txBody>
                  <a:tcPr/>
                </a:tc>
                <a:extLst>
                  <a:ext uri="{0D108BD9-81ED-4DB2-BD59-A6C34878D82A}">
                    <a16:rowId xmlns:a16="http://schemas.microsoft.com/office/drawing/2014/main" val="4159102671"/>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modèle d'application</a:t>
            </a:r>
            <a:br>
              <a:rPr lang="en-US" altLang="en-US" dirty="0"/>
            </a:br>
            <a:r>
              <a:rPr lang="fr-FR"/>
              <a:t>Anatomie d'un dossier de docker</a:t>
            </a:r>
          </a:p>
        </p:txBody>
      </p:sp>
      <p:sp>
        <p:nvSpPr>
          <p:cNvPr id="2" name="Content Placeholder 1"/>
          <p:cNvSpPr>
            <a:spLocks noGrp="1"/>
          </p:cNvSpPr>
          <p:nvPr>
            <p:ph idx="1"/>
          </p:nvPr>
        </p:nvSpPr>
        <p:spPr>
          <a:xfrm>
            <a:off x="0" y="741894"/>
            <a:ext cx="8896865" cy="3979679"/>
          </a:xfrm>
        </p:spPr>
        <p:txBody>
          <a:bodyPr/>
          <a:lstStyle/>
          <a:p>
            <a:pPr rtl="0">
              <a:buFont typeface="Arial" panose="020B0604020202020204" pitchFamily="34" charset="0"/>
              <a:buChar char="•"/>
            </a:pPr>
            <a:r>
              <a:rPr kumimoji="false" sz="1400" b="false" i="false" u="none" strike="noStrike" cap="none" normalizeH="false" baseline="0" lang="fr-FR">
                <a:ln>
                  <a:noFill/>
                </a:ln>
                <a:effectLst/>
              </a:rPr>
              <a:t>Considérez le</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Dockerfile</a:t>
            </a:r>
            <a:r>
              <a:rPr kumimoji="false" sz="1400" b="false" i="false" u="none" strike="noStrike" cap="none" normalizeH="false" baseline="0" lang="fr-FR">
                <a:ln>
                  <a:noFill/>
                </a:ln>
                <a:effectLst/>
              </a:rPr>
              <a:t>suivant qui conteneurise une application Python et l'explication des</a:t>
            </a:r>
            <a:r>
              <a:rPr sz="1400" lang="fr-FR"/>
              <a:t>commandes e sont les suivantes :</a:t>
            </a:r>
          </a:p>
          <a:p>
            <a:pPr lvl="1" rtl="0">
              <a:buFont typeface="Arial" panose="020B0604020202020204" pitchFamily="34" charset="0"/>
              <a:buChar char="•"/>
            </a:pPr>
            <a:r>
              <a:rPr kumimoji="false" b="false" i="false" u="none" strike="noStrike" cap="none" normalizeH="false" baseline="0" lang="fr-FR">
                <a:ln>
                  <a:noFill/>
                </a:ln>
                <a:effectLst/>
              </a:rPr>
              <a:t>La commande</a:t>
            </a:r>
            <a:r>
              <a:rPr lang="fr-FR">
                <a:solidFill>
                  <a:schemeClr val="accent3"/>
                </a:solidFill>
                <a:highlight>
                  <a:srgbClr val="000000"/>
                </a:highlight>
                <a:latin typeface="Times New Roman" panose="02020603050405020304" pitchFamily="18" charset="0"/>
                <a:cs typeface="Times New Roman" panose="02020603050405020304" pitchFamily="18" charset="0"/>
              </a:rPr>
              <a:t>From</a:t>
            </a:r>
            <a:r>
              <a:rPr kumimoji="false" b="false" i="false" u="none" strike="noStrike" cap="none" normalizeH="false" baseline="0" lang="fr-FR">
                <a:ln>
                  <a:noFill/>
                </a:ln>
                <a:effectLst/>
              </a:rPr>
              <a:t>installe Python dans l'image Docker. </a:t>
            </a:r>
          </a:p>
          <a:p>
            <a:pPr lvl="1" rtl="0">
              <a:buFont typeface="Arial" panose="020B0604020202020204" pitchFamily="34" charset="0"/>
              <a:buChar char="•"/>
            </a:pPr>
            <a:r>
              <a:rPr kumimoji="false" b="false" i="false" u="none" strike="noStrike" cap="none" normalizeH="false" baseline="0" lang="fr-FR">
                <a:ln>
                  <a:noFill/>
                </a:ln>
                <a:effectLst/>
              </a:rPr>
              <a:t>La commande</a:t>
            </a:r>
            <a:r>
              <a:rPr lang="fr-FR">
                <a:solidFill>
                  <a:schemeClr val="accent3"/>
                </a:solidFill>
                <a:highlight>
                  <a:srgbClr val="000000"/>
                </a:highlight>
                <a:latin typeface="Times New Roman" panose="02020603050405020304" pitchFamily="18" charset="0"/>
                <a:cs typeface="Times New Roman" panose="02020603050405020304" pitchFamily="18" charset="0"/>
              </a:rPr>
              <a:t>WORKDIR</a:t>
            </a:r>
            <a:r>
              <a:rPr kumimoji="false" b="false" i="false" u="none" strike="noStrike" cap="none" normalizeH="false" baseline="0" lang="fr-FR">
                <a:ln>
                  <a:noFill/>
                </a:ln>
                <a:effectLst/>
              </a:rPr>
              <a:t>indique à Docker d'utiliser</a:t>
            </a:r>
            <a:r>
              <a:rPr lang="fr-FR">
                <a:solidFill>
                  <a:schemeClr val="accent3"/>
                </a:solidFill>
                <a:highlight>
                  <a:srgbClr val="000000"/>
                </a:highlight>
                <a:latin typeface="Times New Roman" panose="02020603050405020304" pitchFamily="18" charset="0"/>
                <a:cs typeface="Times New Roman" panose="02020603050405020304" pitchFamily="18" charset="0"/>
              </a:rPr>
              <a:t>/home/ubuntu</a:t>
            </a:r>
            <a:r>
              <a:rPr kumimoji="false" b="false" i="false" u="none" strike="noStrike" cap="none" normalizeH="false" baseline="0" lang="fr-FR">
                <a:ln>
                  <a:noFill/>
                </a:ln>
                <a:effectLst/>
              </a:rPr>
              <a:t>comme répertoire de travail.</a:t>
            </a:r>
          </a:p>
          <a:p>
            <a:pPr lvl="1" rtl="0">
              <a:buFont typeface="Arial" panose="020B0604020202020204" pitchFamily="34" charset="0"/>
              <a:buChar char="•"/>
            </a:pPr>
            <a:r>
              <a:rPr kumimoji="false" b="false" i="false" u="none" strike="noStrike" cap="none" normalizeH="false" baseline="0" lang="fr-FR">
                <a:ln>
                  <a:noFill/>
                </a:ln>
                <a:effectLst/>
              </a:rPr>
              <a:t>La commande</a:t>
            </a:r>
            <a:r>
              <a:rPr lang="fr-FR">
                <a:solidFill>
                  <a:schemeClr val="accent3"/>
                </a:solidFill>
                <a:highlight>
                  <a:srgbClr val="000000"/>
                </a:highlight>
                <a:latin typeface="Times New Roman" panose="02020603050405020304" pitchFamily="18" charset="0"/>
                <a:cs typeface="Times New Roman" panose="02020603050405020304" pitchFamily="18" charset="0"/>
              </a:rPr>
              <a:t>COPY</a:t>
            </a:r>
            <a:r>
              <a:rPr kumimoji="false" b="false" i="false" u="none" strike="noStrike" cap="none" normalizeH="false" baseline="0" lang="fr-FR">
                <a:ln>
                  <a:noFill/>
                </a:ln>
                <a:effectLst/>
              </a:rPr>
              <a:t>indique à Docker de copier le fichier du répertoire courant de Dockerfile dans</a:t>
            </a:r>
            <a:r>
              <a:rPr lang="fr-FR">
                <a:solidFill>
                  <a:schemeClr val="accent3"/>
                </a:solidFill>
                <a:highlight>
                  <a:srgbClr val="000000"/>
                </a:highlight>
                <a:latin typeface="Times New Roman" panose="02020603050405020304" pitchFamily="18" charset="0"/>
                <a:cs typeface="Times New Roman" panose="02020603050405020304" pitchFamily="18" charset="0"/>
              </a:rPr>
              <a:t>/home/ubuntu</a:t>
            </a:r>
            <a:r>
              <a:rPr kumimoji="false" b="false" i="false" u="none" strike="noStrike" cap="none" normalizeH="false" baseline="0" lang="fr-FR">
                <a:ln>
                  <a:noFill/>
                </a:ln>
                <a:effectLst/>
              </a:rPr>
              <a:t>.</a:t>
            </a:r>
          </a:p>
          <a:p>
            <a:pPr lvl="1" rtl="0">
              <a:buFont typeface="Arial" panose="020B0604020202020204" pitchFamily="34" charset="0"/>
              <a:buChar char="•"/>
            </a:pPr>
            <a:r>
              <a:rPr kumimoji="false" b="false" i="false" u="none" strike="noStrike" cap="none" normalizeH="false" baseline="0" lang="fr-FR">
                <a:ln>
                  <a:noFill/>
                </a:ln>
                <a:effectLst/>
              </a:rPr>
              <a:t>La commande</a:t>
            </a:r>
            <a:r>
              <a:rPr lang="fr-FR">
                <a:solidFill>
                  <a:schemeClr val="accent3"/>
                </a:solidFill>
                <a:highlight>
                  <a:srgbClr val="000000"/>
                </a:highlight>
                <a:latin typeface="Times New Roman" panose="02020603050405020304" pitchFamily="18" charset="0"/>
                <a:cs typeface="Times New Roman" panose="02020603050405020304" pitchFamily="18" charset="0"/>
              </a:rPr>
              <a:t>RUN</a:t>
            </a:r>
            <a:r>
              <a:rPr kumimoji="false" b="false" i="false" u="none" strike="noStrike" cap="none" normalizeH="false" baseline="0" lang="fr-FR">
                <a:ln>
                  <a:noFill/>
                </a:ln>
                <a:effectLst/>
              </a:rPr>
              <a:t>permet d'exécuter directement des commandes sur le conteneur.</a:t>
            </a:r>
          </a:p>
          <a:p>
            <a:pPr lvl="1" rtl="0">
              <a:buFont typeface="Arial" panose="020B0604020202020204" pitchFamily="34" charset="0"/>
              <a:buChar char="•"/>
            </a:pPr>
            <a:r>
              <a:rPr lang="fr-FR"/>
              <a:t>La commandeCMDdémarre le serveur lorsque l'utilisateurexécute le conteneur réel.</a:t>
            </a:r>
            <a:r>
              <a:rPr kumimoji="false" b="false" i="false" u="none" strike="noStrike" cap="none" normalizeH="false" baseline="0" lang="fr-FR">
                <a:ln>
                  <a:noFill/>
                </a:ln>
                <a:effectLst/>
              </a:rPr>
              <a:t> </a:t>
            </a:r>
          </a:p>
          <a:p>
            <a:pPr lvl="1" rtl="0">
              <a:buFont typeface="Arial" panose="020B0604020202020204" pitchFamily="34" charset="0"/>
              <a:buChar char="•"/>
            </a:pPr>
            <a:r>
              <a:rPr lang="fr-FR"/>
              <a:t>La commandeEXPOSEindique à Docker que l'utilisateur souhaite exposer le port 8080.</a:t>
            </a:r>
            <a:r>
              <a:rPr kumimoji="false" b="false" i="false" u="none" strike="noStrike" cap="none" normalizeH="false" baseline="0" lang="fr-FR">
                <a:ln>
                  <a:noFill/>
                </a:ln>
                <a:effectLst/>
              </a:rPr>
              <a:t> </a:t>
            </a:r>
          </a:p>
        </p:txBody>
      </p:sp>
      <p:pic>
        <p:nvPicPr>
          <p:cNvPr id="3" name="Picture 2">
            <a:extLst>
              <a:ext uri="{FF2B5EF4-FFF2-40B4-BE49-F238E27FC236}">
                <a16:creationId xmlns:a16="http://schemas.microsoft.com/office/drawing/2014/main" id="{635ECB90-42DF-46BA-B63E-0A4E60E854BE}"/>
              </a:ext>
            </a:extLst>
          </p:cNvPr>
          <p:cNvPicPr>
            <a:picLocks noChangeAspect="1"/>
          </p:cNvPicPr>
          <p:nvPr/>
        </p:nvPicPr>
        <p:blipFill>
          <a:blip r:embed="rId4"/>
          <a:stretch>
            <a:fillRect/>
          </a:stretch>
        </p:blipFill>
        <p:spPr>
          <a:xfrm>
            <a:off x="2437511" y="3068810"/>
            <a:ext cx="4105179" cy="1692000"/>
          </a:xfrm>
          <a:prstGeom prst="rect">
            <a:avLst/>
          </a:prstGeom>
        </p:spPr>
      </p:pic>
    </p:spTree>
    <p:custDataLst>
      <p:tags r:id="rId1"/>
    </p:custDataLst>
    <p:extLst>
      <p:ext uri="{BB962C8B-B14F-4D97-AF65-F5344CB8AC3E}">
        <p14:creationId xmlns:p14="http://schemas.microsoft.com/office/powerpoint/2010/main" val="2262722170"/>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d'une application type</a:t>
            </a:r>
          </a:p>
          <a:p>
            <a:pPr rtl="0"/>
            <a:r>
              <a:rPr lang="fr-FR"/>
              <a:t>Anatomie d'un fichier Dockerfile (Cont.)</a:t>
            </a:r>
          </a:p>
        </p:txBody>
      </p:sp>
      <p:sp>
        <p:nvSpPr>
          <p:cNvPr id="2" name="Content Placeholder 1"/>
          <p:cNvSpPr>
            <a:spLocks noGrp="1"/>
          </p:cNvSpPr>
          <p:nvPr>
            <p:ph idx="1"/>
          </p:nvPr>
        </p:nvSpPr>
        <p:spPr>
          <a:xfrm>
            <a:off x="144066" y="820917"/>
            <a:ext cx="4293464" cy="3693210"/>
          </a:xfrm>
        </p:spPr>
        <p:txBody>
          <a:bodyPr/>
          <a:lstStyle/>
          <a:p>
            <a:pPr rtl="0">
              <a:buFont typeface="Arial" panose="020B0604020202020204" pitchFamily="34" charset="0"/>
              <a:buChar char="•"/>
            </a:pPr>
            <a:r>
              <a:rPr sz="1400" b="false" i="false" lang="fr-FR">
                <a:effectLst/>
              </a:rPr>
              <a:t>Docker tire parti de ce qui est stocké dans le cache pour accélérer le processus.</a:t>
            </a:r>
          </a:p>
          <a:p>
            <a:pPr rtl="0">
              <a:buFont typeface="Arial" panose="020B0604020202020204" pitchFamily="34" charset="0"/>
              <a:buChar char="•"/>
            </a:pPr>
            <a:r>
              <a:rPr sz="1400" b="false" i="false" lang="fr-FR">
                <a:effectLst/>
              </a:rPr>
              <a:t>La commande "docker build" </a:t>
            </a:r>
            <a:r>
              <a:rPr sz="1400" lang="fr-FR"/>
              <a:t> est utilisée pour construire l'image. Dans la sortie donnée, l'image a été précédemment construite. </a:t>
            </a:r>
          </a:p>
          <a:p>
            <a:pPr rtl="0">
              <a:buFont typeface="Arial" panose="020B0604020202020204" pitchFamily="34" charset="0"/>
              <a:buChar char="•"/>
            </a:pPr>
            <a:r>
              <a:rPr sz="1400" lang="fr-FR"/>
              <a:t>Le Docker passe par chaque étape du Dockerfile, en commençant par l'image de base, Python. Si cette image n'existe pas sur le système, Docker la retire du Registre. Le registre par défaut est Docker Hub.</a:t>
            </a:r>
          </a:p>
          <a:p>
            <a:pPr rtl="0">
              <a:buFont typeface="Arial" panose="020B0604020202020204" pitchFamily="34" charset="0"/>
              <a:buChar char="•"/>
            </a:pPr>
            <a:r>
              <a:rPr sz="1400" lang="fr-FR"/>
              <a:t>Entre les étapes telles que l'exécution d'une commande, Docker crée en fait un nouveau conteneur et construit une image intermédiaire, une nouvelle couche, en enregistrant ce conteneur.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172E576D-2BAC-4062-A302-0E332001F07A}"/>
              </a:ext>
            </a:extLst>
          </p:cNvPr>
          <p:cNvPicPr>
            <a:picLocks noChangeAspect="1"/>
          </p:cNvPicPr>
          <p:nvPr/>
        </p:nvPicPr>
        <p:blipFill>
          <a:blip r:embed="rId4"/>
          <a:stretch>
            <a:fillRect/>
          </a:stretch>
        </p:blipFill>
        <p:spPr>
          <a:xfrm>
            <a:off x="4948520" y="265134"/>
            <a:ext cx="3603696" cy="4500000"/>
          </a:xfrm>
          <a:prstGeom prst="rect">
            <a:avLst/>
          </a:prstGeom>
        </p:spPr>
      </p:pic>
    </p:spTree>
    <p:custDataLst>
      <p:tags r:id="rId1"/>
    </p:custDataLst>
    <p:extLst>
      <p:ext uri="{BB962C8B-B14F-4D97-AF65-F5344CB8AC3E}">
        <p14:creationId xmlns:p14="http://schemas.microsoft.com/office/powerpoint/2010/main" val="584181432"/>
      </p:ext>
    </p:extLst>
  </p:cSld>
  <p:clrMapOvr>
    <a:masterClrMapping/>
  </p:clrMapOvr>
  <p:transition spd="slow">
    <p:wipe/>
  </p:transition>
</p:sld>
</file>

<file path=ppt/slides/slide3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d'une application type</a:t>
            </a:r>
          </a:p>
          <a:p>
            <a:pPr rtl="0"/>
            <a:r>
              <a:rPr lang="fr-FR"/>
              <a:t>Démarrer un conteneur Docker localement</a:t>
            </a:r>
          </a:p>
        </p:txBody>
      </p:sp>
      <p:sp>
        <p:nvSpPr>
          <p:cNvPr id="2" name="Content Placeholder 1"/>
          <p:cNvSpPr>
            <a:spLocks noGrp="1"/>
          </p:cNvSpPr>
          <p:nvPr>
            <p:ph idx="1"/>
          </p:nvPr>
        </p:nvSpPr>
        <p:spPr>
          <a:xfrm>
            <a:off x="87621" y="730605"/>
            <a:ext cx="8912313" cy="3693210"/>
          </a:xfrm>
        </p:spPr>
        <p:txBody>
          <a:bodyPr/>
          <a:lstStyle/>
          <a:p>
            <a:pPr rtl="0">
              <a:buFont typeface="Arial" panose="020B0604020202020204" pitchFamily="34" charset="0"/>
              <a:buChar char="•"/>
            </a:pPr>
            <a:r>
              <a:rPr sz="1400" lang="fr-FR"/>
              <a:t>Après avoir construit l'image en utilisant dockerfile, créez un nouveau conteneur et effectuez un travail en entrant la commande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docker run</a:t>
            </a:r>
            <a:r>
              <a:rPr sz="1400" lang="fr-FR"/>
              <a:t>.</a:t>
            </a:r>
          </a:p>
          <a:p>
            <a:pPr rtl="0">
              <a:buFont typeface="Arial" panose="020B0604020202020204" pitchFamily="34" charset="0"/>
              <a:buChar char="•"/>
            </a:pPr>
            <a:r>
              <a:rPr sz="1400" lang="fr-FR"/>
              <a:t>Le paramètre -d est abrégé pour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—detach</a:t>
            </a:r>
            <a:r>
              <a:rPr sz="1400" lang="fr-FR"/>
              <a:t> et indique que l'image doit s'exécuter en arrière-plan.</a:t>
            </a:r>
          </a:p>
          <a:p>
            <a:pPr rtl="0">
              <a:buFont typeface="Arial" panose="020B0604020202020204" pitchFamily="34" charset="0"/>
              <a:buChar char="•"/>
            </a:pPr>
            <a:r>
              <a:rPr sz="1400" lang="fr-FR"/>
              <a:t>Le paramètre -P indique à Docker de le publier sur le port exposé.</a:t>
            </a:r>
          </a:p>
          <a:p>
            <a:pPr rtl="0">
              <a:buNone/>
            </a:pPr>
            <a:r>
              <a:rPr sz="1400" lang="fr-FR"/>
              <a:t> </a:t>
            </a:r>
          </a:p>
        </p:txBody>
      </p:sp>
      <p:pic>
        <p:nvPicPr>
          <p:cNvPr id="3" name="Picture 2">
            <a:extLst>
              <a:ext uri="{FF2B5EF4-FFF2-40B4-BE49-F238E27FC236}">
                <a16:creationId xmlns:a16="http://schemas.microsoft.com/office/drawing/2014/main" id="{4E7CFF0A-0E12-4E2C-B015-1E051AE7A2B7}"/>
              </a:ext>
            </a:extLst>
          </p:cNvPr>
          <p:cNvPicPr>
            <a:picLocks noChangeAspect="1"/>
          </p:cNvPicPr>
          <p:nvPr/>
        </p:nvPicPr>
        <p:blipFill rotWithShape="1">
          <a:blip r:embed="rId4"/>
          <a:srcRect l="30845" t="39262" r="31408" b="50968"/>
          <a:stretch/>
        </p:blipFill>
        <p:spPr>
          <a:xfrm>
            <a:off x="1203915" y="2043416"/>
            <a:ext cx="5860131" cy="900000"/>
          </a:xfrm>
          <a:prstGeom prst="rect">
            <a:avLst/>
          </a:prstGeom>
        </p:spPr>
      </p:pic>
      <p:sp>
        <p:nvSpPr>
          <p:cNvPr id="7" name="Content Placeholder 1">
            <a:extLst>
              <a:ext uri="{FF2B5EF4-FFF2-40B4-BE49-F238E27FC236}">
                <a16:creationId xmlns:a16="http://schemas.microsoft.com/office/drawing/2014/main" id="{D8D3A2F8-585B-4E54-9472-990EFEA8D45C}"/>
              </a:ext>
            </a:extLst>
          </p:cNvPr>
          <p:cNvSpPr txBox="1">
            <a:spLocks/>
          </p:cNvSpPr>
          <p:nvPr/>
        </p:nvSpPr>
        <p:spPr bwMode="auto">
          <a:xfrm>
            <a:off x="144066" y="2949832"/>
            <a:ext cx="8999934" cy="430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Remarquez les processus de mise en vente du conteneur :</a:t>
            </a:r>
          </a:p>
          <a:p>
            <a:pPr>
              <a:buFont typeface="Wingdings" panose="05000000000000000000" pitchFamily="2" charset="2"/>
              <a:buNone/>
            </a:pPr>
            <a:endParaRPr lang="en-US" sz="1400" dirty="0"/>
          </a:p>
          <a:p>
            <a:pPr rtl="0">
              <a:buFont typeface="Wingdings" panose="05000000000000000000" pitchFamily="2" charset="2"/>
              <a:buNone/>
            </a:pPr>
            <a:r>
              <a:rPr sz="1400" lang="fr-FR"/>
              <a:t> </a:t>
            </a:r>
          </a:p>
        </p:txBody>
      </p:sp>
      <p:pic>
        <p:nvPicPr>
          <p:cNvPr id="4" name="Picture 3">
            <a:extLst>
              <a:ext uri="{FF2B5EF4-FFF2-40B4-BE49-F238E27FC236}">
                <a16:creationId xmlns:a16="http://schemas.microsoft.com/office/drawing/2014/main" id="{AFBADA8E-1B9D-4B6E-9D97-0F5F28B50CB8}"/>
              </a:ext>
            </a:extLst>
          </p:cNvPr>
          <p:cNvPicPr>
            <a:picLocks noChangeAspect="1"/>
          </p:cNvPicPr>
          <p:nvPr/>
        </p:nvPicPr>
        <p:blipFill>
          <a:blip r:embed="rId5"/>
          <a:stretch>
            <a:fillRect/>
          </a:stretch>
        </p:blipFill>
        <p:spPr>
          <a:xfrm>
            <a:off x="642049" y="3356028"/>
            <a:ext cx="7859902" cy="1289354"/>
          </a:xfrm>
          <a:prstGeom prst="rect">
            <a:avLst/>
          </a:prstGeom>
        </p:spPr>
      </p:pic>
    </p:spTree>
    <p:custDataLst>
      <p:tags r:id="rId1"/>
    </p:custDataLst>
    <p:extLst>
      <p:ext uri="{BB962C8B-B14F-4D97-AF65-F5344CB8AC3E}">
        <p14:creationId xmlns:p14="http://schemas.microsoft.com/office/powerpoint/2010/main" val="2052027488"/>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Démarrer un conteneur Docker localement (suite)</a:t>
            </a:r>
          </a:p>
        </p:txBody>
      </p:sp>
      <p:sp>
        <p:nvSpPr>
          <p:cNvPr id="2" name="Content Placeholder 1"/>
          <p:cNvSpPr>
            <a:spLocks noGrp="1"/>
          </p:cNvSpPr>
          <p:nvPr>
            <p:ph idx="1"/>
          </p:nvPr>
        </p:nvSpPr>
        <p:spPr>
          <a:xfrm>
            <a:off x="144066" y="820917"/>
            <a:ext cx="8730993" cy="647999"/>
          </a:xfrm>
        </p:spPr>
        <p:txBody>
          <a:bodyPr/>
          <a:lstStyle/>
          <a:p>
            <a:pPr rtl="0">
              <a:buFont typeface="Arial" pitchFamily="34" charset="0"/>
              <a:buChar char="•"/>
            </a:pPr>
            <a:r>
              <a:rPr sz="1400" lang="fr-FR"/>
              <a:t>Notez que Docker a attribué au conteneur un nom en tant que</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jovial_sammet</a:t>
            </a:r>
            <a:r>
              <a:rPr sz="1400" lang="fr-FR"/>
              <a:t>. </a:t>
            </a:r>
            <a:r>
              <a:rPr sz="1400" b="false" i="false" lang="fr-FR">
                <a:effectLst/>
              </a:rPr>
              <a:t>L'attribution de noms est également effectuée avec l'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 option—name.</a:t>
            </a:r>
          </a:p>
        </p:txBody>
      </p:sp>
      <p:pic>
        <p:nvPicPr>
          <p:cNvPr id="3" name="Picture 2">
            <a:extLst>
              <a:ext uri="{FF2B5EF4-FFF2-40B4-BE49-F238E27FC236}">
                <a16:creationId xmlns:a16="http://schemas.microsoft.com/office/drawing/2014/main" id="{C5135AF0-159B-4B76-BC77-1421525CE75A}"/>
              </a:ext>
            </a:extLst>
          </p:cNvPr>
          <p:cNvPicPr>
            <a:picLocks noChangeAspect="1"/>
          </p:cNvPicPr>
          <p:nvPr/>
        </p:nvPicPr>
        <p:blipFill rotWithShape="1">
          <a:blip r:embed="rId4"/>
          <a:srcRect l="30562" t="26530" r="39859" b="71215"/>
          <a:stretch/>
        </p:blipFill>
        <p:spPr>
          <a:xfrm>
            <a:off x="1129553" y="1468916"/>
            <a:ext cx="5991859" cy="256791"/>
          </a:xfrm>
          <a:prstGeom prst="rect">
            <a:avLst/>
          </a:prstGeom>
        </p:spPr>
      </p:pic>
      <p:sp>
        <p:nvSpPr>
          <p:cNvPr id="7" name="Content Placeholder 1">
            <a:extLst>
              <a:ext uri="{FF2B5EF4-FFF2-40B4-BE49-F238E27FC236}">
                <a16:creationId xmlns:a16="http://schemas.microsoft.com/office/drawing/2014/main" id="{7238BBB1-3C8C-42C0-9ED5-983C9633514A}"/>
              </a:ext>
            </a:extLst>
          </p:cNvPr>
          <p:cNvSpPr txBox="1">
            <a:spLocks/>
          </p:cNvSpPr>
          <p:nvPr/>
        </p:nvSpPr>
        <p:spPr bwMode="auto">
          <a:xfrm>
            <a:off x="144067" y="1954952"/>
            <a:ext cx="8999933" cy="1312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itchFamily="34" charset="0"/>
              <a:buChar char="•"/>
            </a:pPr>
            <a:r>
              <a:rPr sz="1400" lang="fr-FR"/>
              <a:t>Même si le conteneur écoute sur le port 80, il s'agit simplement d'un port interne. Docker a spécifié un port externe comme 32774, qui sera transporté vers le port interne.</a:t>
            </a:r>
          </a:p>
          <a:p>
            <a:pPr rtl="0">
              <a:buFont typeface="Arial" pitchFamily="34" charset="0"/>
              <a:buChar char="•"/>
            </a:pPr>
            <a:r>
              <a:rPr sz="1400" lang="fr-FR"/>
              <a:t>Cela vous permet d'exécuter plusieurs conteneurs qui écoutent sur le même port sans avoir de conflits.</a:t>
            </a:r>
          </a:p>
          <a:p>
            <a:pPr rtl="0">
              <a:buFont typeface="Arial" pitchFamily="34" charset="0"/>
              <a:buChar char="•"/>
            </a:pPr>
            <a:r>
              <a:rPr sz="1400" lang="fr-FR"/>
              <a:t>Pour extraire l'exemple de site Web de l'application, utilisez l'adresse IP publique du serveur hôte et ce port est utilisé.</a:t>
            </a:r>
          </a:p>
          <a:p>
            <a:pPr>
              <a:buFont typeface="Arial" pitchFamily="34" charset="0"/>
              <a:buChar char="•"/>
            </a:pPr>
            <a:endParaRPr lang="en-US" sz="1400" dirty="0"/>
          </a:p>
          <a:p>
            <a:pPr lvl="1">
              <a:buFont typeface="Arial" pitchFamily="34" charset="0"/>
              <a:buChar char="•"/>
            </a:pPr>
            <a:endParaRPr lang="en-US" dirty="0"/>
          </a:p>
        </p:txBody>
      </p:sp>
      <p:pic>
        <p:nvPicPr>
          <p:cNvPr id="5" name="Picture 4">
            <a:extLst>
              <a:ext uri="{FF2B5EF4-FFF2-40B4-BE49-F238E27FC236}">
                <a16:creationId xmlns:a16="http://schemas.microsoft.com/office/drawing/2014/main" id="{D15A9036-9E62-472D-B07F-35169B13B692}"/>
              </a:ext>
            </a:extLst>
          </p:cNvPr>
          <p:cNvPicPr>
            <a:picLocks noChangeAspect="1"/>
          </p:cNvPicPr>
          <p:nvPr/>
        </p:nvPicPr>
        <p:blipFill rotWithShape="1">
          <a:blip r:embed="rId4"/>
          <a:srcRect l="30845" t="47573" r="46901" b="42657"/>
          <a:stretch/>
        </p:blipFill>
        <p:spPr>
          <a:xfrm>
            <a:off x="2193870" y="3422582"/>
            <a:ext cx="3966550" cy="979087"/>
          </a:xfrm>
          <a:prstGeom prst="rect">
            <a:avLst/>
          </a:prstGeom>
        </p:spPr>
      </p:pic>
    </p:spTree>
    <p:custDataLst>
      <p:tags r:id="rId1"/>
    </p:custDataLst>
    <p:extLst>
      <p:ext uri="{BB962C8B-B14F-4D97-AF65-F5344CB8AC3E}">
        <p14:creationId xmlns:p14="http://schemas.microsoft.com/office/powerpoint/2010/main" val="242572983"/>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Démarrer un conteneur Docker localement (suite)</a:t>
            </a:r>
          </a:p>
        </p:txBody>
      </p:sp>
      <p:sp>
        <p:nvSpPr>
          <p:cNvPr id="2" name="Content Placeholder 1"/>
          <p:cNvSpPr>
            <a:spLocks noGrp="1"/>
          </p:cNvSpPr>
          <p:nvPr>
            <p:ph idx="1"/>
          </p:nvPr>
        </p:nvSpPr>
        <p:spPr>
          <a:xfrm>
            <a:off x="72033" y="795167"/>
            <a:ext cx="9196145" cy="484993"/>
          </a:xfrm>
        </p:spPr>
        <p:txBody>
          <a:bodyPr/>
          <a:lstStyle/>
          <a:p>
            <a:pPr rtl="0">
              <a:buFont typeface="Arial" panose="020B0604020202020204" pitchFamily="34" charset="0"/>
              <a:buChar char="•"/>
            </a:pPr>
            <a:r>
              <a:rPr sz="1400" lang="fr-FR"/>
              <a:t>Docker permet également de spécifier un port particulier à transférer, afin de créer un système plus prévisible.</a:t>
            </a:r>
          </a:p>
          <a:p>
            <a:pPr lvl="1">
              <a:buFont typeface="Arial" pitchFamily="34" charset="0"/>
              <a:buChar char="•"/>
            </a:pPr>
            <a:endParaRPr lang="en-US" dirty="0"/>
          </a:p>
        </p:txBody>
      </p:sp>
      <p:pic>
        <p:nvPicPr>
          <p:cNvPr id="4" name="Picture 3">
            <a:extLst>
              <a:ext uri="{FF2B5EF4-FFF2-40B4-BE49-F238E27FC236}">
                <a16:creationId xmlns:a16="http://schemas.microsoft.com/office/drawing/2014/main" id="{7A22BE3D-2FED-48C0-AAA8-E2CD6650B425}"/>
              </a:ext>
            </a:extLst>
          </p:cNvPr>
          <p:cNvPicPr>
            <a:picLocks noChangeAspect="1"/>
          </p:cNvPicPr>
          <p:nvPr/>
        </p:nvPicPr>
        <p:blipFill>
          <a:blip r:embed="rId4"/>
          <a:stretch>
            <a:fillRect/>
          </a:stretch>
        </p:blipFill>
        <p:spPr>
          <a:xfrm>
            <a:off x="467098" y="1194870"/>
            <a:ext cx="8209804" cy="1969927"/>
          </a:xfrm>
          <a:prstGeom prst="rect">
            <a:avLst/>
          </a:prstGeom>
        </p:spPr>
      </p:pic>
      <p:sp>
        <p:nvSpPr>
          <p:cNvPr id="8" name="Content Placeholder 1">
            <a:extLst>
              <a:ext uri="{FF2B5EF4-FFF2-40B4-BE49-F238E27FC236}">
                <a16:creationId xmlns:a16="http://schemas.microsoft.com/office/drawing/2014/main" id="{69238EBA-C724-4ADC-921B-986A87AB4754}"/>
              </a:ext>
            </a:extLst>
          </p:cNvPr>
          <p:cNvSpPr txBox="1">
            <a:spLocks/>
          </p:cNvSpPr>
          <p:nvPr/>
        </p:nvSpPr>
        <p:spPr bwMode="auto">
          <a:xfrm>
            <a:off x="144065" y="3284813"/>
            <a:ext cx="9196145" cy="6525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Lorsque le conteneur est en cours d'exécution, l'activité de connexion peut être exécutée à l'aide de la commande</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exec</a:t>
            </a:r>
            <a:r>
              <a:rPr sz="1400" lang="fr-FR"/>
              <a:t>.</a:t>
            </a:r>
          </a:p>
          <a:p>
            <a:pPr>
              <a:buFont typeface="Arial" panose="020B0604020202020204" pitchFamily="34" charset="0"/>
              <a:buChar char="•"/>
            </a:pPr>
            <a:endParaRPr lang="en-US" sz="1400" dirty="0"/>
          </a:p>
          <a:p>
            <a:pPr lvl="1">
              <a:buFont typeface="Arial" pitchFamily="34" charset="0"/>
              <a:buChar char="•"/>
            </a:pPr>
            <a:endParaRPr lang="en-US" dirty="0"/>
          </a:p>
        </p:txBody>
      </p:sp>
      <p:pic>
        <p:nvPicPr>
          <p:cNvPr id="7" name="Picture 6">
            <a:extLst>
              <a:ext uri="{FF2B5EF4-FFF2-40B4-BE49-F238E27FC236}">
                <a16:creationId xmlns:a16="http://schemas.microsoft.com/office/drawing/2014/main" id="{5328EDEE-2370-424B-9C7B-C152361DF793}"/>
              </a:ext>
            </a:extLst>
          </p:cNvPr>
          <p:cNvPicPr>
            <a:picLocks noChangeAspect="1"/>
          </p:cNvPicPr>
          <p:nvPr/>
        </p:nvPicPr>
        <p:blipFill>
          <a:blip r:embed="rId5"/>
          <a:stretch>
            <a:fillRect/>
          </a:stretch>
        </p:blipFill>
        <p:spPr>
          <a:xfrm>
            <a:off x="2833686" y="3639752"/>
            <a:ext cx="2908207" cy="1400964"/>
          </a:xfrm>
          <a:prstGeom prst="rect">
            <a:avLst/>
          </a:prstGeom>
        </p:spPr>
      </p:pic>
    </p:spTree>
    <p:custDataLst>
      <p:tags r:id="rId1"/>
    </p:custDataLst>
    <p:extLst>
      <p:ext uri="{BB962C8B-B14F-4D97-AF65-F5344CB8AC3E}">
        <p14:creationId xmlns:p14="http://schemas.microsoft.com/office/powerpoint/2010/main" val="1833497808"/>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d'une application type </a:t>
            </a:r>
          </a:p>
          <a:p>
            <a:pPr rtl="0"/>
            <a:r>
              <a:rPr lang="fr-FR"/>
              <a:t>Démarrer un conteneur Docker localement (Content.)</a:t>
            </a:r>
          </a:p>
        </p:txBody>
      </p:sp>
      <p:sp>
        <p:nvSpPr>
          <p:cNvPr id="2" name="Content Placeholder 1"/>
          <p:cNvSpPr>
            <a:spLocks noGrp="1"/>
          </p:cNvSpPr>
          <p:nvPr>
            <p:ph idx="1"/>
          </p:nvPr>
        </p:nvSpPr>
        <p:spPr>
          <a:xfrm>
            <a:off x="144065" y="820917"/>
            <a:ext cx="8762868" cy="435327"/>
          </a:xfrm>
        </p:spPr>
        <p:txBody>
          <a:bodyPr/>
          <a:lstStyle/>
          <a:p>
            <a:pPr rtl="0">
              <a:buFont typeface="Arial" panose="020B0604020202020204" pitchFamily="34" charset="0"/>
              <a:buChar char="•"/>
            </a:pPr>
            <a:r>
              <a:rPr sz="1400" lang="fr-FR"/>
              <a:t>Pour arrêter et supprimer un conteneur en cours d'exécution, appelez-le par son nom :</a:t>
            </a:r>
          </a:p>
        </p:txBody>
      </p:sp>
      <p:pic>
        <p:nvPicPr>
          <p:cNvPr id="4" name="Picture 3">
            <a:extLst>
              <a:ext uri="{FF2B5EF4-FFF2-40B4-BE49-F238E27FC236}">
                <a16:creationId xmlns:a16="http://schemas.microsoft.com/office/drawing/2014/main" id="{24B549DB-B319-4BA3-AC1A-7C4A9E3AE801}"/>
              </a:ext>
            </a:extLst>
          </p:cNvPr>
          <p:cNvPicPr>
            <a:picLocks noChangeAspect="1"/>
          </p:cNvPicPr>
          <p:nvPr/>
        </p:nvPicPr>
        <p:blipFill>
          <a:blip r:embed="rId4"/>
          <a:stretch>
            <a:fillRect/>
          </a:stretch>
        </p:blipFill>
        <p:spPr>
          <a:xfrm>
            <a:off x="2739032" y="1256244"/>
            <a:ext cx="2263274" cy="1222168"/>
          </a:xfrm>
          <a:prstGeom prst="rect">
            <a:avLst/>
          </a:prstGeom>
        </p:spPr>
      </p:pic>
      <p:sp>
        <p:nvSpPr>
          <p:cNvPr id="7" name="Content Placeholder 1">
            <a:extLst>
              <a:ext uri="{FF2B5EF4-FFF2-40B4-BE49-F238E27FC236}">
                <a16:creationId xmlns:a16="http://schemas.microsoft.com/office/drawing/2014/main" id="{2C0C433D-2268-45D8-AFDD-C58AF5FDFD34}"/>
              </a:ext>
            </a:extLst>
          </p:cNvPr>
          <p:cNvSpPr txBox="1">
            <a:spLocks/>
          </p:cNvSpPr>
          <p:nvPr/>
        </p:nvSpPr>
        <p:spPr bwMode="auto">
          <a:xfrm>
            <a:off x="144065" y="2671166"/>
            <a:ext cx="8762868" cy="314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Notez à nouveau les processus en cours d'exécution et le conteneur en cours d'exécution a été supprimé.</a:t>
            </a:r>
          </a:p>
        </p:txBody>
      </p:sp>
      <p:pic>
        <p:nvPicPr>
          <p:cNvPr id="5" name="Picture 4">
            <a:extLst>
              <a:ext uri="{FF2B5EF4-FFF2-40B4-BE49-F238E27FC236}">
                <a16:creationId xmlns:a16="http://schemas.microsoft.com/office/drawing/2014/main" id="{81580895-F2EE-4DB7-AD1B-EBB0C8A27EA5}"/>
              </a:ext>
            </a:extLst>
          </p:cNvPr>
          <p:cNvPicPr>
            <a:picLocks noChangeAspect="1"/>
          </p:cNvPicPr>
          <p:nvPr/>
        </p:nvPicPr>
        <p:blipFill>
          <a:blip r:embed="rId5"/>
          <a:stretch>
            <a:fillRect/>
          </a:stretch>
        </p:blipFill>
        <p:spPr>
          <a:xfrm>
            <a:off x="400290" y="3105117"/>
            <a:ext cx="8343420" cy="1336672"/>
          </a:xfrm>
          <a:prstGeom prst="rect">
            <a:avLst/>
          </a:prstGeom>
        </p:spPr>
      </p:pic>
    </p:spTree>
    <p:custDataLst>
      <p:tags r:id="rId1"/>
    </p:custDataLst>
    <p:extLst>
      <p:ext uri="{BB962C8B-B14F-4D97-AF65-F5344CB8AC3E}">
        <p14:creationId xmlns:p14="http://schemas.microsoft.com/office/powerpoint/2010/main" val="3919114218"/>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d'une application type </a:t>
            </a:r>
          </a:p>
          <a:p>
            <a:pPr rtl="0"/>
            <a:r>
              <a:rPr lang="fr-FR"/>
              <a:t>Enregistrer une image Docker dans un registre</a:t>
            </a:r>
          </a:p>
        </p:txBody>
      </p:sp>
      <p:sp>
        <p:nvSpPr>
          <p:cNvPr id="2" name="Content Placeholder 1"/>
          <p:cNvSpPr>
            <a:spLocks noGrp="1"/>
          </p:cNvSpPr>
          <p:nvPr>
            <p:ph idx="1"/>
          </p:nvPr>
        </p:nvSpPr>
        <p:spPr>
          <a:xfrm>
            <a:off x="144065" y="820917"/>
            <a:ext cx="8855870" cy="3693210"/>
          </a:xfrm>
        </p:spPr>
        <p:txBody>
          <a:bodyPr/>
          <a:lstStyle/>
          <a:p>
            <a:pPr rtl="0">
              <a:buFont typeface="Arial" panose="020B0604020202020204" pitchFamily="34" charset="0"/>
              <a:buChar char="•"/>
            </a:pPr>
            <a:r>
              <a:rPr sz="1400" lang="fr-FR"/>
              <a:t>Pour rendre l'image disponible pour les utilisateurs, stockez-la dans un registre d'images.</a:t>
            </a:r>
          </a:p>
          <a:p>
            <a:pPr rtl="0">
              <a:buFont typeface="Arial" panose="020B0604020202020204" pitchFamily="34" charset="0"/>
              <a:buChar char="•"/>
            </a:pPr>
            <a:r>
              <a:rPr sz="1400" lang="fr-FR"/>
              <a:t>Par défaut, Docker utilise le registre Docker Hub, mais les utilisateurs peuvent également créer leur propre registre. Pour commencer le processus</a:t>
            </a:r>
          </a:p>
          <a:p>
            <a:pPr rtl="0">
              <a:buFont typeface="Arial" panose="020B0604020202020204" pitchFamily="34" charset="0"/>
              <a:buChar char="•"/>
            </a:pPr>
            <a:r>
              <a:rPr sz="1400" lang="fr-FR"/>
              <a:t>Connectez-vous au Registre.</a:t>
            </a:r>
          </a:p>
          <a:p>
            <a:pPr>
              <a:buFont typeface="Arial" panose="020B0604020202020204" pitchFamily="34" charset="0"/>
              <a:buChar char="•"/>
            </a:pPr>
            <a:endParaRPr lang="en-US" sz="1400" dirty="0"/>
          </a:p>
          <a:p>
            <a:pPr>
              <a:buFont typeface="Arial" panose="020B0604020202020204" pitchFamily="34" charset="0"/>
              <a:buChar char="•"/>
            </a:pPr>
            <a:endParaRPr lang="en-US" sz="1400" b="1" dirty="0"/>
          </a:p>
          <a:p>
            <a:pPr>
              <a:buFont typeface="Arial" panose="020B0604020202020204" pitchFamily="34" charset="0"/>
              <a:buChar char="•"/>
            </a:pPr>
            <a:endParaRPr lang="en-US" sz="1400" b="1"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B6F5A48A-0609-422F-BEF4-0EADD1FA1B6E}"/>
              </a:ext>
            </a:extLst>
          </p:cNvPr>
          <p:cNvPicPr>
            <a:picLocks noChangeAspect="1"/>
          </p:cNvPicPr>
          <p:nvPr/>
        </p:nvPicPr>
        <p:blipFill>
          <a:blip r:embed="rId4"/>
          <a:stretch>
            <a:fillRect/>
          </a:stretch>
        </p:blipFill>
        <p:spPr>
          <a:xfrm>
            <a:off x="144065" y="2245659"/>
            <a:ext cx="8874689" cy="2268468"/>
          </a:xfrm>
          <a:prstGeom prst="rect">
            <a:avLst/>
          </a:prstGeom>
        </p:spPr>
      </p:pic>
    </p:spTree>
    <p:custDataLst>
      <p:tags r:id="rId1"/>
    </p:custDataLst>
    <p:extLst>
      <p:ext uri="{BB962C8B-B14F-4D97-AF65-F5344CB8AC3E}">
        <p14:creationId xmlns:p14="http://schemas.microsoft.com/office/powerpoint/2010/main" val="3310660458"/>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Enregistrer une image Docker dans un registre (Cont.)</a:t>
            </a:r>
          </a:p>
        </p:txBody>
      </p:sp>
      <p:sp>
        <p:nvSpPr>
          <p:cNvPr id="2" name="Content Placeholder 1"/>
          <p:cNvSpPr>
            <a:spLocks noGrp="1"/>
          </p:cNvSpPr>
          <p:nvPr>
            <p:ph idx="1"/>
          </p:nvPr>
        </p:nvSpPr>
        <p:spPr>
          <a:xfrm>
            <a:off x="144065" y="820917"/>
            <a:ext cx="8611719" cy="3693210"/>
          </a:xfrm>
        </p:spPr>
        <p:txBody>
          <a:bodyPr/>
          <a:lstStyle/>
          <a:p>
            <a:pPr rtl="0">
              <a:buFont typeface="Arial" panose="020B0604020202020204" pitchFamily="34" charset="0"/>
              <a:buChar char="•"/>
            </a:pPr>
            <a:r>
              <a:rPr sz="1400" lang="fr-FR"/>
              <a:t>Valider le conteneur en cours d'exécution avec la commande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docker commit</a:t>
            </a:r>
            <a:r>
              <a:rPr sz="1400" lang="fr-FR"/>
              <a:t>.</a:t>
            </a:r>
          </a:p>
        </p:txBody>
      </p:sp>
      <p:pic>
        <p:nvPicPr>
          <p:cNvPr id="3" name="Picture 2">
            <a:extLst>
              <a:ext uri="{FF2B5EF4-FFF2-40B4-BE49-F238E27FC236}">
                <a16:creationId xmlns:a16="http://schemas.microsoft.com/office/drawing/2014/main" id="{4FC64880-F9F6-4AFE-9830-974DB12EDB2B}"/>
              </a:ext>
            </a:extLst>
          </p:cNvPr>
          <p:cNvPicPr>
            <a:picLocks noChangeAspect="1"/>
          </p:cNvPicPr>
          <p:nvPr/>
        </p:nvPicPr>
        <p:blipFill>
          <a:blip r:embed="rId4"/>
          <a:stretch>
            <a:fillRect/>
          </a:stretch>
        </p:blipFill>
        <p:spPr>
          <a:xfrm>
            <a:off x="801849" y="1186772"/>
            <a:ext cx="7469942" cy="1657820"/>
          </a:xfrm>
          <a:prstGeom prst="rect">
            <a:avLst/>
          </a:prstGeom>
        </p:spPr>
      </p:pic>
      <p:sp>
        <p:nvSpPr>
          <p:cNvPr id="7" name="Content Placeholder 1">
            <a:extLst>
              <a:ext uri="{FF2B5EF4-FFF2-40B4-BE49-F238E27FC236}">
                <a16:creationId xmlns:a16="http://schemas.microsoft.com/office/drawing/2014/main" id="{7C3C5810-0F40-42E9-93F6-1F222E7143AA}"/>
              </a:ext>
            </a:extLst>
          </p:cNvPr>
          <p:cNvSpPr txBox="1">
            <a:spLocks/>
          </p:cNvSpPr>
          <p:nvPr/>
        </p:nvSpPr>
        <p:spPr bwMode="auto">
          <a:xfrm>
            <a:off x="144064" y="2886704"/>
            <a:ext cx="8611719" cy="36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Utilisez la commande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docker tag</a:t>
            </a:r>
            <a:r>
              <a:rPr sz="1400" lang="fr-FR"/>
              <a:t> pour donner à l'image la balise qui a été validée.</a:t>
            </a:r>
          </a:p>
        </p:txBody>
      </p:sp>
      <p:pic>
        <p:nvPicPr>
          <p:cNvPr id="9" name="Picture 8">
            <a:extLst>
              <a:ext uri="{FF2B5EF4-FFF2-40B4-BE49-F238E27FC236}">
                <a16:creationId xmlns:a16="http://schemas.microsoft.com/office/drawing/2014/main" id="{5C9C76FA-E3AE-4AE0-9F25-1B7A7F9CC1DD}"/>
              </a:ext>
            </a:extLst>
          </p:cNvPr>
          <p:cNvPicPr>
            <a:picLocks noChangeAspect="1"/>
          </p:cNvPicPr>
          <p:nvPr/>
        </p:nvPicPr>
        <p:blipFill rotWithShape="1">
          <a:blip r:embed="rId5"/>
          <a:srcRect l="30778" t="46849" r="51953" b="50742"/>
          <a:stretch/>
        </p:blipFill>
        <p:spPr>
          <a:xfrm>
            <a:off x="2056992" y="3253429"/>
            <a:ext cx="3018009" cy="236656"/>
          </a:xfrm>
          <a:prstGeom prst="rect">
            <a:avLst/>
          </a:prstGeom>
        </p:spPr>
      </p:pic>
      <p:sp>
        <p:nvSpPr>
          <p:cNvPr id="8" name="Content Placeholder 1">
            <a:extLst>
              <a:ext uri="{FF2B5EF4-FFF2-40B4-BE49-F238E27FC236}">
                <a16:creationId xmlns:a16="http://schemas.microsoft.com/office/drawing/2014/main" id="{F6D4E8E9-7DAE-43B9-9461-2CC2CEF2C25F}"/>
              </a:ext>
            </a:extLst>
          </p:cNvPr>
          <p:cNvSpPr txBox="1">
            <a:spLocks/>
          </p:cNvSpPr>
          <p:nvPr/>
        </p:nvSpPr>
        <p:spPr bwMode="auto">
          <a:xfrm>
            <a:off x="144064" y="3603390"/>
            <a:ext cx="8611719" cy="60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La première partie, le référentiel, est généralement le nom d'utilisateur du compte stockant l'image. Ensuite est le nom de l'image, puis enfin la balise facultative.</a:t>
            </a:r>
          </a:p>
          <a:p>
            <a:pPr marL="0" indent="0">
              <a:buFont typeface="Wingdings" panose="05000000000000000000" pitchFamily="2" charset="2"/>
              <a:buNone/>
            </a:pPr>
            <a:endParaRPr lang="en-US" sz="1400" dirty="0"/>
          </a:p>
          <a:p>
            <a:pPr>
              <a:buFont typeface="Arial" panose="020B0604020202020204" pitchFamily="34" charset="0"/>
              <a:buChar char="•"/>
            </a:pPr>
            <a:endParaRPr lang="en-US" sz="1400" dirty="0"/>
          </a:p>
        </p:txBody>
      </p:sp>
      <p:pic>
        <p:nvPicPr>
          <p:cNvPr id="12" name="Picture 11">
            <a:extLst>
              <a:ext uri="{FF2B5EF4-FFF2-40B4-BE49-F238E27FC236}">
                <a16:creationId xmlns:a16="http://schemas.microsoft.com/office/drawing/2014/main" id="{CC6C90E0-9227-428D-8D8E-8CB1393C0DF8}"/>
              </a:ext>
            </a:extLst>
          </p:cNvPr>
          <p:cNvPicPr>
            <a:picLocks noChangeAspect="1"/>
          </p:cNvPicPr>
          <p:nvPr/>
        </p:nvPicPr>
        <p:blipFill rotWithShape="1">
          <a:blip r:embed="rId5"/>
          <a:srcRect l="31198" t="65656" r="38750" b="28138"/>
          <a:stretch/>
        </p:blipFill>
        <p:spPr>
          <a:xfrm>
            <a:off x="1843528" y="4152468"/>
            <a:ext cx="4737576" cy="550117"/>
          </a:xfrm>
          <a:prstGeom prst="rect">
            <a:avLst/>
          </a:prstGeom>
        </p:spPr>
      </p:pic>
    </p:spTree>
    <p:custDataLst>
      <p:tags r:id="rId1"/>
    </p:custDataLst>
    <p:extLst>
      <p:ext uri="{BB962C8B-B14F-4D97-AF65-F5344CB8AC3E}">
        <p14:creationId xmlns:p14="http://schemas.microsoft.com/office/powerpoint/2010/main" val="2133833134"/>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Enregistrer une image Docker dans un registre (Cont.)</a:t>
            </a:r>
          </a:p>
        </p:txBody>
      </p:sp>
      <p:sp>
        <p:nvSpPr>
          <p:cNvPr id="2" name="Content Placeholder 1"/>
          <p:cNvSpPr>
            <a:spLocks noGrp="1"/>
          </p:cNvSpPr>
          <p:nvPr>
            <p:ph idx="1"/>
          </p:nvPr>
        </p:nvSpPr>
        <p:spPr>
          <a:xfrm>
            <a:off x="144064" y="691692"/>
            <a:ext cx="8999935" cy="348146"/>
          </a:xfrm>
        </p:spPr>
        <p:txBody>
          <a:bodyPr/>
          <a:lstStyle/>
          <a:p>
            <a:pPr rtl="0">
              <a:buFont typeface="Arial" panose="020B0604020202020204" pitchFamily="34" charset="0"/>
              <a:buChar char="•"/>
            </a:pPr>
            <a:r>
              <a:rPr sz="1400" lang="fr-FR"/>
              <a:t>Maintenant, l'image est prête à être poussée dans le référentiel.</a:t>
            </a:r>
          </a:p>
        </p:txBody>
      </p:sp>
      <p:pic>
        <p:nvPicPr>
          <p:cNvPr id="3" name="Picture 2">
            <a:extLst>
              <a:ext uri="{FF2B5EF4-FFF2-40B4-BE49-F238E27FC236}">
                <a16:creationId xmlns:a16="http://schemas.microsoft.com/office/drawing/2014/main" id="{E996E823-3C1F-4105-AF17-D3B4E0D37AB6}"/>
              </a:ext>
            </a:extLst>
          </p:cNvPr>
          <p:cNvPicPr>
            <a:picLocks noChangeAspect="1"/>
          </p:cNvPicPr>
          <p:nvPr/>
        </p:nvPicPr>
        <p:blipFill>
          <a:blip r:embed="rId4"/>
          <a:stretch>
            <a:fillRect/>
          </a:stretch>
        </p:blipFill>
        <p:spPr>
          <a:xfrm>
            <a:off x="1348059" y="959103"/>
            <a:ext cx="6182293" cy="2897950"/>
          </a:xfrm>
          <a:prstGeom prst="rect">
            <a:avLst/>
          </a:prstGeom>
        </p:spPr>
      </p:pic>
      <p:sp>
        <p:nvSpPr>
          <p:cNvPr id="7" name="Content Placeholder 1">
            <a:extLst>
              <a:ext uri="{FF2B5EF4-FFF2-40B4-BE49-F238E27FC236}">
                <a16:creationId xmlns:a16="http://schemas.microsoft.com/office/drawing/2014/main" id="{B097FCD9-64CF-4D3F-8F81-F720BF51A751}"/>
              </a:ext>
            </a:extLst>
          </p:cNvPr>
          <p:cNvSpPr txBox="1">
            <a:spLocks/>
          </p:cNvSpPr>
          <p:nvPr/>
        </p:nvSpPr>
        <p:spPr bwMode="auto">
          <a:xfrm>
            <a:off x="144065" y="3852875"/>
            <a:ext cx="8999935" cy="520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Notez que la nouvelle image est stockée localement. </a:t>
            </a:r>
          </a:p>
          <a:p>
            <a:pPr>
              <a:buFont typeface="Arial" panose="020B0604020202020204" pitchFamily="34" charset="0"/>
              <a:buChar char="•"/>
            </a:pPr>
            <a:endParaRPr lang="en-US" sz="1400" dirty="0"/>
          </a:p>
        </p:txBody>
      </p:sp>
      <p:pic>
        <p:nvPicPr>
          <p:cNvPr id="4" name="Picture 3">
            <a:extLst>
              <a:ext uri="{FF2B5EF4-FFF2-40B4-BE49-F238E27FC236}">
                <a16:creationId xmlns:a16="http://schemas.microsoft.com/office/drawing/2014/main" id="{D1FD4FFB-58B7-4C57-B0BE-3598D4D959AD}"/>
              </a:ext>
            </a:extLst>
          </p:cNvPr>
          <p:cNvPicPr>
            <a:picLocks noChangeAspect="1"/>
          </p:cNvPicPr>
          <p:nvPr/>
        </p:nvPicPr>
        <p:blipFill>
          <a:blip r:embed="rId5"/>
          <a:stretch>
            <a:fillRect/>
          </a:stretch>
        </p:blipFill>
        <p:spPr>
          <a:xfrm>
            <a:off x="1468436" y="4222348"/>
            <a:ext cx="5964041" cy="857786"/>
          </a:xfrm>
          <a:prstGeom prst="rect">
            <a:avLst/>
          </a:prstGeom>
        </p:spPr>
      </p:pic>
    </p:spTree>
    <p:custDataLst>
      <p:tags r:id="rId1"/>
    </p:custDataLst>
    <p:extLst>
      <p:ext uri="{BB962C8B-B14F-4D97-AF65-F5344CB8AC3E}">
        <p14:creationId xmlns:p14="http://schemas.microsoft.com/office/powerpoint/2010/main" val="2306210221"/>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Créer un environnement de développement</a:t>
            </a:r>
          </a:p>
        </p:txBody>
      </p:sp>
      <p:sp>
        <p:nvSpPr>
          <p:cNvPr id="2" name="Content Placeholder 1"/>
          <p:cNvSpPr>
            <a:spLocks noGrp="1"/>
          </p:cNvSpPr>
          <p:nvPr>
            <p:ph idx="1"/>
          </p:nvPr>
        </p:nvSpPr>
        <p:spPr>
          <a:xfrm>
            <a:off x="144065" y="820917"/>
            <a:ext cx="8677205" cy="3693210"/>
          </a:xfrm>
        </p:spPr>
        <p:txBody>
          <a:bodyPr/>
          <a:lstStyle/>
          <a:p>
            <a:pPr marL="411163" indent="-285750" rtl="0">
              <a:buFont typeface="Arial" panose="020B0604020202020204" pitchFamily="34" charset="0"/>
              <a:buChar char="•"/>
            </a:pPr>
            <a:r>
              <a:rPr sz="1600" lang="fr-FR"/>
              <a:t>L'environnement de développement est conçu pour être pratique pour le développeur. Il n'a besoin que de correspondre à l'environnement de production là où il est pertinent.</a:t>
            </a:r>
          </a:p>
          <a:p>
            <a:pPr marL="411163" indent="-285750" rtl="0">
              <a:buFont typeface="Arial" panose="020B0604020202020204" pitchFamily="34" charset="0"/>
              <a:buChar char="•"/>
            </a:pPr>
            <a:r>
              <a:rPr sz="1600" lang="fr-FR"/>
              <a:t>Un environnement de développement peut consister en un certain nombre d'outils allant des environnements de développement intégrés (IDE) aux bases de données en passant par le stockage d'objets, comme Eclipse, aux bases de données et au stockage d'objets. La partie importante ici est qu'il doit être confortable pour le développeur.</a:t>
            </a:r>
          </a:p>
        </p:txBody>
      </p:sp>
    </p:spTree>
    <p:custDataLst>
      <p:tags r:id="rId1"/>
    </p:custDataLst>
    <p:extLst>
      <p:ext uri="{BB962C8B-B14F-4D97-AF65-F5344CB8AC3E}">
        <p14:creationId xmlns:p14="http://schemas.microsoft.com/office/powerpoint/2010/main" val="877226588"/>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7170" name="Title 4"/>
          <p:cNvSpPr>
            <a:spLocks noGrp="1" noChangeArrowheads="1"/>
          </p:cNvSpPr>
          <p:nvPr>
            <p:ph type="title"/>
          </p:nvPr>
        </p:nvSpPr>
        <p:spPr/>
        <p:txBody>
          <a:bodyPr/>
          <a:lstStyle/>
          <a:p>
            <a:pPr eaLnBrk="1" hangingPunct="1" rtl="0"/>
            <a:r>
              <a:rPr lang="fr-FR"/>
              <a:t>Vérifiez vos connaissances</a:t>
            </a:r>
          </a:p>
        </p:txBody>
      </p:sp>
      <p:sp>
        <p:nvSpPr>
          <p:cNvPr id="7171" name="Content Placeholder 4"/>
          <p:cNvSpPr>
            <a:spLocks noGrp="1" noChangeArrowheads="1"/>
          </p:cNvSpPr>
          <p:nvPr>
            <p:ph idx="1"/>
          </p:nvPr>
        </p:nvSpPr>
        <p:spPr>
          <a:xfrm>
            <a:off x="132715" y="749876"/>
            <a:ext cx="8878570" cy="3643747"/>
          </a:xfrm>
        </p:spPr>
        <p:txBody>
          <a:bodyPr/>
          <a:lstStyle/>
          <a:p>
            <a:pPr rtl="0">
              <a:spcBef>
                <a:spcPct val="30000"/>
              </a:spcBef>
              <a:buFont typeface="Arial" panose="020B0604020202020204" pitchFamily="34" charset="0"/>
              <a:buChar char="•"/>
            </a:pPr>
            <a:r>
              <a:rPr lang="fr-FR"/>
              <a:t>Les activités Vérifiez votre compréhension sont conçues pour permettre aux élèves de déterminer rapidement s'ils comprennent le contenu et s'ils peuvent poursuivre ou s'ils ont besoin de revoir. </a:t>
            </a:r>
          </a:p>
          <a:p>
            <a:pPr rtl="0">
              <a:spcBef>
                <a:spcPct val="30000"/>
              </a:spcBef>
              <a:buFont typeface="Arial" panose="020B0604020202020204" pitchFamily="34" charset="0"/>
              <a:buChar char="•"/>
            </a:pPr>
            <a:r>
              <a:rPr lang="fr-FR"/>
              <a:t>Les exercices du module Vérifiez votre compréhension ne sont </a:t>
            </a:r>
            <a:r>
              <a:rPr b="true" i="true" lang="fr-FR"/>
              <a:t>pas</a:t>
            </a:r>
            <a:r>
              <a:rPr lang="fr-FR"/>
              <a:t> comptés dans la note finale des candidats.</a:t>
            </a:r>
          </a:p>
          <a:p>
            <a:pPr rtl="0">
              <a:spcBef>
                <a:spcPct val="30000"/>
              </a:spcBef>
              <a:buFont typeface="Arial" panose="020B0604020202020204" pitchFamily="34" charset="0"/>
              <a:buChar char="•"/>
            </a:pPr>
            <a:r>
              <a:rPr lang="fr-FR"/>
              <a:t>Il n'existe aucune diapositive distincte pour ces exercices dans le fichier PPT. Ils sont répertoriés dans les notes de la diapositive qui apparaissent avant ces exercices.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1533357529"/>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Création et déploiement d'un exemple d'application</a:t>
            </a:r>
            <a:br>
              <a:rPr lang="en-US" altLang="en-US" dirty="0"/>
            </a:br>
            <a:r>
              <a:rPr lang="fr-FR"/>
              <a:t>Travaux pratiques — Création d'un exemple d'application Web dans un conteneur Docker</a:t>
            </a:r>
          </a:p>
        </p:txBody>
      </p:sp>
      <p:sp>
        <p:nvSpPr>
          <p:cNvPr id="2" name="Content Placeholder 1"/>
          <p:cNvSpPr>
            <a:spLocks noGrp="1"/>
          </p:cNvSpPr>
          <p:nvPr>
            <p:ph idx="1"/>
          </p:nvPr>
        </p:nvSpPr>
        <p:spPr>
          <a:xfrm>
            <a:off x="144065" y="820917"/>
            <a:ext cx="8677205" cy="3693210"/>
          </a:xfrm>
        </p:spPr>
        <p:txBody>
          <a:bodyPr/>
          <a:lstStyle/>
          <a:p>
            <a:pPr rtl="0">
              <a:buFont typeface="Arial" panose="020B0604020202020204" pitchFamily="34" charset="0"/>
              <a:buChar char="•"/>
            </a:pPr>
            <a:r>
              <a:rPr sz="1600" lang="fr-FR"/>
              <a:t>Au cours de ces travaux pratiques, vous aborderez les points suivants :</a:t>
            </a:r>
          </a:p>
          <a:p>
            <a:pPr lvl="1" rtl="0">
              <a:buFont typeface="Arial" panose="020B0604020202020204" pitchFamily="34" charset="0"/>
              <a:buChar char="•"/>
            </a:pPr>
            <a:r>
              <a:rPr sz="1600" b="true" lang="fr-FR"/>
              <a:t>Partie 1</a:t>
            </a:r>
            <a:r>
              <a:rPr sz="1600" lang="fr-FR"/>
              <a:t>: Lancer la DEVASC VM</a:t>
            </a:r>
          </a:p>
          <a:p>
            <a:pPr lvl="1" rtl="0">
              <a:buFont typeface="Arial" panose="020B0604020202020204" pitchFamily="34" charset="0"/>
              <a:buChar char="•"/>
            </a:pPr>
            <a:r>
              <a:rPr sz="1600" b="true" lang="fr-FR"/>
              <a:t>Partie 2</a:t>
            </a:r>
            <a:r>
              <a:rPr sz="1600" lang="fr-FR"/>
              <a:t>: Créer un script de bash simple</a:t>
            </a:r>
          </a:p>
          <a:p>
            <a:pPr lvl="1" rtl="0">
              <a:buFont typeface="Arial" panose="020B0604020202020204" pitchFamily="34" charset="0"/>
              <a:buChar char="•"/>
            </a:pPr>
            <a:r>
              <a:rPr sz="1600" b="true" lang="fr-FR"/>
              <a:t>Partie 3</a:t>
            </a:r>
            <a:r>
              <a:rPr sz="1600" lang="fr-FR"/>
              <a:t>: Créer un exemple d'application Web</a:t>
            </a:r>
          </a:p>
          <a:p>
            <a:pPr lvl="1" rtl="0">
              <a:buFont typeface="Arial" panose="020B0604020202020204" pitchFamily="34" charset="0"/>
              <a:buChar char="•"/>
            </a:pPr>
            <a:r>
              <a:rPr sz="1600" b="true" lang="fr-FR"/>
              <a:t>Partie 4</a:t>
            </a:r>
            <a:r>
              <a:rPr sz="1600" lang="fr-FR"/>
              <a:t>: Configurer l'application web pour utiliser les fichiers du site</a:t>
            </a:r>
          </a:p>
          <a:p>
            <a:pPr lvl="1" rtl="0">
              <a:buFont typeface="Arial" panose="020B0604020202020204" pitchFamily="34" charset="0"/>
              <a:buChar char="•"/>
            </a:pPr>
            <a:r>
              <a:rPr sz="1600" b="true" lang="fr-FR"/>
              <a:t>Partie 5</a:t>
            </a:r>
            <a:r>
              <a:rPr sz="1600" lang="fr-FR"/>
              <a:t>: Créer un scénario de simulation pour construire et faire fonctionner un conteneur de docker</a:t>
            </a:r>
          </a:p>
          <a:p>
            <a:pPr lvl="1" rtl="0">
              <a:buFont typeface="Arial" panose="020B0604020202020204" pitchFamily="34" charset="0"/>
              <a:buChar char="•"/>
            </a:pPr>
            <a:r>
              <a:rPr sz="1600" b="true" lang="fr-FR"/>
              <a:t>Partie 6</a:t>
            </a:r>
            <a:r>
              <a:rPr sz="1600" lang="fr-FR"/>
              <a:t>: Construire, exploiter et vérifier le conteneur du docker</a:t>
            </a:r>
          </a:p>
        </p:txBody>
      </p:sp>
    </p:spTree>
    <p:custDataLst>
      <p:tags r:id="rId1"/>
    </p:custDataLst>
    <p:extLst>
      <p:ext uri="{BB962C8B-B14F-4D97-AF65-F5344CB8AC3E}">
        <p14:creationId xmlns:p14="http://schemas.microsoft.com/office/powerpoint/2010/main" val="61280818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550474"/>
            <a:ext cx="7598042" cy="2042551"/>
          </a:xfrm>
        </p:spPr>
        <p:txBody>
          <a:bodyPr/>
          <a:lstStyle/>
          <a:p>
            <a:pPr rtl="0"/>
            <a:r>
              <a:rPr lang="fr-FR">
                <a:solidFill>
                  <a:schemeClr val="accent5">
                    <a:lumMod val="40000"/>
                    <a:lumOff val="60000"/>
                  </a:schemeClr>
                </a:solidFill>
              </a:rPr>
              <a:t>6.3 Intégration continue/déploiement continu (CI/CD)</a:t>
            </a:r>
          </a:p>
        </p:txBody>
      </p:sp>
    </p:spTree>
    <p:custDataLst>
      <p:tags r:id="rId1"/>
    </p:custDataLst>
    <p:extLst>
      <p:ext uri="{BB962C8B-B14F-4D97-AF65-F5344CB8AC3E}">
        <p14:creationId xmlns:p14="http://schemas.microsoft.com/office/powerpoint/2010/main" val="3810829425"/>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Introduction à la CI/CD</a:t>
            </a:r>
          </a:p>
        </p:txBody>
      </p:sp>
      <p:sp>
        <p:nvSpPr>
          <p:cNvPr id="2" name="Content Placeholder 1"/>
          <p:cNvSpPr>
            <a:spLocks noGrp="1"/>
          </p:cNvSpPr>
          <p:nvPr>
            <p:ph idx="1"/>
          </p:nvPr>
        </p:nvSpPr>
        <p:spPr>
          <a:xfrm>
            <a:off x="144065" y="820917"/>
            <a:ext cx="8677205" cy="3693210"/>
          </a:xfrm>
        </p:spPr>
        <p:txBody>
          <a:bodyPr/>
          <a:lstStyle/>
          <a:p>
            <a:pPr rtl="0">
              <a:buFont typeface="Arial" panose="020B0604020202020204" pitchFamily="34" charset="0"/>
              <a:buChar char="•"/>
            </a:pPr>
            <a:r>
              <a:rPr sz="1600" lang="fr-FR"/>
              <a:t>Intégration continue/déploiement continu (CI/CD) est une philosophie de déploiement de logiciels qui occupe une place prépondérante dans le domaine des DevOps.</a:t>
            </a:r>
          </a:p>
          <a:p>
            <a:pPr rtl="0">
              <a:buFont typeface="Arial" panose="020B0604020202020204" pitchFamily="34" charset="0"/>
              <a:buChar char="•"/>
            </a:pPr>
            <a:r>
              <a:rPr sz="1600" lang="fr-FR"/>
              <a:t>DevOps est une question de communication et de s'assurer que tous les membres de l'équipe travaillent ensemble pour assurer le bon fonctionnement.</a:t>
            </a:r>
          </a:p>
        </p:txBody>
      </p:sp>
    </p:spTree>
    <p:custDataLst>
      <p:tags r:id="rId1"/>
    </p:custDataLst>
    <p:extLst>
      <p:ext uri="{BB962C8B-B14F-4D97-AF65-F5344CB8AC3E}">
        <p14:creationId xmlns:p14="http://schemas.microsoft.com/office/powerpoint/2010/main" val="439730437"/>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 </a:t>
            </a:r>
          </a:p>
          <a:p>
            <a:pPr rtl="0"/>
            <a:r>
              <a:rPr lang="fr-FR"/>
              <a:t>Intégration continue</a:t>
            </a:r>
          </a:p>
        </p:txBody>
      </p:sp>
      <p:sp>
        <p:nvSpPr>
          <p:cNvPr id="2" name="Content Placeholder 1"/>
          <p:cNvSpPr>
            <a:spLocks noGrp="1"/>
          </p:cNvSpPr>
          <p:nvPr>
            <p:ph idx="1"/>
          </p:nvPr>
        </p:nvSpPr>
        <p:spPr>
          <a:xfrm>
            <a:off x="144064" y="820917"/>
            <a:ext cx="8855871" cy="3866994"/>
          </a:xfrm>
        </p:spPr>
        <p:txBody>
          <a:bodyPr/>
          <a:lstStyle/>
          <a:p>
            <a:pPr rtl="0">
              <a:buFont typeface="Arial" panose="020B0604020202020204" pitchFamily="34" charset="0"/>
              <a:buChar char="•"/>
            </a:pPr>
            <a:r>
              <a:rPr sz="1600" lang="fr-FR"/>
              <a:t>L'intégration continue permet aux développeurs du projet de fusionner continuellement les modifications avec la branche principale de l'application existante. </a:t>
            </a:r>
          </a:p>
          <a:p>
            <a:pPr rtl="0">
              <a:buFont typeface="Arial" panose="020B0604020202020204" pitchFamily="34" charset="0"/>
              <a:buChar char="•"/>
            </a:pPr>
            <a:r>
              <a:rPr sz="1600" lang="fr-FR"/>
              <a:t>Le processus d'intégration continue offre un certain nombre d'avantages supplémentaires :</a:t>
            </a:r>
          </a:p>
          <a:p>
            <a:pPr lvl="1" rtl="0">
              <a:buFont typeface="Arial" panose="020B0604020202020204" pitchFamily="34" charset="0"/>
              <a:buChar char="•"/>
            </a:pPr>
            <a:r>
              <a:rPr sz="1600" lang="fr-FR"/>
              <a:t>Compilation code</a:t>
            </a:r>
          </a:p>
          <a:p>
            <a:pPr lvl="1" rtl="0">
              <a:buFont typeface="Arial" panose="020B0604020202020204" pitchFamily="34" charset="0"/>
              <a:buChar char="•"/>
            </a:pPr>
            <a:r>
              <a:rPr sz="1600" lang="fr-FR"/>
              <a:t>Exécution de test unitaire</a:t>
            </a:r>
          </a:p>
          <a:p>
            <a:pPr lvl="1" rtl="0">
              <a:buFont typeface="Arial" panose="020B0604020202020204" pitchFamily="34" charset="0"/>
              <a:buChar char="•"/>
            </a:pPr>
            <a:r>
              <a:rPr sz="1600" lang="fr-FR"/>
              <a:t>Analyse des codes statiques</a:t>
            </a:r>
          </a:p>
          <a:p>
            <a:pPr lvl="1" rtl="0">
              <a:buFont typeface="Arial" panose="020B0604020202020204" pitchFamily="34" charset="0"/>
              <a:buChar char="•"/>
            </a:pPr>
            <a:r>
              <a:rPr sz="1600" lang="fr-FR"/>
              <a:t>Tests d'intégration</a:t>
            </a:r>
          </a:p>
          <a:p>
            <a:pPr lvl="1" rtl="0">
              <a:buFont typeface="Arial" panose="020B0604020202020204" pitchFamily="34" charset="0"/>
              <a:buChar char="•"/>
            </a:pPr>
            <a:r>
              <a:rPr sz="1600" lang="fr-FR"/>
              <a:t>Emballage et gestion des versions</a:t>
            </a:r>
          </a:p>
          <a:p>
            <a:pPr lvl="1" rtl="0">
              <a:buFont typeface="Arial" panose="020B0604020202020204" pitchFamily="34" charset="0"/>
              <a:buChar char="•"/>
            </a:pPr>
            <a:r>
              <a:rPr sz="1600" lang="fr-FR"/>
              <a:t>Publication du package de version vers Docker Hub ou d'autres référentiels de packages</a:t>
            </a:r>
          </a:p>
        </p:txBody>
      </p:sp>
    </p:spTree>
    <p:custDataLst>
      <p:tags r:id="rId1"/>
    </p:custDataLst>
    <p:extLst>
      <p:ext uri="{BB962C8B-B14F-4D97-AF65-F5344CB8AC3E}">
        <p14:creationId xmlns:p14="http://schemas.microsoft.com/office/powerpoint/2010/main" val="143500866"/>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Intégration continue (suite)</a:t>
            </a:r>
          </a:p>
        </p:txBody>
      </p:sp>
      <p:sp>
        <p:nvSpPr>
          <p:cNvPr id="2" name="Content Placeholder 1"/>
          <p:cNvSpPr>
            <a:spLocks noGrp="1"/>
          </p:cNvSpPr>
          <p:nvPr>
            <p:ph idx="1"/>
          </p:nvPr>
        </p:nvSpPr>
        <p:spPr>
          <a:xfrm>
            <a:off x="57268" y="746644"/>
            <a:ext cx="8937610" cy="773209"/>
          </a:xfrm>
        </p:spPr>
        <p:txBody>
          <a:bodyPr/>
          <a:lstStyle/>
          <a:p>
            <a:pPr marL="0" indent="0" rtl="0">
              <a:buNone/>
            </a:pPr>
            <a:r>
              <a:rPr sz="1400" b="true" lang="fr-FR"/>
              <a:t>Livraison continue</a:t>
            </a:r>
          </a:p>
          <a:p>
            <a:pPr marL="0" indent="0" rtl="0">
              <a:buNone/>
            </a:pPr>
            <a:r>
              <a:rPr sz="1400" lang="fr-FR"/>
              <a:t>C'est le processus de développement en sprints courts afin que le code soit toujours dans un état déployable. Il comprend les étapes suivantes :</a:t>
            </a:r>
          </a:p>
        </p:txBody>
      </p:sp>
      <p:sp>
        <p:nvSpPr>
          <p:cNvPr id="5" name="Content Placeholder 1">
            <a:extLst>
              <a:ext uri="{FF2B5EF4-FFF2-40B4-BE49-F238E27FC236}">
                <a16:creationId xmlns:a16="http://schemas.microsoft.com/office/drawing/2014/main" id="{2139B8C5-4A2A-4BC8-B74D-5A0976583D0D}"/>
              </a:ext>
            </a:extLst>
          </p:cNvPr>
          <p:cNvSpPr/>
          <p:nvPr/>
        </p:nvSpPr>
        <p:spPr>
          <a:xfrm>
            <a:off x="-77203" y="1601050"/>
            <a:ext cx="2479027" cy="3108543"/>
          </a:xfrm>
          <a:prstGeom prst="rect">
            <a:avLst/>
          </a:prstGeom>
        </p:spPr>
        <p:txBody>
          <a:bodyPr wrap="square">
            <a:spAutoFit/>
          </a:bodyPr>
          <a:lstStyle/>
          <a:p>
            <a:pPr marL="474662" lvl="1" indent="-285750" rtl="0">
              <a:buFont typeface="Arial" panose="020B0604020202020204" pitchFamily="34" charset="0"/>
              <a:buChar char="•"/>
            </a:pPr>
            <a:r>
              <a:rPr sz="1400" b="true" lang="fr-FR">
                <a:solidFill>
                  <a:srgbClr val="000000"/>
                </a:solidFill>
              </a:rPr>
              <a:t>Étape 1 : </a:t>
            </a:r>
            <a:r>
              <a:rPr sz="1400" lang="fr-FR">
                <a:solidFill>
                  <a:srgbClr val="000000"/>
                </a:solidFill>
              </a:rPr>
              <a:t>Commencez par l'artefact de version créé dans le cadre du processus CI.</a:t>
            </a:r>
          </a:p>
          <a:p>
            <a:pPr marL="474662" lvl="1" indent="-285750" rtl="0">
              <a:buFont typeface="Arial" panose="020B0604020202020204" pitchFamily="34" charset="0"/>
              <a:buChar char="•"/>
            </a:pPr>
            <a:r>
              <a:rPr sz="1400" b="true" lang="fr-FR">
                <a:solidFill>
                  <a:srgbClr val="000000"/>
                </a:solidFill>
              </a:rPr>
              <a:t>Étape 2 :</a:t>
            </a:r>
            <a:r>
              <a:rPr sz="1400" lang="fr-FR">
                <a:solidFill>
                  <a:srgbClr val="000000"/>
                </a:solidFill>
              </a:rPr>
              <a:t> Déploiement automatique de la version candidate lors de la mise en scène.</a:t>
            </a:r>
          </a:p>
          <a:p>
            <a:pPr marL="474662" lvl="1" indent="-285750" rtl="0">
              <a:buFont typeface="Arial" panose="020B0604020202020204" pitchFamily="34" charset="0"/>
              <a:buChar char="•"/>
            </a:pPr>
            <a:r>
              <a:rPr sz="1400" b="true" lang="fr-FR">
                <a:solidFill>
                  <a:srgbClr val="000000"/>
                </a:solidFill>
              </a:rPr>
              <a:t>Étape 3 :</a:t>
            </a:r>
            <a:r>
              <a:rPr sz="1400" lang="fr-FR">
                <a:solidFill>
                  <a:srgbClr val="000000"/>
                </a:solidFill>
              </a:rPr>
              <a:t> Exécuter des tests de gating identifiés par l'équipe ou l'organisation.</a:t>
            </a:r>
          </a:p>
          <a:p>
            <a:pPr marL="474662" lvl="1" indent="-285750" rtl="0">
              <a:buFont typeface="Arial" panose="020B0604020202020204" pitchFamily="34" charset="0"/>
              <a:buChar char="•"/>
            </a:pPr>
            <a:r>
              <a:rPr sz="1400" b="true" lang="fr-FR">
                <a:solidFill>
                  <a:srgbClr val="000000"/>
                </a:solidFill>
              </a:rPr>
              <a:t>Étape 4 :</a:t>
            </a:r>
            <a:r>
              <a:rPr sz="1400" lang="fr-FR">
                <a:solidFill>
                  <a:srgbClr val="000000"/>
                </a:solidFill>
              </a:rPr>
              <a:t> Si tous les tests de gating réussissent, étiquetez cette construction comme adaptée à la production.</a:t>
            </a:r>
          </a:p>
        </p:txBody>
      </p:sp>
      <p:pic>
        <p:nvPicPr>
          <p:cNvPr id="4" name="Picture 3">
            <a:extLst>
              <a:ext uri="{FF2B5EF4-FFF2-40B4-BE49-F238E27FC236}">
                <a16:creationId xmlns:a16="http://schemas.microsoft.com/office/drawing/2014/main" id="{665C15F6-AB27-44BF-86FA-D626D9393823}"/>
              </a:ext>
            </a:extLst>
          </p:cNvPr>
          <p:cNvPicPr>
            <a:picLocks noChangeAspect="1"/>
          </p:cNvPicPr>
          <p:nvPr/>
        </p:nvPicPr>
        <p:blipFill>
          <a:blip r:embed="rId4"/>
          <a:stretch>
            <a:fillRect/>
          </a:stretch>
        </p:blipFill>
        <p:spPr>
          <a:xfrm>
            <a:off x="2401825" y="1509478"/>
            <a:ext cx="6593054" cy="3211678"/>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753872896"/>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Intégration continue (suite)</a:t>
            </a:r>
          </a:p>
        </p:txBody>
      </p:sp>
      <p:sp>
        <p:nvSpPr>
          <p:cNvPr id="2" name="Content Placeholder 1"/>
          <p:cNvSpPr>
            <a:spLocks noGrp="1"/>
          </p:cNvSpPr>
          <p:nvPr>
            <p:ph idx="1"/>
          </p:nvPr>
        </p:nvSpPr>
        <p:spPr>
          <a:xfrm>
            <a:off x="144065" y="691964"/>
            <a:ext cx="8999935" cy="4388170"/>
          </a:xfrm>
        </p:spPr>
        <p:txBody>
          <a:bodyPr/>
          <a:lstStyle/>
          <a:p>
            <a:pPr marL="0" indent="0" rtl="0">
              <a:buNone/>
            </a:pPr>
            <a:r>
              <a:rPr sz="1400" b="true" lang="fr-FR"/>
              <a:t>Déploiement continu </a:t>
            </a:r>
          </a:p>
          <a:p>
            <a:pPr rtl="0">
              <a:buFont typeface="Arial" panose="020B0604020202020204" pitchFamily="34" charset="0"/>
              <a:buChar char="•"/>
            </a:pPr>
            <a:r>
              <a:rPr sz="1400" lang="fr-FR"/>
              <a:t>Le déploiement continu est l'expression ultime de CI/CD. </a:t>
            </a:r>
          </a:p>
          <a:p>
            <a:pPr rtl="0">
              <a:buFont typeface="Arial" panose="020B0604020202020204" pitchFamily="34" charset="0"/>
              <a:buChar char="•"/>
            </a:pPr>
            <a:r>
              <a:rPr sz="1400" lang="fr-FR"/>
              <a:t>Il s'agit d'un type spécial de livraison continue dans lequel chaque version du logiciel qui est marquée comme prête pour la production est déployée.</a:t>
            </a:r>
          </a:p>
          <a:p>
            <a:pPr marL="0" indent="0" rtl="0">
              <a:buNone/>
            </a:pPr>
            <a:r>
              <a:rPr sz="1400" b="true" lang="fr-FR"/>
              <a:t>Prévenir l'impact sur les utilisateurs</a:t>
            </a:r>
          </a:p>
          <a:p>
            <a:pPr marL="0" indent="0" rtl="0">
              <a:buNone/>
            </a:pPr>
            <a:r>
              <a:rPr sz="1400" lang="fr-FR"/>
              <a:t>Afin d'éviter d'affecter les utilisateurs ou de limiter l'impact, ces stratégies de déploiement peuvent être utilisées :</a:t>
            </a:r>
          </a:p>
          <a:p>
            <a:pPr marL="537627" lvl="1" indent="-285750" rtl="0"/>
            <a:r>
              <a:rPr b="true" lang="fr-FR"/>
              <a:t>Rolling upgrade: </a:t>
            </a:r>
            <a:r>
              <a:rPr lang="fr-FR"/>
              <a:t>les modifications sont régulièrement déployées de manière à ne pas avoir d'impact sur les utilisateurs actuels, et personne ne devrait avoir à réinstaller le logiciel.</a:t>
            </a:r>
          </a:p>
          <a:p>
            <a:pPr marL="537627" lvl="1" indent="-285750" rtl="0"/>
            <a:r>
              <a:rPr b="true" lang="fr-FR"/>
              <a:t>Canary pipeline :</a:t>
            </a:r>
            <a:r>
              <a:rPr lang="fr-FR"/>
              <a:t> La nouvelle version est déployée à un sous-ensemble d'utilisateurs. Si ces utilisateurs rencontrent des problèmes, les modifications peuvent être facilement annulées. Si ces utilisateurs ne rencontrent pas de problèmes, les modifications sont déployées vers le reste de la production.</a:t>
            </a:r>
          </a:p>
          <a:p>
            <a:pPr marL="537627" lvl="1" indent="-285750" rtl="0"/>
            <a:r>
              <a:rPr b="true" lang="fr-FR"/>
              <a:t>Déploiement bleu-vert :</a:t>
            </a:r>
            <a:r>
              <a:rPr lang="fr-FR"/>
              <a:t> un environnement entièrement nouveau (bleu) est créé avec le nouveau code, mais l'ancien environnement (vert) est conservé en réserve.</a:t>
            </a:r>
          </a:p>
        </p:txBody>
      </p:sp>
    </p:spTree>
    <p:custDataLst>
      <p:tags r:id="rId1"/>
    </p:custDataLst>
    <p:extLst>
      <p:ext uri="{BB962C8B-B14F-4D97-AF65-F5344CB8AC3E}">
        <p14:creationId xmlns:p14="http://schemas.microsoft.com/office/powerpoint/2010/main" val="2187155842"/>
      </p:ext>
    </p:extLst>
  </p:cSld>
  <p:clrMapOvr>
    <a:masterClrMapping/>
  </p:clrMapOvr>
  <p:transition spd="slow">
    <p:wipe/>
  </p:transition>
</p:sld>
</file>

<file path=ppt/slides/slide4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Avantages CI/CD</a:t>
            </a:r>
          </a:p>
        </p:txBody>
      </p:sp>
      <p:sp>
        <p:nvSpPr>
          <p:cNvPr id="2" name="Content Placeholder 1"/>
          <p:cNvSpPr>
            <a:spLocks noGrp="1"/>
          </p:cNvSpPr>
          <p:nvPr>
            <p:ph idx="1"/>
          </p:nvPr>
        </p:nvSpPr>
        <p:spPr>
          <a:xfrm>
            <a:off x="144065" y="820918"/>
            <a:ext cx="8819461" cy="3751082"/>
          </a:xfrm>
        </p:spPr>
        <p:txBody>
          <a:bodyPr/>
          <a:lstStyle/>
          <a:p>
            <a:pPr marL="0" indent="0" rtl="0">
              <a:buNone/>
            </a:pPr>
            <a:r>
              <a:rPr sz="1600" lang="fr-FR"/>
              <a:t>Les avantages de l'utilisation de l'IC/CD pour le développement comprennent :</a:t>
            </a:r>
          </a:p>
          <a:p>
            <a:pPr lvl="1" rtl="0">
              <a:buFont typeface="Arial" panose="020B0604020202020204" pitchFamily="34" charset="0"/>
              <a:buChar char="•"/>
            </a:pPr>
            <a:r>
              <a:rPr sz="1600" lang="fr-FR"/>
              <a:t>Intégration avec des méthodologies agiles</a:t>
            </a:r>
          </a:p>
          <a:p>
            <a:pPr lvl="1" rtl="0">
              <a:buFont typeface="Arial" panose="020B0604020202020204" pitchFamily="34" charset="0"/>
              <a:buChar char="•"/>
            </a:pPr>
            <a:r>
              <a:rPr sz="1600" lang="fr-FR"/>
              <a:t>MTTR (Shorter Mean Time To Resolution)</a:t>
            </a:r>
          </a:p>
          <a:p>
            <a:pPr lvl="1" rtl="0">
              <a:buFont typeface="Arial" panose="020B0604020202020204" pitchFamily="34" charset="0"/>
              <a:buChar char="•"/>
            </a:pPr>
            <a:r>
              <a:rPr sz="1600" lang="fr-FR"/>
              <a:t>Déploiement automatisé</a:t>
            </a:r>
          </a:p>
          <a:p>
            <a:pPr lvl="1" rtl="0">
              <a:buFont typeface="Arial" panose="020B0604020202020204" pitchFamily="34" charset="0"/>
              <a:buChar char="•"/>
            </a:pPr>
            <a:r>
              <a:rPr sz="1600" lang="fr-FR"/>
              <a:t>Libérations de fonctionnalités moins perturbatrices</a:t>
            </a:r>
          </a:p>
          <a:p>
            <a:pPr lvl="1" rtl="0">
              <a:buFont typeface="Arial" panose="020B0604020202020204" pitchFamily="34" charset="0"/>
              <a:buChar char="•"/>
            </a:pPr>
            <a:r>
              <a:rPr sz="1600" lang="fr-FR"/>
              <a:t>Amélioration de la qualité</a:t>
            </a:r>
          </a:p>
          <a:p>
            <a:pPr lvl="1" rtl="0">
              <a:buFont typeface="Arial" panose="020B0604020202020204" pitchFamily="34" charset="0"/>
              <a:buChar char="•"/>
            </a:pPr>
            <a:r>
              <a:rPr sz="1600" lang="fr-FR"/>
              <a:t>Temps de mise sur le marché amélioré</a:t>
            </a:r>
          </a:p>
        </p:txBody>
      </p:sp>
    </p:spTree>
    <p:custDataLst>
      <p:tags r:id="rId1"/>
    </p:custDataLst>
    <p:extLst>
      <p:ext uri="{BB962C8B-B14F-4D97-AF65-F5344CB8AC3E}">
        <p14:creationId xmlns:p14="http://schemas.microsoft.com/office/powerpoint/2010/main" val="1923077407"/>
      </p:ext>
    </p:extLst>
  </p:cSld>
  <p:clrMapOvr>
    <a:masterClrMapping/>
  </p:clrMapOvr>
  <p:transition spd="slow">
    <p:wipe/>
  </p:transition>
</p:sld>
</file>

<file path=ppt/slides/slide4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Exemple d'emploi de construction pour Jenkins</a:t>
            </a:r>
          </a:p>
        </p:txBody>
      </p:sp>
      <p:sp>
        <p:nvSpPr>
          <p:cNvPr id="2" name="Content Placeholder 1"/>
          <p:cNvSpPr>
            <a:spLocks noGrp="1"/>
          </p:cNvSpPr>
          <p:nvPr>
            <p:ph idx="1"/>
          </p:nvPr>
        </p:nvSpPr>
        <p:spPr>
          <a:xfrm>
            <a:off x="144065" y="820917"/>
            <a:ext cx="8879620" cy="4027809"/>
          </a:xfrm>
        </p:spPr>
        <p:txBody>
          <a:bodyPr/>
          <a:lstStyle/>
          <a:p>
            <a:pPr rtl="0">
              <a:buFont typeface="Arial" panose="020B0604020202020204" pitchFamily="34" charset="0"/>
              <a:buChar char="•"/>
            </a:pPr>
            <a:r>
              <a:rPr sz="1600" lang="fr-FR"/>
              <a:t>Les pipelines de déploiement sont normalement créés avec un outil de construction tel que Jenkins. Ces pipelines peuvent gérer des tâches telles que la collecte et la compilation du code source, le test et la compilation d'artefacts tels que des fichiers tar ou d'autres paquets. </a:t>
            </a:r>
          </a:p>
          <a:p>
            <a:pPr marL="0" indent="0" rtl="0">
              <a:buNone/>
            </a:pPr>
            <a:r>
              <a:rPr sz="1600" b="true" lang="fr-FR"/>
              <a:t>Exemple de travail de construction pour Jenkins</a:t>
            </a:r>
          </a:p>
          <a:p>
            <a:pPr rtl="0">
              <a:buFont typeface="Arial" panose="020B0604020202020204" pitchFamily="34" charset="0"/>
              <a:buChar char="•"/>
            </a:pPr>
            <a:r>
              <a:rPr sz="1600" lang="fr-FR"/>
              <a:t>L'unité fondamentale de Jenkins est le projet, également connu sous le nom de travail. Les tâches sont créées pour faire toutes sortes de choses, de la récupération du code à partir d'un repo de gestion de code source à la création d'une application à l'aide d'un script ou d'un outil de construction, en passant par l'empaquetage et l'exécution sur un serveur.</a:t>
            </a:r>
          </a:p>
          <a:p>
            <a:pPr>
              <a:buFont typeface="Arial" panose="020B0604020202020204" pitchFamily="34" charset="0"/>
              <a:buChar char="•"/>
            </a:pPr>
            <a:endParaRPr lang="en-US" sz="1600" b="1" dirty="0"/>
          </a:p>
          <a:p>
            <a:pPr marL="0" indent="0">
              <a:buNone/>
            </a:pPr>
            <a:endParaRPr lang="en-US" sz="1600" dirty="0"/>
          </a:p>
        </p:txBody>
      </p:sp>
    </p:spTree>
    <p:custDataLst>
      <p:tags r:id="rId1"/>
    </p:custDataLst>
    <p:extLst>
      <p:ext uri="{BB962C8B-B14F-4D97-AF65-F5344CB8AC3E}">
        <p14:creationId xmlns:p14="http://schemas.microsoft.com/office/powerpoint/2010/main" val="1228091308"/>
      </p:ext>
    </p:extLst>
  </p:cSld>
  <p:clrMapOvr>
    <a:masterClrMapping/>
  </p:clrMapOvr>
  <p:transition spd="slow">
    <p:wipe/>
  </p:transition>
</p:sld>
</file>

<file path=ppt/slides/slide4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br>
              <a:rPr lang="en-US" altLang="en-US" dirty="0"/>
            </a:br>
            <a:r>
              <a:rPr lang="fr-FR"/>
              <a:t>Exemple de travail de construction d'intégration continue/déploiement continu (CI/CD) pour Jenkins (Cont.)</a:t>
            </a:r>
          </a:p>
        </p:txBody>
      </p:sp>
      <p:sp>
        <p:nvSpPr>
          <p:cNvPr id="2" name="Content Placeholder 1"/>
          <p:cNvSpPr>
            <a:spLocks noGrp="1"/>
          </p:cNvSpPr>
          <p:nvPr>
            <p:ph idx="1"/>
          </p:nvPr>
        </p:nvSpPr>
        <p:spPr>
          <a:xfrm>
            <a:off x="72570" y="820918"/>
            <a:ext cx="8656901" cy="3881712"/>
          </a:xfrm>
        </p:spPr>
        <p:txBody>
          <a:bodyPr/>
          <a:lstStyle/>
          <a:p>
            <a:pPr rtl="0">
              <a:buFont typeface="Arial" panose="020B0604020202020204" pitchFamily="34" charset="0"/>
              <a:buChar char="•"/>
            </a:pPr>
            <a:r>
              <a:rPr sz="1400" lang="fr-FR"/>
              <a:t>Pour créer une tâche simple qui récupère une version de l'exemple d'application à partir de GitHub et exécute le script de construction, procédez comme suit :</a:t>
            </a:r>
          </a:p>
          <a:p>
            <a:pPr lvl="1" rtl="0">
              <a:buFont typeface="Arial" panose="020B0604020202020204" pitchFamily="34" charset="0"/>
              <a:buChar char="•"/>
            </a:pPr>
            <a:r>
              <a:rPr b="true" lang="fr-FR"/>
              <a:t>Étape 1</a:t>
            </a:r>
            <a:r>
              <a:rPr lang="fr-FR"/>
              <a:t> : Créer un nouvel élément dans l'interface Jenkins en cliquant sur le lien "</a:t>
            </a:r>
            <a:r>
              <a:rPr lang="fr-FR"/>
              <a:t>créer de nouveaux emplois" sur la page d'accueil.</a:t>
            </a:r>
          </a:p>
          <a:p>
            <a:pPr lvl="1" rtl="0">
              <a:buFont typeface="Arial" panose="020B0604020202020204" pitchFamily="34" charset="0"/>
              <a:buChar char="•"/>
            </a:pPr>
            <a:r>
              <a:rPr b="true" lang="fr-FR"/>
              <a:t>Étape 2</a:t>
            </a:r>
            <a:r>
              <a:rPr lang="fr-FR"/>
              <a:t> : Entrez un nom, choisissez le projet Freestyle (afin que vous ayez le plus de flexibilité) et cliquez sur </a:t>
            </a:r>
            <a:r>
              <a:rPr b="true" lang="fr-FR"/>
              <a:t>OK</a:t>
            </a:r>
            <a:r>
              <a:rPr lang="fr-FR"/>
              <a:t>.</a:t>
            </a:r>
          </a:p>
          <a:p>
            <a:pPr lvl="1" rtl="0">
              <a:buFont typeface="Arial" panose="020B0604020202020204" pitchFamily="34" charset="0"/>
              <a:buChar char="•"/>
            </a:pPr>
            <a:r>
              <a:rPr b="true" lang="fr-FR"/>
              <a:t>Étape 3</a:t>
            </a:r>
            <a:r>
              <a:rPr lang="fr-FR"/>
              <a:t> : Faites défiler vers le bas jusqu'à Gestion du code source et sélectionnez Git, puis entrez une URL du référentiel GitHub pour l'URL du référentiel.</a:t>
            </a:r>
          </a:p>
          <a:p>
            <a:pPr lvl="1" rtl="0">
              <a:buFont typeface="Arial" panose="020B0604020202020204" pitchFamily="34" charset="0"/>
              <a:buChar char="•"/>
            </a:pPr>
            <a:r>
              <a:rPr b="true" lang="fr-FR"/>
              <a:t>Étape 4</a:t>
            </a:r>
            <a:r>
              <a:rPr lang="fr-FR"/>
              <a:t> : faites défiler jusqu'à Construire et cliquez sur </a:t>
            </a:r>
            <a:r>
              <a:rPr b="true" lang="fr-FR"/>
              <a:t>Ajouter une étape de construction</a:t>
            </a:r>
            <a:r>
              <a:rPr lang="fr-FR"/>
              <a:t>. Choisissez </a:t>
            </a:r>
            <a:r>
              <a:rPr b="true" lang="fr-FR"/>
              <a:t>Execute</a:t>
            </a:r>
            <a:r>
              <a:rPr lang="fr-FR"/>
              <a:t> shell.</a:t>
            </a:r>
          </a:p>
          <a:p>
            <a:pPr lvl="1" rtl="0">
              <a:buFont typeface="Arial" panose="020B0604020202020204" pitchFamily="34" charset="0"/>
              <a:buChar char="•"/>
            </a:pPr>
            <a:r>
              <a:rPr b="true" lang="fr-FR"/>
              <a:t>Étape 5</a:t>
            </a:r>
            <a:r>
              <a:rPr lang="fr-FR"/>
              <a:t> : Dans la zone de commande, ajoutez la commande : </a:t>
            </a:r>
            <a:r>
              <a:rPr lang="fr-FR">
                <a:solidFill>
                  <a:schemeClr val="accent3"/>
                </a:solidFill>
                <a:highlight>
                  <a:srgbClr val="000000"/>
                </a:highlight>
                <a:latin typeface="Times New Roman" panose="02020603050405020304" pitchFamily="18" charset="0"/>
                <a:cs typeface="Times New Roman" panose="02020603050405020304" pitchFamily="18" charset="0"/>
              </a:rPr>
              <a:t>buildscript.sh </a:t>
            </a:r>
          </a:p>
          <a:p>
            <a:pPr lvl="1" rtl="0">
              <a:buFont typeface="Arial" panose="020B0604020202020204" pitchFamily="34" charset="0"/>
              <a:buChar char="•"/>
            </a:pPr>
            <a:r>
              <a:rPr b="true" lang="fr-FR"/>
              <a:t>Étape 6</a:t>
            </a:r>
            <a:r>
              <a:rPr lang="fr-FR"/>
              <a:t> : Sur le côté gauche, cliquez sur</a:t>
            </a:r>
            <a:r>
              <a:rPr b="true" lang="fr-FR"/>
              <a:t>Construire maintenant</a:t>
            </a:r>
            <a:r>
              <a:rPr lang="fr-FR"/>
              <a:t>pour démarrer le travail.</a:t>
            </a:r>
          </a:p>
          <a:p>
            <a:pPr lvl="1" rtl="0">
              <a:buFont typeface="Arial" panose="020B0604020202020204" pitchFamily="34" charset="0"/>
              <a:buChar char="•"/>
            </a:pPr>
            <a:r>
              <a:rPr b="true" lang="fr-FR"/>
              <a:t>Étape 7</a:t>
            </a:r>
            <a:r>
              <a:rPr lang="fr-FR"/>
              <a:t> : Placez votre souris sur le numéro de build pour obtenir un menu déroulant qui inclut un lien vers la sortie de la console.</a:t>
            </a:r>
          </a:p>
        </p:txBody>
      </p:sp>
    </p:spTree>
    <p:custDataLst>
      <p:tags r:id="rId1"/>
    </p:custDataLst>
    <p:extLst>
      <p:ext uri="{BB962C8B-B14F-4D97-AF65-F5344CB8AC3E}">
        <p14:creationId xmlns:p14="http://schemas.microsoft.com/office/powerpoint/2010/main" val="2280863405"/>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br>
              <a:rPr lang="en-US" altLang="en-US" dirty="0"/>
            </a:br>
            <a:r>
              <a:rPr lang="fr-FR"/>
              <a:t>Exemple de travail de construction d'intégration continue/déploiement continu (CI/CD) pour Jenkins (Cont.)</a:t>
            </a:r>
          </a:p>
        </p:txBody>
      </p:sp>
      <p:sp>
        <p:nvSpPr>
          <p:cNvPr id="2" name="Content Placeholder 1"/>
          <p:cNvSpPr>
            <a:spLocks noGrp="1"/>
          </p:cNvSpPr>
          <p:nvPr>
            <p:ph idx="1"/>
          </p:nvPr>
        </p:nvSpPr>
        <p:spPr>
          <a:xfrm>
            <a:off x="72570" y="820918"/>
            <a:ext cx="8656901" cy="2227082"/>
          </a:xfrm>
        </p:spPr>
        <p:txBody>
          <a:bodyPr/>
          <a:lstStyle/>
          <a:p>
            <a:pPr marL="0" indent="0" rtl="0">
              <a:buNone/>
            </a:pPr>
            <a:r>
              <a:rPr sz="1400" lang="fr-FR"/>
              <a:t>Pour créer une deuxième tâche qui teste la génération pour s'assurer qu'elle fonctionne correctement, effectuez les opérations suivantes :</a:t>
            </a:r>
          </a:p>
          <a:p>
            <a:pPr rtl="0">
              <a:buFont typeface="Arial" panose="020B0604020202020204" pitchFamily="34" charset="0"/>
              <a:buChar char="•"/>
            </a:pPr>
            <a:r>
              <a:rPr sz="1400" b="true" lang="fr-FR"/>
              <a:t>Étape 1</a:t>
            </a:r>
            <a:r>
              <a:rPr sz="1400" lang="fr-FR"/>
              <a:t> :</a:t>
            </a:r>
            <a:r>
              <a:rPr sz="1400" b="true" lang="fr-FR"/>
              <a:t> </a:t>
            </a:r>
            <a:r>
              <a:rPr sz="1400" lang="fr-FR"/>
              <a:t>Cliquez sur le lien Jenkins et Nouvel élément pour démarrer une nouvelle tâche, puis créez une autre tâche Freestyle appelée TestAppJob.</a:t>
            </a:r>
          </a:p>
          <a:p>
            <a:pPr rtl="0">
              <a:buFont typeface="Arial" panose="020B0604020202020204" pitchFamily="34" charset="0"/>
              <a:buChar char="•"/>
            </a:pPr>
            <a:r>
              <a:rPr sz="1400" b="true" lang="fr-FR"/>
              <a:t>Étape 2</a:t>
            </a:r>
            <a:r>
              <a:rPr sz="1400" lang="fr-FR"/>
              <a:t> :</a:t>
            </a:r>
            <a:r>
              <a:rPr sz="1400" b="true" lang="fr-FR"/>
              <a:t> </a:t>
            </a:r>
            <a:r>
              <a:rPr sz="1400" lang="fr-FR"/>
              <a:t>Cette fois, laissez la gestion du code source sous la valeur Aucun. Mais il existe une option pour définir un déclencheur de génération de sorte que ce travail s'exécute juste après le travail précédent, BuildAppJob.</a:t>
            </a:r>
          </a:p>
          <a:p>
            <a:pPr rtl="0">
              <a:buFont typeface="Arial" panose="020B0604020202020204" pitchFamily="34" charset="0"/>
              <a:buChar char="•"/>
            </a:pPr>
            <a:r>
              <a:rPr sz="1400" b="true" lang="fr-FR"/>
              <a:t>Étape 3</a:t>
            </a:r>
            <a:r>
              <a:rPr sz="1400" lang="fr-FR"/>
              <a:t> :</a:t>
            </a:r>
            <a:r>
              <a:rPr sz="1400" b="true" lang="fr-FR"/>
              <a:t> </a:t>
            </a:r>
            <a:r>
              <a:rPr sz="1400" lang="fr-FR"/>
              <a:t>Faites défiler vers le bas et ajoutez à nouveau un script de shell Build Step of Execute.</a:t>
            </a:r>
          </a:p>
          <a:p>
            <a:pPr rtl="0">
              <a:buFont typeface="Arial" panose="020B0604020202020204" pitchFamily="34" charset="0"/>
              <a:buChar char="•"/>
            </a:pPr>
            <a:r>
              <a:rPr sz="1400" b="true" lang="fr-FR"/>
              <a:t>Étape 4</a:t>
            </a:r>
            <a:r>
              <a:rPr sz="1400" lang="fr-FR"/>
              <a:t> :</a:t>
            </a:r>
            <a:r>
              <a:rPr sz="1400" b="true" lang="fr-FR"/>
              <a:t> </a:t>
            </a:r>
            <a:r>
              <a:rPr sz="1400" lang="fr-FR"/>
              <a:t>Ajoutez le script suivant comme commande, en utilisant l'adresse IP d'un exemple de serveur Jenkins et vérifiez si une condition est renvoyée comme true.  </a:t>
            </a:r>
          </a:p>
          <a:p>
            <a:pPr>
              <a:buFont typeface="Arial" panose="020B0604020202020204" pitchFamily="34" charset="0"/>
              <a:buChar char="•"/>
            </a:pPr>
            <a:endParaRPr lang="en-US" sz="1400" dirty="0"/>
          </a:p>
          <a:p>
            <a:pPr marL="0" indent="0">
              <a:buNone/>
            </a:pPr>
            <a:endParaRPr lang="en-US" sz="1200" dirty="0"/>
          </a:p>
        </p:txBody>
      </p:sp>
      <p:pic>
        <p:nvPicPr>
          <p:cNvPr id="8" name="Picture 7">
            <a:extLst>
              <a:ext uri="{FF2B5EF4-FFF2-40B4-BE49-F238E27FC236}">
                <a16:creationId xmlns:a16="http://schemas.microsoft.com/office/drawing/2014/main" id="{EFFC158A-39AB-48DD-8151-362A61E18465}"/>
              </a:ext>
            </a:extLst>
          </p:cNvPr>
          <p:cNvPicPr>
            <a:picLocks noChangeAspect="1"/>
          </p:cNvPicPr>
          <p:nvPr/>
        </p:nvPicPr>
        <p:blipFill>
          <a:blip r:embed="rId4"/>
          <a:stretch>
            <a:fillRect/>
          </a:stretch>
        </p:blipFill>
        <p:spPr>
          <a:xfrm>
            <a:off x="405282" y="3304032"/>
            <a:ext cx="7991475" cy="1104900"/>
          </a:xfrm>
          <a:prstGeom prst="rect">
            <a:avLst/>
          </a:prstGeom>
        </p:spPr>
      </p:pic>
    </p:spTree>
    <p:custDataLst>
      <p:tags r:id="rId1"/>
    </p:custDataLst>
    <p:extLst>
      <p:ext uri="{BB962C8B-B14F-4D97-AF65-F5344CB8AC3E}">
        <p14:creationId xmlns:p14="http://schemas.microsoft.com/office/powerpoint/2010/main" val="156573626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146" name="Title 2"/>
          <p:cNvSpPr>
            <a:spLocks noGrp="1" noChangeArrowheads="1"/>
          </p:cNvSpPr>
          <p:nvPr>
            <p:ph type="title"/>
          </p:nvPr>
        </p:nvSpPr>
        <p:spPr>
          <a:xfrm>
            <a:off x="1" y="41393"/>
            <a:ext cx="9144000" cy="568207"/>
          </a:xfrm>
        </p:spPr>
        <p:txBody>
          <a:bodyPr/>
          <a:lstStyle/>
          <a:p>
            <a:pPr eaLnBrk="1" hangingPunct="1" rtl="0"/>
            <a:r>
              <a:rPr lang="fr-FR"/>
              <a:t>Module 6 : Activités</a:t>
            </a:r>
          </a:p>
        </p:txBody>
      </p:sp>
      <p:sp>
        <p:nvSpPr>
          <p:cNvPr id="6147" name="Content Placeholder 4"/>
          <p:cNvSpPr>
            <a:spLocks noGrp="1" noChangeArrowheads="1"/>
          </p:cNvSpPr>
          <p:nvPr>
            <p:ph idx="1"/>
          </p:nvPr>
        </p:nvSpPr>
        <p:spPr>
          <a:xfrm>
            <a:off x="136631" y="609600"/>
            <a:ext cx="8695135" cy="348414"/>
          </a:xfrm>
        </p:spPr>
        <p:txBody>
          <a:bodyPr/>
          <a:lstStyle/>
          <a:p>
            <a:pPr marL="0" indent="0" rtl="0">
              <a:spcBef>
                <a:spcPct val="30000"/>
              </a:spcBef>
              <a:buNone/>
            </a:pPr>
            <a:r>
              <a:rPr sz="1600" lang="fr-FR"/>
              <a:t>Quelles sont les activités associées à ce module?</a:t>
            </a:r>
          </a:p>
          <a:p>
            <a:pPr marL="0" indent="0">
              <a:spcBef>
                <a:spcPct val="30000"/>
              </a:spcBef>
              <a:buNone/>
            </a:pPr>
            <a:endParaRPr lang="en-US" sz="1600" dirty="0"/>
          </a:p>
          <a:p>
            <a:pPr marL="89297" indent="0">
              <a:spcBef>
                <a:spcPct val="30000"/>
              </a:spcBef>
              <a:buNone/>
            </a:pPr>
            <a:endParaRPr lang="en-US" sz="1600" dirty="0"/>
          </a:p>
          <a:p>
            <a:pPr marL="89297" indent="0">
              <a:spcBef>
                <a:spcPct val="30000"/>
              </a:spcBef>
              <a:buNone/>
            </a:pPr>
            <a:endParaRPr lang="en-US" sz="1600" dirty="0"/>
          </a:p>
        </p:txBody>
      </p:sp>
      <p:graphicFrame>
        <p:nvGraphicFramePr>
          <p:cNvPr id="7" name="Table 3"/>
          <p:cNvGraphicFramePr>
            <a:graphicFrameLocks/>
          </p:cNvGraphicFramePr>
          <p:nvPr>
            <p:extLst>
              <p:ext uri="{D42A27DB-BD31-4B8C-83A1-F6EECF244321}">
                <p14:modId xmlns:p14="http://schemas.microsoft.com/office/powerpoint/2010/main" val="1160053260"/>
              </p:ext>
            </p:extLst>
          </p:nvPr>
        </p:nvGraphicFramePr>
        <p:xfrm>
          <a:off x="457291" y="1177806"/>
          <a:ext cx="8204109" cy="1393943"/>
        </p:xfrm>
        <a:graphic>
          <a:graphicData uri="http://schemas.openxmlformats.org/drawingml/2006/table">
            <a:tbl>
              <a:tblPr firstRow="1" bandRow="1">
                <a:tableStyleId>{5C22544A-7EE6-4342-B048-85BDC9FD1C3A}</a:tableStyleId>
              </a:tblPr>
              <a:tblGrid>
                <a:gridCol w="1126259">
                  <a:extLst>
                    <a:ext uri="{9D8B030D-6E8A-4147-A177-3AD203B41FA5}">
                      <a16:colId xmlns:a16="http://schemas.microsoft.com/office/drawing/2014/main" val="20001"/>
                    </a:ext>
                  </a:extLst>
                </a:gridCol>
                <a:gridCol w="1227491">
                  <a:extLst>
                    <a:ext uri="{9D8B030D-6E8A-4147-A177-3AD203B41FA5}">
                      <a16:colId xmlns:a16="http://schemas.microsoft.com/office/drawing/2014/main" val="3156509146"/>
                    </a:ext>
                  </a:extLst>
                </a:gridCol>
                <a:gridCol w="4330042">
                  <a:extLst>
                    <a:ext uri="{9D8B030D-6E8A-4147-A177-3AD203B41FA5}">
                      <a16:colId xmlns:a16="http://schemas.microsoft.com/office/drawing/2014/main" val="20002"/>
                    </a:ext>
                  </a:extLst>
                </a:gridCol>
                <a:gridCol w="1520317">
                  <a:extLst>
                    <a:ext uri="{9D8B030D-6E8A-4147-A177-3AD203B41FA5}">
                      <a16:colId xmlns:a16="http://schemas.microsoft.com/office/drawing/2014/main" val="20003"/>
                    </a:ext>
                  </a:extLst>
                </a:gridCol>
              </a:tblGrid>
              <a:tr h="366203">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sz="1100" lang="fr-FR"/>
                        <a:t>N° de page</a:t>
                      </a:r>
                    </a:p>
                  </a:txBody>
                  <a:tcPr marL="68580" marR="68580" marT="34290" marB="34290" anchor="ctr"/>
                </a:tc>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sz="1100" lang="fr-FR"/>
                        <a:t>Type d'exercice</a:t>
                      </a:r>
                    </a:p>
                  </a:txBody>
                  <a:tcPr marL="68580" marR="68580" marT="34290" marB="34290" anchor="ctr"/>
                </a:tc>
                <a:tc>
                  <a:txBody>
                    <a:bodyPr/>
                    <a:lstStyle/>
                    <a:p>
                      <a:pPr algn="ctr" rtl="0"/>
                      <a:r>
                        <a:rPr sz="1100" lang="fr-FR"/>
                        <a:t>Nom de l'exercice</a:t>
                      </a:r>
                    </a:p>
                  </a:txBody>
                  <a:tcPr marL="68580" marR="68580" marT="34290" marB="34290" anchor="ctr"/>
                </a:tc>
                <a:tc>
                  <a:txBody>
                    <a:bodyPr/>
                    <a:lstStyle/>
                    <a:p>
                      <a:pPr algn="ctr" rtl="0"/>
                      <a:r>
                        <a:rPr sz="1100" lang="fr-FR"/>
                        <a:t>Facultatif ?</a:t>
                      </a:r>
                    </a:p>
                  </a:txBody>
                  <a:tcPr marL="68580" marR="68580" marT="34290" marB="34290" anchor="ctr"/>
                </a:tc>
                <a:extLst>
                  <a:ext uri="{0D108BD9-81ED-4DB2-BD59-A6C34878D82A}">
                    <a16:rowId xmlns:a16="http://schemas.microsoft.com/office/drawing/2014/main" val="10000"/>
                  </a:ext>
                </a:extLst>
              </a:tr>
              <a:tr h="342580">
                <a:tc>
                  <a:txBody>
                    <a:bodyPr/>
                    <a:lstStyle/>
                    <a:p>
                      <a:pPr algn="ctr" rtl="0"/>
                      <a:r>
                        <a:rPr sz="1100" lang="fr-FR">
                          <a:solidFill>
                            <a:srgbClr val="58585B"/>
                          </a:solidFill>
                        </a:rPr>
                        <a:t>6.2.7</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sz="1100" lang="fr-FR">
                          <a:solidFill>
                            <a:srgbClr val="58585B"/>
                          </a:solidFill>
                        </a:rPr>
                        <a:t>Travaux pratiques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100" kern="1200" lang="fr-FR">
                          <a:solidFill>
                            <a:srgbClr val="58585B"/>
                          </a:solidFill>
                          <a:latin typeface="+mn-lt"/>
                          <a:ea typeface="+mn-ea"/>
                          <a:cs typeface="+mn-cs"/>
                        </a:rPr>
                        <a:t>Créer un exemple d'application Web dans un conteneur Docker</a:t>
                      </a:r>
                    </a:p>
                  </a:txBody>
                  <a:tcPr marL="68580" marR="68580" marT="34290" marB="34290" anchor="ctr"/>
                </a:tc>
                <a:tc>
                  <a:txBody>
                    <a:bodyPr/>
                    <a:lstStyle/>
                    <a:p>
                      <a:pPr rtl="0"/>
                      <a:r>
                        <a:rPr sz="1100" lang="fr-FR">
                          <a:solidFill>
                            <a:srgbClr val="58585B"/>
                          </a:solidFill>
                        </a:rPr>
                        <a:t>Recommandation</a:t>
                      </a:r>
                    </a:p>
                  </a:txBody>
                  <a:tcPr marL="68580" marR="68580" marT="34290" marB="34290" anchor="ctr"/>
                </a:tc>
                <a:extLst>
                  <a:ext uri="{0D108BD9-81ED-4DB2-BD59-A6C34878D82A}">
                    <a16:rowId xmlns:a16="http://schemas.microsoft.com/office/drawing/2014/main" val="10001"/>
                  </a:ext>
                </a:extLst>
              </a:tr>
              <a:tr h="342580">
                <a:tc>
                  <a:txBody>
                    <a:bodyPr/>
                    <a:lstStyle/>
                    <a:p>
                      <a:pPr algn="ctr" rtl="0"/>
                      <a:r>
                        <a:rPr sz="1100" lang="fr-FR">
                          <a:solidFill>
                            <a:srgbClr val="58585B"/>
                          </a:solidFill>
                        </a:rPr>
                        <a:t>6.3.6</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1100" lang="fr-FR">
                          <a:solidFill>
                            <a:srgbClr val="58585B"/>
                          </a:solidFill>
                        </a:rPr>
                        <a:t>Travaux pratiques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100" kern="1200" lang="fr-FR">
                          <a:solidFill>
                            <a:srgbClr val="58585B"/>
                          </a:solidFill>
                          <a:latin typeface="+mn-lt"/>
                          <a:ea typeface="+mn-ea"/>
                          <a:cs typeface="+mn-cs"/>
                        </a:rPr>
                        <a:t>Travaux pratiques — Construire un pipeline CI/CD à l'aide de Jenkins</a:t>
                      </a:r>
                    </a:p>
                  </a:txBody>
                  <a:tcPr marL="68580" marR="68580" marT="34290" marB="34290" anchor="ctr"/>
                </a:tc>
                <a:tc>
                  <a:txBody>
                    <a:bodyPr/>
                    <a:lstStyle/>
                    <a:p>
                      <a:pPr rtl="0"/>
                      <a:r>
                        <a:rPr sz="1100" lang="fr-FR">
                          <a:solidFill>
                            <a:srgbClr val="58585B"/>
                          </a:solidFill>
                        </a:rPr>
                        <a:t>Recommandation</a:t>
                      </a:r>
                    </a:p>
                  </a:txBody>
                  <a:tcPr marL="68580" marR="68580" marT="34290" marB="34290" anchor="ctr"/>
                </a:tc>
                <a:extLst>
                  <a:ext uri="{0D108BD9-81ED-4DB2-BD59-A6C34878D82A}">
                    <a16:rowId xmlns:a16="http://schemas.microsoft.com/office/drawing/2014/main" val="3039725069"/>
                  </a:ext>
                </a:extLst>
              </a:tr>
              <a:tr h="342580">
                <a:tc>
                  <a:txBody>
                    <a:bodyPr/>
                    <a:lstStyle/>
                    <a:p>
                      <a:pPr algn="ctr" rtl="0"/>
                      <a:r>
                        <a:rPr sz="1100" lang="fr-FR">
                          <a:solidFill>
                            <a:srgbClr val="58585B"/>
                          </a:solidFill>
                        </a:rPr>
                        <a:t>6.5.10</a:t>
                      </a:r>
                    </a:p>
                  </a:txBody>
                  <a:tcPr marL="68580" marR="68580" marT="34290" marB="3429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sz="1100" lang="fr-FR">
                          <a:solidFill>
                            <a:srgbClr val="58585B"/>
                          </a:solidFill>
                        </a:rPr>
                        <a:t>Travaux pratiques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100" kern="1200" lang="fr-FR">
                          <a:solidFill>
                            <a:srgbClr val="58585B"/>
                          </a:solidFill>
                          <a:latin typeface="+mn-lt"/>
                          <a:ea typeface="+mn-ea"/>
                          <a:cs typeface="+mn-cs"/>
                        </a:rPr>
                        <a:t>Travaux pratiques — Explorez l'évolution des méthodes de mot de passe</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false" sz="1100" u="none" strike="noStrike" kern="1200" cap="none" spc="0" normalizeH="false" baseline="0" lang="fr-FR">
                          <a:ln>
                            <a:noFill/>
                          </a:ln>
                          <a:solidFill>
                            <a:srgbClr val="58585B"/>
                          </a:solidFill>
                          <a:effectLst/>
                          <a:uLnTx/>
                          <a:uFillTx/>
                        </a:rPr>
                        <a:t>Recommandation</a:t>
                      </a:r>
                    </a:p>
                  </a:txBody>
                  <a:tcPr marL="68580" marR="68580" marT="34290" marB="34290" anchor="ctr"/>
                </a:tc>
                <a:extLst>
                  <a:ext uri="{0D108BD9-81ED-4DB2-BD59-A6C34878D82A}">
                    <a16:rowId xmlns:a16="http://schemas.microsoft.com/office/drawing/2014/main" val="1814984366"/>
                  </a:ext>
                </a:extLst>
              </a:tr>
            </a:tbl>
          </a:graphicData>
        </a:graphic>
      </p:graphicFrame>
    </p:spTree>
    <p:custDataLst>
      <p:tags r:id="rId1"/>
    </p:custDataLst>
    <p:extLst>
      <p:ext uri="{BB962C8B-B14F-4D97-AF65-F5344CB8AC3E}">
        <p14:creationId xmlns:p14="http://schemas.microsoft.com/office/powerpoint/2010/main" val="794653849"/>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Intégration continue/déploiement continu (CI/CD)</a:t>
            </a:r>
            <a:br>
              <a:rPr lang="en-US" altLang="en-US" dirty="0"/>
            </a:br>
            <a:r>
              <a:rPr lang="fr-FR"/>
              <a:t>Travaux pratiques - Construire un pipeline de CI/CD en utilisant Jenkins</a:t>
            </a:r>
          </a:p>
        </p:txBody>
      </p:sp>
      <p:sp>
        <p:nvSpPr>
          <p:cNvPr id="2" name="Content Placeholder 1"/>
          <p:cNvSpPr>
            <a:spLocks noGrp="1"/>
          </p:cNvSpPr>
          <p:nvPr>
            <p:ph idx="1"/>
          </p:nvPr>
        </p:nvSpPr>
        <p:spPr>
          <a:xfrm>
            <a:off x="144065" y="820917"/>
            <a:ext cx="8734927" cy="4063904"/>
          </a:xfrm>
        </p:spPr>
        <p:txBody>
          <a:bodyPr/>
          <a:lstStyle/>
          <a:p>
            <a:pPr rtl="0">
              <a:buFont typeface="Arial" panose="020B0604020202020204" pitchFamily="34" charset="0"/>
              <a:buChar char="•"/>
            </a:pPr>
            <a:r>
              <a:rPr sz="1600" lang="fr-FR"/>
              <a:t>Au cours de ces travaux pratiques, vous aborderez les points suivants :</a:t>
            </a:r>
          </a:p>
          <a:p>
            <a:pPr lvl="1" rtl="0"/>
            <a:r>
              <a:rPr sz="1600" b="true" lang="fr-FR"/>
              <a:t>Partie 1</a:t>
            </a:r>
            <a:r>
              <a:rPr sz="1600" lang="fr-FR"/>
              <a:t>: Lancer la DEVASC VM</a:t>
            </a:r>
          </a:p>
          <a:p>
            <a:pPr lvl="1" rtl="0"/>
            <a:r>
              <a:rPr sz="1600" b="true" lang="fr-FR"/>
              <a:t>Partie 2</a:t>
            </a:r>
            <a:r>
              <a:rPr sz="1600" lang="fr-FR"/>
              <a:t>: Envoyer l'exemple d'application à Git</a:t>
            </a:r>
          </a:p>
          <a:p>
            <a:pPr lvl="1" rtl="0"/>
            <a:r>
              <a:rPr sz="1600" b="true" lang="fr-FR"/>
              <a:t>Partie 3</a:t>
            </a:r>
            <a:r>
              <a:rPr sz="1600" lang="fr-FR"/>
              <a:t>: Modifier l'application modèle et pousser les changements à Git</a:t>
            </a:r>
          </a:p>
          <a:p>
            <a:pPr lvl="1" rtl="0"/>
            <a:r>
              <a:rPr sz="1600" b="true" lang="fr-FR"/>
              <a:t>Partie 4</a:t>
            </a:r>
            <a:r>
              <a:rPr sz="1600" lang="fr-FR"/>
              <a:t>: Télécharger et exécuter l'image du docker Jenkins</a:t>
            </a:r>
          </a:p>
          <a:p>
            <a:pPr lvl="1" rtl="0"/>
            <a:r>
              <a:rPr sz="1600" b="true" lang="fr-FR"/>
              <a:t>Partie 5</a:t>
            </a:r>
            <a:r>
              <a:rPr sz="1600" lang="fr-FR"/>
              <a:t>: Configurer Jenkins</a:t>
            </a:r>
          </a:p>
          <a:p>
            <a:pPr lvl="1" rtl="0"/>
            <a:r>
              <a:rPr sz="1600" b="true" lang="fr-FR"/>
              <a:t>Partie 6</a:t>
            </a:r>
            <a:r>
              <a:rPr sz="1600" lang="fr-FR"/>
              <a:t>: Utilisez Jenkins pour créer votre application</a:t>
            </a:r>
          </a:p>
          <a:p>
            <a:pPr lvl="1" rtl="0"/>
            <a:r>
              <a:rPr sz="1600" b="true" lang="fr-FR"/>
              <a:t>Partie 7</a:t>
            </a:r>
            <a:r>
              <a:rPr sz="1600" lang="fr-FR"/>
              <a:t>: Utiliser Jenkins pour tester une construction</a:t>
            </a:r>
          </a:p>
          <a:p>
            <a:pPr lvl="1" rtl="0"/>
            <a:r>
              <a:rPr sz="1600" b="true" lang="fr-FR"/>
              <a:t>Partie 8</a:t>
            </a:r>
            <a:r>
              <a:rPr sz="1600" lang="fr-FR"/>
              <a:t>: Créer un pipeline à Jenkins</a:t>
            </a:r>
          </a:p>
        </p:txBody>
      </p:sp>
    </p:spTree>
    <p:custDataLst>
      <p:tags r:id="rId1"/>
    </p:custDataLst>
    <p:extLst>
      <p:ext uri="{BB962C8B-B14F-4D97-AF65-F5344CB8AC3E}">
        <p14:creationId xmlns:p14="http://schemas.microsoft.com/office/powerpoint/2010/main" val="15207565"/>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772979" y="1852064"/>
            <a:ext cx="7598042" cy="1439372"/>
          </a:xfrm>
        </p:spPr>
        <p:txBody>
          <a:bodyPr/>
          <a:lstStyle/>
          <a:p>
            <a:pPr rtl="0"/>
            <a:r>
              <a:rPr lang="fr-FR">
                <a:solidFill>
                  <a:schemeClr val="accent5">
                    <a:lumMod val="40000"/>
                    <a:lumOff val="60000"/>
                  </a:schemeClr>
                </a:solidFill>
              </a:rPr>
              <a:t>6.4 Des réseaux pour le développement et la sécurité des applications</a:t>
            </a:r>
          </a:p>
        </p:txBody>
      </p:sp>
    </p:spTree>
    <p:custDataLst>
      <p:tags r:id="rId1"/>
    </p:custDataLst>
    <p:extLst>
      <p:ext uri="{BB962C8B-B14F-4D97-AF65-F5344CB8AC3E}">
        <p14:creationId xmlns:p14="http://schemas.microsoft.com/office/powerpoint/2010/main" val="3784221081"/>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Introduction</a:t>
            </a:r>
          </a:p>
        </p:txBody>
      </p:sp>
      <p:sp>
        <p:nvSpPr>
          <p:cNvPr id="2" name="Content Placeholder 1"/>
          <p:cNvSpPr>
            <a:spLocks noGrp="1"/>
          </p:cNvSpPr>
          <p:nvPr>
            <p:ph idx="1"/>
          </p:nvPr>
        </p:nvSpPr>
        <p:spPr>
          <a:xfrm>
            <a:off x="144065" y="820918"/>
            <a:ext cx="8819461" cy="4051872"/>
          </a:xfrm>
        </p:spPr>
        <p:txBody>
          <a:bodyPr/>
          <a:lstStyle/>
          <a:p>
            <a:pPr rtl="0">
              <a:buFont typeface="Arial" panose="020B0604020202020204" pitchFamily="34" charset="0"/>
              <a:buChar char="•"/>
            </a:pPr>
            <a:r>
              <a:rPr sz="1600" lang="fr-FR"/>
              <a:t>La mise en réseau tient compte de tous les cas d'utilisation, sauf les plus simples, tels que les déploiements de cloud et de conteneur.</a:t>
            </a:r>
          </a:p>
          <a:p>
            <a:pPr rtl="0">
              <a:buFont typeface="Arial" panose="020B0604020202020204" pitchFamily="34" charset="0"/>
              <a:buChar char="•"/>
            </a:pPr>
            <a:r>
              <a:rPr sz="1600" lang="fr-FR"/>
              <a:t>Voici quelques-unes des applications qui doivent être prises en compte pour le déploiement dans le cloud :</a:t>
            </a:r>
          </a:p>
          <a:p>
            <a:pPr lvl="1" rtl="0">
              <a:buFont typeface="Arial" panose="020B0604020202020204" pitchFamily="34" charset="0"/>
              <a:buChar char="•"/>
            </a:pPr>
            <a:r>
              <a:rPr sz="1600" lang="fr-FR"/>
              <a:t>Pare-feu</a:t>
            </a:r>
          </a:p>
          <a:p>
            <a:pPr lvl="1" rtl="0">
              <a:buFont typeface="Arial" panose="020B0604020202020204" pitchFamily="34" charset="0"/>
              <a:buChar char="•"/>
            </a:pPr>
            <a:r>
              <a:rPr sz="1600" lang="fr-FR"/>
              <a:t>Équilibreurs de charge</a:t>
            </a:r>
          </a:p>
          <a:p>
            <a:pPr lvl="1" rtl="0">
              <a:buFont typeface="Arial" panose="020B0604020202020204" pitchFamily="34" charset="0"/>
              <a:buChar char="•"/>
            </a:pPr>
            <a:r>
              <a:rPr sz="1600" lang="fr-FR"/>
              <a:t>DNS</a:t>
            </a:r>
          </a:p>
          <a:p>
            <a:pPr lvl="1" rtl="0">
              <a:buFont typeface="Arial" panose="020B0604020202020204" pitchFamily="34" charset="0"/>
              <a:buChar char="•"/>
            </a:pPr>
            <a:r>
              <a:rPr sz="1600" lang="fr-FR"/>
              <a:t>Procurations inversées (Reverse proxies)</a:t>
            </a:r>
          </a:p>
        </p:txBody>
      </p:sp>
    </p:spTree>
    <p:custDataLst>
      <p:tags r:id="rId1"/>
    </p:custDataLst>
    <p:extLst>
      <p:ext uri="{BB962C8B-B14F-4D97-AF65-F5344CB8AC3E}">
        <p14:creationId xmlns:p14="http://schemas.microsoft.com/office/powerpoint/2010/main" val="3971743005"/>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﻿Pare-feu</a:t>
            </a:r>
          </a:p>
        </p:txBody>
      </p:sp>
      <p:sp>
        <p:nvSpPr>
          <p:cNvPr id="2" name="Content Placeholder 1"/>
          <p:cNvSpPr>
            <a:spLocks noGrp="1"/>
          </p:cNvSpPr>
          <p:nvPr>
            <p:ph idx="1"/>
          </p:nvPr>
        </p:nvSpPr>
        <p:spPr>
          <a:xfrm>
            <a:off x="59374" y="690290"/>
            <a:ext cx="9084625" cy="4389843"/>
          </a:xfrm>
        </p:spPr>
        <p:txBody>
          <a:bodyPr/>
          <a:lstStyle/>
          <a:p>
            <a:pPr rtl="0">
              <a:buFont typeface="Arial" panose="020B0604020202020204" pitchFamily="34" charset="0"/>
              <a:buChar char="•"/>
            </a:pPr>
            <a:r>
              <a:rPr sz="1400" lang="fr-FR"/>
              <a:t>Les pare-feu sont la défense la plus élémentaire d'un ordinateur contre l'accès non autorisé par des personnes ou des applications. Ils peuvent prendre n'importe quel nombre de formes, allant d'un périphérique matériel dédié à un paramètre au sein du système d'exploitation d'un ordinateur individuel.</a:t>
            </a:r>
          </a:p>
          <a:p>
            <a:pPr rtl="0">
              <a:buFont typeface="Arial" panose="020B0604020202020204" pitchFamily="34" charset="0"/>
              <a:buChar char="•"/>
            </a:pPr>
            <a:r>
              <a:rPr sz="1400" lang="fr-FR"/>
              <a:t>Au niveau le plus élémentaire, un pare-feu accepte ou rejette les paquets en fonction des adresses IP et des ports auxquels ils sont adressés. </a:t>
            </a:r>
          </a:p>
          <a:p>
            <a:pPr rtl="0">
              <a:buFont typeface="Arial" panose="020B0604020202020204" pitchFamily="34" charset="0"/>
              <a:buChar char="•"/>
            </a:pPr>
            <a:r>
              <a:rPr sz="1400" lang="fr-FR"/>
              <a:t>Les pare-feu peuvent être configurés avec des « règles » spécifiques, qui sont superposées les unes sur les autres.</a:t>
            </a:r>
          </a:p>
          <a:p>
            <a:pPr rtl="0">
              <a:buFont typeface="Arial" panose="020B0604020202020204" pitchFamily="34" charset="0"/>
              <a:buChar char="•"/>
            </a:pPr>
            <a:r>
              <a:rPr sz="1400" lang="fr-FR"/>
              <a:t>Un pare-feu peut autoriser certaines connexions et en rejeter d'autres.</a:t>
            </a:r>
          </a:p>
          <a:p>
            <a:pPr>
              <a:buFont typeface="Arial" panose="020B0604020202020204" pitchFamily="34" charset="0"/>
              <a:buChar char="•"/>
            </a:pPr>
            <a:endParaRPr lang="en-US" sz="1400" dirty="0"/>
          </a:p>
        </p:txBody>
      </p:sp>
      <p:pic>
        <p:nvPicPr>
          <p:cNvPr id="5" name="Picture 4">
            <a:extLst>
              <a:ext uri="{FF2B5EF4-FFF2-40B4-BE49-F238E27FC236}">
                <a16:creationId xmlns:a16="http://schemas.microsoft.com/office/drawing/2014/main" id="{20F530CE-56B8-48C7-BF19-BE6085AD5E60}"/>
              </a:ext>
            </a:extLst>
          </p:cNvPr>
          <p:cNvPicPr>
            <a:picLocks noChangeAspect="1"/>
          </p:cNvPicPr>
          <p:nvPr/>
        </p:nvPicPr>
        <p:blipFill>
          <a:blip r:embed="rId4"/>
          <a:stretch>
            <a:fillRect/>
          </a:stretch>
        </p:blipFill>
        <p:spPr>
          <a:xfrm>
            <a:off x="1524000" y="2732246"/>
            <a:ext cx="6096000" cy="2022125"/>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36827270"/>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Pare-feu (suite)</a:t>
            </a:r>
          </a:p>
        </p:txBody>
      </p:sp>
      <p:sp>
        <p:nvSpPr>
          <p:cNvPr id="2" name="Content Placeholder 1"/>
          <p:cNvSpPr>
            <a:spLocks noGrp="1"/>
          </p:cNvSpPr>
          <p:nvPr>
            <p:ph idx="1"/>
          </p:nvPr>
        </p:nvSpPr>
        <p:spPr>
          <a:xfrm>
            <a:off x="0" y="737790"/>
            <a:ext cx="8858249" cy="1289130"/>
          </a:xfrm>
        </p:spPr>
        <p:txBody>
          <a:bodyPr/>
          <a:lstStyle/>
          <a:p>
            <a:pPr lvl="1" rtl="0">
              <a:buFont typeface="Arial" panose="020B0604020202020204" pitchFamily="34" charset="0"/>
              <a:buChar char="•"/>
            </a:pPr>
            <a:r>
              <a:rPr lang="fr-FR"/>
              <a:t>Dans certains cas, vous pouvez configurer vos systèmes de sorte que les connexions aux systèmes sensibles ne puissent provenir que d'une seule machine. C'est ce qu'on appelle une “jump box”. </a:t>
            </a:r>
          </a:p>
          <a:p>
            <a:pPr lvl="1" rtl="0">
              <a:buFont typeface="Arial" panose="020B0604020202020204" pitchFamily="34" charset="0"/>
              <a:buChar char="•"/>
            </a:pPr>
            <a:r>
              <a:rPr lang="fr-FR"/>
              <a:t>Une boîte de saut peut être utilisée pour fournir un accès supplémentaire tout en fournissant une couche de sécurité supplémentaire. Il configure les systèmes de sorte que les connexions ne peuvent provenir que d'une seule machine et que tout le monde doit d'abord se connecter à ce serveur, puis se connecter à la machine cible à partir de là.</a:t>
            </a:r>
          </a:p>
        </p:txBody>
      </p:sp>
      <p:pic>
        <p:nvPicPr>
          <p:cNvPr id="3" name="Picture 2">
            <a:extLst>
              <a:ext uri="{FF2B5EF4-FFF2-40B4-BE49-F238E27FC236}">
                <a16:creationId xmlns:a16="http://schemas.microsoft.com/office/drawing/2014/main" id="{2751C58B-85AE-4837-A314-4F633C46F977}"/>
              </a:ext>
            </a:extLst>
          </p:cNvPr>
          <p:cNvPicPr>
            <a:picLocks noChangeAspect="1"/>
          </p:cNvPicPr>
          <p:nvPr/>
        </p:nvPicPr>
        <p:blipFill>
          <a:blip r:embed="rId4"/>
          <a:stretch>
            <a:fillRect/>
          </a:stretch>
        </p:blipFill>
        <p:spPr>
          <a:xfrm>
            <a:off x="689252" y="2145770"/>
            <a:ext cx="7406640" cy="2531496"/>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3546636850"/>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Équilibreur de charges (Load Balancer)</a:t>
            </a:r>
          </a:p>
        </p:txBody>
      </p:sp>
      <p:sp>
        <p:nvSpPr>
          <p:cNvPr id="2" name="Content Placeholder 1"/>
          <p:cNvSpPr>
            <a:spLocks noGrp="1"/>
          </p:cNvSpPr>
          <p:nvPr>
            <p:ph idx="1"/>
          </p:nvPr>
        </p:nvSpPr>
        <p:spPr>
          <a:xfrm>
            <a:off x="144064" y="820918"/>
            <a:ext cx="4094648" cy="4051872"/>
          </a:xfrm>
        </p:spPr>
        <p:txBody>
          <a:bodyPr/>
          <a:lstStyle/>
          <a:p>
            <a:pPr rtl="0">
              <a:buFont typeface="Arial" panose="020B0604020202020204" pitchFamily="34" charset="0"/>
              <a:buChar char="•"/>
            </a:pPr>
            <a:r>
              <a:rPr sz="1600" lang="fr-FR"/>
              <a:t>Un équilibreur de charge prend les demandes et les équilibre en les répartissant entre plusieurs serveurs.</a:t>
            </a:r>
          </a:p>
          <a:p>
            <a:pPr rtl="0">
              <a:buFont typeface="Arial" panose="020B0604020202020204" pitchFamily="34" charset="0"/>
              <a:buChar char="•"/>
            </a:pPr>
            <a:r>
              <a:rPr sz="1600" lang="fr-FR"/>
              <a:t>Un équilibreur de charge parcèle les demandes vers différents serveurs.</a:t>
            </a:r>
          </a:p>
          <a:p>
            <a:pPr rtl="0">
              <a:buFont typeface="Arial" panose="020B0604020202020204" pitchFamily="34" charset="0"/>
              <a:buChar char="•"/>
            </a:pPr>
            <a:r>
              <a:rPr sz="1600" lang="fr-FR"/>
              <a:t>Les équilibreurs de charge prennent leurs décisions sur les serveurs qui doivent recevoir une requête particulière de plusieurs manières différentes.</a:t>
            </a:r>
          </a:p>
        </p:txBody>
      </p:sp>
      <p:pic>
        <p:nvPicPr>
          <p:cNvPr id="3" name="Picture 2">
            <a:extLst>
              <a:ext uri="{FF2B5EF4-FFF2-40B4-BE49-F238E27FC236}">
                <a16:creationId xmlns:a16="http://schemas.microsoft.com/office/drawing/2014/main" id="{2108D925-A830-4660-8798-AB5D181B5A32}"/>
              </a:ext>
            </a:extLst>
          </p:cNvPr>
          <p:cNvPicPr>
            <a:picLocks noChangeAspect="1"/>
          </p:cNvPicPr>
          <p:nvPr/>
        </p:nvPicPr>
        <p:blipFill>
          <a:blip r:embed="rId4"/>
          <a:stretch>
            <a:fillRect/>
          </a:stretch>
        </p:blipFill>
        <p:spPr>
          <a:xfrm>
            <a:off x="4905289" y="820917"/>
            <a:ext cx="3327906" cy="360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88259531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Équilibreur de charges (Load Balancer)</a:t>
            </a:r>
          </a:p>
        </p:txBody>
      </p:sp>
      <p:sp>
        <p:nvSpPr>
          <p:cNvPr id="2" name="Content Placeholder 1"/>
          <p:cNvSpPr>
            <a:spLocks noGrp="1"/>
          </p:cNvSpPr>
          <p:nvPr>
            <p:ph idx="1"/>
          </p:nvPr>
        </p:nvSpPr>
        <p:spPr>
          <a:xfrm>
            <a:off x="144065" y="820918"/>
            <a:ext cx="4427935" cy="3765596"/>
          </a:xfrm>
        </p:spPr>
        <p:txBody>
          <a:bodyPr/>
          <a:lstStyle/>
          <a:p>
            <a:pPr marL="0" indent="0" rtl="0">
              <a:buNone/>
            </a:pPr>
            <a:r>
              <a:rPr sz="1600" b="true" lang="fr-FR">
                <a:latin typeface="+mn-lt"/>
              </a:rPr>
              <a:t>Sessions persistantes : </a:t>
            </a:r>
            <a:r>
              <a:rPr sz="1600" lang="fr-FR">
                <a:latin typeface="+mn-lt"/>
              </a:rPr>
              <a:t>si une application nécessite une session persistante, un utilisateur doit être connecté et l'équilibreur de charge envoie des demandes au serveur qui gère la session.</a:t>
            </a:r>
          </a:p>
          <a:p>
            <a:pPr>
              <a:buFont typeface="Arial" panose="020B0604020202020204" pitchFamily="34" charset="0"/>
              <a:buChar char="•"/>
            </a:pPr>
            <a:endParaRPr lang="en-US" sz="1600" dirty="0"/>
          </a:p>
        </p:txBody>
      </p:sp>
      <p:pic>
        <p:nvPicPr>
          <p:cNvPr id="3" name="Picture 2">
            <a:extLst>
              <a:ext uri="{FF2B5EF4-FFF2-40B4-BE49-F238E27FC236}">
                <a16:creationId xmlns:a16="http://schemas.microsoft.com/office/drawing/2014/main" id="{08162D32-6E23-475E-ACF5-07C0FB062ACF}"/>
              </a:ext>
            </a:extLst>
          </p:cNvPr>
          <p:cNvPicPr>
            <a:picLocks noChangeAspect="1"/>
          </p:cNvPicPr>
          <p:nvPr/>
        </p:nvPicPr>
        <p:blipFill>
          <a:blip r:embed="rId4"/>
          <a:stretch>
            <a:fillRect/>
          </a:stretch>
        </p:blipFill>
        <p:spPr>
          <a:xfrm>
            <a:off x="162221" y="2219534"/>
            <a:ext cx="4207904" cy="2160000"/>
          </a:xfrm>
          <a:prstGeom prst="rect">
            <a:avLst/>
          </a:prstGeom>
          <a:ln>
            <a:solidFill>
              <a:schemeClr val="bg1">
                <a:lumMod val="85000"/>
              </a:schemeClr>
            </a:solidFill>
          </a:ln>
        </p:spPr>
      </p:pic>
      <p:sp>
        <p:nvSpPr>
          <p:cNvPr id="4" name="Content Placeholder 1">
            <a:extLst>
              <a:ext uri="{FF2B5EF4-FFF2-40B4-BE49-F238E27FC236}">
                <a16:creationId xmlns:a16="http://schemas.microsoft.com/office/drawing/2014/main" id="{0473CA26-17CC-4AF5-A1A5-BEF1214493CD}"/>
              </a:ext>
            </a:extLst>
          </p:cNvPr>
          <p:cNvSpPr/>
          <p:nvPr/>
        </p:nvSpPr>
        <p:spPr>
          <a:xfrm>
            <a:off x="4518500" y="820917"/>
            <a:ext cx="4572000" cy="830997"/>
          </a:xfrm>
          <a:prstGeom prst="rect">
            <a:avLst/>
          </a:prstGeom>
        </p:spPr>
        <p:txBody>
          <a:bodyPr>
            <a:spAutoFit/>
          </a:bodyPr>
          <a:lstStyle/>
          <a:p>
            <a:pPr rtl="0"/>
            <a:r>
              <a:rPr sz="1600" b="true" lang="fr-FR">
                <a:solidFill>
                  <a:srgbClr val="000000"/>
                </a:solidFill>
              </a:rPr>
              <a:t>Round robin - </a:t>
            </a:r>
            <a:r>
              <a:rPr sz="1600" lang="fr-FR">
                <a:solidFill>
                  <a:srgbClr val="000000"/>
                </a:solidFill>
              </a:rPr>
              <a:t>Avec l'équilibrage de charge round robin, le serveur envoie chaque requête au serveur suivant de la liste.</a:t>
            </a:r>
          </a:p>
        </p:txBody>
      </p:sp>
      <p:pic>
        <p:nvPicPr>
          <p:cNvPr id="5" name="Picture 4">
            <a:extLst>
              <a:ext uri="{FF2B5EF4-FFF2-40B4-BE49-F238E27FC236}">
                <a16:creationId xmlns:a16="http://schemas.microsoft.com/office/drawing/2014/main" id="{CE141995-7942-4C7B-A77C-6BB757470F26}"/>
              </a:ext>
            </a:extLst>
          </p:cNvPr>
          <p:cNvPicPr>
            <a:picLocks noChangeAspect="1"/>
          </p:cNvPicPr>
          <p:nvPr/>
        </p:nvPicPr>
        <p:blipFill>
          <a:blip r:embed="rId5"/>
          <a:stretch>
            <a:fillRect/>
          </a:stretch>
        </p:blipFill>
        <p:spPr>
          <a:xfrm>
            <a:off x="4679199" y="2219534"/>
            <a:ext cx="4250602" cy="216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990094497"/>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Équilibreur de charges (Load Balancer)</a:t>
            </a:r>
          </a:p>
        </p:txBody>
      </p:sp>
      <p:sp>
        <p:nvSpPr>
          <p:cNvPr id="2" name="Content Placeholder 1"/>
          <p:cNvSpPr>
            <a:spLocks noGrp="1"/>
          </p:cNvSpPr>
          <p:nvPr>
            <p:ph idx="1"/>
          </p:nvPr>
        </p:nvSpPr>
        <p:spPr>
          <a:xfrm>
            <a:off x="144065" y="820918"/>
            <a:ext cx="4499967" cy="960381"/>
          </a:xfrm>
        </p:spPr>
        <p:txBody>
          <a:bodyPr/>
          <a:lstStyle/>
          <a:p>
            <a:pPr marL="0" indent="0" rtl="0">
              <a:buNone/>
            </a:pPr>
            <a:r>
              <a:rPr sz="1600" b="true" lang="fr-FR"/>
              <a:t>Moins de connexions - </a:t>
            </a:r>
            <a:r>
              <a:rPr sz="1600" lang="fr-FR"/>
              <a:t>L'équilibreur</a:t>
            </a:r>
            <a:r>
              <a:rPr sz="1600" b="true" lang="fr-FR"/>
              <a:t> de charge</a:t>
            </a:r>
          </a:p>
          <a:p>
            <a:pPr>
              <a:buFont typeface="Arial" panose="020B0604020202020204" pitchFamily="34" charset="0"/>
              <a:buChar char="•"/>
            </a:pPr>
            <a:endParaRPr lang="en-US" sz="1600" dirty="0"/>
          </a:p>
          <a:p>
            <a:pPr>
              <a:buFont typeface="Arial" panose="020B0604020202020204" pitchFamily="34" charset="0"/>
              <a:buChar char="•"/>
            </a:pPr>
            <a:endParaRPr lang="en-US" sz="1600" dirty="0"/>
          </a:p>
          <a:p>
            <a:pPr marL="0" indent="0">
              <a:buNone/>
            </a:pPr>
            <a:endParaRPr lang="en-US" sz="1600" dirty="0"/>
          </a:p>
          <a:p>
            <a:pPr>
              <a:buFont typeface="Arial" panose="020B0604020202020204" pitchFamily="34" charset="0"/>
              <a:buChar char="•"/>
            </a:pPr>
            <a:endParaRPr lang="en-US" sz="1600" dirty="0"/>
          </a:p>
        </p:txBody>
      </p:sp>
      <p:pic>
        <p:nvPicPr>
          <p:cNvPr id="4" name="Picture 3">
            <a:extLst>
              <a:ext uri="{FF2B5EF4-FFF2-40B4-BE49-F238E27FC236}">
                <a16:creationId xmlns:a16="http://schemas.microsoft.com/office/drawing/2014/main" id="{E25F9FD5-5B61-43D6-86B4-2D8FDED88EE7}"/>
              </a:ext>
            </a:extLst>
          </p:cNvPr>
          <p:cNvPicPr>
            <a:picLocks noChangeAspect="1"/>
          </p:cNvPicPr>
          <p:nvPr/>
        </p:nvPicPr>
        <p:blipFill>
          <a:blip r:embed="rId4"/>
          <a:stretch>
            <a:fillRect/>
          </a:stretch>
        </p:blipFill>
        <p:spPr>
          <a:xfrm>
            <a:off x="144065" y="1930377"/>
            <a:ext cx="4302821" cy="2520000"/>
          </a:xfrm>
          <a:prstGeom prst="rect">
            <a:avLst/>
          </a:prstGeom>
          <a:ln>
            <a:solidFill>
              <a:schemeClr val="bg1">
                <a:lumMod val="85000"/>
              </a:schemeClr>
            </a:solidFill>
          </a:ln>
        </p:spPr>
      </p:pic>
      <p:sp>
        <p:nvSpPr>
          <p:cNvPr id="3" name="Content Placeholder 1">
            <a:extLst>
              <a:ext uri="{FF2B5EF4-FFF2-40B4-BE49-F238E27FC236}">
                <a16:creationId xmlns:a16="http://schemas.microsoft.com/office/drawing/2014/main" id="{52426DA4-43EF-4973-A178-278A03CC358B}"/>
              </a:ext>
            </a:extLst>
          </p:cNvPr>
          <p:cNvSpPr/>
          <p:nvPr/>
        </p:nvSpPr>
        <p:spPr>
          <a:xfrm>
            <a:off x="4572000" y="822437"/>
            <a:ext cx="4572000" cy="830997"/>
          </a:xfrm>
          <a:prstGeom prst="rect">
            <a:avLst/>
          </a:prstGeom>
        </p:spPr>
        <p:txBody>
          <a:bodyPr>
            <a:spAutoFit/>
          </a:bodyPr>
          <a:lstStyle/>
          <a:p>
            <a:pPr rtl="0"/>
            <a:r>
              <a:rPr sz="1600" b="true" lang="fr-FR">
                <a:solidFill>
                  <a:srgbClr val="000000"/>
                </a:solidFill>
              </a:rPr>
              <a:t>Hash IP - </a:t>
            </a:r>
            <a:r>
              <a:rPr sz="1600" lang="fr-FR">
                <a:solidFill>
                  <a:srgbClr val="000000"/>
                </a:solidFill>
              </a:rPr>
              <a:t>Avec cet algorithme, l'équilibreur de charge prend une décision basée sur un hachage (une valeur encodée basée sur l'adresse IP de la requête).</a:t>
            </a:r>
          </a:p>
        </p:txBody>
      </p:sp>
      <p:pic>
        <p:nvPicPr>
          <p:cNvPr id="8" name="Picture 7">
            <a:extLst>
              <a:ext uri="{FF2B5EF4-FFF2-40B4-BE49-F238E27FC236}">
                <a16:creationId xmlns:a16="http://schemas.microsoft.com/office/drawing/2014/main" id="{5F84E8CD-FED6-4835-9C83-A2944F30E13F}"/>
              </a:ext>
            </a:extLst>
          </p:cNvPr>
          <p:cNvPicPr>
            <a:picLocks noChangeAspect="1"/>
          </p:cNvPicPr>
          <p:nvPr/>
        </p:nvPicPr>
        <p:blipFill>
          <a:blip r:embed="rId5"/>
          <a:stretch>
            <a:fillRect/>
          </a:stretch>
        </p:blipFill>
        <p:spPr>
          <a:xfrm>
            <a:off x="4655125" y="1944127"/>
            <a:ext cx="4238410" cy="216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585175025"/>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d'applications et la sécurité</a:t>
            </a:r>
            <a:br>
              <a:rPr lang="en-US" altLang="en-US" dirty="0"/>
            </a:br>
            <a:r>
              <a:rPr lang="fr-FR"/>
              <a:t>DNS</a:t>
            </a:r>
          </a:p>
        </p:txBody>
      </p:sp>
      <p:sp>
        <p:nvSpPr>
          <p:cNvPr id="2" name="Content Placeholder 1"/>
          <p:cNvSpPr>
            <a:spLocks noGrp="1"/>
          </p:cNvSpPr>
          <p:nvPr>
            <p:ph idx="1"/>
          </p:nvPr>
        </p:nvSpPr>
        <p:spPr>
          <a:xfrm>
            <a:off x="144065" y="749668"/>
            <a:ext cx="8774304" cy="4051872"/>
          </a:xfrm>
        </p:spPr>
        <p:txBody>
          <a:bodyPr/>
          <a:lstStyle/>
          <a:p>
            <a:pPr rtl="0">
              <a:buFont typeface="Arial" panose="020B0604020202020204" pitchFamily="34" charset="0"/>
              <a:buChar char="•"/>
            </a:pPr>
            <a:r>
              <a:rPr sz="1400" lang="fr-FR"/>
              <a:t>Le système de noms de domaine (DNS) permet aux serveurs sur Internet de traduire des noms lisibles par l'homme en adresses IP routables par machine. Ces adresses IP sont nécessaires pour naviguer réellement sur Internet.</a:t>
            </a:r>
          </a:p>
          <a:p>
            <a:pPr rtl="0">
              <a:buFont typeface="Arial" panose="020B0604020202020204" pitchFamily="34" charset="0"/>
              <a:buChar char="•"/>
            </a:pPr>
            <a:r>
              <a:rPr sz="1400" lang="fr-FR"/>
              <a:t>DNS traduit les noms d'hôte en adresses IP (fabriquées). </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ACC857FE-E221-4ADC-AE6B-DC4802496A89}"/>
              </a:ext>
            </a:extLst>
          </p:cNvPr>
          <p:cNvPicPr>
            <a:picLocks noChangeAspect="1"/>
          </p:cNvPicPr>
          <p:nvPr/>
        </p:nvPicPr>
        <p:blipFill>
          <a:blip r:embed="rId4"/>
          <a:stretch>
            <a:fillRect/>
          </a:stretch>
        </p:blipFill>
        <p:spPr>
          <a:xfrm>
            <a:off x="439740" y="1955409"/>
            <a:ext cx="8182953" cy="259291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2794299682"/>
      </p:ext>
    </p:extLst>
  </p:cSld>
  <p:clrMapOvr>
    <a:masterClrMapping/>
  </p:clrMapOvr>
  <p:transition spd="slow">
    <p:wipe/>
  </p:transition>
</p:sld>
</file>

<file path=ppt/slides/slide5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33902"/>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﻿Réseaux pour le développement et la sécurité d'applications </a:t>
            </a:r>
            <a:br>
              <a:rPr lang="en-US" altLang="en-US" dirty="0"/>
            </a:br>
            <a:r>
              <a:rPr lang="fr-FR"/>
              <a:t>Reverse Proxy</a:t>
            </a:r>
          </a:p>
        </p:txBody>
      </p:sp>
      <p:sp>
        <p:nvSpPr>
          <p:cNvPr id="2" name="Content Placeholder 1"/>
          <p:cNvSpPr>
            <a:spLocks noGrp="1"/>
          </p:cNvSpPr>
          <p:nvPr>
            <p:ph idx="1"/>
          </p:nvPr>
        </p:nvSpPr>
        <p:spPr>
          <a:xfrm>
            <a:off x="144065" y="725564"/>
            <a:ext cx="8999934" cy="3883281"/>
          </a:xfrm>
        </p:spPr>
        <p:txBody>
          <a:bodyPr/>
          <a:lstStyle/>
          <a:p>
            <a:pPr lvl="0" defTabSz="912261" rtl="0">
              <a:buFont typeface="Arial" panose="020B0604020202020204" pitchFamily="34" charset="0"/>
              <a:buChar char="•"/>
            </a:pPr>
            <a:r>
              <a:rPr sz="1400" lang="fr-FR"/>
              <a:t>Un proxy inverse est similaire à un proxy standard, cependant, alors qu'un proxy normal fonctionne pour faire en sorte que les requêtes provenant de plusieurs ordinateurs semblent toutes provenir du même client, un proxy inverse fonctionne pour s'assurer que les réponses semblent toutes provenir du même serveur. </a:t>
            </a:r>
          </a:p>
          <a:p>
            <a:pPr lvl="0" defTabSz="912261" rtl="0">
              <a:buFont typeface="Arial" panose="020B0604020202020204" pitchFamily="34" charset="0"/>
              <a:buChar char="•"/>
            </a:pPr>
            <a:r>
              <a:rPr sz="1400" lang="fr-FR"/>
              <a:t>Un proxy inverse peut évaluer le trafic et agir en conséquence. De cette façon, il est similaire à, et peut être utilisé comme un pare-feu ou un équilibreur de charge.</a:t>
            </a:r>
          </a:p>
          <a:p>
            <a:pPr marL="226478" lvl="0" indent="-226478" defTabSz="912261">
              <a:spcBef>
                <a:spcPts val="800"/>
              </a:spcBef>
              <a:spcAft>
                <a:spcPts val="800"/>
              </a:spcAft>
            </a:pPr>
            <a:endParaRPr lang="en-US" sz="1400" dirty="0"/>
          </a:p>
          <a:p>
            <a:pPr marL="226478" lvl="0" indent="-226478" defTabSz="912261">
              <a:spcBef>
                <a:spcPts val="800"/>
              </a:spcBef>
              <a:spcAft>
                <a:spcPts val="800"/>
              </a:spcAft>
              <a:buNone/>
              <a:defRPr/>
            </a:pPr>
            <a:endParaRPr lang="en-US" sz="1400" dirty="0"/>
          </a:p>
          <a:p>
            <a:pPr marL="226478" lvl="0" indent="-226478" defTabSz="912261">
              <a:spcBef>
                <a:spcPts val="800"/>
              </a:spcBef>
              <a:spcAft>
                <a:spcPts val="800"/>
              </a:spcAft>
              <a:buNone/>
              <a:defRPr/>
            </a:pPr>
            <a:endParaRPr lang="en-US" sz="1400" dirty="0"/>
          </a:p>
          <a:p>
            <a:pPr marL="0" lvl="0" indent="0" defTabSz="912261">
              <a:spcBef>
                <a:spcPts val="800"/>
              </a:spcBef>
              <a:spcAft>
                <a:spcPts val="800"/>
              </a:spcAft>
              <a:buNone/>
              <a:defRPr/>
            </a:pPr>
            <a:endParaRPr lang="en-US" sz="1400" dirty="0"/>
          </a:p>
          <a:p>
            <a:pPr>
              <a:buFont typeface="Arial" panose="020B0604020202020204" pitchFamily="34" charset="0"/>
              <a:buChar char="•"/>
            </a:pPr>
            <a:endParaRPr lang="en-US" sz="1400" dirty="0"/>
          </a:p>
        </p:txBody>
      </p:sp>
      <p:pic>
        <p:nvPicPr>
          <p:cNvPr id="3" name="Picture 2">
            <a:extLst>
              <a:ext uri="{FF2B5EF4-FFF2-40B4-BE49-F238E27FC236}">
                <a16:creationId xmlns:a16="http://schemas.microsoft.com/office/drawing/2014/main" id="{C29ADEF1-8951-4FCA-8EA6-BE81E14AFE0B}"/>
              </a:ext>
            </a:extLst>
          </p:cNvPr>
          <p:cNvPicPr>
            <a:picLocks noChangeAspect="1"/>
          </p:cNvPicPr>
          <p:nvPr/>
        </p:nvPicPr>
        <p:blipFill rotWithShape="1">
          <a:blip r:embed="rId4"/>
          <a:srcRect l="1575"/>
          <a:stretch/>
        </p:blipFill>
        <p:spPr>
          <a:xfrm>
            <a:off x="1425806" y="2115319"/>
            <a:ext cx="5865010" cy="2636391"/>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883445398"/>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 Meilleures pratiques</a:t>
            </a:r>
          </a:p>
        </p:txBody>
      </p:sp>
      <p:sp>
        <p:nvSpPr>
          <p:cNvPr id="11266" name="Content Placeholder 4"/>
          <p:cNvSpPr>
            <a:spLocks noGrp="1" noChangeArrowheads="1"/>
          </p:cNvSpPr>
          <p:nvPr>
            <p:ph idx="1"/>
          </p:nvPr>
        </p:nvSpPr>
        <p:spPr>
          <a:xfrm>
            <a:off x="145357" y="710044"/>
            <a:ext cx="8998642" cy="4155319"/>
          </a:xfrm>
        </p:spPr>
        <p:txBody>
          <a:bodyPr/>
          <a:lstStyle/>
          <a:p>
            <a:pPr marL="0" indent="0" rtl="0">
              <a:lnSpc>
                <a:spcPct val="85000"/>
              </a:lnSpc>
              <a:spcBef>
                <a:spcPct val="30000"/>
              </a:spcBef>
              <a:buNone/>
            </a:pPr>
            <a:r>
              <a:rPr sz="1400" lang="fr-FR"/>
              <a:t>Avant d'enseigner le module 6, l'instructeur doit:</a:t>
            </a:r>
          </a:p>
          <a:p>
            <a:pPr rtl="0">
              <a:lnSpc>
                <a:spcPct val="85000"/>
              </a:lnSpc>
              <a:spcBef>
                <a:spcPct val="30000"/>
              </a:spcBef>
              <a:buFont typeface="Arial" panose="020B0604020202020204" pitchFamily="34" charset="0"/>
              <a:buChar char="•"/>
            </a:pPr>
            <a:r>
              <a:rPr sz="1400" lang="fr-FR"/>
              <a:t>Passez en revue les activités et les évaluations de ce module.</a:t>
            </a:r>
          </a:p>
          <a:p>
            <a:pPr rtl="0">
              <a:lnSpc>
                <a:spcPct val="85000"/>
              </a:lnSpc>
              <a:spcBef>
                <a:spcPct val="30000"/>
              </a:spcBef>
              <a:buFont typeface="Arial" panose="020B0604020202020204" pitchFamily="34" charset="0"/>
              <a:buChar char="•"/>
            </a:pPr>
            <a:r>
              <a:rPr sz="1400" lang="fr-FR"/>
              <a:t>Essayez d'inclure autant de questions que possible pour maintenir l'intérêt des élèves pendant la présentation en classe.</a:t>
            </a:r>
          </a:p>
          <a:p>
            <a:pPr marL="0" indent="0">
              <a:lnSpc>
                <a:spcPct val="85000"/>
              </a:lnSpc>
              <a:spcBef>
                <a:spcPct val="30000"/>
              </a:spcBef>
              <a:buNone/>
            </a:pPr>
            <a:endParaRPr lang="en-US" sz="1400" dirty="0"/>
          </a:p>
          <a:p>
            <a:pPr marL="0" indent="0" rtl="0">
              <a:lnSpc>
                <a:spcPct val="85000"/>
              </a:lnSpc>
              <a:spcBef>
                <a:spcPct val="30000"/>
              </a:spcBef>
              <a:buNone/>
            </a:pPr>
            <a:r>
              <a:rPr sz="1400" b="true" lang="fr-FR"/>
              <a:t>Rubrique 6.1</a:t>
            </a:r>
          </a:p>
          <a:p>
            <a:pPr lvl="1" rtl="0"/>
            <a:r>
              <a:rPr lang="fr-FR"/>
              <a:t>Demandez si les apprenants comprennent les choix de déploiement à terme.</a:t>
            </a:r>
          </a:p>
          <a:p>
            <a:pPr lvl="1" rtl="0"/>
            <a:r>
              <a:rPr lang="fr-FR"/>
              <a:t>Expliquez les environnements de déploiement.</a:t>
            </a:r>
          </a:p>
          <a:p>
            <a:pPr lvl="1" rtl="0"/>
            <a:r>
              <a:rPr lang="fr-FR"/>
              <a:t>Expliquez les modèles de déploiement et demandez aux apprenants de partager leur compréhension de la même chose dans la classe.</a:t>
            </a:r>
          </a:p>
          <a:p>
            <a:pPr lvl="1" rtl="0"/>
            <a:r>
              <a:rPr lang="fr-FR"/>
              <a:t>Sachez si les apprenants connaissent les types d'infrastructure.</a:t>
            </a:r>
          </a:p>
          <a:p>
            <a:pPr lvl="1" rtl="0"/>
            <a:r>
              <a:rPr lang="fr-FR"/>
              <a:t>Renforcer la différence entre un cloud privé et un cloud public.</a:t>
            </a:r>
          </a:p>
          <a:p>
            <a:pPr lvl="1">
              <a:lnSpc>
                <a:spcPct val="85000"/>
              </a:lnSpc>
              <a:spcBef>
                <a:spcPct val="30000"/>
              </a:spcBef>
            </a:pPr>
            <a:endParaRPr lang="en-US"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112731435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547836" y="2211907"/>
            <a:ext cx="6758789" cy="719686"/>
          </a:xfrm>
        </p:spPr>
        <p:txBody>
          <a:bodyPr/>
          <a:lstStyle/>
          <a:p>
            <a:pPr rtl="0"/>
            <a:r>
              <a:rPr lang="fr-FR">
                <a:solidFill>
                  <a:schemeClr val="accent5">
                    <a:lumMod val="40000"/>
                    <a:lumOff val="60000"/>
                  </a:schemeClr>
                </a:solidFill>
              </a:rPr>
              <a:t>6.5 Sécurisation des applications</a:t>
            </a:r>
          </a:p>
        </p:txBody>
      </p:sp>
    </p:spTree>
    <p:custDataLst>
      <p:tags r:id="rId1"/>
    </p:custDataLst>
    <p:extLst>
      <p:ext uri="{BB962C8B-B14F-4D97-AF65-F5344CB8AC3E}">
        <p14:creationId xmlns:p14="http://schemas.microsoft.com/office/powerpoint/2010/main" val="2773652593"/>
      </p:ext>
    </p:extLst>
  </p:cSld>
  <p:clrMapOvr>
    <a:masterClrMapping/>
  </p:clrMapOvr>
  <p:transition spd="slow">
    <p:wipe/>
  </p:transition>
</p:sld>
</file>

<file path=ppt/slides/slide6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Sécurisation des données</a:t>
            </a:r>
          </a:p>
        </p:txBody>
      </p:sp>
      <p:sp>
        <p:nvSpPr>
          <p:cNvPr id="2" name="Content Placeholder 1"/>
          <p:cNvSpPr>
            <a:spLocks noGrp="1"/>
          </p:cNvSpPr>
          <p:nvPr>
            <p:ph idx="1"/>
          </p:nvPr>
        </p:nvSpPr>
        <p:spPr>
          <a:xfrm>
            <a:off x="144064" y="820917"/>
            <a:ext cx="8999935" cy="2006689"/>
          </a:xfrm>
        </p:spPr>
        <p:txBody>
          <a:bodyPr/>
          <a:lstStyle/>
          <a:p>
            <a:pPr marL="0" indent="0" rtl="0">
              <a:buNone/>
            </a:pPr>
            <a:r>
              <a:rPr sz="1400" b="true" lang="fr-FR"/>
              <a:t>Meilleures pratiques pour le stockage de données chiffrées</a:t>
            </a:r>
          </a:p>
          <a:p>
            <a:pPr marL="0" indent="0" rtl="0">
              <a:buNone/>
            </a:pPr>
            <a:r>
              <a:rPr sz="1400" lang="fr-FR"/>
              <a:t>Les violations de données se produisent lorsque les données sont stockées mais non protégées. Lorsqu'il s'agit de protéger les données au repos, il y a quelques éléments à prendre en considération.</a:t>
            </a:r>
          </a:p>
          <a:p>
            <a:pPr marL="0" indent="0" rtl="0">
              <a:buNone/>
            </a:pPr>
            <a:r>
              <a:rPr sz="1400" lang="fr-FR"/>
              <a:t>Chiffrement des données</a:t>
            </a:r>
          </a:p>
          <a:p>
            <a:pPr marL="0" indent="0" rtl="0">
              <a:buNone/>
            </a:pPr>
            <a:r>
              <a:rPr sz="1400" lang="fr-FR"/>
              <a:t>Le chiffrement des données garantit que lorsqu'un accès non autorisé est obtenu au système, les données ne sont pas visibles sous leur forme réelle. Il existe deux méthodes de chiffrement des données :</a:t>
            </a:r>
          </a:p>
        </p:txBody>
      </p:sp>
      <p:graphicFrame>
        <p:nvGraphicFramePr>
          <p:cNvPr id="3" name="Table 3">
            <a:extLst>
              <a:ext uri="{FF2B5EF4-FFF2-40B4-BE49-F238E27FC236}">
                <a16:creationId xmlns:a16="http://schemas.microsoft.com/office/drawing/2014/main" id="{859124F2-8525-4B4B-B2FC-E8E38FB8EE91}"/>
              </a:ext>
            </a:extLst>
          </p:cNvPr>
          <p:cNvGraphicFramePr>
            <a:graphicFrameLocks noGrp="1"/>
          </p:cNvGraphicFramePr>
          <p:nvPr>
            <p:extLst>
              <p:ext uri="{D42A27DB-BD31-4B8C-83A1-F6EECF244321}">
                <p14:modId xmlns:p14="http://schemas.microsoft.com/office/powerpoint/2010/main" val="1998245208"/>
              </p:ext>
            </p:extLst>
          </p:nvPr>
        </p:nvGraphicFramePr>
        <p:xfrm>
          <a:off x="179233" y="2704407"/>
          <a:ext cx="8831126" cy="1946300"/>
        </p:xfrm>
        <a:graphic>
          <a:graphicData uri="http://schemas.openxmlformats.org/drawingml/2006/table">
            <a:tbl>
              <a:tblPr firstRow="1" bandRow="1">
                <a:tableStyleId>{5C22544A-7EE6-4342-B048-85BDC9FD1C3A}</a:tableStyleId>
              </a:tblPr>
              <a:tblGrid>
                <a:gridCol w="4415563">
                  <a:extLst>
                    <a:ext uri="{9D8B030D-6E8A-4147-A177-3AD203B41FA5}">
                      <a16:colId xmlns:a16="http://schemas.microsoft.com/office/drawing/2014/main" val="3615952014"/>
                    </a:ext>
                  </a:extLst>
                </a:gridCol>
                <a:gridCol w="4415563">
                  <a:extLst>
                    <a:ext uri="{9D8B030D-6E8A-4147-A177-3AD203B41FA5}">
                      <a16:colId xmlns:a16="http://schemas.microsoft.com/office/drawing/2014/main" val="3808971520"/>
                    </a:ext>
                  </a:extLst>
                </a:gridCol>
              </a:tblGrid>
              <a:tr h="361340">
                <a:tc>
                  <a:txBody>
                    <a:bodyPr/>
                    <a:lstStyle/>
                    <a:p>
                      <a:pPr algn="ctr" rtl="0"/>
                      <a:r>
                        <a:rPr sz="1400" b="true" lang="fr-FR"/>
                        <a:t>Chiffrement unidirectionnel</a:t>
                      </a:r>
                      <a:r>
                        <a:rPr sz="1400" lang="fr-FR"/>
                        <a:t> </a:t>
                      </a:r>
                    </a:p>
                  </a:txBody>
                  <a:tcPr anchor="ctr"/>
                </a:tc>
                <a:tc>
                  <a:txBody>
                    <a:bodyPr/>
                    <a:lstStyle/>
                    <a:p>
                      <a:pPr algn="ctr" rtl="0"/>
                      <a:r>
                        <a:rPr sz="1400" b="true" lang="fr-FR"/>
                        <a:t>Chiffrement bidirectionnel</a:t>
                      </a:r>
                      <a:r>
                        <a:rPr sz="1400" lang="fr-FR"/>
                        <a:t> </a:t>
                      </a:r>
                    </a:p>
                  </a:txBody>
                  <a:tcPr anchor="ctr"/>
                </a:tc>
                <a:extLst>
                  <a:ext uri="{0D108BD9-81ED-4DB2-BD59-A6C34878D82A}">
                    <a16:rowId xmlns:a16="http://schemas.microsoft.com/office/drawing/2014/main" val="2183575871"/>
                  </a:ext>
                </a:extLst>
              </a:tr>
              <a:tr h="1544353">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sz="1400" lang="fr-FR"/>
                        <a:t>Le chiffrement d'une façon est plus simple, en ce sens que vous pouvez facilement créer une valeur chiffrée sans nécessairement utiliser une clé spécifique, mais vous ne pouvez pas la déchiffrer.</a:t>
                      </a:r>
                    </a:p>
                    <a:p>
                      <a:pPr marL="0" marR="0" lvl="0" indent="0" algn="l" defTabSz="685777" rtl="0" eaLnBrk="1" fontAlgn="auto" latinLnBrk="0" hangingPunct="1">
                        <a:lnSpc>
                          <a:spcPct val="100000"/>
                        </a:lnSpc>
                        <a:spcBef>
                          <a:spcPts val="0"/>
                        </a:spcBef>
                        <a:spcAft>
                          <a:spcPts val="0"/>
                        </a:spcAft>
                        <a:buClrTx/>
                        <a:buSzTx/>
                        <a:buFontTx/>
                        <a:buNone/>
                        <a:tabLst/>
                        <a:defRPr/>
                      </a:pPr>
                      <a:endParaRPr lang="en-US" sz="1400" dirty="0"/>
                    </a:p>
                    <a:p>
                      <a:pPr marL="0" marR="0" lvl="0" indent="0" algn="l" defTabSz="685777" rtl="0" eaLnBrk="1" fontAlgn="auto" latinLnBrk="0" hangingPunct="1">
                        <a:lnSpc>
                          <a:spcPct val="100000"/>
                        </a:lnSpc>
                        <a:spcBef>
                          <a:spcPts val="0"/>
                        </a:spcBef>
                        <a:spcAft>
                          <a:spcPts val="0"/>
                        </a:spcAft>
                        <a:buClrTx/>
                        <a:buSzTx/>
                        <a:buFontTx/>
                        <a:buNone/>
                        <a:tabLst/>
                        <a:defRPr/>
                      </a:pPr>
                      <a:r>
                        <a:rPr sz="1400" lang="fr-FR"/>
                        <a:t>Vous utiliseriez cela pour les informations que vous n'avez pas besoin de récupérer, juste besoin de comparer, telles que les mots de passe. </a:t>
                      </a:r>
                    </a:p>
                    <a:p>
                      <a:endParaRPr lang="en-US" dirty="0"/>
                    </a:p>
                  </a:txBody>
                  <a:tcPr/>
                </a:tc>
                <a:tc>
                  <a:txBody>
                    <a:bodyPr/>
                    <a:lstStyle/>
                    <a:p>
                      <a:pPr rtl="0"/>
                      <a:r>
                        <a:rPr sz="1400" lang="fr-FR"/>
                        <a:t>Dans le chiffrement bidirectionnel, vous chiffrez les données à l'aide d'une clé, puis vous pouvez utiliser cette clé (ou une variation) pour déchiffrer les données pour les récupérer en texte clair. </a:t>
                      </a:r>
                    </a:p>
                    <a:p>
                      <a:endParaRPr lang="en-US" sz="1400" dirty="0"/>
                    </a:p>
                    <a:p>
                      <a:pPr rtl="0"/>
                      <a:r>
                        <a:rPr sz="1400" lang="fr-FR"/>
                        <a:t>Vous utiliserez cette information pour obtenir des renseignements dont vous auriez besoin dans leur forme originale, tels que les dossiers médicaux ou les numéros de sécurité sociale.</a:t>
                      </a:r>
                    </a:p>
                  </a:txBody>
                  <a:tcPr/>
                </a:tc>
                <a:extLst>
                  <a:ext uri="{0D108BD9-81ED-4DB2-BD59-A6C34878D82A}">
                    <a16:rowId xmlns:a16="http://schemas.microsoft.com/office/drawing/2014/main" val="918341804"/>
                  </a:ext>
                </a:extLst>
              </a:tr>
            </a:tbl>
          </a:graphicData>
        </a:graphic>
      </p:graphicFrame>
    </p:spTree>
    <p:custDataLst>
      <p:tags r:id="rId1"/>
    </p:custDataLst>
    <p:extLst>
      <p:ext uri="{BB962C8B-B14F-4D97-AF65-F5344CB8AC3E}">
        <p14:creationId xmlns:p14="http://schemas.microsoft.com/office/powerpoint/2010/main" val="2411743609"/>
      </p:ext>
    </p:extLst>
  </p:cSld>
  <p:clrMapOvr>
    <a:masterClrMapping/>
  </p:clrMapOvr>
  <p:transition spd="slow">
    <p:wipe/>
  </p:transition>
</p:sld>
</file>

<file path=ppt/slides/slide6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 </a:t>
            </a:r>
            <a:br>
              <a:rPr lang="en-US" altLang="en-US" dirty="0"/>
            </a:br>
            <a:r>
              <a:rPr lang="fr-FR"/>
              <a:t>Sécurisation des données (suite)</a:t>
            </a:r>
          </a:p>
        </p:txBody>
      </p:sp>
      <p:sp>
        <p:nvSpPr>
          <p:cNvPr id="2" name="Content Placeholder 1"/>
          <p:cNvSpPr>
            <a:spLocks noGrp="1"/>
          </p:cNvSpPr>
          <p:nvPr>
            <p:ph idx="1"/>
          </p:nvPr>
        </p:nvSpPr>
        <p:spPr>
          <a:xfrm>
            <a:off x="97765" y="794073"/>
            <a:ext cx="8999935" cy="4260366"/>
          </a:xfrm>
        </p:spPr>
        <p:txBody>
          <a:bodyPr/>
          <a:lstStyle/>
          <a:p>
            <a:pPr marL="0" indent="0" rtl="0">
              <a:buNone/>
            </a:pPr>
            <a:r>
              <a:rPr sz="1400" b="true" lang="fr-FR"/>
              <a:t>Vulnérabilités des logiciels</a:t>
            </a:r>
          </a:p>
          <a:p>
            <a:pPr rtl="0">
              <a:buFont typeface="Arial" panose="020B0604020202020204" pitchFamily="34" charset="0"/>
              <a:buChar char="•"/>
            </a:pPr>
            <a:r>
              <a:rPr sz="1400" lang="fr-FR"/>
              <a:t>La plupart des développeurs ne sont pas des experts en sécurité et peuvent accidentellement coder les vulnérabilités de sécurité dans l'application. Assurez-vous que quelqu'un au sein de l'organisation est responsable de suivre les dernières vulnérabilités et de les corriger le cas échéant.</a:t>
            </a:r>
          </a:p>
          <a:p>
            <a:pPr marL="0" indent="0" rtl="0">
              <a:buNone/>
            </a:pPr>
            <a:r>
              <a:rPr sz="1400" b="true" lang="fr-FR"/>
              <a:t>Stockage de trop de données</a:t>
            </a:r>
          </a:p>
          <a:p>
            <a:pPr marL="168275" lvl="1" indent="-168275" rtl="0">
              <a:buFont typeface="Arial" panose="020B0604020202020204" pitchFamily="34" charset="0"/>
              <a:buChar char="•"/>
            </a:pPr>
            <a:r>
              <a:rPr lang="fr-FR"/>
              <a:t>À moins que les données ne soient nécessaires pour une fonction essentielle, ne les stockez pas.</a:t>
            </a:r>
          </a:p>
          <a:p>
            <a:pPr marL="342900" indent="-342900" rtl="0">
              <a:spcBef>
                <a:spcPts val="300"/>
              </a:spcBef>
              <a:spcAft>
                <a:spcPts val="300"/>
              </a:spcAft>
              <a:buNone/>
            </a:pPr>
            <a:r>
              <a:rPr sz="1400" b="true" lang="fr-FR"/>
              <a:t>Stockage de données dans le cloud</a:t>
            </a:r>
          </a:p>
          <a:p>
            <a:pPr rtl="0">
              <a:buFont typeface="Arial" panose="020B0604020202020204" pitchFamily="34" charset="0"/>
              <a:buChar char="•"/>
            </a:pPr>
            <a:r>
              <a:rPr sz="1400" lang="fr-FR"/>
              <a:t>Rappelez-vous que lorsque vous stockez des données dans le cloud, elles sont stockées dans l'ordinateur de quelqu'un d'autre. Assurez-vous que vos données cloud sont cryptées ou protégées d'une autre manière. </a:t>
            </a:r>
          </a:p>
          <a:p>
            <a:pPr marL="0" indent="0" rtl="0">
              <a:buNone/>
            </a:pPr>
            <a:r>
              <a:rPr sz="1400" b="true" lang="fr-FR"/>
              <a:t>Dispositifs d'itinérance</a:t>
            </a:r>
          </a:p>
          <a:p>
            <a:pPr rtl="0">
              <a:spcBef>
                <a:spcPts val="300"/>
              </a:spcBef>
              <a:spcAft>
                <a:spcPts val="300"/>
              </a:spcAft>
              <a:buFont typeface="Arial" panose="020B0604020202020204" pitchFamily="34" charset="0"/>
              <a:buChar char="•"/>
            </a:pPr>
            <a:r>
              <a:rPr sz="1400" lang="fr-FR"/>
              <a:t>Les applications sont de plus en plus sur des appareils qui sont encore plus portables que les ordinateurs portables, tels que les tablettes et surtout les téléphones mobiles. Ils sont tout simplement plus faciles à perdre. Assurez-vous de ne pas laisser vos données vulnérables en les chiffrant chaque fois que possible.</a:t>
            </a:r>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59977304"/>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 </a:t>
            </a:r>
            <a:br>
              <a:rPr lang="en-US" altLang="en-US" dirty="0"/>
            </a:br>
            <a:r>
              <a:rPr lang="fr-FR"/>
              <a:t>Sécurisation des données (suite)</a:t>
            </a:r>
          </a:p>
        </p:txBody>
      </p:sp>
      <p:sp>
        <p:nvSpPr>
          <p:cNvPr id="2" name="Content Placeholder 1"/>
          <p:cNvSpPr>
            <a:spLocks noGrp="1"/>
          </p:cNvSpPr>
          <p:nvPr>
            <p:ph idx="1"/>
          </p:nvPr>
        </p:nvSpPr>
        <p:spPr>
          <a:xfrm>
            <a:off x="144065" y="820918"/>
            <a:ext cx="8879619" cy="4051872"/>
          </a:xfrm>
        </p:spPr>
        <p:txBody>
          <a:bodyPr/>
          <a:lstStyle/>
          <a:p>
            <a:pPr marL="0" indent="0" rtl="0">
              <a:buNone/>
            </a:pPr>
            <a:r>
              <a:rPr sz="1400" b="true" lang="fr-FR"/>
              <a:t>Meilleures pratiques pour le transport de données</a:t>
            </a:r>
          </a:p>
          <a:p>
            <a:pPr marL="0" indent="0" rtl="0">
              <a:buNone/>
            </a:pPr>
            <a:r>
              <a:rPr sz="1400" lang="fr-FR"/>
              <a:t>Les données sont également vulnérables lorsqu'elles sont transmises. Les éléments suivants peuvent être utilisés pour éviter les problèmes de vulnérabilité de données :</a:t>
            </a:r>
          </a:p>
          <a:p>
            <a:pPr rtl="0">
              <a:buFont typeface="Arial" panose="020B0604020202020204" pitchFamily="34" charset="0"/>
              <a:buChar char="•"/>
            </a:pPr>
            <a:r>
              <a:rPr sz="1400" b="true" lang="fr-FR"/>
              <a:t>SSH</a:t>
            </a:r>
            <a:r>
              <a:rPr sz="1400" lang="fr-FR"/>
              <a:t> - SSH fournit l'authentification et le chiffrement des messages entre les machines source et cible, ce qui rend difficile ou impossible l'identification des actions des utilisateurs.</a:t>
            </a:r>
          </a:p>
          <a:p>
            <a:pPr rtl="0">
              <a:buFont typeface="Arial" panose="020B0604020202020204" pitchFamily="34" charset="0"/>
              <a:buChar char="•"/>
            </a:pPr>
            <a:r>
              <a:rPr sz="1400" b="true" lang="fr-FR"/>
              <a:t>TLS </a:t>
            </a:r>
            <a:r>
              <a:rPr sz="1400" lang="fr-FR"/>
              <a:t>- TLS fournit l'authentification des messages et des chiffrements plus forts que SSL.</a:t>
            </a:r>
          </a:p>
          <a:p>
            <a:pPr rtl="0">
              <a:buFont typeface="Arial" panose="020B0604020202020204" pitchFamily="34" charset="0"/>
              <a:buChar char="•"/>
            </a:pPr>
            <a:r>
              <a:rPr sz="1400" b="true" lang="fr-FR"/>
              <a:t>VPN </a:t>
            </a:r>
            <a:r>
              <a:rPr sz="1400" lang="fr-FR"/>
              <a:t>- Un VPN conserve tout le trafic lié aux applications à l'intérieur du réseau, qui agit comme un proxy et chiffre tout le trafic à destination et en provenance de l'utilisateur.</a:t>
            </a:r>
            <a:r>
              <a:rPr sz="1400" b="true" lang="fr-FR"/>
              <a:t> </a:t>
            </a:r>
          </a:p>
          <a:p>
            <a:pPr marL="0" indent="0">
              <a:buNone/>
            </a:pPr>
            <a:endParaRPr lang="en-US" sz="1400" dirty="0"/>
          </a:p>
        </p:txBody>
      </p:sp>
    </p:spTree>
    <p:custDataLst>
      <p:tags r:id="rId1"/>
    </p:custDataLst>
    <p:extLst>
      <p:ext uri="{BB962C8B-B14F-4D97-AF65-F5344CB8AC3E}">
        <p14:creationId xmlns:p14="http://schemas.microsoft.com/office/powerpoint/2010/main" val="3883142663"/>
      </p:ext>
    </p:extLst>
  </p:cSld>
  <p:clrMapOvr>
    <a:masterClrMapping/>
  </p:clrMapOvr>
  <p:transition spd="slow">
    <p:wipe/>
  </p:transition>
</p:sld>
</file>

<file path=ppt/slides/slide6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Qu'est-ce que l'injection SQL ?</a:t>
            </a:r>
          </a:p>
        </p:txBody>
      </p:sp>
      <p:sp>
        <p:nvSpPr>
          <p:cNvPr id="2" name="Content Placeholder 1"/>
          <p:cNvSpPr>
            <a:spLocks noGrp="1"/>
          </p:cNvSpPr>
          <p:nvPr>
            <p:ph idx="1"/>
          </p:nvPr>
        </p:nvSpPr>
        <p:spPr>
          <a:xfrm>
            <a:off x="144064" y="820918"/>
            <a:ext cx="8879619" cy="4051871"/>
          </a:xfrm>
        </p:spPr>
        <p:txBody>
          <a:bodyPr/>
          <a:lstStyle/>
          <a:p>
            <a:pPr rtl="0">
              <a:buFont typeface="Arial" panose="020B0604020202020204" pitchFamily="34" charset="0"/>
              <a:buChar char="•"/>
            </a:pPr>
            <a:r>
              <a:rPr sz="1400" lang="fr-FR"/>
              <a:t>L'injection SQL est une technique d'injection de code utilisée pour attaquer des applications basées sur les données, dans lesquelles des instructions SQL malveillantes sont insérées dans un champ d'entrée pour l'exécution.</a:t>
            </a:r>
          </a:p>
          <a:p>
            <a:pPr rtl="0">
              <a:buFont typeface="Arial" panose="020B0604020202020204" pitchFamily="34" charset="0"/>
              <a:buChar char="•"/>
            </a:pPr>
            <a:r>
              <a:rPr sz="1400" lang="fr-FR"/>
              <a:t>L'injection SQL exploite une vulnérabilité de sécurité dans le logiciel d'une application.Cette attaque permet aux attaquants d'usurper leur identité, d'altérer les données existantes, de permettre la divulgation complète de toutes les données du système, de détruire les données ou de les rendre indisponibles autrement, et de devenir administrateurs du serveur de base de données.</a:t>
            </a:r>
          </a:p>
          <a:p>
            <a:pPr marL="0" indent="0">
              <a:buNone/>
            </a:pPr>
            <a:endParaRPr lang="en-US" sz="1400" b="1" dirty="0"/>
          </a:p>
          <a:p>
            <a:pPr marL="0" indent="0" rtl="0">
              <a:buNone/>
            </a:pPr>
            <a:r>
              <a:rPr sz="1400" b="true" lang="fr-FR"/>
              <a:t>SQL dans les pages Web</a:t>
            </a:r>
          </a:p>
          <a:p>
            <a:pPr rtl="0">
              <a:buFont typeface="Arial" panose="020B0604020202020204" pitchFamily="34" charset="0"/>
              <a:buChar char="•"/>
            </a:pPr>
            <a:r>
              <a:rPr sz="1400" lang="fr-FR"/>
              <a:t>L'injection SQL est l'une des techniques de piratage web les plus courantes. Il s'agit du placement de code malveillant dans les instructions SQL, via l'entrée de page Web. </a:t>
            </a:r>
          </a:p>
          <a:p>
            <a:pPr rtl="0">
              <a:buFont typeface="Arial" panose="020B0604020202020204" pitchFamily="34" charset="0"/>
              <a:buChar char="•"/>
            </a:pPr>
            <a:r>
              <a:rPr sz="1400" lang="fr-FR"/>
              <a:t>Cela se produit lorsqu'un utilisateur est invité à entrer, comme nom d'utilisateur/identifiant d'utilisateur, et à la place, l'utilisateur donne une instruction SQL qui est exécutée sans le savoir sur la base de données.</a:t>
            </a:r>
          </a:p>
          <a:p>
            <a:pPr marL="342900" indent="-342900">
              <a:buNone/>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818541236"/>
      </p:ext>
    </p:extLst>
  </p:cSld>
  <p:clrMapOvr>
    <a:masterClrMapping/>
  </p:clrMapOvr>
  <p:transition spd="slow">
    <p:wipe/>
  </p:transition>
</p:sld>
</file>

<file path=ppt/slides/slide6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Qu'est-ce que l'injection SQL ? (suite)</a:t>
            </a:r>
          </a:p>
        </p:txBody>
      </p:sp>
      <p:sp>
        <p:nvSpPr>
          <p:cNvPr id="2" name="Content Placeholder 1"/>
          <p:cNvSpPr>
            <a:spLocks noGrp="1"/>
          </p:cNvSpPr>
          <p:nvPr>
            <p:ph idx="1"/>
          </p:nvPr>
        </p:nvSpPr>
        <p:spPr>
          <a:xfrm>
            <a:off x="144064" y="820919"/>
            <a:ext cx="8879619" cy="536591"/>
          </a:xfrm>
        </p:spPr>
        <p:txBody>
          <a:bodyPr/>
          <a:lstStyle/>
          <a:p>
            <a:pPr rtl="0">
              <a:buFont typeface="Arial" panose="020B0604020202020204" pitchFamily="34" charset="0"/>
              <a:buChar char="•"/>
            </a:pPr>
            <a:r>
              <a:rPr sz="1400" lang="fr-FR"/>
              <a:t>Cet exemple montre comment créer une instruction SELECT en ajoutant une variable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uid</a:t>
            </a:r>
            <a:r>
              <a:rPr sz="1400" b="true" lang="fr-FR"/>
              <a:t> </a:t>
            </a:r>
            <a:r>
              <a:rPr sz="1400" lang="fr-FR"/>
              <a:t>à une chaîne select. La variable est récupérée à partir de l'entrée utilisateur en utilisant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request.args("uid")</a:t>
            </a:r>
            <a:r>
              <a:rPr sz="1400" lang="fr-FR"/>
              <a:t>.</a:t>
            </a:r>
          </a:p>
        </p:txBody>
      </p:sp>
      <p:pic>
        <p:nvPicPr>
          <p:cNvPr id="7" name="Picture 6">
            <a:extLst>
              <a:ext uri="{FF2B5EF4-FFF2-40B4-BE49-F238E27FC236}">
                <a16:creationId xmlns:a16="http://schemas.microsoft.com/office/drawing/2014/main" id="{8F8E2E7C-351C-4BB6-BEEF-85D1A0C2235C}"/>
              </a:ext>
            </a:extLst>
          </p:cNvPr>
          <p:cNvPicPr>
            <a:picLocks noChangeAspect="1"/>
          </p:cNvPicPr>
          <p:nvPr/>
        </p:nvPicPr>
        <p:blipFill>
          <a:blip r:embed="rId4"/>
          <a:stretch>
            <a:fillRect/>
          </a:stretch>
        </p:blipFill>
        <p:spPr>
          <a:xfrm>
            <a:off x="1559359" y="1543717"/>
            <a:ext cx="5752653" cy="648000"/>
          </a:xfrm>
          <a:prstGeom prst="rect">
            <a:avLst/>
          </a:prstGeom>
        </p:spPr>
      </p:pic>
      <p:sp>
        <p:nvSpPr>
          <p:cNvPr id="8" name="Content Placeholder 1">
            <a:extLst>
              <a:ext uri="{FF2B5EF4-FFF2-40B4-BE49-F238E27FC236}">
                <a16:creationId xmlns:a16="http://schemas.microsoft.com/office/drawing/2014/main" id="{FE22E37F-D9C3-4BE0-BDDE-6342E8469A05}"/>
              </a:ext>
            </a:extLst>
          </p:cNvPr>
          <p:cNvSpPr txBox="1">
            <a:spLocks/>
          </p:cNvSpPr>
          <p:nvPr/>
        </p:nvSpPr>
        <p:spPr bwMode="auto">
          <a:xfrm>
            <a:off x="116191" y="2571750"/>
            <a:ext cx="8879619" cy="1415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L'injection SQL basée sur 1=1 est toujours vraie. Créez une instruction SQL pour sélectionner le profil utilisateur par UID, avec un UID UserProfile donné.</a:t>
            </a:r>
          </a:p>
          <a:p>
            <a:pPr rtl="0">
              <a:buFont typeface="Arial" panose="020B0604020202020204" pitchFamily="34" charset="0"/>
              <a:buChar char="•"/>
            </a:pPr>
            <a:r>
              <a:rPr sz="1400" lang="fr-FR"/>
              <a:t>S'il n'y a pas de validateur d'entrée pour empêcher un utilisateur d'entrer « incorrecte » entrée, l'utilisateur peut entrer une entrée en tant qu'UID : </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2019 OU 1=1</a:t>
            </a:r>
          </a:p>
          <a:p>
            <a:pPr rtl="0">
              <a:buFont typeface="Arial" panose="020B0604020202020204" pitchFamily="34" charset="0"/>
              <a:buChar char="•"/>
            </a:pPr>
            <a:r>
              <a:rPr sz="1400" lang="fr-FR"/>
              <a:t>L'instruction SQL en sortie sera :</a:t>
            </a:r>
          </a:p>
        </p:txBody>
      </p:sp>
      <p:pic>
        <p:nvPicPr>
          <p:cNvPr id="4" name="Picture 3">
            <a:extLst>
              <a:ext uri="{FF2B5EF4-FFF2-40B4-BE49-F238E27FC236}">
                <a16:creationId xmlns:a16="http://schemas.microsoft.com/office/drawing/2014/main" id="{E2627E4A-C581-4E8A-A3A8-E5B04563842A}"/>
              </a:ext>
            </a:extLst>
          </p:cNvPr>
          <p:cNvPicPr>
            <a:picLocks noChangeAspect="1"/>
          </p:cNvPicPr>
          <p:nvPr/>
        </p:nvPicPr>
        <p:blipFill rotWithShape="1">
          <a:blip r:embed="rId5"/>
          <a:srcRect l="30833" t="59511" r="37084" b="36289"/>
          <a:stretch/>
        </p:blipFill>
        <p:spPr>
          <a:xfrm>
            <a:off x="1778552" y="4282738"/>
            <a:ext cx="5314265" cy="432000"/>
          </a:xfrm>
          <a:prstGeom prst="rect">
            <a:avLst/>
          </a:prstGeom>
        </p:spPr>
      </p:pic>
    </p:spTree>
    <p:custDataLst>
      <p:tags r:id="rId1"/>
    </p:custDataLst>
    <p:extLst>
      <p:ext uri="{BB962C8B-B14F-4D97-AF65-F5344CB8AC3E}">
        <p14:creationId xmlns:p14="http://schemas.microsoft.com/office/powerpoint/2010/main" val="2014747660"/>
      </p:ext>
    </p:extLst>
  </p:cSld>
  <p:clrMapOvr>
    <a:masterClrMapping/>
  </p:clrMapOvr>
  <p:transition spd="slow">
    <p:wipe/>
  </p:transition>
</p:sld>
</file>

<file path=ppt/slides/slide6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Qu'est-ce que l'injection SQL ? (suite)</a:t>
            </a:r>
          </a:p>
        </p:txBody>
      </p:sp>
      <p:sp>
        <p:nvSpPr>
          <p:cNvPr id="2" name="Content Placeholder 1"/>
          <p:cNvSpPr>
            <a:spLocks noGrp="1"/>
          </p:cNvSpPr>
          <p:nvPr>
            <p:ph idx="1"/>
          </p:nvPr>
        </p:nvSpPr>
        <p:spPr>
          <a:xfrm>
            <a:off x="144064" y="820918"/>
            <a:ext cx="8879619" cy="928369"/>
          </a:xfrm>
        </p:spPr>
        <p:txBody>
          <a:bodyPr/>
          <a:lstStyle/>
          <a:p>
            <a:pPr rtl="0">
              <a:buFont typeface="Arial" panose="020B0604020202020204" pitchFamily="34" charset="0"/>
              <a:buChar char="•"/>
            </a:pPr>
            <a:r>
              <a:rPr sz="1400" lang="fr-FR"/>
              <a:t>L'instruction SQL ci-dessus est valide, mais renvoie toutes les lignes de la table UserProfiles, car OR 1=1 est toujours TRUE. </a:t>
            </a:r>
          </a:p>
          <a:p>
            <a:pPr rtl="0">
              <a:buFont typeface="Arial" panose="020B0604020202020204" pitchFamily="34" charset="0"/>
              <a:buChar char="•"/>
            </a:pPr>
            <a:r>
              <a:rPr sz="1400" lang="fr-FR"/>
              <a:t>Si la table UserProfiles contient des noms, des e-mails, des adresses et des mots de passe, l'instruction SQL sera la suivante :</a:t>
            </a:r>
          </a:p>
        </p:txBody>
      </p:sp>
      <p:pic>
        <p:nvPicPr>
          <p:cNvPr id="3" name="Picture 2">
            <a:extLst>
              <a:ext uri="{FF2B5EF4-FFF2-40B4-BE49-F238E27FC236}">
                <a16:creationId xmlns:a16="http://schemas.microsoft.com/office/drawing/2014/main" id="{D4A8E938-D69B-4FF8-8A17-B0279BC2AFEB}"/>
              </a:ext>
            </a:extLst>
          </p:cNvPr>
          <p:cNvPicPr>
            <a:picLocks noChangeAspect="1"/>
          </p:cNvPicPr>
          <p:nvPr/>
        </p:nvPicPr>
        <p:blipFill rotWithShape="1">
          <a:blip r:embed="rId4"/>
          <a:srcRect l="31620" t="82238" r="18056" b="13032"/>
          <a:stretch/>
        </p:blipFill>
        <p:spPr>
          <a:xfrm>
            <a:off x="914400" y="2069121"/>
            <a:ext cx="6983392" cy="491200"/>
          </a:xfrm>
          <a:prstGeom prst="rect">
            <a:avLst/>
          </a:prstGeom>
        </p:spPr>
      </p:pic>
      <p:sp>
        <p:nvSpPr>
          <p:cNvPr id="5" name="Content Placeholder 1">
            <a:extLst>
              <a:ext uri="{FF2B5EF4-FFF2-40B4-BE49-F238E27FC236}">
                <a16:creationId xmlns:a16="http://schemas.microsoft.com/office/drawing/2014/main" id="{54D4AC81-2807-4291-906F-307F8B38DD67}"/>
              </a:ext>
            </a:extLst>
          </p:cNvPr>
          <p:cNvSpPr txBox="1">
            <a:spLocks/>
          </p:cNvSpPr>
          <p:nvPr/>
        </p:nvSpPr>
        <p:spPr bwMode="auto">
          <a:xfrm>
            <a:off x="264381" y="3018691"/>
            <a:ext cx="8879619" cy="1061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Un créateur de logiciels malveillants ou un pirate peut avoir accès à tous les profils utilisateur de la base de données, en tapant simplement</a:t>
            </a:r>
            <a:r>
              <a:rPr sz="1400" lang="fr-FR">
                <a:solidFill>
                  <a:schemeClr val="accent3"/>
                </a:solidFill>
                <a:highlight>
                  <a:srgbClr val="000000"/>
                </a:highlight>
                <a:latin typeface="Times New Roman" panose="02020603050405020304" pitchFamily="18" charset="0"/>
                <a:cs typeface="Times New Roman" panose="02020603050405020304" pitchFamily="18" charset="0"/>
              </a:rPr>
              <a:t>2019 OU 1=1</a:t>
            </a:r>
            <a:r>
              <a:rPr sz="1400" lang="fr-FR"/>
              <a:t>dans le champ de saisie.</a:t>
            </a:r>
            <a:r>
              <a:rPr sz="1400" b="true" lang="fr-FR"/>
              <a:t> </a:t>
            </a:r>
          </a:p>
        </p:txBody>
      </p:sp>
    </p:spTree>
    <p:custDataLst>
      <p:tags r:id="rId1"/>
    </p:custDataLst>
    <p:extLst>
      <p:ext uri="{BB962C8B-B14F-4D97-AF65-F5344CB8AC3E}">
        <p14:creationId xmlns:p14="http://schemas.microsoft.com/office/powerpoint/2010/main" val="3721938394"/>
      </p:ext>
    </p:extLst>
  </p:cSld>
  <p:clrMapOvr>
    <a:masterClrMapping/>
  </p:clrMapOvr>
  <p:transition spd="slow">
    <p:wipe/>
  </p:transition>
</p:sld>
</file>

<file path=ppt/slides/slide6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Qu'est-ce que l'injection SQL ? (suite)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b="true" lang="fr-FR"/>
              <a:t>Injection SQL basée sur des instructions SQL groupées</a:t>
            </a:r>
          </a:p>
          <a:p>
            <a:pPr rtl="0">
              <a:buFont typeface="Arial" panose="020B0604020202020204" pitchFamily="34" charset="0"/>
              <a:buChar char="•"/>
            </a:pPr>
            <a:r>
              <a:rPr sz="1400" lang="fr-FR"/>
              <a:t>La plupart des bases de données prennent en charge les instructions SQL groupées Un lot d'instructions SQL est un groupe de deux instructions SQL ou plus, séparées par des points-virgules.</a:t>
            </a:r>
          </a:p>
          <a:p>
            <a:pPr rtl="0">
              <a:buFont typeface="Arial" panose="020B0604020202020204" pitchFamily="34" charset="0"/>
              <a:buChar char="•"/>
            </a:pPr>
            <a:r>
              <a:rPr sz="1400" lang="fr-FR"/>
              <a:t>L'instruction SQL ci-dessous renvoie toutes les lignes de la table UserProfiles, puis supprime la table UserImages. </a:t>
            </a:r>
          </a:p>
          <a:p>
            <a:pPr marL="0" indent="0">
              <a:buNone/>
            </a:pPr>
            <a:endParaRPr lang="en-US" sz="1400" b="1" dirty="0"/>
          </a:p>
        </p:txBody>
      </p:sp>
      <p:pic>
        <p:nvPicPr>
          <p:cNvPr id="3" name="Picture 2">
            <a:extLst>
              <a:ext uri="{FF2B5EF4-FFF2-40B4-BE49-F238E27FC236}">
                <a16:creationId xmlns:a16="http://schemas.microsoft.com/office/drawing/2014/main" id="{4B30E56F-0200-4CBA-B920-15A0EF4AD59F}"/>
              </a:ext>
            </a:extLst>
          </p:cNvPr>
          <p:cNvPicPr>
            <a:picLocks noChangeAspect="1"/>
          </p:cNvPicPr>
          <p:nvPr/>
        </p:nvPicPr>
        <p:blipFill rotWithShape="1">
          <a:blip r:embed="rId4"/>
          <a:srcRect l="30833" t="34560" r="38611" b="60650"/>
          <a:stretch/>
        </p:blipFill>
        <p:spPr>
          <a:xfrm>
            <a:off x="1268195" y="2326198"/>
            <a:ext cx="5572779" cy="491103"/>
          </a:xfrm>
          <a:prstGeom prst="rect">
            <a:avLst/>
          </a:prstGeom>
        </p:spPr>
      </p:pic>
    </p:spTree>
    <p:custDataLst>
      <p:tags r:id="rId1"/>
    </p:custDataLst>
    <p:extLst>
      <p:ext uri="{BB962C8B-B14F-4D97-AF65-F5344CB8AC3E}">
        <p14:creationId xmlns:p14="http://schemas.microsoft.com/office/powerpoint/2010/main" val="3701181402"/>
      </p:ext>
    </p:extLst>
  </p:cSld>
  <p:clrMapOvr>
    <a:masterClrMapping/>
  </p:clrMapOvr>
  <p:transition spd="slow">
    <p:wipe/>
  </p:transition>
</p:sld>
</file>

<file path=ppt/slides/slide6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Comment détecter et empêcher l'injection SQL</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lang="fr-FR"/>
              <a:t>Il existe une vulnérabilité d'injection SQL car certains développeurs ne se soucient pas de la validation et de la sécurité des données. Il existe des outils qui peuvent aider à détecter les défauts et à analyser le code.</a:t>
            </a:r>
          </a:p>
          <a:p>
            <a:pPr rtl="0">
              <a:buFont typeface="Arial" panose="020B0604020202020204" pitchFamily="34" charset="0"/>
              <a:buChar char="•"/>
            </a:pPr>
            <a:r>
              <a:rPr sz="1400" b="true" lang="fr-FR"/>
              <a:t>Outils open source</a:t>
            </a:r>
            <a:r>
              <a:rPr sz="1400" lang="fr-FR"/>
              <a:t> :</a:t>
            </a:r>
            <a:r>
              <a:rPr sz="1400" b="true" lang="fr-FR"/>
              <a:t> </a:t>
            </a:r>
            <a:r>
              <a:rPr sz="1400" lang="fr-FR"/>
              <a:t>Pour détecter facilement une attaque par injection SQL, les développeurs ont créé de bons moteurs de détection tels que SQLMap ou SQLNinja.</a:t>
            </a:r>
          </a:p>
          <a:p>
            <a:pPr rtl="0">
              <a:buFont typeface="Arial" panose="020B0604020202020204" pitchFamily="34" charset="0"/>
              <a:buChar char="•"/>
            </a:pPr>
            <a:r>
              <a:rPr sz="1400" b="true" lang="fr-FR"/>
              <a:t>Outils d'analyse de code </a:t>
            </a:r>
            <a:r>
              <a:rPr sz="1400" lang="fr-FR"/>
              <a:t>source : les outils d'analyse de code source, également connus sous le nom d'outils SAST (Static Application Security Testing), sont conçus pour analyser le code source et/ou les versions compilées de code pour aider à trouver des failles de sécurité telles que les dépassements de tampon, les défauts d'injection SQL, etc.</a:t>
            </a:r>
          </a:p>
          <a:p>
            <a:pPr rtl="0">
              <a:buFont typeface="Arial" panose="020B0604020202020204" pitchFamily="34" charset="0"/>
              <a:buChar char="•"/>
            </a:pPr>
            <a:r>
              <a:rPr sz="1400" b="true" lang="fr-FR"/>
              <a:t>Travailler avec un pare-feu de base de</a:t>
            </a:r>
            <a:r>
              <a:rPr sz="1400" lang="fr-FR"/>
              <a:t>données : les pare-feu de base de données détectent les injections SQL en fonction du nombre de requêtes non valides provenant d'un hôte, alors qu'il y a des blocs OR et UNION à l'intérieur de la requête, ou d'autres.</a:t>
            </a:r>
          </a:p>
        </p:txBody>
      </p:sp>
    </p:spTree>
    <p:custDataLst>
      <p:tags r:id="rId1"/>
    </p:custDataLst>
    <p:extLst>
      <p:ext uri="{BB962C8B-B14F-4D97-AF65-F5344CB8AC3E}">
        <p14:creationId xmlns:p14="http://schemas.microsoft.com/office/powerpoint/2010/main" val="654540953"/>
      </p:ext>
    </p:extLst>
  </p:cSld>
  <p:clrMapOvr>
    <a:masterClrMapping/>
  </p:clrMapOvr>
  <p:transition spd="slow">
    <p:wipe/>
  </p:transition>
</p:sld>
</file>

<file path=ppt/slides/slide6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Comment détecter et empêcher l'injection SQL (Cond.)</a:t>
            </a:r>
          </a:p>
        </p:txBody>
      </p:sp>
      <p:sp>
        <p:nvSpPr>
          <p:cNvPr id="2" name="Content Placeholder 1"/>
          <p:cNvSpPr>
            <a:spLocks noGrp="1"/>
          </p:cNvSpPr>
          <p:nvPr>
            <p:ph idx="1"/>
          </p:nvPr>
        </p:nvSpPr>
        <p:spPr>
          <a:xfrm>
            <a:off x="144064" y="820918"/>
            <a:ext cx="8999935" cy="4051871"/>
          </a:xfrm>
        </p:spPr>
        <p:txBody>
          <a:bodyPr/>
          <a:lstStyle/>
          <a:p>
            <a:pPr marL="0" indent="0" rtl="0">
              <a:buNone/>
            </a:pPr>
            <a:r>
              <a:rPr sz="1400" b="true" lang="fr-FR"/>
              <a:t>Utiliser des instructions préparées </a:t>
            </a:r>
          </a:p>
          <a:p>
            <a:pPr rtl="0">
              <a:buFont typeface="Arial" panose="020B0604020202020204" pitchFamily="34" charset="0"/>
              <a:buChar char="•"/>
            </a:pPr>
            <a:r>
              <a:rPr sz="1400" lang="fr-FR"/>
              <a:t>Les instructions préparées avec liaison variable - également appelées requêtes paramétrées - sont utilisées par les développeurs pour écrire des requêtes de base de données. Les requêtes paramétrées obligent le développeur à définir d'abord tout le code SQL, puis à passer le paramètre à la requête.</a:t>
            </a:r>
          </a:p>
          <a:p>
            <a:pPr rtl="0">
              <a:buFont typeface="Arial" panose="020B0604020202020204" pitchFamily="34" charset="0"/>
              <a:buChar char="•"/>
            </a:pPr>
            <a:r>
              <a:rPr sz="1400" lang="fr-FR"/>
              <a:t>Les instructions préparées garantissent qu'un attaquant n'est pas en mesure de modifier l'intention d'une requête, même si les commandes SQL sont insérées par un attaquant.</a:t>
            </a:r>
          </a:p>
        </p:txBody>
      </p:sp>
      <p:pic>
        <p:nvPicPr>
          <p:cNvPr id="3" name="Picture 2">
            <a:extLst>
              <a:ext uri="{FF2B5EF4-FFF2-40B4-BE49-F238E27FC236}">
                <a16:creationId xmlns:a16="http://schemas.microsoft.com/office/drawing/2014/main" id="{FE8633BD-D6EE-4F72-839B-94CF315CB830}"/>
              </a:ext>
            </a:extLst>
          </p:cNvPr>
          <p:cNvPicPr>
            <a:picLocks noChangeAspect="1"/>
          </p:cNvPicPr>
          <p:nvPr/>
        </p:nvPicPr>
        <p:blipFill>
          <a:blip r:embed="rId4"/>
          <a:stretch>
            <a:fillRect/>
          </a:stretch>
        </p:blipFill>
        <p:spPr>
          <a:xfrm>
            <a:off x="444873" y="2602946"/>
            <a:ext cx="8254253" cy="1719636"/>
          </a:xfrm>
          <a:prstGeom prst="rect">
            <a:avLst/>
          </a:prstGeom>
        </p:spPr>
      </p:pic>
    </p:spTree>
    <p:custDataLst>
      <p:tags r:id="rId1"/>
    </p:custDataLst>
    <p:extLst>
      <p:ext uri="{BB962C8B-B14F-4D97-AF65-F5344CB8AC3E}">
        <p14:creationId xmlns:p14="http://schemas.microsoft.com/office/powerpoint/2010/main" val="1702759251"/>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 Meilleures pratiques (suite)</a:t>
            </a:r>
          </a:p>
        </p:txBody>
      </p:sp>
      <p:sp>
        <p:nvSpPr>
          <p:cNvPr id="11266" name="Content Placeholder 4"/>
          <p:cNvSpPr>
            <a:spLocks noGrp="1" noChangeArrowheads="1"/>
          </p:cNvSpPr>
          <p:nvPr>
            <p:ph idx="1"/>
          </p:nvPr>
        </p:nvSpPr>
        <p:spPr>
          <a:xfrm>
            <a:off x="145358" y="798944"/>
            <a:ext cx="8853286" cy="3993954"/>
          </a:xfrm>
        </p:spPr>
        <p:txBody>
          <a:bodyPr/>
          <a:lstStyle/>
          <a:p>
            <a:pPr marL="0" indent="0" rtl="0">
              <a:buNone/>
            </a:pPr>
            <a:r>
              <a:rPr sz="1400" b="true" lang="fr-FR"/>
              <a:t>Rubrique 6.2</a:t>
            </a:r>
          </a:p>
          <a:p>
            <a:pPr rtl="0">
              <a:buFont typeface="Arial" panose="020B0604020202020204" pitchFamily="34" charset="0"/>
              <a:buChar char="•"/>
            </a:pPr>
            <a:r>
              <a:rPr sz="1400" lang="fr-FR"/>
              <a:t>Demandez aux apprenants s'ils ont entendu le terme « docker » ou « dockerfile ». Si oui, demandez-leur de faire part de leur compréhension des termes. </a:t>
            </a:r>
          </a:p>
          <a:p>
            <a:pPr rtl="0">
              <a:buFont typeface="Arial" panose="020B0604020202020204" pitchFamily="34" charset="0"/>
              <a:buChar char="•"/>
            </a:pPr>
            <a:r>
              <a:rPr sz="1400" lang="fr-FR"/>
              <a:t>Discutez de l'anatomie d'un dockerfile.</a:t>
            </a:r>
          </a:p>
          <a:p>
            <a:pPr rtl="0">
              <a:buFont typeface="Arial" panose="020B0604020202020204" pitchFamily="34" charset="0"/>
              <a:buChar char="•"/>
            </a:pPr>
            <a:r>
              <a:rPr sz="1400" lang="fr-FR"/>
              <a:t>Expliquez comment démarrer un conteneur Docker localement.</a:t>
            </a:r>
          </a:p>
          <a:p>
            <a:pPr rtl="0">
              <a:buFont typeface="Arial" panose="020B0604020202020204" pitchFamily="34" charset="0"/>
              <a:buChar char="•"/>
            </a:pPr>
            <a:r>
              <a:rPr sz="1400" lang="fr-FR"/>
              <a:t>Expliquez comment enregistrer une image Docker dans un registre.</a:t>
            </a:r>
          </a:p>
          <a:p>
            <a:pPr marL="0" indent="0">
              <a:lnSpc>
                <a:spcPct val="85000"/>
              </a:lnSpc>
              <a:spcBef>
                <a:spcPct val="30000"/>
              </a:spcBef>
              <a:buNone/>
            </a:pPr>
            <a:endParaRPr lang="en-US" sz="1400" b="1" dirty="0"/>
          </a:p>
          <a:p>
            <a:pPr marL="0" indent="0" rtl="0">
              <a:lnSpc>
                <a:spcPct val="85000"/>
              </a:lnSpc>
              <a:spcBef>
                <a:spcPct val="30000"/>
              </a:spcBef>
              <a:buNone/>
            </a:pPr>
            <a:r>
              <a:rPr sz="1400" b="true" lang="fr-FR"/>
              <a:t>Rubrique 6.3</a:t>
            </a:r>
          </a:p>
          <a:p>
            <a:pPr rtl="0">
              <a:lnSpc>
                <a:spcPct val="85000"/>
              </a:lnSpc>
              <a:spcBef>
                <a:spcPct val="30000"/>
              </a:spcBef>
              <a:buFont typeface="Arial" panose="020B0604020202020204" pitchFamily="34" charset="0"/>
              <a:buChar char="•"/>
            </a:pPr>
            <a:r>
              <a:rPr sz="1400" lang="fr-FR"/>
              <a:t>Expliquez l'intégration continue/le déploiement continu (CI/CD) et validez la compréhension des apprenants en leur demandant d'énumérer les avantages de l'IC/CD.</a:t>
            </a:r>
          </a:p>
          <a:p>
            <a:pPr rtl="0">
              <a:lnSpc>
                <a:spcPct val="85000"/>
              </a:lnSpc>
              <a:spcBef>
                <a:spcPct val="30000"/>
              </a:spcBef>
              <a:buFont typeface="Arial" panose="020B0604020202020204" pitchFamily="34" charset="0"/>
              <a:buChar char="•"/>
            </a:pPr>
            <a:r>
              <a:rPr sz="1400" lang="fr-FR"/>
              <a:t>Demandez aux apprenants de partager leur compréhension de l'intégration continue.</a:t>
            </a:r>
          </a:p>
          <a:p>
            <a:pPr>
              <a:lnSpc>
                <a:spcPct val="85000"/>
              </a:lnSpc>
              <a:spcBef>
                <a:spcPct val="30000"/>
              </a:spcBef>
              <a:buFont typeface="Arial" panose="020B0604020202020204" pitchFamily="34" charset="0"/>
              <a:buChar char="•"/>
            </a:pPr>
            <a:endParaRPr lang="en-US" sz="1400" dirty="0"/>
          </a:p>
          <a:p>
            <a:pPr>
              <a:lnSpc>
                <a:spcPct val="85000"/>
              </a:lnSpc>
              <a:spcBef>
                <a:spcPct val="30000"/>
              </a:spcBef>
            </a:pPr>
            <a:endParaRPr lang="en-US" sz="1400"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solidFill>
                <a:srgbClr val="FF0000"/>
              </a:solidFill>
            </a:endParaRPr>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2069660058"/>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Comment détecter et empêcher l'injection SQL (suite)</a:t>
            </a:r>
          </a:p>
        </p:txBody>
      </p:sp>
      <p:sp>
        <p:nvSpPr>
          <p:cNvPr id="2" name="Content Placeholder 1"/>
          <p:cNvSpPr>
            <a:spLocks noGrp="1"/>
          </p:cNvSpPr>
          <p:nvPr>
            <p:ph idx="1"/>
          </p:nvPr>
        </p:nvSpPr>
        <p:spPr>
          <a:xfrm>
            <a:off x="144064" y="820918"/>
            <a:ext cx="8796735" cy="4051871"/>
          </a:xfrm>
        </p:spPr>
        <p:txBody>
          <a:bodyPr/>
          <a:lstStyle/>
          <a:p>
            <a:pPr marL="0" indent="0" rtl="0">
              <a:buNone/>
            </a:pPr>
            <a:r>
              <a:rPr sz="1400" b="true" lang="fr-FR"/>
              <a:t>Utiliser les procédures stockées </a:t>
            </a:r>
          </a:p>
          <a:p>
            <a:pPr rtl="0">
              <a:buFont typeface="Arial" panose="020B0604020202020204" pitchFamily="34" charset="0"/>
              <a:buChar char="•"/>
            </a:pPr>
            <a:r>
              <a:rPr sz="1400" lang="fr-FR"/>
              <a:t>Les procédures stockées ne sont pas toujours à l'abri de l'injection SQL. </a:t>
            </a:r>
          </a:p>
          <a:p>
            <a:pPr rtl="0">
              <a:buFont typeface="Arial" panose="020B0604020202020204" pitchFamily="34" charset="0"/>
              <a:buChar char="•"/>
            </a:pPr>
            <a:r>
              <a:rPr sz="1400" lang="fr-FR"/>
              <a:t>La différence entre les instructions préparées et les procédures stockées est que le code SQL d'une procédure stockée est défini et stocké dans la base de données elle-même, puis appelé à partir de l'application. </a:t>
            </a:r>
          </a:p>
          <a:p>
            <a:pPr rtl="0">
              <a:buFont typeface="Arial" panose="020B0604020202020204" pitchFamily="34" charset="0"/>
              <a:buChar char="•"/>
            </a:pPr>
            <a:r>
              <a:rPr sz="1400" lang="fr-FR"/>
              <a:t>Ces deux techniques ont la même efficacité dans la prévention de l'injection SQL.</a:t>
            </a:r>
          </a:p>
          <a:p>
            <a:pPr marL="0" indent="0" rtl="0">
              <a:buNone/>
            </a:pPr>
            <a:r>
              <a:rPr sz="1400" b="true" lang="fr-FR"/>
              <a:t>Validation des entrées de liste blanche</a:t>
            </a:r>
          </a:p>
          <a:p>
            <a:pPr rtl="0">
              <a:buFont typeface="Arial" panose="020B0604020202020204" pitchFamily="34" charset="0"/>
              <a:buChar char="•"/>
            </a:pPr>
            <a:r>
              <a:rPr sz="1400" lang="fr-FR"/>
              <a:t>Diverses parties des requêtes SQL ne sont pas des emplacements légaux pour l'utilisation de variables de liaison.</a:t>
            </a:r>
          </a:p>
          <a:p>
            <a:pPr rtl="0">
              <a:buFont typeface="Arial" panose="020B0604020202020204" pitchFamily="34" charset="0"/>
              <a:buChar char="•"/>
            </a:pPr>
            <a:r>
              <a:rPr sz="1400" lang="fr-FR"/>
              <a:t>Dans de telles situations, la validation des entrées ou la refonte des requêtes est la défense la plus appropriée.</a:t>
            </a:r>
          </a:p>
          <a:p>
            <a:pPr rtl="0">
              <a:buFont typeface="Arial" panose="020B0604020202020204" pitchFamily="34" charset="0"/>
              <a:buChar char="•"/>
            </a:pPr>
            <a:r>
              <a:rPr sz="1400" lang="fr-FR"/>
              <a:t>Si des valeurs de paramètre utilisateur sont utilisées pour cibler différents noms de table et noms de colonne, les valeurs de paramètre doivent être mappées aux noms de table ou de colonne légales/attendues afin de s'assurer que les entrées utilisateur non validées ne se retrouvent pas dans la requête.</a:t>
            </a:r>
          </a:p>
          <a:p>
            <a:pPr marL="0" indent="0">
              <a:buNone/>
            </a:pPr>
            <a:endParaRPr lang="en-US" sz="1400" dirty="0"/>
          </a:p>
        </p:txBody>
      </p:sp>
    </p:spTree>
    <p:custDataLst>
      <p:tags r:id="rId1"/>
    </p:custDataLst>
    <p:extLst>
      <p:ext uri="{BB962C8B-B14F-4D97-AF65-F5344CB8AC3E}">
        <p14:creationId xmlns:p14="http://schemas.microsoft.com/office/powerpoint/2010/main" val="3603467865"/>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Comment détecter et empêcher l'injection SQL (suite)</a:t>
            </a:r>
          </a:p>
        </p:txBody>
      </p:sp>
      <p:sp>
        <p:nvSpPr>
          <p:cNvPr id="2" name="Content Placeholder 1"/>
          <p:cNvSpPr>
            <a:spLocks noGrp="1"/>
          </p:cNvSpPr>
          <p:nvPr>
            <p:ph idx="1"/>
          </p:nvPr>
        </p:nvSpPr>
        <p:spPr>
          <a:xfrm>
            <a:off x="144064" y="820919"/>
            <a:ext cx="8879619" cy="3890782"/>
          </a:xfrm>
        </p:spPr>
        <p:txBody>
          <a:bodyPr/>
          <a:lstStyle/>
          <a:p>
            <a:pPr marL="0" indent="0" rtl="0">
              <a:buNone/>
            </a:pPr>
            <a:r>
              <a:rPr sz="1400" b="true" lang="fr-FR"/>
              <a:t>Échapper toutes les entrées fournies par l'utilisateur </a:t>
            </a:r>
          </a:p>
          <a:p>
            <a:pPr rtl="0">
              <a:buFont typeface="Arial" panose="020B0604020202020204" pitchFamily="34" charset="0"/>
              <a:buChar char="•"/>
            </a:pPr>
            <a:r>
              <a:rPr sz="1400" lang="fr-FR"/>
              <a:t>Cette technique ne doit être utilisée qu'en dernier recours lorsqu'aucune des techniques n'est réalisable et implique l'échappement de l'entrée de l'utilisateur avant de la placer dans une requête.</a:t>
            </a:r>
          </a:p>
          <a:p>
            <a:pPr rtl="0">
              <a:buFont typeface="Arial" panose="020B0604020202020204" pitchFamily="34" charset="0"/>
              <a:buChar char="•"/>
            </a:pPr>
            <a:r>
              <a:rPr sz="1400" lang="fr-FR"/>
              <a:t>L'échappement fonctionne de telle sorte que chaque SGBD prend en charge un ou plusieurs schémas d'échappement de caractères spécifiques à certains types de requêtes.</a:t>
            </a:r>
          </a:p>
          <a:p>
            <a:pPr rtl="0">
              <a:buFont typeface="Arial" panose="020B0604020202020204" pitchFamily="34" charset="0"/>
              <a:buChar char="•"/>
            </a:pPr>
            <a:r>
              <a:rPr sz="1400" lang="fr-FR"/>
              <a:t>Il existe des bibliothèques et des outils utilisés pour l'échappement d'entrée.</a:t>
            </a:r>
          </a:p>
          <a:p>
            <a:pPr rtl="0">
              <a:buFont typeface="Arial" panose="020B0604020202020204" pitchFamily="34" charset="0"/>
              <a:buChar char="•"/>
            </a:pPr>
            <a:r>
              <a:rPr sz="1400" lang="fr-FR"/>
              <a:t>Les bibliothèques ESAPI facilitent la mise à niveau de la sécurité dans les applications et servent de base solide pour les programmeurs.</a:t>
            </a:r>
          </a:p>
        </p:txBody>
      </p:sp>
    </p:spTree>
    <p:custDataLst>
      <p:tags r:id="rId1"/>
    </p:custDataLst>
    <p:extLst>
      <p:ext uri="{BB962C8B-B14F-4D97-AF65-F5344CB8AC3E}">
        <p14:creationId xmlns:p14="http://schemas.microsoft.com/office/powerpoint/2010/main" val="4247091641"/>
      </p:ext>
    </p:extLst>
  </p:cSld>
  <p:clrMapOvr>
    <a:masterClrMapping/>
  </p:clrMapOvr>
  <p:transition spd="slow">
    <p:wipe/>
  </p:transition>
</p:sld>
</file>

<file path=ppt/slides/slide7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0"/>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Comment détecter et empêcher l'injection SQL (suite)</a:t>
            </a:r>
          </a:p>
        </p:txBody>
      </p:sp>
      <p:sp>
        <p:nvSpPr>
          <p:cNvPr id="2" name="Content Placeholder 1"/>
          <p:cNvSpPr>
            <a:spLocks noGrp="1"/>
          </p:cNvSpPr>
          <p:nvPr>
            <p:ph idx="1"/>
          </p:nvPr>
        </p:nvSpPr>
        <p:spPr>
          <a:xfrm>
            <a:off x="144064" y="757552"/>
            <a:ext cx="8879619" cy="4051871"/>
          </a:xfrm>
        </p:spPr>
        <p:txBody>
          <a:bodyPr/>
          <a:lstStyle/>
          <a:p>
            <a:pPr marL="0" indent="0" rtl="0">
              <a:buNone/>
            </a:pPr>
            <a:r>
              <a:rPr sz="1400" b="true" lang="fr-FR"/>
              <a:t>Moyens de défense supplémentaires</a:t>
            </a:r>
          </a:p>
          <a:p>
            <a:pPr marL="0" indent="0" rtl="0">
              <a:buNone/>
            </a:pPr>
            <a:r>
              <a:rPr sz="1400" lang="fr-FR"/>
              <a:t>Pour assurer une défense en profondeur, ces défenses supplémentaires peuvent être adoptées :</a:t>
            </a:r>
          </a:p>
          <a:p>
            <a:pPr marL="347663" indent="-179388" rtl="0">
              <a:buFont typeface="Arial" panose="020B0604020202020204" pitchFamily="34" charset="0"/>
              <a:buChar char="•"/>
            </a:pPr>
            <a:r>
              <a:rPr sz="1400" b="true" lang="fr-FR"/>
              <a:t>Moins de privilèges</a:t>
            </a:r>
            <a:r>
              <a:rPr sz="1400" lang="fr-FR"/>
              <a:t> :</a:t>
            </a:r>
            <a:r>
              <a:rPr sz="1400" b="true" lang="fr-FR"/>
              <a:t> </a:t>
            </a:r>
            <a:r>
              <a:rPr sz="1400" lang="fr-FR"/>
              <a:t>les privilèges attribués à chaque compte de base de données doivent être minimisés afin de réduire les dommages potentiels d'une attaque par injection SQL réussie.La réduction des privilèges réduira les tentatives d'accès non autorisés, même lorsqu'un attaquant n'essaie pas d'utiliser l'injection SQL dans le cadre de son exploitation.</a:t>
            </a:r>
          </a:p>
          <a:p>
            <a:pPr marL="347663" indent="-179388" rtl="0">
              <a:buFont typeface="Arial" panose="020B0604020202020204" pitchFamily="34" charset="0"/>
              <a:buChar char="•"/>
            </a:pPr>
            <a:r>
              <a:rPr sz="1400" b="true" lang="fr-FR"/>
              <a:t>Plusieurs utilisateurs de base de données</a:t>
            </a:r>
            <a:r>
              <a:rPr sz="1400" lang="fr-FR"/>
              <a:t> :</a:t>
            </a:r>
            <a:r>
              <a:rPr sz="1400" b="true" lang="fr-FR"/>
              <a:t> les concepteurs d'applications</a:t>
            </a:r>
            <a:r>
              <a:rPr sz="1400" b="true" lang="fr-FR"/>
              <a:t> </a:t>
            </a:r>
          </a:p>
          <a:p>
            <a:pPr marL="347663" indent="-179388" rtl="0">
              <a:buFont typeface="Arial" panose="020B0604020202020204" pitchFamily="34" charset="0"/>
              <a:buChar char="•"/>
            </a:pPr>
            <a:r>
              <a:rPr sz="1400" b="true" lang="fr-FR"/>
              <a:t>Vues SQL</a:t>
            </a:r>
            <a:r>
              <a:rPr sz="1400" lang="fr-FR"/>
              <a:t> :</a:t>
            </a:r>
            <a:r>
              <a:rPr sz="1400" b="true" lang="fr-FR"/>
              <a:t> les </a:t>
            </a:r>
            <a:r>
              <a:rPr sz="1400" lang="fr-FR"/>
              <a:t>vues SQL permettent d'augmenter davantage les détails d'accès en limitant l'accès en lecture à des champs spécifiques d'une table ou à des jointures de tables.</a:t>
            </a:r>
          </a:p>
          <a:p>
            <a:pPr marL="348715" indent="-285750">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00348672"/>
      </p:ext>
    </p:extLst>
  </p:cSld>
  <p:clrMapOvr>
    <a:masterClrMapping/>
  </p:clrMapOvr>
  <p:transition spd="slow">
    <p:wipe/>
  </p:transition>
</p:sld>
</file>

<file path=ppt/slides/slide7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Sécurisation de</a:t>
            </a:r>
          </a:p>
        </p:txBody>
      </p:sp>
      <p:sp>
        <p:nvSpPr>
          <p:cNvPr id="2" name="Content Placeholder 1"/>
          <p:cNvSpPr>
            <a:spLocks noGrp="1"/>
          </p:cNvSpPr>
          <p:nvPr>
            <p:ph idx="1"/>
          </p:nvPr>
        </p:nvSpPr>
        <p:spPr>
          <a:xfrm>
            <a:off x="144064" y="820918"/>
            <a:ext cx="8879619" cy="1134491"/>
          </a:xfrm>
        </p:spPr>
        <p:txBody>
          <a:bodyPr/>
          <a:lstStyle/>
          <a:p>
            <a:pPr marL="0" indent="0" rtl="0">
              <a:buNone/>
            </a:pPr>
            <a:r>
              <a:rPr sz="1600" b="true" lang="fr-FR"/>
              <a:t>Qu'est-ce que l'OWASP ?</a:t>
            </a:r>
          </a:p>
          <a:p>
            <a:pPr marL="0" indent="0" rtl="0">
              <a:buNone/>
            </a:pPr>
            <a:r>
              <a:rPr sz="1600" lang="fr-FR"/>
              <a:t>Le projet Open Web Application Security Project (OWASP) vise à fournir de l'éducation, des outils et d'autres ressources pour aider les développeurs à éviter les problèmes de sécurité dans les applications Web. Les ressources fournies par l'OWASP comprennent :</a:t>
            </a:r>
          </a:p>
        </p:txBody>
      </p:sp>
      <p:graphicFrame>
        <p:nvGraphicFramePr>
          <p:cNvPr id="3" name="Table 3">
            <a:extLst>
              <a:ext uri="{FF2B5EF4-FFF2-40B4-BE49-F238E27FC236}">
                <a16:creationId xmlns:a16="http://schemas.microsoft.com/office/drawing/2014/main" id="{F4586C53-B87C-4294-8A22-F57532AA1089}"/>
              </a:ext>
            </a:extLst>
          </p:cNvPr>
          <p:cNvGraphicFramePr>
            <a:graphicFrameLocks noGrp="1"/>
          </p:cNvGraphicFramePr>
          <p:nvPr>
            <p:extLst>
              <p:ext uri="{D42A27DB-BD31-4B8C-83A1-F6EECF244321}">
                <p14:modId xmlns:p14="http://schemas.microsoft.com/office/powerpoint/2010/main" val="1907643345"/>
              </p:ext>
            </p:extLst>
          </p:nvPr>
        </p:nvGraphicFramePr>
        <p:xfrm>
          <a:off x="356382" y="2249366"/>
          <a:ext cx="8435925" cy="1463040"/>
        </p:xfrm>
        <a:graphic>
          <a:graphicData uri="http://schemas.openxmlformats.org/drawingml/2006/table">
            <a:tbl>
              <a:tblPr firstRow="1" bandRow="1">
                <a:tableStyleId>{5C22544A-7EE6-4342-B048-85BDC9FD1C3A}</a:tableStyleId>
              </a:tblPr>
              <a:tblGrid>
                <a:gridCol w="2811975">
                  <a:extLst>
                    <a:ext uri="{9D8B030D-6E8A-4147-A177-3AD203B41FA5}">
                      <a16:colId xmlns:a16="http://schemas.microsoft.com/office/drawing/2014/main" val="2724859799"/>
                    </a:ext>
                  </a:extLst>
                </a:gridCol>
                <a:gridCol w="2811975">
                  <a:extLst>
                    <a:ext uri="{9D8B030D-6E8A-4147-A177-3AD203B41FA5}">
                      <a16:colId xmlns:a16="http://schemas.microsoft.com/office/drawing/2014/main" val="906006208"/>
                    </a:ext>
                  </a:extLst>
                </a:gridCol>
                <a:gridCol w="2811975">
                  <a:extLst>
                    <a:ext uri="{9D8B030D-6E8A-4147-A177-3AD203B41FA5}">
                      <a16:colId xmlns:a16="http://schemas.microsoft.com/office/drawing/2014/main" val="1835087645"/>
                    </a:ext>
                  </a:extLst>
                </a:gridCol>
              </a:tblGrid>
              <a:tr h="0">
                <a:tc>
                  <a:txBody>
                    <a:bodyPr/>
                    <a:lstStyle/>
                    <a:p>
                      <a:pPr algn="ctr" rtl="0"/>
                      <a:r>
                        <a:rPr sz="1400" lang="fr-FR"/>
                        <a:t>Tools</a:t>
                      </a:r>
                    </a:p>
                  </a:txBody>
                  <a:tcPr anchor="ctr"/>
                </a:tc>
                <a:tc>
                  <a:txBody>
                    <a:bodyPr/>
                    <a:lstStyle/>
                    <a:p>
                      <a:pPr algn="ctr" rtl="0"/>
                      <a:r>
                        <a:rPr sz="1400" lang="fr-FR"/>
                        <a:t>ProjetsCode Projects de code</a:t>
                      </a:r>
                    </a:p>
                  </a:txBody>
                  <a:tcPr anchor="ctr"/>
                </a:tc>
                <a:tc>
                  <a:txBody>
                    <a:bodyPr/>
                    <a:lstStyle/>
                    <a:p>
                      <a:pPr algn="ctr" rtl="0"/>
                      <a:r>
                        <a:rPr sz="1400" lang="fr-FR"/>
                        <a:t>Documentation Projects</a:t>
                      </a:r>
                    </a:p>
                  </a:txBody>
                  <a:tcPr anchor="ctr"/>
                </a:tc>
                <a:extLst>
                  <a:ext uri="{0D108BD9-81ED-4DB2-BD59-A6C34878D82A}">
                    <a16:rowId xmlns:a16="http://schemas.microsoft.com/office/drawing/2014/main" val="2630082068"/>
                  </a:ext>
                </a:extLst>
              </a:tr>
              <a:tr h="370840">
                <a:tc>
                  <a:txBody>
                    <a:bodyPr/>
                    <a:lstStyle/>
                    <a:p>
                      <a:pPr marL="225425" lvl="1" indent="-169863" rtl="0">
                        <a:buFont typeface="Arial" panose="020B0604020202020204" pitchFamily="34" charset="0"/>
                        <a:buChar char="•"/>
                      </a:pPr>
                      <a:r>
                        <a:rPr sz="1400" lang="fr-FR"/>
                        <a:t>OWASP Zed Attack Proxy (ZAP)</a:t>
                      </a:r>
                    </a:p>
                    <a:p>
                      <a:pPr marL="225425" lvl="1" indent="-169863" rtl="0">
                        <a:buFont typeface="Arial" panose="020B0604020202020204" pitchFamily="34" charset="0"/>
                        <a:buChar char="•"/>
                      </a:pPr>
                      <a:r>
                        <a:rPr sz="1400" lang="fr-FR"/>
                        <a:t>Dependency Check</a:t>
                      </a:r>
                    </a:p>
                    <a:p>
                      <a:pPr marL="225425" lvl="1" indent="-169863" rtl="0">
                        <a:buFont typeface="Arial" panose="020B0604020202020204" pitchFamily="34" charset="0"/>
                        <a:buChar char="•"/>
                      </a:pPr>
                      <a:r>
                        <a:rPr sz="1400" lang="fr-FR"/>
                        <a:t>OWASP DéfectDojo</a:t>
                      </a:r>
                    </a:p>
                  </a:txBody>
                  <a:tcPr/>
                </a:tc>
                <a:tc>
                  <a:txBody>
                    <a:bodyPr/>
                    <a:lstStyle/>
                    <a:p>
                      <a:pPr marL="225425" indent="-225425" rtl="0">
                        <a:buFont typeface="Arial" panose="020B0604020202020204" pitchFamily="34" charset="0"/>
                        <a:buChar char="•"/>
                      </a:pPr>
                      <a:r>
                        <a:rPr sz="1400" lang="fr-FR"/>
                        <a:t>OWASP ModSecurity Core Rule Set (CRS)</a:t>
                      </a:r>
                    </a:p>
                    <a:p>
                      <a:pPr marL="225425" indent="-225425" rtl="0">
                        <a:buFont typeface="Arial" panose="020B0604020202020204" pitchFamily="34" charset="0"/>
                        <a:buChar char="•"/>
                      </a:pPr>
                      <a:r>
                        <a:rPr sz="1400" lang="fr-FR"/>
                        <a:t>OWASP CSRFGuard</a:t>
                      </a:r>
                    </a:p>
                  </a:txBody>
                  <a:tcPr/>
                </a:tc>
                <a:tc>
                  <a:txBody>
                    <a:bodyPr/>
                    <a:lstStyle/>
                    <a:p>
                      <a:pPr marL="225425" lvl="1" indent="-169863" rtl="0">
                        <a:buFont typeface="Arial" panose="020B0604020202020204" pitchFamily="34" charset="0"/>
                        <a:buChar char="•"/>
                      </a:pPr>
                      <a:r>
                        <a:rPr sz="1400" lang="fr-FR"/>
                        <a:t>OWASP Application Security Verification Standard </a:t>
                      </a:r>
                    </a:p>
                    <a:p>
                      <a:pPr marL="225425" lvl="1" indent="-169863" rtl="0">
                        <a:buFont typeface="Arial" panose="020B0604020202020204" pitchFamily="34" charset="0"/>
                        <a:buChar char="•"/>
                      </a:pPr>
                      <a:r>
                        <a:rPr sz="1400" lang="fr-FR"/>
                        <a:t>OWASP Top Ten</a:t>
                      </a:r>
                    </a:p>
                    <a:p>
                      <a:pPr marL="225425" lvl="1" indent="-169863" rtl="0">
                        <a:buFont typeface="Arial" panose="020B0604020202020204" pitchFamily="34" charset="0"/>
                        <a:buChar char="•"/>
                      </a:pPr>
                      <a:r>
                        <a:rPr sz="1400" lang="fr-FR"/>
                        <a:t>OWASP Cheat Sheet Series</a:t>
                      </a:r>
                    </a:p>
                    <a:p>
                      <a:pPr marL="225425" indent="-169863">
                        <a:buFont typeface="Arial" panose="020B0604020202020204" pitchFamily="34" charset="0"/>
                        <a:buChar char="•"/>
                      </a:pPr>
                      <a:endParaRPr lang="en-US" sz="1400" dirty="0"/>
                    </a:p>
                  </a:txBody>
                  <a:tcPr/>
                </a:tc>
                <a:extLst>
                  <a:ext uri="{0D108BD9-81ED-4DB2-BD59-A6C34878D82A}">
                    <a16:rowId xmlns:a16="http://schemas.microsoft.com/office/drawing/2014/main" val="59010241"/>
                  </a:ext>
                </a:extLst>
              </a:tr>
            </a:tbl>
          </a:graphicData>
        </a:graphic>
      </p:graphicFrame>
    </p:spTree>
    <p:custDataLst>
      <p:tags r:id="rId1"/>
    </p:custDataLst>
    <p:extLst>
      <p:ext uri="{BB962C8B-B14F-4D97-AF65-F5344CB8AC3E}">
        <p14:creationId xmlns:p14="http://schemas.microsoft.com/office/powerpoint/2010/main" val="1091818941"/>
      </p:ext>
    </p:extLst>
  </p:cSld>
  <p:clrMapOvr>
    <a:masterClrMapping/>
  </p:clrMapOvr>
  <p:transition spd="slow">
    <p:wipe/>
  </p:transition>
</p:sld>
</file>

<file path=ppt/slides/slide7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a:t>
            </a:r>
            <a:br>
              <a:rPr lang="en-US" altLang="en-US" dirty="0"/>
            </a:br>
            <a:r>
              <a:rPr lang="fr-FR"/>
              <a:t>scriptsinter-sites (XSS)</a:t>
            </a:r>
          </a:p>
        </p:txBody>
      </p:sp>
      <p:sp>
        <p:nvSpPr>
          <p:cNvPr id="2" name="Content Placeholder 1"/>
          <p:cNvSpPr>
            <a:spLocks noGrp="1"/>
          </p:cNvSpPr>
          <p:nvPr>
            <p:ph idx="1"/>
          </p:nvPr>
        </p:nvSpPr>
        <p:spPr>
          <a:xfrm>
            <a:off x="144064" y="727133"/>
            <a:ext cx="8999935" cy="2135337"/>
          </a:xfrm>
        </p:spPr>
        <p:txBody>
          <a:bodyPr/>
          <a:lstStyle/>
          <a:p>
            <a:pPr rtl="0">
              <a:buFont typeface="Arial" panose="020B0604020202020204" pitchFamily="34" charset="0"/>
              <a:buChar char="•"/>
            </a:pPr>
            <a:r>
              <a:rPr sz="1400" lang="fr-FR"/>
              <a:t>Les attaques de script intersite se produisent lorsque le contenu soumis par l'utilisateur qui n'a pas été désinfecté est affiché à d'autres utilisateurs. </a:t>
            </a:r>
          </a:p>
          <a:p>
            <a:pPr rtl="0">
              <a:buFont typeface="Arial" panose="020B0604020202020204" pitchFamily="34" charset="0"/>
              <a:buChar char="•"/>
            </a:pPr>
            <a:r>
              <a:rPr sz="1400" lang="fr-FR"/>
              <a:t>La version la plus évidente de cet exploit est qu'un utilisateur soumet un commentaire qui inclut un script qui effectue une action malveillante et que quiconque consulte la page des commentaires a ce script exécuté sur sa machine.</a:t>
            </a:r>
          </a:p>
          <a:p>
            <a:pPr rtl="0">
              <a:buFont typeface="Arial" panose="020B0604020202020204" pitchFamily="34" charset="0"/>
              <a:buChar char="•"/>
            </a:pPr>
            <a:r>
              <a:rPr sz="1400" lang="fr-FR"/>
              <a:t>Aujourd'hui, le plus gros problème est que les utilisateurs traitent plus que les données stockées dans la base de données, ou « Attaques XSS stockées ». Par exemple, considérez cette page, qui affiche le contenu d'un paramètre de requête :</a:t>
            </a:r>
          </a:p>
        </p:txBody>
      </p:sp>
      <p:pic>
        <p:nvPicPr>
          <p:cNvPr id="3" name="Picture 2">
            <a:extLst>
              <a:ext uri="{FF2B5EF4-FFF2-40B4-BE49-F238E27FC236}">
                <a16:creationId xmlns:a16="http://schemas.microsoft.com/office/drawing/2014/main" id="{969B5ACE-5F59-49B7-84F0-56B0D1E46984}"/>
              </a:ext>
            </a:extLst>
          </p:cNvPr>
          <p:cNvPicPr>
            <a:picLocks noChangeAspect="1"/>
          </p:cNvPicPr>
          <p:nvPr/>
        </p:nvPicPr>
        <p:blipFill>
          <a:blip r:embed="rId4"/>
          <a:stretch>
            <a:fillRect/>
          </a:stretch>
        </p:blipFill>
        <p:spPr>
          <a:xfrm>
            <a:off x="1529817" y="2692463"/>
            <a:ext cx="5768260" cy="1018625"/>
          </a:xfrm>
          <a:prstGeom prst="rect">
            <a:avLst/>
          </a:prstGeom>
        </p:spPr>
      </p:pic>
      <p:sp>
        <p:nvSpPr>
          <p:cNvPr id="7" name="Content Placeholder 1">
            <a:extLst>
              <a:ext uri="{FF2B5EF4-FFF2-40B4-BE49-F238E27FC236}">
                <a16:creationId xmlns:a16="http://schemas.microsoft.com/office/drawing/2014/main" id="{5FCB1E86-3FC7-48AF-B95A-F4952DAF0EB4}"/>
              </a:ext>
            </a:extLst>
          </p:cNvPr>
          <p:cNvSpPr txBox="1">
            <a:spLocks/>
          </p:cNvSpPr>
          <p:nvPr/>
        </p:nvSpPr>
        <p:spPr bwMode="auto">
          <a:xfrm>
            <a:off x="144065" y="3912489"/>
            <a:ext cx="8999935" cy="257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Un pirate pourrait tromper quelqu'un pour visiter la page avec un lien dans un e-mail qui fournit du code malveillant dans un paramètre :</a:t>
            </a:r>
          </a:p>
        </p:txBody>
      </p:sp>
      <p:pic>
        <p:nvPicPr>
          <p:cNvPr id="4" name="Picture 3">
            <a:extLst>
              <a:ext uri="{FF2B5EF4-FFF2-40B4-BE49-F238E27FC236}">
                <a16:creationId xmlns:a16="http://schemas.microsoft.com/office/drawing/2014/main" id="{5A5647D4-34C0-4833-9D74-0FB39F15B855}"/>
              </a:ext>
            </a:extLst>
          </p:cNvPr>
          <p:cNvPicPr>
            <a:picLocks noChangeAspect="1"/>
          </p:cNvPicPr>
          <p:nvPr/>
        </p:nvPicPr>
        <p:blipFill>
          <a:blip r:embed="rId5"/>
          <a:stretch>
            <a:fillRect/>
          </a:stretch>
        </p:blipFill>
        <p:spPr>
          <a:xfrm>
            <a:off x="957262" y="4445470"/>
            <a:ext cx="7229475" cy="282893"/>
          </a:xfrm>
          <a:prstGeom prst="rect">
            <a:avLst/>
          </a:prstGeom>
        </p:spPr>
      </p:pic>
    </p:spTree>
    <p:custDataLst>
      <p:tags r:id="rId1"/>
    </p:custDataLst>
    <p:extLst>
      <p:ext uri="{BB962C8B-B14F-4D97-AF65-F5344CB8AC3E}">
        <p14:creationId xmlns:p14="http://schemas.microsoft.com/office/powerpoint/2010/main" val="3588029269"/>
      </p:ext>
    </p:extLst>
  </p:cSld>
  <p:clrMapOvr>
    <a:masterClrMapping/>
  </p:clrMapOvr>
  <p:transition spd="slow">
    <p:wipe/>
  </p:transition>
</p:sld>
</file>

<file path=ppt/slides/slide7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XSS (Cross-Site Scripting) (suite)</a:t>
            </a:r>
          </a:p>
        </p:txBody>
      </p:sp>
      <p:sp>
        <p:nvSpPr>
          <p:cNvPr id="2" name="Content Placeholder 1"/>
          <p:cNvSpPr>
            <a:spLocks noGrp="1"/>
          </p:cNvSpPr>
          <p:nvPr>
            <p:ph idx="1"/>
          </p:nvPr>
        </p:nvSpPr>
        <p:spPr>
          <a:xfrm>
            <a:off x="144064" y="820919"/>
            <a:ext cx="8879619" cy="634574"/>
          </a:xfrm>
        </p:spPr>
        <p:txBody>
          <a:bodyPr/>
          <a:lstStyle/>
          <a:p>
            <a:pPr rtl="0">
              <a:buFont typeface="Arial" panose="020B0604020202020204" pitchFamily="34" charset="0"/>
              <a:buChar char="•"/>
            </a:pPr>
            <a:r>
              <a:rPr sz="1400" lang="fr-FR"/>
              <a:t>Ce lien, qui inclut une version encodée d'URL du script, ferait en sorte qu'un utilisateur sans méfiance voit une page de :</a:t>
            </a:r>
          </a:p>
        </p:txBody>
      </p:sp>
      <p:pic>
        <p:nvPicPr>
          <p:cNvPr id="3" name="Picture 2">
            <a:extLst>
              <a:ext uri="{FF2B5EF4-FFF2-40B4-BE49-F238E27FC236}">
                <a16:creationId xmlns:a16="http://schemas.microsoft.com/office/drawing/2014/main" id="{60B3925F-7D3C-41A4-9356-04F40D7AEEC9}"/>
              </a:ext>
            </a:extLst>
          </p:cNvPr>
          <p:cNvPicPr>
            <a:picLocks noChangeAspect="1"/>
          </p:cNvPicPr>
          <p:nvPr/>
        </p:nvPicPr>
        <p:blipFill>
          <a:blip r:embed="rId4"/>
          <a:stretch>
            <a:fillRect/>
          </a:stretch>
        </p:blipFill>
        <p:spPr>
          <a:xfrm>
            <a:off x="1415830" y="1269215"/>
            <a:ext cx="5658898" cy="772192"/>
          </a:xfrm>
          <a:prstGeom prst="rect">
            <a:avLst/>
          </a:prstGeom>
        </p:spPr>
      </p:pic>
      <p:sp>
        <p:nvSpPr>
          <p:cNvPr id="5" name="Content Placeholder 1">
            <a:extLst>
              <a:ext uri="{FF2B5EF4-FFF2-40B4-BE49-F238E27FC236}">
                <a16:creationId xmlns:a16="http://schemas.microsoft.com/office/drawing/2014/main" id="{28488701-9261-4DF7-900F-F6656AE5423D}"/>
              </a:ext>
            </a:extLst>
          </p:cNvPr>
          <p:cNvSpPr txBox="1">
            <a:spLocks/>
          </p:cNvSpPr>
          <p:nvPr/>
        </p:nvSpPr>
        <p:spPr bwMode="auto">
          <a:xfrm>
            <a:off x="120317" y="2296645"/>
            <a:ext cx="8879619" cy="239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C'est ce qu'on appelle une </a:t>
            </a:r>
            <a:r>
              <a:rPr sz="1400" b="true" lang="fr-FR"/>
              <a:t>attaque XSS réfléchie</a:t>
            </a:r>
            <a:r>
              <a:rPr sz="1400" lang="fr-FR"/>
              <a:t>. Pour éviter une attaque XSS réfléchie</a:t>
            </a:r>
            <a:r>
              <a:rPr sz="1400" b="true" lang="fr-FR"/>
              <a:t>, </a:t>
            </a:r>
            <a:r>
              <a:rPr sz="1400" lang="fr-FR"/>
              <a:t>la stratégie principale est de désinfecter le contenu dans la mesure du possible, et s'il ne peut pas être désinfecté, de ne pas l'afficher.</a:t>
            </a:r>
          </a:p>
          <a:p>
            <a:pPr rtl="0">
              <a:buFont typeface="Arial" panose="020B0604020202020204" pitchFamily="34" charset="0"/>
              <a:buChar char="•"/>
            </a:pPr>
            <a:r>
              <a:rPr sz="1400" lang="fr-FR"/>
              <a:t>OWASP recommande de ne jamais afficher de contenu non approuvé dans les emplacements suivants :</a:t>
            </a:r>
          </a:p>
          <a:p>
            <a:pPr lvl="1" rtl="0">
              <a:buFont typeface="Arial" panose="020B0604020202020204" pitchFamily="34" charset="0"/>
              <a:buChar char="•"/>
            </a:pPr>
            <a:r>
              <a:rPr lang="fr-FR"/>
              <a:t>Dans les balises de script</a:t>
            </a:r>
          </a:p>
          <a:p>
            <a:pPr lvl="1" rtl="0">
              <a:buFont typeface="Arial" panose="020B0604020202020204" pitchFamily="34" charset="0"/>
              <a:buChar char="•"/>
            </a:pPr>
            <a:r>
              <a:rPr lang="fr-FR"/>
              <a:t>Dans les commentaires</a:t>
            </a:r>
          </a:p>
          <a:p>
            <a:pPr lvl="1" rtl="0">
              <a:buFont typeface="Arial" panose="020B0604020202020204" pitchFamily="34" charset="0"/>
              <a:buChar char="•"/>
            </a:pPr>
            <a:r>
              <a:rPr lang="fr-FR"/>
              <a:t>Dans le cadre des noms d'attributs</a:t>
            </a:r>
          </a:p>
          <a:p>
            <a:pPr lvl="1" rtl="0">
              <a:buFont typeface="Arial" panose="020B0604020202020204" pitchFamily="34" charset="0"/>
              <a:buChar char="•"/>
            </a:pPr>
            <a:r>
              <a:rPr lang="fr-FR"/>
              <a:t>Dans le cadre des noms de balises</a:t>
            </a:r>
          </a:p>
          <a:p>
            <a:pPr lvl="1" rtl="0">
              <a:buFont typeface="Arial" panose="020B0604020202020204" pitchFamily="34" charset="0"/>
              <a:buChar char="•"/>
            </a:pPr>
            <a:r>
              <a:rPr lang="fr-FR"/>
              <a:t>En CSS (dans les balises de style)</a:t>
            </a:r>
          </a:p>
          <a:p>
            <a:pPr lvl="1">
              <a:buFont typeface="Arial" panose="020B0604020202020204" pitchFamily="34" charset="0"/>
              <a:buChar char="•"/>
            </a:pPr>
            <a:endParaRPr lang="en-US"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115665054"/>
      </p:ext>
    </p:extLst>
  </p:cSld>
  <p:clrMapOvr>
    <a:masterClrMapping/>
  </p:clrMapOvr>
  <p:transition spd="slow">
    <p:wipe/>
  </p:transition>
</p:sld>
</file>

<file path=ppt/slides/slide7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XSS (Cross-Site Scripting) (suite)</a:t>
            </a:r>
          </a:p>
        </p:txBody>
      </p:sp>
      <p:sp>
        <p:nvSpPr>
          <p:cNvPr id="2" name="Content Placeholder 1"/>
          <p:cNvSpPr>
            <a:spLocks noGrp="1"/>
          </p:cNvSpPr>
          <p:nvPr>
            <p:ph idx="1"/>
          </p:nvPr>
        </p:nvSpPr>
        <p:spPr>
          <a:xfrm>
            <a:off x="144064" y="820918"/>
            <a:ext cx="8834835" cy="4051871"/>
          </a:xfrm>
        </p:spPr>
        <p:txBody>
          <a:bodyPr/>
          <a:lstStyle/>
          <a:p>
            <a:pPr rtl="0">
              <a:buFont typeface="Arial" panose="020B0604020202020204" pitchFamily="34" charset="0"/>
              <a:buChar char="•"/>
            </a:pPr>
            <a:r>
              <a:rPr sz="1600" lang="fr-FR"/>
              <a:t>Le contenu peut être affiché à certains endroits, s'il est désinfecté en premier. Ces lieux comprennent :</a:t>
            </a:r>
          </a:p>
          <a:p>
            <a:pPr lvl="1" rtl="0">
              <a:buFont typeface="Arial" panose="020B0604020202020204" pitchFamily="34" charset="0"/>
              <a:buChar char="•"/>
            </a:pPr>
            <a:r>
              <a:rPr sz="1600" lang="fr-FR"/>
              <a:t>Contenu d'une balise HTML</a:t>
            </a:r>
          </a:p>
          <a:p>
            <a:pPr lvl="1" rtl="0">
              <a:buFont typeface="Arial" panose="020B0604020202020204" pitchFamily="34" charset="0"/>
              <a:buChar char="•"/>
            </a:pPr>
            <a:r>
              <a:rPr sz="1600" lang="fr-FR"/>
              <a:t>Valeur d'un attribut</a:t>
            </a:r>
          </a:p>
          <a:p>
            <a:pPr lvl="1" rtl="0">
              <a:buFont typeface="Arial" panose="020B0604020202020204" pitchFamily="34" charset="0"/>
              <a:buChar char="•"/>
            </a:pPr>
            <a:r>
              <a:rPr sz="1600" lang="fr-FR"/>
              <a:t>Variable dans Javascript</a:t>
            </a:r>
          </a:p>
          <a:p>
            <a:pPr rtl="0">
              <a:buFont typeface="Arial" panose="020B0604020202020204" pitchFamily="34" charset="0"/>
              <a:buChar char="•"/>
            </a:pPr>
            <a:r>
              <a:rPr sz="1600" lang="fr-FR"/>
              <a:t>La désinfection du contenu peut être un processus compliqué à obtenir correctement, car il existe une grande variété d'options dont dispose un attaquant. </a:t>
            </a:r>
          </a:p>
        </p:txBody>
      </p:sp>
    </p:spTree>
    <p:custDataLst>
      <p:tags r:id="rId1"/>
    </p:custDataLst>
    <p:extLst>
      <p:ext uri="{BB962C8B-B14F-4D97-AF65-F5344CB8AC3E}">
        <p14:creationId xmlns:p14="http://schemas.microsoft.com/office/powerpoint/2010/main" val="1794619402"/>
      </p:ext>
    </p:extLst>
  </p:cSld>
  <p:clrMapOvr>
    <a:masterClrMapping/>
  </p:clrMapOvr>
  <p:transition spd="slow">
    <p:wipe/>
  </p:transition>
</p:sld>
</file>

<file path=ppt/slides/slide7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CSRF (Cross-Site Request Forgery)</a:t>
            </a:r>
          </a:p>
        </p:txBody>
      </p:sp>
      <p:sp>
        <p:nvSpPr>
          <p:cNvPr id="2" name="Content Placeholder 1"/>
          <p:cNvSpPr>
            <a:spLocks noGrp="1"/>
          </p:cNvSpPr>
          <p:nvPr>
            <p:ph idx="1"/>
          </p:nvPr>
        </p:nvSpPr>
        <p:spPr>
          <a:xfrm>
            <a:off x="144064" y="820918"/>
            <a:ext cx="8879619" cy="4051871"/>
          </a:xfrm>
        </p:spPr>
        <p:txBody>
          <a:bodyPr/>
          <a:lstStyle/>
          <a:p>
            <a:pPr rtl="0">
              <a:buFont typeface="Arial" panose="020B0604020202020204" pitchFamily="34" charset="0"/>
              <a:buChar char="•"/>
            </a:pPr>
            <a:r>
              <a:rPr sz="1600" lang="fr-FR"/>
              <a:t>Un autre type d'attaque qui partage certains aspects des attaques XSS est Cross Site Request Forgery (CSRF), parfois prononcé « Sea Surf ».</a:t>
            </a:r>
          </a:p>
          <a:p>
            <a:pPr rtl="0">
              <a:buFont typeface="Arial" panose="020B0604020202020204" pitchFamily="34" charset="0"/>
              <a:buChar char="•"/>
            </a:pPr>
            <a:r>
              <a:rPr sz="1600" lang="fr-FR"/>
              <a:t>Dans les deux cas, l'attaquant entend que l'utilisateur exécute le code de l'attaquant, généralement sans même le savoir.</a:t>
            </a:r>
          </a:p>
          <a:p>
            <a:pPr rtl="0">
              <a:buFont typeface="Arial" panose="020B0604020202020204" pitchFamily="34" charset="0"/>
              <a:buChar char="•"/>
            </a:pPr>
            <a:r>
              <a:rPr sz="1600" lang="fr-FR"/>
              <a:t>La principale différence est que les attaques CSRF ne visent généralement pas le site cible, mais plutôt un site</a:t>
            </a:r>
            <a:r>
              <a:rPr sz="1600" b="true" lang="fr-FR"/>
              <a:t>différent</a:t>
            </a:r>
            <a:r>
              <a:rPr sz="1600" lang="fr-FR"/>
              <a:t>, un site sur lequel l'utilisateur s'est déjà authentifié.</a:t>
            </a:r>
          </a:p>
          <a:p>
            <a:pPr rtl="0">
              <a:buFont typeface="Arial" panose="020B0604020202020204" pitchFamily="34" charset="0"/>
              <a:buChar char="•"/>
            </a:pPr>
            <a:r>
              <a:rPr sz="1600" lang="fr-FR"/>
              <a:t>Un aspect intéressant de CSRF est que l'attaquant ne reçoit jamais les résultats de l'attaque. Ils ne peuvent juger les résultats qu'après coup, et ils doivent être en mesure de prédire quels seront les effets pour profiter d'une attaque réussie.</a:t>
            </a:r>
            <a:br>
              <a:rPr lang="en-US" sz="1600" dirty="0"/>
            </a:b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540440547"/>
      </p:ext>
    </p:extLst>
  </p:cSld>
  <p:clrMapOvr>
    <a:masterClrMapping/>
  </p:clrMapOvr>
  <p:transition spd="slow">
    <p:wipe/>
  </p:transition>
</p:sld>
</file>

<file path=ppt/slides/slide7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CSRF (Cross-Site Request Forgery) (suite)</a:t>
            </a:r>
          </a:p>
        </p:txBody>
      </p:sp>
      <p:sp>
        <p:nvSpPr>
          <p:cNvPr id="2" name="Content Placeholder 1"/>
          <p:cNvSpPr>
            <a:spLocks noGrp="1"/>
          </p:cNvSpPr>
          <p:nvPr>
            <p:ph idx="1"/>
          </p:nvPr>
        </p:nvSpPr>
        <p:spPr>
          <a:xfrm>
            <a:off x="144065" y="820919"/>
            <a:ext cx="8999935" cy="577050"/>
          </a:xfrm>
        </p:spPr>
        <p:txBody>
          <a:bodyPr/>
          <a:lstStyle/>
          <a:p>
            <a:pPr rtl="0">
              <a:buFont typeface="Arial" panose="020B0604020202020204" pitchFamily="34" charset="0"/>
              <a:buChar char="•"/>
            </a:pPr>
            <a:r>
              <a:rPr sz="1400" lang="fr-FR"/>
              <a:t>Une méthode pour empêcher les attaques CSRF consiste à inclure un jeton caché qui doit accompagner toutes les demandes de l'utilisateur.</a:t>
            </a:r>
          </a:p>
        </p:txBody>
      </p:sp>
      <p:pic>
        <p:nvPicPr>
          <p:cNvPr id="4" name="Picture 3">
            <a:extLst>
              <a:ext uri="{FF2B5EF4-FFF2-40B4-BE49-F238E27FC236}">
                <a16:creationId xmlns:a16="http://schemas.microsoft.com/office/drawing/2014/main" id="{54E368C8-5703-4138-96FC-E12721B7F87A}"/>
              </a:ext>
            </a:extLst>
          </p:cNvPr>
          <p:cNvPicPr>
            <a:picLocks noChangeAspect="1"/>
          </p:cNvPicPr>
          <p:nvPr/>
        </p:nvPicPr>
        <p:blipFill>
          <a:blip r:embed="rId4"/>
          <a:stretch>
            <a:fillRect/>
          </a:stretch>
        </p:blipFill>
        <p:spPr>
          <a:xfrm>
            <a:off x="974677" y="1432007"/>
            <a:ext cx="7009448" cy="1885950"/>
          </a:xfrm>
          <a:prstGeom prst="rect">
            <a:avLst/>
          </a:prstGeom>
        </p:spPr>
      </p:pic>
      <p:sp>
        <p:nvSpPr>
          <p:cNvPr id="5" name="Content Placeholder 1">
            <a:extLst>
              <a:ext uri="{FF2B5EF4-FFF2-40B4-BE49-F238E27FC236}">
                <a16:creationId xmlns:a16="http://schemas.microsoft.com/office/drawing/2014/main" id="{F129D899-40BE-4B96-A735-61B352C30B0F}"/>
              </a:ext>
            </a:extLst>
          </p:cNvPr>
          <p:cNvSpPr txBox="1">
            <a:spLocks/>
          </p:cNvSpPr>
          <p:nvPr/>
        </p:nvSpPr>
        <p:spPr bwMode="auto">
          <a:xfrm>
            <a:off x="144065" y="3544239"/>
            <a:ext cx="8999935" cy="4051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buFont typeface="Arial" panose="020B0604020202020204" pitchFamily="34" charset="0"/>
              <a:buChar char="•"/>
            </a:pPr>
            <a:r>
              <a:rPr sz="1400" lang="fr-FR"/>
              <a:t>Ce </a:t>
            </a:r>
            <a:r>
              <a:rPr sz="1400" lang="fr-FR">
                <a:solidFill>
                  <a:srgbClr val="FFFFFF"/>
                </a:solidFill>
                <a:highlight>
                  <a:srgbClr val="000000"/>
                </a:highlight>
                <a:latin typeface="Times New Roman" panose="02020603050405020304" pitchFamily="18" charset="0"/>
                <a:cs typeface="Times New Roman" panose="02020603050405020304" pitchFamily="18" charset="0"/>
              </a:rPr>
              <a:t>CSRFToken</a:t>
            </a:r>
            <a:r>
              <a:rPr sz="1400" lang="fr-FR"/>
              <a:t> doit accompagner chaque demande de l'utilisateur pour qu'il soit considéré comme légitime car il est impossible pour l'attaquant de prédire ce jeton.</a:t>
            </a:r>
          </a:p>
        </p:txBody>
      </p:sp>
    </p:spTree>
    <p:custDataLst>
      <p:tags r:id="rId1"/>
    </p:custDataLst>
    <p:extLst>
      <p:ext uri="{BB962C8B-B14F-4D97-AF65-F5344CB8AC3E}">
        <p14:creationId xmlns:p14="http://schemas.microsoft.com/office/powerpoint/2010/main" val="3211636555"/>
      </p:ext>
    </p:extLst>
  </p:cSld>
  <p:clrMapOvr>
    <a:masterClrMapping/>
  </p:clrMapOvr>
  <p:transition spd="slow">
    <p:wipe/>
  </p:transition>
</p:sld>
</file>

<file path=ppt/slides/slide7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28197"/>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Sécurisationdes applications </a:t>
            </a:r>
            <a:br>
              <a:rPr lang="en-US" altLang="en-US" dirty="0"/>
            </a:br>
            <a:r>
              <a:rPr lang="fr-FR"/>
              <a:t>Les dix premiers OWASP</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lang="fr-FR"/>
              <a:t>Liste des attaques OWASP :</a:t>
            </a:r>
          </a:p>
          <a:p>
            <a:pPr rtl="0">
              <a:buFont typeface="Arial" panose="020B0604020202020204" pitchFamily="34" charset="0"/>
              <a:buChar char="•"/>
            </a:pPr>
            <a:r>
              <a:rPr sz="1400" b="true" lang="fr-FR"/>
              <a:t>Injection</a:t>
            </a:r>
            <a:r>
              <a:rPr sz="1400" lang="fr-FR"/>
              <a:t> :</a:t>
            </a:r>
            <a:r>
              <a:rPr sz="1400" b="true" lang="fr-FR"/>
              <a:t> </a:t>
            </a:r>
            <a:r>
              <a:rPr sz="1400" lang="fr-FR"/>
              <a:t>Cela inclut toutes sortes d'attaques d'injection qui peuvent être évitées en utilisant des API paramétrées, en échappant aux entrées utilisateur et en utilisant</a:t>
            </a:r>
            <a:r>
              <a:rPr sz="1400" b="true" lang="fr-FR"/>
              <a:t>des</a:t>
            </a:r>
            <a:r>
              <a:rPr sz="1400" lang="fr-FR"/>
              <a:t>clauses LIMIT.</a:t>
            </a:r>
          </a:p>
          <a:p>
            <a:pPr rtl="0">
              <a:buFont typeface="Arial" panose="020B0604020202020204" pitchFamily="34" charset="0"/>
              <a:buChar char="•"/>
            </a:pPr>
            <a:r>
              <a:rPr sz="1400" b="true" lang="fr-FR"/>
              <a:t>Authentification interrompue</a:t>
            </a:r>
            <a:r>
              <a:rPr sz="1400" lang="fr-FR"/>
              <a:t> : Ceci est lié à plusieurs problèmes avec les informations d'identification utilisateur Ces attaques peuvent être évitées en évitant les mots de passe par défaut, en utilisant l'authentification multi-facteurs et en utilisant des techniques telles que l'allongement des délais d'attente après des échecs de connexion.</a:t>
            </a:r>
          </a:p>
          <a:p>
            <a:pPr rtl="0">
              <a:buFont typeface="Arial" panose="020B0604020202020204" pitchFamily="34" charset="0"/>
              <a:buChar char="•"/>
            </a:pPr>
            <a:r>
              <a:rPr sz="1400" b="true" lang="fr-FR"/>
              <a:t>Exposition des données sensibles</a:t>
            </a:r>
            <a:r>
              <a:rPr sz="1400" lang="fr-FR"/>
              <a:t> :</a:t>
            </a:r>
            <a:r>
              <a:rPr sz="1400" b="true" lang="fr-FR"/>
              <a:t> </a:t>
            </a:r>
            <a:r>
              <a:rPr sz="1400" lang="fr-FR"/>
              <a:t>Il s'agit de scénarios où des attaquants volent des informations sensibles. De tels scénarios peuvent être évités en stockant le moins d'informations personnelles possible et en utilisant le chiffrement.</a:t>
            </a:r>
          </a:p>
          <a:p>
            <a:pPr rtl="0">
              <a:buFont typeface="Arial" panose="020B0604020202020204" pitchFamily="34" charset="0"/>
              <a:buChar char="•"/>
            </a:pPr>
            <a:r>
              <a:rPr sz="1400" b="true" lang="fr-FR"/>
              <a:t>Entités externes XML (XXE)</a:t>
            </a:r>
            <a:r>
              <a:rPr sz="1400" lang="fr-FR"/>
              <a:t> :</a:t>
            </a:r>
            <a:r>
              <a:rPr sz="1400" b="true" lang="fr-FR"/>
              <a:t> </a:t>
            </a:r>
            <a:r>
              <a:rPr sz="1400" lang="fr-FR"/>
              <a:t>Il s'agit d'attaques rendues possibles une fonctionnalité XML qui permet d'incorporer des informations externes à l'aide d'entités, et peuvent être empêchées en désactivant le traitement des entités XML et DTD, ou en utilisant le format JSON.</a:t>
            </a:r>
          </a:p>
          <a:p>
            <a:pPr rtl="0">
              <a:buFont typeface="Arial" panose="020B0604020202020204" pitchFamily="34" charset="0"/>
              <a:buChar char="•"/>
            </a:pPr>
            <a:r>
              <a:rPr sz="1400" b="true" lang="fr-FR"/>
              <a:t>Contrôle d'accès rompu</a:t>
            </a:r>
            <a:r>
              <a:rPr sz="1400" lang="fr-FR"/>
              <a:t> :</a:t>
            </a:r>
            <a:r>
              <a:rPr sz="1400" b="true" lang="fr-FR"/>
              <a:t> Il </a:t>
            </a:r>
            <a:r>
              <a:rPr sz="1400" lang="fr-FR"/>
              <a:t>s'agit de la nécessité de s'assurer qu'une application permettant aux utilisateurs de contourner les exigences d'authentification existantes ne doit pas être créée et peut être évitée en protégeant toutes les ressources et fonctions côté serveur.</a:t>
            </a:r>
            <a:r>
              <a:rPr sz="1400" b="true" lang="fr-FR"/>
              <a:t> </a:t>
            </a:r>
          </a:p>
          <a:p>
            <a:endParaRPr lang="en-US" sz="1400" dirty="0"/>
          </a:p>
          <a:p>
            <a:endParaRPr lang="en-US" sz="1400" dirty="0"/>
          </a:p>
        </p:txBody>
      </p:sp>
    </p:spTree>
    <p:custDataLst>
      <p:tags r:id="rId1"/>
    </p:custDataLst>
    <p:extLst>
      <p:ext uri="{BB962C8B-B14F-4D97-AF65-F5344CB8AC3E}">
        <p14:creationId xmlns:p14="http://schemas.microsoft.com/office/powerpoint/2010/main" val="356970955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 Meilleures pratiques (suite)</a:t>
            </a:r>
          </a:p>
        </p:txBody>
      </p:sp>
      <p:sp>
        <p:nvSpPr>
          <p:cNvPr id="11266" name="Content Placeholder 4"/>
          <p:cNvSpPr>
            <a:spLocks noGrp="1" noChangeArrowheads="1"/>
          </p:cNvSpPr>
          <p:nvPr>
            <p:ph idx="1"/>
          </p:nvPr>
        </p:nvSpPr>
        <p:spPr>
          <a:xfrm>
            <a:off x="145358" y="798944"/>
            <a:ext cx="8853286" cy="3993954"/>
          </a:xfrm>
        </p:spPr>
        <p:txBody>
          <a:bodyPr/>
          <a:lstStyle/>
          <a:p>
            <a:pPr marL="0" indent="0" rtl="0">
              <a:buNone/>
            </a:pPr>
            <a:r>
              <a:rPr sz="1400" b="true" lang="fr-FR"/>
              <a:t>Rubrique 6.4</a:t>
            </a:r>
          </a:p>
          <a:p>
            <a:pPr rtl="0">
              <a:lnSpc>
                <a:spcPct val="85000"/>
              </a:lnSpc>
              <a:spcBef>
                <a:spcPct val="30000"/>
              </a:spcBef>
              <a:buFont typeface="Arial" panose="020B0604020202020204" pitchFamily="34" charset="0"/>
              <a:buChar char="•"/>
            </a:pPr>
            <a:r>
              <a:rPr sz="1400" lang="fr-FR"/>
              <a:t>Demandez aux apprenants si des applications peuvent être utilisées pour le déploiement dans le cloud. Demandez-leur de partager leurs connaissances et d'en discuter avec leurs pairs. </a:t>
            </a:r>
          </a:p>
          <a:p>
            <a:pPr>
              <a:lnSpc>
                <a:spcPct val="85000"/>
              </a:lnSpc>
              <a:spcBef>
                <a:spcPct val="30000"/>
              </a:spcBef>
            </a:pPr>
            <a:endParaRPr lang="en-US" sz="1400" dirty="0"/>
          </a:p>
          <a:p>
            <a:pPr marL="0" indent="0" rtl="0">
              <a:lnSpc>
                <a:spcPct val="85000"/>
              </a:lnSpc>
              <a:spcBef>
                <a:spcPct val="30000"/>
              </a:spcBef>
              <a:buNone/>
            </a:pPr>
            <a:r>
              <a:rPr sz="1400" b="true" lang="fr-FR"/>
              <a:t>Rubrique 6.5</a:t>
            </a:r>
          </a:p>
          <a:p>
            <a:pPr marL="239713" indent="-285750" rtl="0">
              <a:lnSpc>
                <a:spcPct val="85000"/>
              </a:lnSpc>
              <a:spcBef>
                <a:spcPct val="30000"/>
              </a:spcBef>
              <a:buFont typeface="Arial" panose="020B0604020202020204" pitchFamily="34" charset="0"/>
              <a:buChar char="•"/>
            </a:pPr>
            <a:r>
              <a:rPr sz="1400" lang="fr-FR"/>
              <a:t>Etudiez la compréhension des apprenants au sujet des attaques logicielles et organisez une discussion sur le sujet.</a:t>
            </a:r>
          </a:p>
          <a:p>
            <a:pPr marL="239713" indent="-285750" rtl="0">
              <a:lnSpc>
                <a:spcPct val="85000"/>
              </a:lnSpc>
              <a:spcBef>
                <a:spcPct val="30000"/>
              </a:spcBef>
              <a:buFont typeface="Arial" panose="020B0604020202020204" pitchFamily="34" charset="0"/>
              <a:buChar char="•"/>
            </a:pPr>
            <a:r>
              <a:rPr sz="1400" lang="fr-FR"/>
              <a:t>Expliquez la technique d'injection SQL.</a:t>
            </a:r>
          </a:p>
          <a:p>
            <a:pPr marL="239713" indent="-285750" rtl="0">
              <a:lnSpc>
                <a:spcPct val="85000"/>
              </a:lnSpc>
              <a:spcBef>
                <a:spcPct val="30000"/>
              </a:spcBef>
              <a:buFont typeface="Arial" panose="020B0604020202020204" pitchFamily="34" charset="0"/>
              <a:buChar char="•"/>
            </a:pPr>
            <a:r>
              <a:rPr sz="1400" lang="fr-FR"/>
              <a:t>Discutez des scripts intersites, de la falsification de requêtes intersites et du Top 10 de l'OWASP.</a:t>
            </a:r>
          </a:p>
          <a:p>
            <a:pPr marL="239713" indent="-285750" rtl="0">
              <a:lnSpc>
                <a:spcPct val="85000"/>
              </a:lnSpc>
              <a:spcBef>
                <a:spcPct val="30000"/>
              </a:spcBef>
              <a:buFont typeface="Arial" panose="020B0604020202020204" pitchFamily="34" charset="0"/>
              <a:buChar char="•"/>
            </a:pPr>
            <a:r>
              <a:rPr sz="1400" lang="fr-FR"/>
              <a:t>Demandez si les apprenants savent quoi que ce soit de l'évolution des systèmes de mots de passe et des techniques utilisées pour craquer les mots de passe.</a:t>
            </a:r>
          </a:p>
          <a:p>
            <a:pPr marL="239713" indent="-285750">
              <a:lnSpc>
                <a:spcPct val="85000"/>
              </a:lnSpc>
              <a:spcBef>
                <a:spcPct val="30000"/>
              </a:spcBef>
              <a:buFont typeface="Arial" panose="020B0604020202020204" pitchFamily="34" charset="0"/>
              <a:buChar char="•"/>
            </a:pPr>
            <a:endParaRPr lang="en-US" sz="1400" dirty="0"/>
          </a:p>
          <a:p>
            <a:pPr lvl="1">
              <a:lnSpc>
                <a:spcPct val="85000"/>
              </a:lnSpc>
              <a:spcBef>
                <a:spcPct val="30000"/>
              </a:spcBef>
            </a:pPr>
            <a:endParaRPr lang="en-US" dirty="0"/>
          </a:p>
          <a:p>
            <a:pPr eaLnBrk="1" hangingPunct="1">
              <a:lnSpc>
                <a:spcPct val="85000"/>
              </a:lnSpc>
              <a:spcBef>
                <a:spcPct val="30000"/>
              </a:spcBef>
            </a:pPr>
            <a:endParaRPr lang="en-US" sz="1400" dirty="0"/>
          </a:p>
          <a:p>
            <a:pPr marL="630238" lvl="2" indent="-214313">
              <a:buFont typeface="Arial" panose="020B0604020202020204" pitchFamily="34" charset="0"/>
              <a:buChar char="•"/>
            </a:pPr>
            <a:endParaRPr lang="en-US" sz="1400" dirty="0"/>
          </a:p>
          <a:p>
            <a:pPr marL="630238" lvl="2" indent="-214313">
              <a:buFont typeface="Arial" panose="020B0604020202020204" pitchFamily="34" charset="0"/>
              <a:buChar char="•"/>
            </a:pPr>
            <a:endParaRPr lang="en-US" sz="1400" dirty="0"/>
          </a:p>
          <a:p>
            <a:pPr eaLnBrk="1" hangingPunct="1">
              <a:lnSpc>
                <a:spcPct val="85000"/>
              </a:lnSpc>
              <a:spcBef>
                <a:spcPct val="30000"/>
              </a:spcBef>
            </a:pPr>
            <a:endParaRPr lang="en-US" sz="1400" b="1" dirty="0"/>
          </a:p>
          <a:p>
            <a:pPr eaLnBrk="1" hangingPunct="1">
              <a:lnSpc>
                <a:spcPct val="85000"/>
              </a:lnSpc>
              <a:spcBef>
                <a:spcPct val="30000"/>
              </a:spcBef>
            </a:pPr>
            <a:endParaRPr lang="en-US" sz="1400" dirty="0"/>
          </a:p>
        </p:txBody>
      </p:sp>
    </p:spTree>
    <p:custDataLst>
      <p:tags r:id="rId1"/>
    </p:custDataLst>
    <p:extLst>
      <p:ext uri="{BB962C8B-B14F-4D97-AF65-F5344CB8AC3E}">
        <p14:creationId xmlns:p14="http://schemas.microsoft.com/office/powerpoint/2010/main" val="429076034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Sécurisationdes applications </a:t>
            </a:r>
            <a:br>
              <a:rPr lang="en-US" altLang="en-US" dirty="0"/>
            </a:br>
            <a:r>
              <a:rPr lang="fr-FR"/>
              <a:t>Les dix premiers OWASP (suite)</a:t>
            </a:r>
            <a:r>
              <a:rPr sz="1600" lang="fr-FR"/>
              <a:t> </a:t>
            </a:r>
          </a:p>
        </p:txBody>
      </p:sp>
      <p:sp>
        <p:nvSpPr>
          <p:cNvPr id="2" name="Content Placeholder 1"/>
          <p:cNvSpPr>
            <a:spLocks noGrp="1"/>
          </p:cNvSpPr>
          <p:nvPr>
            <p:ph idx="1"/>
          </p:nvPr>
        </p:nvSpPr>
        <p:spPr>
          <a:xfrm>
            <a:off x="144064" y="820918"/>
            <a:ext cx="8879619" cy="4051871"/>
          </a:xfrm>
        </p:spPr>
        <p:txBody>
          <a:bodyPr/>
          <a:lstStyle/>
          <a:p>
            <a:pPr rtl="0">
              <a:buFont typeface="Arial" panose="020B0604020202020204" pitchFamily="34" charset="0"/>
              <a:buChar char="•"/>
            </a:pPr>
            <a:r>
              <a:rPr sz="1400" b="true" lang="fr-FR"/>
              <a:t>Mauveconfiguration de sécurité : </a:t>
            </a:r>
            <a:r>
              <a:rPr sz="1400" lang="fr-FR"/>
              <a:t>Il s'agit de la nécessité de s'assurer que le système lui-même est correctement configuré. La prévention de ces types de problèmes nécessite un durcissement attentif et cohérent des systèmes et des applications.</a:t>
            </a:r>
          </a:p>
          <a:p>
            <a:pPr rtl="0">
              <a:buFont typeface="Arial" panose="020B0604020202020204" pitchFamily="34" charset="0"/>
              <a:buChar char="•"/>
            </a:pPr>
            <a:r>
              <a:rPr sz="1400" b="true" lang="fr-FR"/>
              <a:t>XSS (Scripting cross-site) : </a:t>
            </a:r>
            <a:r>
              <a:rPr sz="1400" lang="fr-FR"/>
              <a:t>ils'agit de la possibilité pour un attaquant d'utiliser les fonctions dynamiques d'un site pour injecter du contenu malveillant dans la page. Ces attaques peuvent être évitées en réfléchissant soigneusement à l'endroit où inclure le contenu non approuvé et en désinfectant tout contenu non approuvé.</a:t>
            </a:r>
            <a:r>
              <a:rPr sz="1400" b="true" lang="fr-FR"/>
              <a:t> </a:t>
            </a:r>
          </a:p>
          <a:p>
            <a:pPr rtl="0">
              <a:buFont typeface="Arial" panose="020B0604020202020204" pitchFamily="34" charset="0"/>
              <a:buChar char="•"/>
            </a:pPr>
            <a:r>
              <a:rPr sz="1400" b="true" lang="fr-FR"/>
              <a:t>Désérialisation non sécurisée :</a:t>
            </a:r>
            <a:r>
              <a:rPr sz="1400" lang="fr-FR"/>
              <a:t>décrit les problèmes qui peuvent se produire si les attaquants peuvent accéder aux versions sérialisées des données et des objets et éventuellement les modifier. Pour éviter de tels problèmes, n'acceptez pas les objets sérialisés provenant de sources non fiables.</a:t>
            </a:r>
          </a:p>
          <a:p>
            <a:pPr rtl="0">
              <a:buFont typeface="Arial" panose="020B0604020202020204" pitchFamily="34" charset="0"/>
              <a:buChar char="•"/>
            </a:pPr>
            <a:r>
              <a:rPr sz="1400" b="true" lang="fr-FR"/>
              <a:t>Utilisation de composants avec des vulnérabilités connues : </a:t>
            </a:r>
            <a:r>
              <a:rPr sz="1400" lang="fr-FR"/>
              <a:t>laplupart des fonctions principales sont probablement écrites et incluses dans un progiciel existant, et c'est probablement open source. Beaucoup des paquets disponibles incluent également des exploits disponibles au public. Pour résoudre ce problème, assurez-vous qu'ils utilisent uniquement les fonctionnalités nécessaires et les packages sécurisés.</a:t>
            </a:r>
          </a:p>
          <a:p>
            <a:pPr rtl="0">
              <a:buFont typeface="Arial" panose="020B0604020202020204" pitchFamily="34" charset="0"/>
              <a:buChar char="•"/>
            </a:pPr>
            <a:r>
              <a:rPr sz="1400" b="true" lang="fr-FR"/>
              <a:t>Consignation et surveillance insuffisantes : </a:t>
            </a:r>
            <a:r>
              <a:rPr sz="1400" lang="fr-FR"/>
              <a:t>Il est important de s'assurer que les journaux sont dans un format commun afin qu'ils puissent être facilement consommés par les outils de création de rapports et qu'ils soient vérifiables pour détecter les manipulations.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553949788"/>
      </p:ext>
    </p:extLst>
  </p:cSld>
  <p:clrMapOvr>
    <a:masterClrMapping/>
  </p:clrMapOvr>
  <p:transition spd="slow">
    <p:wipe/>
  </p:transition>
</p:sld>
</file>

<file path=ppt/slides/slide8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Securisation des applications</a:t>
            </a:r>
            <a:br>
              <a:rPr lang="en-US" altLang="en-US" dirty="0"/>
            </a:br>
            <a:r>
              <a:rPr lang="fr-FR"/>
              <a:t>Evolution des systèmes de mot de passe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b="true" lang="fr-FR"/>
              <a:t> Mots de passe simples en texte clair</a:t>
            </a:r>
          </a:p>
          <a:p>
            <a:pPr rtl="0">
              <a:buFont typeface="Arial" panose="020B0604020202020204" pitchFamily="34" charset="0"/>
              <a:buChar char="•"/>
            </a:pPr>
            <a:r>
              <a:rPr sz="1400" lang="fr-FR"/>
              <a:t>Les premiers mots de passe étaient des mots de passe simples en texte clair qui permettaient à plusieurs utilisateurs utilisant le même processeur central d'avoir des paramètres de confidentialité uniques. </a:t>
            </a:r>
          </a:p>
          <a:p>
            <a:pPr rtl="0">
              <a:buFont typeface="Arial" panose="020B0604020202020204" pitchFamily="34" charset="0"/>
              <a:buChar char="•"/>
            </a:pPr>
            <a:r>
              <a:rPr sz="1400" lang="fr-FR"/>
              <a:t>Le texte brut est un moyen non sécurisé de stocker les mots de passe. Si la base de données était piratée, les mots de passe de l'utilisateur seraient directement exposés aux pirates.</a:t>
            </a:r>
          </a:p>
          <a:p>
            <a:pPr marL="0" indent="0" rtl="0">
              <a:buNone/>
            </a:pPr>
            <a:r>
              <a:rPr sz="1400" b="true" lang="fr-FR"/>
              <a:t>Hachage du mot de passe</a:t>
            </a:r>
          </a:p>
          <a:p>
            <a:pPr rtl="0">
              <a:buFont typeface="Arial" panose="020B0604020202020204" pitchFamily="34" charset="0"/>
              <a:buChar char="•"/>
            </a:pPr>
            <a:r>
              <a:rPr sz="1400" lang="fr-FR"/>
              <a:t>Le stockage des mots de passe est à la fois risqué et complexe.</a:t>
            </a:r>
          </a:p>
          <a:p>
            <a:pPr rtl="0">
              <a:buFont typeface="Arial" panose="020B0604020202020204" pitchFamily="34" charset="0"/>
              <a:buChar char="•"/>
            </a:pPr>
            <a:r>
              <a:rPr sz="1400" lang="fr-FR"/>
              <a:t>Une approche simple pour stocker les mots de passe consiste à créer une table dans la base de données qui mappe un nom d'utilisateur avec un mot de passe.</a:t>
            </a:r>
          </a:p>
          <a:p>
            <a:pPr rtl="0">
              <a:buFont typeface="Arial" panose="020B0604020202020204" pitchFamily="34" charset="0"/>
              <a:buChar char="•"/>
            </a:pPr>
            <a:r>
              <a:rPr sz="1400" lang="fr-FR"/>
              <a:t>La force de sécurité et la résilience de ce modèle dépendent du format de stockage des mots de passe qui est clair.</a:t>
            </a:r>
          </a:p>
          <a:p>
            <a:pPr rtl="0">
              <a:buFont typeface="Arial" panose="020B0604020202020204" pitchFamily="34" charset="0"/>
              <a:buChar char="•"/>
            </a:pPr>
            <a:r>
              <a:rPr sz="1400" lang="fr-FR"/>
              <a:t>Stocker des mots de passe en texte clair équivaut à les écrire dans un papier numérique.Si un attaquant pénètre dans la base de données et vole la table des mots de passe, il peut alors accéder à chaque compte d'utilisateur.</a:t>
            </a:r>
          </a:p>
          <a:p>
            <a:pPr marL="0" indent="0">
              <a:buNone/>
            </a:pPr>
            <a:endParaRPr lang="en-US" sz="1400" dirty="0"/>
          </a:p>
        </p:txBody>
      </p:sp>
    </p:spTree>
    <p:custDataLst>
      <p:tags r:id="rId1"/>
    </p:custDataLst>
    <p:extLst>
      <p:ext uri="{BB962C8B-B14F-4D97-AF65-F5344CB8AC3E}">
        <p14:creationId xmlns:p14="http://schemas.microsoft.com/office/powerpoint/2010/main" val="2077585900"/>
      </p:ext>
    </p:extLst>
  </p:cSld>
  <p:clrMapOvr>
    <a:masterClrMapping/>
  </p:clrMapOvr>
  <p:transition spd="slow">
    <p:wipe/>
  </p:transition>
</p:sld>
</file>

<file path=ppt/slides/slide8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Evolution des systèmes de mot de passe (suite)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600" b="true" lang="fr-FR"/>
              <a:t>Hash</a:t>
            </a:r>
          </a:p>
          <a:p>
            <a:pPr rtl="0">
              <a:buFont typeface="Arial" panose="020B0604020202020204" pitchFamily="34" charset="0"/>
              <a:buChar char="•"/>
            </a:pPr>
            <a:r>
              <a:rPr sz="1600" lang="fr-FR"/>
              <a:t>Le hachage est un moyen plus sûr de stocker un mot de passe dans lequel il est transformé en données qui ne peuvent pas être converties en mot de passe d'origine.</a:t>
            </a:r>
          </a:p>
          <a:p>
            <a:pPr rtl="0">
              <a:buFont typeface="Arial" panose="020B0604020202020204" pitchFamily="34" charset="0"/>
              <a:buChar char="•"/>
            </a:pPr>
            <a:r>
              <a:rPr sz="1600" lang="fr-FR"/>
              <a:t>Comme indiqué par OWASP, les fonctions de hachage utilisées en cryptographie ont les propriétés clés suivantes :</a:t>
            </a:r>
          </a:p>
          <a:p>
            <a:pPr lvl="1" rtl="0">
              <a:buFont typeface="Arial" panose="020B0604020202020204" pitchFamily="34" charset="0"/>
              <a:buChar char="•"/>
            </a:pPr>
            <a:r>
              <a:rPr sz="1600" lang="fr-FR"/>
              <a:t>Il est facile et pratique de calculer le hachage, mais difficile ou impossible de re-générer l'entrée d'origine si seule la valeur de hachage est connue.</a:t>
            </a:r>
          </a:p>
          <a:p>
            <a:pPr lvl="1" rtl="0">
              <a:buFont typeface="Arial" panose="020B0604020202020204" pitchFamily="34" charset="0"/>
              <a:buChar char="•"/>
            </a:pPr>
            <a:r>
              <a:rPr sz="1600" lang="fr-FR"/>
              <a:t>Il est difficile de créer une entrée initiale qui correspondrait à une sortie spécifique souhaitée.</a:t>
            </a:r>
          </a:p>
          <a:p>
            <a:pPr marL="0" indent="0" rtl="0">
              <a:buNone/>
            </a:pPr>
            <a:r>
              <a:rPr sz="1600" b="true" lang="fr-FR"/>
              <a:t>Mot de passe salé</a:t>
            </a:r>
          </a:p>
          <a:p>
            <a:pPr rtl="0">
              <a:buFont typeface="Arial" panose="020B0604020202020204" pitchFamily="34" charset="0"/>
              <a:buChar char="•"/>
            </a:pPr>
            <a:r>
              <a:rPr sz="1600" lang="fr-FR"/>
              <a:t>Pour garantir l'unicité des mots de passe, augmenter leur complexité, un sel, qui est simplement des données aléatoires, est ajouté à l'entrée d'une fonction de hachage.</a:t>
            </a:r>
          </a:p>
        </p:txBody>
      </p:sp>
    </p:spTree>
    <p:custDataLst>
      <p:tags r:id="rId1"/>
    </p:custDataLst>
    <p:extLst>
      <p:ext uri="{BB962C8B-B14F-4D97-AF65-F5344CB8AC3E}">
        <p14:creationId xmlns:p14="http://schemas.microsoft.com/office/powerpoint/2010/main" val="2160208201"/>
      </p:ext>
    </p:extLst>
  </p:cSld>
  <p:clrMapOvr>
    <a:masterClrMapping/>
  </p:clrMapOvr>
  <p:transition spd="slow">
    <p:wipe/>
  </p:transition>
</p:sld>
</file>

<file path=ppt/slides/slide8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Evolution des systèmes de mot de passe (suite)</a:t>
            </a:r>
          </a:p>
        </p:txBody>
      </p:sp>
      <p:sp>
        <p:nvSpPr>
          <p:cNvPr id="2" name="Content Placeholder 1"/>
          <p:cNvSpPr>
            <a:spLocks noGrp="1"/>
          </p:cNvSpPr>
          <p:nvPr>
            <p:ph idx="1"/>
          </p:nvPr>
        </p:nvSpPr>
        <p:spPr>
          <a:xfrm>
            <a:off x="144064" y="763768"/>
            <a:ext cx="8879619" cy="4051871"/>
          </a:xfrm>
        </p:spPr>
        <p:txBody>
          <a:bodyPr/>
          <a:lstStyle/>
          <a:p>
            <a:pPr marL="0" indent="0" rtl="0">
              <a:buNone/>
            </a:pPr>
            <a:r>
              <a:rPr sz="1600" b="true" lang="fr-FR"/>
              <a:t>Utilisation du hachage cryptographique pour un stockage plus sécurisé des mots de passe</a:t>
            </a:r>
          </a:p>
          <a:p>
            <a:pPr rtl="0">
              <a:buFont typeface="Arial" panose="020B0604020202020204" pitchFamily="34" charset="0"/>
              <a:buChar char="•"/>
            </a:pPr>
            <a:r>
              <a:rPr sz="1600" lang="fr-FR"/>
              <a:t>Une propriété critique qui rend les fonctions de hachage appropriées pour le stockage des mots de passe est qu'elles sont déterministes. </a:t>
            </a:r>
          </a:p>
          <a:p>
            <a:pPr rtl="0">
              <a:buFont typeface="Arial" panose="020B0604020202020204" pitchFamily="34" charset="0"/>
              <a:buChar char="•"/>
            </a:pPr>
            <a:r>
              <a:rPr sz="1600" lang="fr-FR"/>
              <a:t>Une fonction déterministe est une fonction qui, avec la même entrée, produit toujours la même sortie. Ceci est vital pour l'authentification car il faut avoir la garantie qu'un mot de passe donné produira toujours le même hachage. Sinon, il serait impossible de vérifier de manière cohérente les informations d'identification de l'utilisateur avec cette technique.</a:t>
            </a:r>
          </a:p>
          <a:p>
            <a:pPr marL="0" indent="0" rtl="0">
              <a:buNone/>
            </a:pPr>
            <a:r>
              <a:rPr sz="1600" b="true" lang="fr-FR"/>
              <a:t>Ajout de sel au hachage de mot de passe</a:t>
            </a:r>
          </a:p>
          <a:p>
            <a:pPr rtl="0">
              <a:buFont typeface="Arial" panose="020B0604020202020204" pitchFamily="34" charset="0"/>
              <a:buChar char="•"/>
            </a:pPr>
            <a:r>
              <a:rPr sz="1600" lang="fr-FR"/>
              <a:t>Un sel est ajouté au processus de hachage pour forcer l'unicité du hachage, ce qui augmente la complexité sans augmenter les exigences de l'utilisateur, et atténue les attaques par mot de passe telles que les tables arc-en-ciel.</a:t>
            </a:r>
          </a:p>
          <a:p>
            <a:pPr rtl="0">
              <a:buFont typeface="Arial" panose="020B0604020202020204" pitchFamily="34" charset="0"/>
              <a:buChar char="•"/>
            </a:pPr>
            <a:r>
              <a:rPr sz="1600" lang="fr-FR"/>
              <a:t>Le hachage unique produit par l'ajout du sel peut protéger contre différents vecteurs d'attaque, tout en ralentissant les attaques par dictionnaire et par force brute.</a:t>
            </a:r>
          </a:p>
          <a:p>
            <a:pPr marL="0" indent="0">
              <a:buNone/>
            </a:pPr>
            <a:endParaRPr lang="en-US" sz="1600" dirty="0"/>
          </a:p>
        </p:txBody>
      </p:sp>
    </p:spTree>
    <p:custDataLst>
      <p:tags r:id="rId1"/>
    </p:custDataLst>
    <p:extLst>
      <p:ext uri="{BB962C8B-B14F-4D97-AF65-F5344CB8AC3E}">
        <p14:creationId xmlns:p14="http://schemas.microsoft.com/office/powerpoint/2010/main" val="2825412831"/>
      </p:ext>
    </p:extLst>
  </p:cSld>
  <p:clrMapOvr>
    <a:masterClrMapping/>
  </p:clrMapOvr>
  <p:transition spd="slow">
    <p:wipe/>
  </p:transition>
</p:sld>
</file>

<file path=ppt/slides/slide8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Evolution des systèmes de mot de passe (suite)</a:t>
            </a:r>
          </a:p>
        </p:txBody>
      </p:sp>
      <p:sp>
        <p:nvSpPr>
          <p:cNvPr id="2" name="Content Placeholder 1"/>
          <p:cNvSpPr>
            <a:spLocks noGrp="1"/>
          </p:cNvSpPr>
          <p:nvPr>
            <p:ph idx="1"/>
          </p:nvPr>
        </p:nvSpPr>
        <p:spPr>
          <a:xfrm>
            <a:off x="144064" y="820918"/>
            <a:ext cx="8826316" cy="4051871"/>
          </a:xfrm>
        </p:spPr>
        <p:txBody>
          <a:bodyPr/>
          <a:lstStyle/>
          <a:p>
            <a:pPr marL="0" indent="0" rtl="0">
              <a:buNone/>
            </a:pPr>
            <a:r>
              <a:rPr sz="1600" b="true" lang="fr-FR"/>
              <a:t>Atténuation des attaques par mot de passe avec un sel</a:t>
            </a:r>
          </a:p>
          <a:p>
            <a:pPr rtl="0">
              <a:buFont typeface="Arial" panose="020B0604020202020204" pitchFamily="34" charset="0"/>
              <a:buChar char="•"/>
            </a:pPr>
            <a:r>
              <a:rPr sz="1600" lang="fr-FR"/>
              <a:t>Pour atténuer les dommages qu'une table arc-en-ciel ou une attaque de dictionnaire pourrait causer, salez les mots de passe.</a:t>
            </a:r>
          </a:p>
          <a:p>
            <a:pPr rtl="0">
              <a:buFont typeface="Arial" panose="020B0604020202020204" pitchFamily="34" charset="0"/>
              <a:buChar char="•"/>
            </a:pPr>
            <a:r>
              <a:rPr sz="1600" lang="fr-FR"/>
              <a:t>Selon OWASP Guidelines, un sel est une valeur aléatoire cryptographiquement forte de longueur fixe qui est ajoutée à l'entrée des fonctions de hachage pour créer des hachages uniques pour chaque entrée, que l'entrée soit unique ou non.</a:t>
            </a:r>
          </a:p>
          <a:p>
            <a:pPr rtl="0">
              <a:buFont typeface="Arial" panose="020B0604020202020204" pitchFamily="34" charset="0"/>
              <a:buChar char="•"/>
            </a:pPr>
            <a:r>
              <a:rPr sz="1600" lang="fr-FR"/>
              <a:t>Disons que vous avez le mot de passe</a:t>
            </a:r>
            <a:r>
              <a:rPr sz="1600" lang="fr-FR">
                <a:solidFill>
                  <a:srgbClr val="FFFFFF"/>
                </a:solidFill>
                <a:highlight>
                  <a:srgbClr val="000000"/>
                </a:highlight>
                <a:latin typeface="Times New Roman" panose="02020603050405020304" pitchFamily="18" charset="0"/>
                <a:cs typeface="Times New Roman" panose="02020603050405020304" pitchFamily="18" charset="0"/>
              </a:rPr>
              <a:t>devnet_password1</a:t>
            </a:r>
            <a:r>
              <a:rPr sz="1600" lang="fr-FR">
                <a:latin typeface="Times New Roman" panose="02020603050405020304" pitchFamily="18" charset="0"/>
                <a:cs typeface="Times New Roman" panose="02020603050405020304" pitchFamily="18" charset="0"/>
              </a:rPr>
              <a:t> </a:t>
            </a:r>
            <a:r>
              <a:rPr sz="1600" lang="fr-FR"/>
              <a:t>et le sel </a:t>
            </a:r>
            <a:r>
              <a:rPr sz="1600" lang="fr-FR">
                <a:solidFill>
                  <a:srgbClr val="FFFFFF"/>
                </a:solidFill>
                <a:highlight>
                  <a:srgbClr val="000000"/>
                </a:highlight>
                <a:latin typeface="Times New Roman" panose="02020603050405020304" pitchFamily="18" charset="0"/>
                <a:cs typeface="Times New Roman" panose="02020603050405020304" pitchFamily="18" charset="0"/>
              </a:rPr>
              <a:t>salt706173776f726473616c74a</a:t>
            </a:r>
          </a:p>
          <a:p>
            <a:pPr rtl="0">
              <a:buFont typeface="Arial" panose="020B0604020202020204" pitchFamily="34" charset="0"/>
              <a:buChar char="•"/>
            </a:pPr>
            <a:r>
              <a:rPr sz="1600" lang="fr-FR"/>
              <a:t>Vous pouvez saler ce mot de passe en y ajoutant ou en ajoutant le sel. </a:t>
            </a:r>
          </a:p>
        </p:txBody>
      </p:sp>
    </p:spTree>
    <p:custDataLst>
      <p:tags r:id="rId1"/>
    </p:custDataLst>
    <p:extLst>
      <p:ext uri="{BB962C8B-B14F-4D97-AF65-F5344CB8AC3E}">
        <p14:creationId xmlns:p14="http://schemas.microsoft.com/office/powerpoint/2010/main" val="1973430998"/>
      </p:ext>
    </p:extLst>
  </p:cSld>
  <p:clrMapOvr>
    <a:masterClrMapping/>
  </p:clrMapOvr>
  <p:transition spd="slow">
    <p:wipe/>
  </p:transition>
</p:sld>
</file>

<file path=ppt/slides/slide8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Evolution des systèmes de mot de passe (suite)</a:t>
            </a:r>
          </a:p>
        </p:txBody>
      </p:sp>
      <p:sp>
        <p:nvSpPr>
          <p:cNvPr id="2" name="Content Placeholder 1"/>
          <p:cNvSpPr>
            <a:spLocks noGrp="1"/>
          </p:cNvSpPr>
          <p:nvPr>
            <p:ph idx="1"/>
          </p:nvPr>
        </p:nvSpPr>
        <p:spPr>
          <a:xfrm>
            <a:off x="200489" y="809977"/>
            <a:ext cx="8727611" cy="4051871"/>
          </a:xfrm>
        </p:spPr>
        <p:txBody>
          <a:bodyPr/>
          <a:lstStyle/>
          <a:p>
            <a:pPr marL="0" indent="0" rtl="0">
              <a:buNone/>
            </a:pPr>
            <a:r>
              <a:rPr sz="1600" b="true" lang="fr-FR"/>
              <a:t>Facteurs supplémentaires pour l'authentification</a:t>
            </a:r>
          </a:p>
          <a:p>
            <a:pPr marL="0" indent="0" rtl="0">
              <a:buNone/>
            </a:pPr>
            <a:r>
              <a:rPr sz="1600" lang="fr-FR"/>
              <a:t>L'intégration d'autres facteurs d'authentification confond les pirates qui ont peut-être craqué le mot de passe. Certains de ces facteurs sont les suivants :</a:t>
            </a:r>
          </a:p>
          <a:p>
            <a:pPr marL="0" indent="0" rtl="0">
              <a:buNone/>
            </a:pPr>
            <a:r>
              <a:rPr sz="1600" b="true" lang="fr-FR"/>
              <a:t>Authentification à un seul facteur (SFA)</a:t>
            </a:r>
          </a:p>
          <a:p>
            <a:pPr rtl="0">
              <a:buFont typeface="Arial" panose="020B0604020202020204" pitchFamily="34" charset="0"/>
              <a:buChar char="•"/>
            </a:pPr>
            <a:r>
              <a:rPr sz="1600" lang="fr-FR"/>
              <a:t>L'authentification à un seul facteur est la forme la plus simple de méthodes d'authentification, en utilisant laquelle, une personne correspond à un identifiant pour se vérifier en ligne. L'exemple le plus populaire serait un mot de passe (informations d'identification) à un nom d'utilisateur. </a:t>
            </a:r>
          </a:p>
          <a:p>
            <a:pPr rtl="0">
              <a:buFont typeface="Arial" panose="020B0604020202020204" pitchFamily="34" charset="0"/>
              <a:buChar char="•"/>
            </a:pPr>
            <a:r>
              <a:rPr sz="1600" lang="fr-FR"/>
              <a:t>SFA présente des risques car les sites en ligne peuvent avoir des mots de passe des utilisateurs divulgués par un pirate. Un utilisateur malveillant peut deviner le mot de passe tel qu'il le connaît personnellement ou qu'il a pu découvrir certaines choses sur l'utilisateur.</a:t>
            </a:r>
          </a:p>
          <a:p>
            <a:pPr rtl="0">
              <a:buFont typeface="Arial" panose="020B0604020202020204" pitchFamily="34" charset="0"/>
              <a:buChar char="•"/>
            </a:pPr>
            <a:r>
              <a:rPr sz="1600" lang="fr-FR"/>
              <a:t>Un utilisateur malveillant peut également casser le mot de passe en utilisant un bot pour générer la bonne combinaison de lettres et de chiffres correspondant à la méthode d'identification simple et secrète des utilisateurs.</a:t>
            </a:r>
          </a:p>
          <a:p>
            <a:pPr marL="0" indent="0">
              <a:buNone/>
            </a:pPr>
            <a:endParaRPr lang="en-US" sz="1600" dirty="0"/>
          </a:p>
        </p:txBody>
      </p:sp>
    </p:spTree>
    <p:custDataLst>
      <p:tags r:id="rId1"/>
    </p:custDataLst>
    <p:extLst>
      <p:ext uri="{BB962C8B-B14F-4D97-AF65-F5344CB8AC3E}">
        <p14:creationId xmlns:p14="http://schemas.microsoft.com/office/powerpoint/2010/main" val="3780885284"/>
      </p:ext>
    </p:extLst>
  </p:cSld>
  <p:clrMapOvr>
    <a:masterClrMapping/>
  </p:clrMapOvr>
  <p:transition spd="slow">
    <p:wipe/>
  </p:transition>
</p:sld>
</file>

<file path=ppt/slides/slide8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Evolution des systèmes de mot de passe (suite)</a:t>
            </a:r>
          </a:p>
        </p:txBody>
      </p:sp>
      <p:sp>
        <p:nvSpPr>
          <p:cNvPr id="2" name="Content Placeholder 1"/>
          <p:cNvSpPr>
            <a:spLocks noGrp="1"/>
          </p:cNvSpPr>
          <p:nvPr>
            <p:ph idx="1"/>
          </p:nvPr>
        </p:nvSpPr>
        <p:spPr>
          <a:xfrm>
            <a:off x="144064" y="820918"/>
            <a:ext cx="8879619" cy="3910739"/>
          </a:xfrm>
        </p:spPr>
        <p:txBody>
          <a:bodyPr/>
          <a:lstStyle/>
          <a:p>
            <a:pPr marL="0" indent="0" rtl="0">
              <a:buNone/>
            </a:pPr>
            <a:r>
              <a:rPr sz="1600" b="true" lang="fr-FR"/>
              <a:t>Authentification à deux facteurs (2FA)</a:t>
            </a:r>
          </a:p>
          <a:p>
            <a:pPr rtl="0">
              <a:buFont typeface="Arial" panose="020B0604020202020204" pitchFamily="34" charset="0"/>
              <a:buChar char="•"/>
            </a:pPr>
            <a:r>
              <a:rPr sz="1600" lang="fr-FR"/>
              <a:t>L'authentification à deux facteurs utilise la même combinaison mot de passe/nom d'utilisateur, mais avec l'ajout d'être invité à vérifier l'identité des personnes en utilisant quelque chose qui leur appartient uniquement, comme un appareil mobile.</a:t>
            </a:r>
          </a:p>
          <a:p>
            <a:pPr marL="0" indent="0" rtl="0">
              <a:buNone/>
            </a:pPr>
            <a:r>
              <a:rPr sz="1600" b="true" lang="fr-FR"/>
              <a:t>Authentification multifacteur (MFA)</a:t>
            </a:r>
          </a:p>
          <a:p>
            <a:pPr rtl="0">
              <a:buFont typeface="Arial" panose="020B0604020202020204" pitchFamily="34" charset="0"/>
              <a:buChar char="•"/>
            </a:pPr>
            <a:r>
              <a:rPr sz="1600" lang="fr-FR"/>
              <a:t>L'authentification multifacteur (MFA) est une méthode de contrôle d'accès informatique dans laquelle un utilisateur n'a accès qu'après avoir présenté avec succès plusieurs éléments de preuve distincts à un mécanisme d'authentification.</a:t>
            </a:r>
          </a:p>
          <a:p>
            <a:pPr rtl="0">
              <a:buFont typeface="Arial" panose="020B0604020202020204" pitchFamily="34" charset="0"/>
              <a:buChar char="•"/>
            </a:pPr>
            <a:r>
              <a:rPr sz="1600" lang="fr-FR"/>
              <a:t>Au moins deux des catégories mentionnées sont requises pour l'AMF : connaissance, possession et héritage.</a:t>
            </a:r>
          </a:p>
          <a:p>
            <a:pPr rtl="0">
              <a:buFont typeface="Arial" panose="020B0604020202020204" pitchFamily="34" charset="0"/>
              <a:buChar char="•"/>
            </a:pPr>
            <a:r>
              <a:rPr sz="1600" lang="fr-FR"/>
              <a:t>2FA n'est qu'un type de AMF où vous n'avez besoin que de deux éléments de preuve, deux « facteurs ». </a:t>
            </a: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1649759819"/>
      </p:ext>
    </p:extLst>
  </p:cSld>
  <p:clrMapOvr>
    <a:masterClrMapping/>
  </p:clrMapOvr>
  <p:transition spd="slow">
    <p:wipe/>
  </p:transition>
</p:sld>
</file>

<file path=ppt/slides/slide8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252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a:t>
            </a:r>
          </a:p>
        </p:txBody>
      </p:sp>
      <p:sp>
        <p:nvSpPr>
          <p:cNvPr id="2" name="Content Placeholder 1"/>
          <p:cNvSpPr>
            <a:spLocks noGrp="1"/>
          </p:cNvSpPr>
          <p:nvPr>
            <p:ph idx="1"/>
          </p:nvPr>
        </p:nvSpPr>
        <p:spPr>
          <a:xfrm>
            <a:off x="144065" y="740134"/>
            <a:ext cx="8879619" cy="4051871"/>
          </a:xfrm>
        </p:spPr>
        <p:txBody>
          <a:bodyPr/>
          <a:lstStyle/>
          <a:p>
            <a:pPr marL="0" indent="0" rtl="0">
              <a:buNone/>
            </a:pPr>
            <a:r>
              <a:rPr sz="1400" lang="fr-FR"/>
              <a:t>Les techniques de recherche d'un mot de passe qui autorise l'entrée sont connues sous le nom de fissuration de la sécurité prévue par le mot de passe. Voici quelques-unes des techniques :</a:t>
            </a:r>
          </a:p>
          <a:p>
            <a:pPr marL="342900" indent="-342900" rtl="0">
              <a:buNone/>
            </a:pPr>
            <a:r>
              <a:rPr sz="1400" b="true" lang="fr-FR"/>
              <a:t>Deviner le mot de passe</a:t>
            </a:r>
          </a:p>
          <a:p>
            <a:pPr rtl="0">
              <a:buFont typeface="Arial" panose="020B0604020202020204" pitchFamily="34" charset="0"/>
              <a:buChar char="•"/>
            </a:pPr>
            <a:r>
              <a:rPr sz="1400" lang="fr-FR"/>
              <a:t>La devinisation des mots de passe est une technique en ligne qui consiste à tenter d'authentifier un utilisateur particulier sur le système.</a:t>
            </a:r>
          </a:p>
          <a:p>
            <a:pPr rtl="0">
              <a:buFont typeface="Arial" panose="020B0604020202020204" pitchFamily="34" charset="0"/>
              <a:buChar char="•"/>
            </a:pPr>
            <a:r>
              <a:rPr sz="1400" lang="fr-FR"/>
              <a:t>Il peut être détecté en surveillant les journaux du système de connexion défaillants.</a:t>
            </a:r>
          </a:p>
          <a:p>
            <a:pPr rtl="0">
              <a:buFont typeface="Arial" panose="020B0604020202020204" pitchFamily="34" charset="0"/>
              <a:buChar char="•"/>
            </a:pPr>
            <a:r>
              <a:rPr sz="1400" lang="fr-FR"/>
              <a:t>Les verrouillages de compte sont utilisés pour empêcher un attaquant de pouvoir simplement deviner le mot de passe correct en tentant un grand nombre de mots de passe potentiels.</a:t>
            </a:r>
          </a:p>
          <a:p>
            <a:pPr marL="342900" indent="-342900" rtl="0">
              <a:buNone/>
            </a:pPr>
            <a:r>
              <a:rPr sz="1400" b="true" lang="fr-FR"/>
              <a:t>Attaque dictionnaire</a:t>
            </a:r>
          </a:p>
          <a:p>
            <a:pPr rtl="0">
              <a:buFont typeface="Arial" panose="020B0604020202020204" pitchFamily="34" charset="0"/>
              <a:buChar char="•"/>
            </a:pPr>
            <a:r>
              <a:rPr sz="1400" lang="fr-FR"/>
              <a:t>Une attaque de dictionnaire est basée sur l'essai de toutes les chaînes d'une liste pré-arrangée, dérivée d'une liste de mots comme dans un dictionnaire.</a:t>
            </a:r>
          </a:p>
          <a:p>
            <a:pPr rtl="0">
              <a:buFont typeface="Arial" panose="020B0604020202020204" pitchFamily="34" charset="0"/>
              <a:buChar char="•"/>
            </a:pPr>
            <a:r>
              <a:rPr sz="1400" lang="fr-FR"/>
              <a:t>Ceux-ci réussissent parce que beaucoup de gens ont tendance à choisir des mots de passe courts qui sont des mots de passe ordinaires ou des mots de passe courants.</a:t>
            </a:r>
          </a:p>
          <a:p>
            <a:pPr>
              <a:buFont typeface="Arial" panose="020B0604020202020204" pitchFamily="34" charset="0"/>
              <a:buChar char="•"/>
            </a:pPr>
            <a:endParaRPr lang="en-US" sz="1400" dirty="0"/>
          </a:p>
          <a:p>
            <a:pPr marL="0" indent="0">
              <a:buNone/>
            </a:pPr>
            <a:endParaRPr lang="en-US" sz="1400" dirty="0"/>
          </a:p>
        </p:txBody>
      </p:sp>
    </p:spTree>
    <p:custDataLst>
      <p:tags r:id="rId1"/>
    </p:custDataLst>
    <p:extLst>
      <p:ext uri="{BB962C8B-B14F-4D97-AF65-F5344CB8AC3E}">
        <p14:creationId xmlns:p14="http://schemas.microsoft.com/office/powerpoint/2010/main" val="4212363974"/>
      </p:ext>
    </p:extLst>
  </p:cSld>
  <p:clrMapOvr>
    <a:masterClrMapping/>
  </p:clrMapOvr>
  <p:transition spd="slow">
    <p:wipe/>
  </p:transition>
</p:sld>
</file>

<file path=ppt/slides/slide8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600" b="true" lang="fr-FR"/>
              <a:t>Attaque précalculée par dictionnaire ou attaque par table arc-en-ciel</a:t>
            </a:r>
          </a:p>
          <a:p>
            <a:pPr rtl="0">
              <a:buFont typeface="Arial" panose="020B0604020202020204" pitchFamily="34" charset="0"/>
              <a:buChar char="•"/>
            </a:pPr>
            <a:r>
              <a:rPr sz="1600" lang="fr-FR"/>
              <a:t>Il est possible de réaliser un compromis temps/espace en précalculant une liste de hachages de mots de dictionnaire, et en les stockant dans une base de données en utilisant le hachage comme clé.</a:t>
            </a:r>
          </a:p>
          <a:p>
            <a:pPr rtl="0">
              <a:buFont typeface="Arial" panose="020B0604020202020204" pitchFamily="34" charset="0"/>
              <a:buChar char="•"/>
            </a:pPr>
            <a:r>
              <a:rPr sz="1600" lang="fr-FR"/>
              <a:t>Les attaques précalculées par dictionnaire sont efficaces lorsqu'un grand nombre de mots de passe doivent être fissurés. </a:t>
            </a:r>
          </a:p>
          <a:p>
            <a:pPr rtl="0">
              <a:buFont typeface="Arial" panose="020B0604020202020204" pitchFamily="34" charset="0"/>
              <a:buChar char="•"/>
            </a:pPr>
            <a:r>
              <a:rPr sz="1600" lang="fr-FR"/>
              <a:t>Les attaques de dictionnaire précalculées peuvent être contrecarrées par l'utilisation de salt, une technique qui oblige le dictionnaire de hachage à être recalculé pour chaque mot de passe recherché, rendant le pré-calcul impossible, à condition que le nombre de valeurs de sel possibles soit suffisant.</a:t>
            </a:r>
          </a:p>
          <a:p>
            <a:pPr marL="342900" indent="-342900" rtl="0">
              <a:buNone/>
            </a:pPr>
            <a:r>
              <a:rPr sz="1600" b="true" lang="fr-FR"/>
              <a:t>Ingénierie sociale</a:t>
            </a:r>
          </a:p>
          <a:p>
            <a:pPr rtl="0">
              <a:buFont typeface="Arial" panose="020B0604020202020204" pitchFamily="34" charset="0"/>
              <a:buChar char="•"/>
            </a:pPr>
            <a:r>
              <a:rPr sz="1600" lang="fr-FR"/>
              <a:t>L'ingénierie sociale pour la fissuration de mot de passe implique une personne convaincante ou trompant une autre personne pour donner accès à l'attaquant.</a:t>
            </a:r>
          </a:p>
          <a:p>
            <a:pPr marL="0" indent="0">
              <a:buNone/>
            </a:pPr>
            <a:endParaRPr lang="en-US" sz="1600" dirty="0"/>
          </a:p>
          <a:p>
            <a:pPr marL="0" indent="0">
              <a:buNone/>
            </a:pPr>
            <a:endParaRPr lang="en-US" sz="1600" dirty="0"/>
          </a:p>
        </p:txBody>
      </p:sp>
    </p:spTree>
    <p:custDataLst>
      <p:tags r:id="rId1"/>
    </p:custDataLst>
    <p:extLst>
      <p:ext uri="{BB962C8B-B14F-4D97-AF65-F5344CB8AC3E}">
        <p14:creationId xmlns:p14="http://schemas.microsoft.com/office/powerpoint/2010/main" val="1985330420"/>
      </p:ext>
    </p:extLst>
  </p:cSld>
  <p:clrMapOvr>
    <a:masterClrMapping/>
  </p:clrMapOvr>
  <p:transition spd="slow">
    <p:wipe/>
  </p:transition>
</p:sld>
</file>

<file path=ppt/slides/slide8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135642" y="791660"/>
            <a:ext cx="8879619" cy="3881711"/>
          </a:xfrm>
        </p:spPr>
        <p:txBody>
          <a:bodyPr/>
          <a:lstStyle/>
          <a:p>
            <a:pPr marL="0" indent="0" rtl="0">
              <a:buNone/>
            </a:pPr>
            <a:r>
              <a:rPr sz="1600" b="true" lang="fr-FR"/>
              <a:t>Six principes clés de l'influence humaine</a:t>
            </a:r>
          </a:p>
          <a:p>
            <a:pPr algn="l" rtl="0">
              <a:buFont typeface="Arial" panose="020B0604020202020204" pitchFamily="34" charset="0"/>
              <a:buChar char="•"/>
            </a:pPr>
            <a:r>
              <a:rPr sz="1600" b="true" i="false" lang="fr-FR">
                <a:effectLst/>
              </a:rPr>
              <a:t>Réciprocité</a:t>
            </a:r>
            <a:r>
              <a:rPr sz="1600" b="false" i="false" lang="fr-FR">
                <a:effectLst/>
              </a:rPr>
              <a:t>— Nos normes sociales signifient que nous avons tendance à rendre une faveur lorsqu'on nous le demande.</a:t>
            </a:r>
          </a:p>
          <a:p>
            <a:pPr algn="l" rtl="0">
              <a:buFont typeface="Arial" panose="020B0604020202020204" pitchFamily="34" charset="0"/>
              <a:buChar char="•"/>
            </a:pPr>
            <a:r>
              <a:rPr sz="1600" b="true" i="false" lang="fr-FR">
                <a:effectLst/>
              </a:rPr>
              <a:t>Engagement et cohérence</a:t>
            </a:r>
            <a:r>
              <a:rPr sz="1600" b="false" i="false" lang="fr-FR">
                <a:effectLst/>
              </a:rPr>
              <a:t>— Lorsque les gens s'engagent, que ce soit en personne, par écrit ou sur un site Web, ils sont plus susceptibles d'honorer cet engagement afin de préserver leur image de soi.</a:t>
            </a:r>
            <a:r>
              <a:rPr sz="1600" b="true" i="false" lang="fr-FR">
                <a:effectLst/>
              </a:rPr>
              <a:t> </a:t>
            </a:r>
          </a:p>
          <a:p>
            <a:pPr algn="l" rtl="0">
              <a:buFont typeface="Arial" panose="020B0604020202020204" pitchFamily="34" charset="0"/>
              <a:buChar char="•"/>
            </a:pPr>
            <a:r>
              <a:rPr sz="1600" b="true" i="false" lang="fr-FR">
                <a:effectLst/>
              </a:rPr>
              <a:t>Preuve sociale</a:t>
            </a:r>
            <a:r>
              <a:rPr sz="1600" b="false" i="false" lang="fr-FR">
                <a:effectLst/>
              </a:rPr>
              <a:t>— Lorsque les gens voient quelqu'un d'autre faire quelque chose, comme les yeux levés, d'autres s'arrêtent pour faire de même.</a:t>
            </a:r>
          </a:p>
          <a:p>
            <a:pPr algn="l" rtl="0">
              <a:buFont typeface="Arial" panose="020B0604020202020204" pitchFamily="34" charset="0"/>
              <a:buChar char="•"/>
            </a:pPr>
            <a:r>
              <a:rPr sz="1600" b="true" i="false" lang="fr-FR">
                <a:effectLst/>
              </a:rPr>
              <a:t>Autorité</a:t>
            </a:r>
            <a:r>
              <a:rPr sz="1600" b="false" i="false" lang="fr-FR">
                <a:effectLst/>
              </a:rPr>
              <a:t>— Ce principe d'autorité signifie que les agresseurs qui semblent faire autorité ou représenter une autorité sont plus susceptibles d'y accéder.</a:t>
            </a:r>
          </a:p>
          <a:p>
            <a:pPr algn="l" rtl="0">
              <a:buFont typeface="Arial" panose="020B0604020202020204" pitchFamily="34" charset="0"/>
              <a:buChar char="•"/>
            </a:pPr>
            <a:r>
              <a:rPr sz="1600" b="true" i="false" lang="fr-FR">
                <a:effectLst/>
              </a:rPr>
              <a:t>Aimant</a:t>
            </a:r>
            <a:r>
              <a:rPr sz="1600" b="false" i="false" lang="fr-FR">
                <a:effectLst/>
              </a:rPr>
              <a:t>— Les gens sympathique sont en mesure de persuader les autres plus efficacement. Les gens sont facilement persuadés par des gens familiers qu'ils aiment.</a:t>
            </a:r>
          </a:p>
          <a:p>
            <a:pPr algn="l" rtl="0">
              <a:buFont typeface="Arial" panose="020B0604020202020204" pitchFamily="34" charset="0"/>
              <a:buChar char="•"/>
            </a:pPr>
            <a:r>
              <a:rPr sz="1600" b="true" i="false" lang="fr-FR">
                <a:effectLst/>
              </a:rPr>
              <a:t>Raréfaction</a:t>
            </a:r>
            <a:r>
              <a:rPr sz="1600" b="false" i="false" lang="fr-FR">
                <a:effectLst/>
              </a:rPr>
              <a:t>— Lorsque les gens croient que quelque chose est limité en quantité, les gens vont agir positivement et rapidement pour ramasser l'article désiré.</a:t>
            </a:r>
          </a:p>
        </p:txBody>
      </p:sp>
    </p:spTree>
    <p:custDataLst>
      <p:tags r:id="rId1"/>
    </p:custDataLst>
    <p:extLst>
      <p:ext uri="{BB962C8B-B14F-4D97-AF65-F5344CB8AC3E}">
        <p14:creationId xmlns:p14="http://schemas.microsoft.com/office/powerpoint/2010/main" val="4247628992"/>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5" name="Title 5">
            <a:extLst>
              <a:ext uri="{FF2B5EF4-FFF2-40B4-BE49-F238E27FC236}">
                <a16:creationId xmlns:a16="http://schemas.microsoft.com/office/drawing/2014/main" id="{AF039C7E-7518-4549-AA4D-961B4CC1B729}"/>
              </a:ext>
            </a:extLst>
          </p:cNvPr>
          <p:cNvSpPr>
            <a:spLocks noGrp="1"/>
          </p:cNvSpPr>
          <p:nvPr>
            <p:ph type="ctrTitle"/>
          </p:nvPr>
        </p:nvSpPr>
        <p:spPr>
          <a:xfrm>
            <a:off x="469497" y="1219200"/>
            <a:ext cx="6557379" cy="1666626"/>
          </a:xfrm>
        </p:spPr>
        <p:txBody>
          <a:bodyPr/>
          <a:lstStyle/>
          <a:p>
            <a:pPr rtl="0"/>
            <a:r>
              <a:rPr lang="fr-FR">
                <a:solidFill>
                  <a:srgbClr val="AFE8FB"/>
                </a:solidFill>
              </a:rPr>
              <a:t>Module</a:t>
            </a:r>
            <a:r>
              <a:rPr lang="fr-FR">
                <a:solidFill>
                  <a:schemeClr val="accent5">
                    <a:lumMod val="40000"/>
                    <a:lumOff val="60000"/>
                  </a:schemeClr>
                </a:solidFill>
              </a:rPr>
              <a:t> 6 : </a:t>
            </a:r>
            <a:r>
              <a:rPr lang="fr-FR">
                <a:solidFill>
                  <a:srgbClr val="AFE8FB"/>
                </a:solidFill>
                <a:latin typeface="Arial" panose="020B0604020202020204" pitchFamily="34" charset="0"/>
                <a:cs typeface="Arial" panose="020B0604020202020204" pitchFamily="34" charset="0"/>
              </a:rPr>
              <a:t>Déploiement et sécurité des applications</a:t>
            </a:r>
          </a:p>
        </p:txBody>
      </p:sp>
      <p:sp>
        <p:nvSpPr>
          <p:cNvPr id="8" name="Subtitle 6">
            <a:extLst>
              <a:ext uri="{FF2B5EF4-FFF2-40B4-BE49-F238E27FC236}">
                <a16:creationId xmlns:a16="http://schemas.microsoft.com/office/drawing/2014/main" id="{6D781240-4B4A-4909-95BE-1BBBED592AB0}"/>
              </a:ext>
            </a:extLst>
          </p:cNvPr>
          <p:cNvSpPr txBox="1">
            <a:spLocks/>
          </p:cNvSpPr>
          <p:nvPr/>
        </p:nvSpPr>
        <p:spPr>
          <a:xfrm>
            <a:off x="469496" y="3502504"/>
            <a:ext cx="2368954" cy="902174"/>
          </a:xfrm>
          <a:prstGeom prst="rect">
            <a:avLst/>
          </a:prstGeom>
        </p:spPr>
        <p:txBody>
          <a:bodyPr lIns="91420" tIns="45710" rIns="91420" bIns="45710" anchor="b" anchorCtr="0">
            <a:noAutofit/>
          </a:bodyPr>
          <a:lstStyle>
            <a:lvl1pPr marL="0" indent="0" algn="l" defTabSz="684213" rtl="0" eaLnBrk="1" fontAlgn="base" hangingPunct="1">
              <a:lnSpc>
                <a:spcPct val="95000"/>
              </a:lnSpc>
              <a:spcBef>
                <a:spcPts val="1075"/>
              </a:spcBef>
              <a:spcAft>
                <a:spcPct val="0"/>
              </a:spcAft>
              <a:buClr>
                <a:schemeClr val="tx2"/>
              </a:buClr>
              <a:buSzPct val="90000"/>
              <a:buFont typeface="Arial" charset="0"/>
              <a:buNone/>
              <a:defRPr lang="en-US" sz="1200" b="0" i="0" kern="1200">
                <a:solidFill>
                  <a:schemeClr val="accent5"/>
                </a:solidFill>
                <a:latin typeface="+mn-lt"/>
                <a:ea typeface="ＭＳ Ｐゴシック" charset="0"/>
                <a:cs typeface="CiscoSans"/>
              </a:defRPr>
            </a:lvl1pPr>
            <a:lvl2pPr marL="342856" indent="0" algn="ctr" defTabSz="684213" rtl="0" eaLnBrk="1" fontAlgn="base" hangingPunct="1">
              <a:lnSpc>
                <a:spcPct val="95000"/>
              </a:lnSpc>
              <a:spcBef>
                <a:spcPts val="600"/>
              </a:spcBef>
              <a:spcAft>
                <a:spcPct val="0"/>
              </a:spcAft>
              <a:buClr>
                <a:schemeClr val="tx2"/>
              </a:buClr>
              <a:buFont typeface="Arial" charset="0"/>
              <a:buNone/>
              <a:defRPr lang="en-US" sz="1400" kern="1200">
                <a:solidFill>
                  <a:schemeClr val="tx1">
                    <a:tint val="75000"/>
                  </a:schemeClr>
                </a:solidFill>
                <a:latin typeface="+mn-lt"/>
                <a:ea typeface="ＭＳ Ｐゴシック" charset="0"/>
                <a:cs typeface="CiscoSans"/>
              </a:defRPr>
            </a:lvl2pPr>
            <a:lvl3pPr marL="685720" indent="0" algn="ctr" defTabSz="684213" rtl="0" eaLnBrk="1" fontAlgn="base" hangingPunct="1">
              <a:lnSpc>
                <a:spcPct val="95000"/>
              </a:lnSpc>
              <a:spcBef>
                <a:spcPts val="625"/>
              </a:spcBef>
              <a:spcAft>
                <a:spcPct val="0"/>
              </a:spcAft>
              <a:buFont typeface="Arial" charset="0"/>
              <a:buNone/>
              <a:defRPr lang="en-US" sz="1200" kern="1200">
                <a:solidFill>
                  <a:schemeClr val="tx1">
                    <a:tint val="75000"/>
                  </a:schemeClr>
                </a:solidFill>
                <a:latin typeface="+mn-lt"/>
                <a:ea typeface="ＭＳ Ｐゴシック" charset="0"/>
                <a:cs typeface="CiscoSans"/>
              </a:defRPr>
            </a:lvl3pPr>
            <a:lvl4pPr marL="1028579"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4pPr>
            <a:lvl5pPr marL="1371441" indent="0" algn="ctr" defTabSz="684213" rtl="0" eaLnBrk="1" fontAlgn="base" hangingPunct="1">
              <a:lnSpc>
                <a:spcPct val="95000"/>
              </a:lnSpc>
              <a:spcBef>
                <a:spcPts val="625"/>
              </a:spcBef>
              <a:spcAft>
                <a:spcPct val="0"/>
              </a:spcAft>
              <a:buFont typeface="Arial" charset="0"/>
              <a:buNone/>
              <a:defRPr lang="en-US" sz="1100" kern="1200">
                <a:solidFill>
                  <a:schemeClr val="tx1">
                    <a:tint val="75000"/>
                  </a:schemeClr>
                </a:solidFill>
                <a:latin typeface="+mn-lt"/>
                <a:ea typeface="ＭＳ Ｐゴシック" charset="0"/>
                <a:cs typeface="CiscoSans"/>
              </a:defRPr>
            </a:lvl5pPr>
            <a:lvl6pPr marL="1714297" indent="0" algn="ctr" defTabSz="685777" rtl="0" eaLnBrk="1" latinLnBrk="0" hangingPunct="1">
              <a:spcBef>
                <a:spcPts val="600"/>
              </a:spcBef>
              <a:buFont typeface="Arial" pitchFamily="34" charset="0"/>
              <a:buNone/>
              <a:defRPr sz="900" kern="1200" baseline="0">
                <a:solidFill>
                  <a:schemeClr val="tx1">
                    <a:tint val="75000"/>
                  </a:schemeClr>
                </a:solidFill>
                <a:latin typeface="+mn-lt"/>
                <a:ea typeface="+mn-ea"/>
                <a:cs typeface="+mn-cs"/>
              </a:defRPr>
            </a:lvl6pPr>
            <a:lvl7pPr marL="2057161" indent="0" algn="ctr" defTabSz="685777" rtl="0" eaLnBrk="1" latinLnBrk="0" hangingPunct="1">
              <a:spcBef>
                <a:spcPts val="600"/>
              </a:spcBef>
              <a:buFont typeface="Arial" pitchFamily="34" charset="0"/>
              <a:buNone/>
              <a:defRPr sz="800" kern="1200" baseline="0">
                <a:solidFill>
                  <a:schemeClr val="tx1">
                    <a:tint val="75000"/>
                  </a:schemeClr>
                </a:solidFill>
                <a:latin typeface="+mn-lt"/>
                <a:ea typeface="+mn-ea"/>
                <a:cs typeface="+mn-cs"/>
              </a:defRPr>
            </a:lvl7pPr>
            <a:lvl8pPr marL="2400020"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8pPr>
            <a:lvl9pPr marL="2742882" indent="0" algn="ctr" defTabSz="685777" rtl="0" eaLnBrk="1" latinLnBrk="0" hangingPunct="1">
              <a:spcBef>
                <a:spcPct val="20000"/>
              </a:spcBef>
              <a:buFont typeface="Arial" pitchFamily="34" charset="0"/>
              <a:buNone/>
              <a:defRPr sz="1500" kern="1200">
                <a:solidFill>
                  <a:schemeClr val="tx1">
                    <a:tint val="75000"/>
                  </a:schemeClr>
                </a:solidFill>
                <a:latin typeface="+mn-lt"/>
                <a:ea typeface="+mn-ea"/>
                <a:cs typeface="+mn-cs"/>
              </a:defRPr>
            </a:lvl9pPr>
          </a:lstStyle>
          <a:p>
            <a:pPr rtl="0"/>
            <a:r>
              <a:rPr lang="fr-FR">
                <a:solidFill>
                  <a:srgbClr val="AFE8FB"/>
                </a:solidFill>
              </a:rPr>
              <a:t>DevNet Associate v1.0</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90.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204222" y="814520"/>
            <a:ext cx="8879619" cy="3881711"/>
          </a:xfrm>
        </p:spPr>
        <p:txBody>
          <a:bodyPr/>
          <a:lstStyle/>
          <a:p>
            <a:pPr marL="0" indent="0" rtl="0">
              <a:buNone/>
            </a:pPr>
            <a:r>
              <a:rPr sz="1600" lang="fr-FR"/>
              <a:t>Il y a quatre vecteurs d'ingénierie sociale, ou lignes d'attaque, qui peuvent tirer parti de ces principes d'influence.</a:t>
            </a:r>
          </a:p>
          <a:p>
            <a:pPr rtl="0">
              <a:buFont typeface="Arial" panose="020B0604020202020204" pitchFamily="34" charset="0"/>
              <a:buChar char="•"/>
            </a:pPr>
            <a:r>
              <a:rPr sz="1600" b="true" lang="fr-FR"/>
              <a:t>L'hameçonnage</a:t>
            </a:r>
            <a:r>
              <a:rPr sz="1600" lang="fr-FR"/>
              <a:t>signifie que la personne obtient frauduleusement de l'information, en particulier par le biais de demandes de renseignements financiers. Souvent, les tentatives ressemblent à un vrai site Web ou à un e-mail, mais sont liées à un site collecteur à la place.</a:t>
            </a:r>
          </a:p>
          <a:p>
            <a:pPr rtl="0">
              <a:buFont typeface="Arial" panose="020B0604020202020204" pitchFamily="34" charset="0"/>
              <a:buChar char="•"/>
            </a:pPr>
            <a:r>
              <a:rPr sz="1600" b="true" lang="fr-FR"/>
              <a:t>Vishing</a:t>
            </a:r>
            <a:r>
              <a:rPr sz="1600" lang="fr-FR"/>
              <a:t>signifie hameçonnage vocal, donc il est associé aux appels téléphoniques vocaux pour recueillir des renseignements personnels privés à des fins de gain financier.</a:t>
            </a:r>
          </a:p>
          <a:p>
            <a:pPr rtl="0">
              <a:buFont typeface="Arial" panose="020B0604020202020204" pitchFamily="34" charset="0"/>
              <a:buChar char="•"/>
            </a:pPr>
            <a:r>
              <a:rPr sz="1600" b="true" lang="fr-FR"/>
              <a:t>Le smishing</a:t>
            </a:r>
            <a:r>
              <a:rPr sz="1600" lang="fr-FR"/>
              <a:t>implique l'utilisation de la messagerie texte SMS pour l'urgence et la demande d'une ligne de conduite spécifique, comme cliquer sur un faux lien ou envoyer des informations de compte.</a:t>
            </a:r>
          </a:p>
          <a:p>
            <a:pPr rtl="0">
              <a:buFont typeface="Arial" panose="020B0604020202020204" pitchFamily="34" charset="0"/>
              <a:buChar char="•"/>
            </a:pPr>
            <a:r>
              <a:rPr sz="1600" b="true" lang="fr-FR"/>
              <a:t>L'usurpation d'identité</a:t>
            </a:r>
            <a:r>
              <a:rPr sz="1600" lang="fr-FR"/>
              <a:t>implique des scénarios en personne, comme le port d'un uniforme de fournisseur de services pour accéder à l'intérieur d'un bâtiment ou d'un système.</a:t>
            </a:r>
          </a:p>
        </p:txBody>
      </p:sp>
    </p:spTree>
    <p:custDataLst>
      <p:tags r:id="rId1"/>
    </p:custDataLst>
    <p:extLst>
      <p:ext uri="{BB962C8B-B14F-4D97-AF65-F5344CB8AC3E}">
        <p14:creationId xmlns:p14="http://schemas.microsoft.com/office/powerpoint/2010/main" val="3209703307"/>
      </p:ext>
    </p:extLst>
  </p:cSld>
  <p:clrMapOvr>
    <a:masterClrMapping/>
  </p:clrMapOvr>
  <p:transition spd="slow">
    <p:wipe/>
  </p:transition>
</p:sld>
</file>

<file path=ppt/slides/slide91.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144064" y="757419"/>
            <a:ext cx="8814741" cy="2111110"/>
          </a:xfrm>
        </p:spPr>
        <p:txBody>
          <a:bodyPr/>
          <a:lstStyle/>
          <a:p>
            <a:pPr marL="0" indent="0" rtl="0">
              <a:buNone/>
            </a:pPr>
            <a:r>
              <a:rPr sz="1400" b="true" lang="fr-FR"/>
              <a:t>La force du mot de passe - </a:t>
            </a:r>
            <a:r>
              <a:rPr sz="1400" lang="fr-FR"/>
              <a:t>La force du mot de passe est la mesure de l'efficacité d'un mot de passe pour résister aux attaques de fissuration de mot La force d'un mot de passe est déterminée par :</a:t>
            </a:r>
          </a:p>
          <a:p>
            <a:pPr rtl="0">
              <a:buFont typeface="Arial" panose="020B0604020202020204" pitchFamily="34" charset="0"/>
              <a:buChar char="•"/>
            </a:pPr>
            <a:r>
              <a:rPr sz="1400" b="true" lang="fr-FR"/>
              <a:t>Longueur : </a:t>
            </a:r>
            <a:r>
              <a:rPr sz="1400" lang="fr-FR"/>
              <a:t>Il s'agit du nombre de caractères que contient le mot de passe.</a:t>
            </a:r>
          </a:p>
          <a:p>
            <a:pPr rtl="0">
              <a:buFont typeface="Arial" panose="020B0604020202020204" pitchFamily="34" charset="0"/>
              <a:buChar char="•"/>
            </a:pPr>
            <a:r>
              <a:rPr sz="1400" b="true" lang="fr-FR"/>
              <a:t>Complexité :</a:t>
            </a:r>
            <a:r>
              <a:rPr sz="1400" lang="fr-FR"/>
              <a:t> Cela signifie qu'il utilise une combinaison de lettres, de chiffres et de symboles.</a:t>
            </a:r>
          </a:p>
          <a:p>
            <a:pPr rtl="0">
              <a:buFont typeface="Arial" panose="020B0604020202020204" pitchFamily="34" charset="0"/>
              <a:buChar char="•"/>
            </a:pPr>
            <a:r>
              <a:rPr sz="1400" b="true" lang="fr-FR"/>
              <a:t>Imprévisibilité :</a:t>
            </a:r>
            <a:r>
              <a:rPr sz="1400" lang="fr-FR"/>
              <a:t> quelque chose qui peut être deviné facilement par un attaquant.</a:t>
            </a:r>
          </a:p>
          <a:p>
            <a:pPr marL="0" indent="0" rtl="0">
              <a:buNone/>
            </a:pPr>
            <a:r>
              <a:rPr sz="1400" lang="fr-FR"/>
              <a:t>Ici, le mot de passe</a:t>
            </a:r>
            <a:r>
              <a:rPr sz="1400" b="true" lang="fr-FR"/>
              <a:t>#W) RDPass1 </a:t>
            </a:r>
            <a:r>
              <a:rPr sz="1400" lang="fr-FR"/>
              <a:t>a de la force et il faudrait environ 21 ans pour le craquer.</a:t>
            </a:r>
          </a:p>
        </p:txBody>
      </p:sp>
      <p:pic>
        <p:nvPicPr>
          <p:cNvPr id="3" name="Picture 2">
            <a:extLst>
              <a:ext uri="{FF2B5EF4-FFF2-40B4-BE49-F238E27FC236}">
                <a16:creationId xmlns:a16="http://schemas.microsoft.com/office/drawing/2014/main" id="{83553EC3-5FEB-47F9-8C08-C548B77CF4E6}"/>
              </a:ext>
            </a:extLst>
          </p:cNvPr>
          <p:cNvPicPr>
            <a:picLocks noChangeAspect="1"/>
          </p:cNvPicPr>
          <p:nvPr/>
        </p:nvPicPr>
        <p:blipFill>
          <a:blip r:embed="rId4"/>
          <a:stretch>
            <a:fillRect/>
          </a:stretch>
        </p:blipFill>
        <p:spPr>
          <a:xfrm>
            <a:off x="1548262" y="2742634"/>
            <a:ext cx="5002547" cy="1980000"/>
          </a:xfrm>
          <a:prstGeom prst="rect">
            <a:avLst/>
          </a:prstGeom>
          <a:ln>
            <a:solidFill>
              <a:schemeClr val="bg1">
                <a:lumMod val="85000"/>
              </a:schemeClr>
            </a:solidFill>
          </a:ln>
        </p:spPr>
      </p:pic>
    </p:spTree>
    <p:custDataLst>
      <p:tags r:id="rId1"/>
    </p:custDataLst>
    <p:extLst>
      <p:ext uri="{BB962C8B-B14F-4D97-AF65-F5344CB8AC3E}">
        <p14:creationId xmlns:p14="http://schemas.microsoft.com/office/powerpoint/2010/main" val="1865053219"/>
      </p:ext>
    </p:extLst>
  </p:cSld>
  <p:clrMapOvr>
    <a:masterClrMapping/>
  </p:clrMapOvr>
  <p:transition spd="slow">
    <p:wipe/>
  </p:transition>
</p:sld>
</file>

<file path=ppt/slides/slide92.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144064" y="820918"/>
            <a:ext cx="8879619" cy="4051871"/>
          </a:xfrm>
        </p:spPr>
        <p:txBody>
          <a:bodyPr/>
          <a:lstStyle/>
          <a:p>
            <a:pPr marL="342900" indent="-342900" rtl="0">
              <a:buNone/>
            </a:pPr>
            <a:r>
              <a:rPr sz="1600" b="true" lang="fr-FR"/>
              <a:t>Vérificateurs de force de mot de passe et outils de validation</a:t>
            </a:r>
          </a:p>
          <a:p>
            <a:pPr rtl="0">
              <a:buFont typeface="Arial" panose="020B0604020202020204" pitchFamily="34" charset="0"/>
              <a:buChar char="•"/>
            </a:pPr>
            <a:r>
              <a:rPr sz="1600" lang="fr-FR"/>
              <a:t>L'outil de validation de la force de mot de passe est intégré au système de mot de passe pour s'assurer que le mot de passe de l'utilisateur est compatible avec les dernières directives de gestion des identités.</a:t>
            </a:r>
          </a:p>
          <a:p>
            <a:pPr rtl="0">
              <a:buFont typeface="Arial" panose="020B0604020202020204" pitchFamily="34" charset="0"/>
              <a:buChar char="•"/>
            </a:pPr>
            <a:r>
              <a:rPr sz="1600" lang="fr-FR"/>
              <a:t>Le gestionnaire de mot de passe est l'outil pour assurer la force du mot de passe.</a:t>
            </a:r>
          </a:p>
          <a:p>
            <a:pPr marL="342900" indent="-342900" rtl="0">
              <a:buNone/>
            </a:pPr>
            <a:r>
              <a:rPr sz="1600" b="true" lang="fr-FR"/>
              <a:t>Meilleures pratiques </a:t>
            </a:r>
          </a:p>
          <a:p>
            <a:pPr rtl="0">
              <a:buFont typeface="Arial" panose="020B0604020202020204" pitchFamily="34" charset="0"/>
              <a:buChar char="•"/>
            </a:pPr>
            <a:r>
              <a:rPr sz="1600" lang="fr-FR"/>
              <a:t>Il existe quelques bonnes pratiques pour sécuriser les tentatives de connexion des utilisateurs. Cela inclut la notification aux utilisateurs d'un comportement suspect, la limitation du nombre de tentatives de connexion par mot de passe et par nom d'utilisateur.</a:t>
            </a:r>
          </a:p>
        </p:txBody>
      </p:sp>
    </p:spTree>
    <p:custDataLst>
      <p:tags r:id="rId1"/>
    </p:custDataLst>
    <p:extLst>
      <p:ext uri="{BB962C8B-B14F-4D97-AF65-F5344CB8AC3E}">
        <p14:creationId xmlns:p14="http://schemas.microsoft.com/office/powerpoint/2010/main" val="262204545"/>
      </p:ext>
    </p:extLst>
  </p:cSld>
  <p:clrMapOvr>
    <a:masterClrMapping/>
  </p:clrMapOvr>
  <p:transition spd="slow">
    <p:wipe/>
  </p:transition>
</p:sld>
</file>

<file path=ppt/slides/slide93.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 applications</a:t>
            </a:r>
            <a:br>
              <a:rPr lang="en-US" altLang="en-US" dirty="0"/>
            </a:br>
            <a:r>
              <a:rPr lang="fr-FR"/>
              <a:t>Craquage des mots de passe (suite)</a:t>
            </a:r>
          </a:p>
        </p:txBody>
      </p:sp>
      <p:sp>
        <p:nvSpPr>
          <p:cNvPr id="2" name="Content Placeholder 1"/>
          <p:cNvSpPr>
            <a:spLocks noGrp="1"/>
          </p:cNvSpPr>
          <p:nvPr>
            <p:ph idx="1"/>
          </p:nvPr>
        </p:nvSpPr>
        <p:spPr>
          <a:xfrm>
            <a:off x="144064" y="820919"/>
            <a:ext cx="8879619" cy="3765596"/>
          </a:xfrm>
        </p:spPr>
        <p:txBody>
          <a:bodyPr/>
          <a:lstStyle/>
          <a:p>
            <a:pPr marL="342900" indent="-342900" rtl="0">
              <a:buNone/>
            </a:pPr>
            <a:r>
              <a:rPr sz="1600" b="true" lang="fr-FR"/>
              <a:t>Directives du NIST sur l'identité numérique</a:t>
            </a:r>
          </a:p>
          <a:p>
            <a:pPr marL="0" indent="0" rtl="0">
              <a:buNone/>
            </a:pPr>
            <a:r>
              <a:rPr sz="1600" lang="fr-FR"/>
              <a:t>Voici un bref résumé des lignes directrices NIST 800-63B sur l'identité numérique :</a:t>
            </a:r>
          </a:p>
          <a:p>
            <a:pPr rtl="0">
              <a:buFont typeface="Arial" panose="020B0604020202020204" pitchFamily="34" charset="0"/>
              <a:buChar char="•"/>
            </a:pPr>
            <a:r>
              <a:rPr sz="1600" lang="fr-FR"/>
              <a:t>Minimum de 8 caractères lorsqu'un humain le définit et minimum de 6 caractères lorsqu'il est défini par système/service.</a:t>
            </a:r>
          </a:p>
          <a:p>
            <a:pPr rtl="0">
              <a:buFont typeface="Arial" panose="020B0604020202020204" pitchFamily="34" charset="0"/>
              <a:buChar char="•"/>
            </a:pPr>
            <a:r>
              <a:rPr sz="1600" lang="fr-FR"/>
              <a:t>Prend en charge au moins 64 caractères de longueur maximale et tous les caractères ASCII.</a:t>
            </a:r>
          </a:p>
          <a:p>
            <a:pPr rtl="0">
              <a:buFont typeface="Arial" panose="020B0604020202020204" pitchFamily="34" charset="0"/>
              <a:buChar char="•"/>
            </a:pPr>
            <a:r>
              <a:rPr sz="1600" lang="fr-FR"/>
              <a:t>La troncature du mot de passe ne doit pas être effectuée lors du traitement.</a:t>
            </a:r>
          </a:p>
          <a:p>
            <a:pPr rtl="0">
              <a:buFont typeface="Arial" panose="020B0604020202020204" pitchFamily="34" charset="0"/>
              <a:buChar char="•"/>
            </a:pPr>
            <a:r>
              <a:rPr sz="1600" lang="fr-FR"/>
              <a:t>Vérifiez le mot de passe choisi avec les dictionnaires de mot de passe connus.</a:t>
            </a:r>
          </a:p>
          <a:p>
            <a:pPr rtl="0">
              <a:buFont typeface="Arial" panose="020B0604020202020204" pitchFamily="34" charset="0"/>
              <a:buChar char="•"/>
            </a:pPr>
            <a:r>
              <a:rPr sz="1600" lang="fr-FR"/>
              <a:t>Autoriser au moins 10 tentatives de mot de passe avant le verrouillage.</a:t>
            </a:r>
          </a:p>
          <a:p>
            <a:pPr rtl="0">
              <a:buFont typeface="Arial" panose="020B0604020202020204" pitchFamily="34" charset="0"/>
              <a:buChar char="•"/>
            </a:pPr>
            <a:r>
              <a:rPr sz="1600" lang="fr-FR"/>
              <a:t>Aucune exigence de complexité, délai d'expiration du mot de passe, conseils de mot de passe. </a:t>
            </a:r>
          </a:p>
          <a:p>
            <a:pPr rtl="0">
              <a:buFont typeface="Arial" panose="020B0604020202020204" pitchFamily="34" charset="0"/>
              <a:buChar char="•"/>
            </a:pPr>
            <a:r>
              <a:rPr sz="1600" lang="fr-FR"/>
              <a:t>Pas de SMS pour l'authentification à deux facteurs, l'authentification basée sur les connaissances.</a:t>
            </a:r>
          </a:p>
        </p:txBody>
      </p:sp>
    </p:spTree>
    <p:custDataLst>
      <p:tags r:id="rId1"/>
    </p:custDataLst>
    <p:extLst>
      <p:ext uri="{BB962C8B-B14F-4D97-AF65-F5344CB8AC3E}">
        <p14:creationId xmlns:p14="http://schemas.microsoft.com/office/powerpoint/2010/main" val="2116279205"/>
      </p:ext>
    </p:extLst>
  </p:cSld>
  <p:clrMapOvr>
    <a:masterClrMapping/>
  </p:clrMapOvr>
  <p:transition spd="slow">
    <p:wipe/>
  </p:transition>
</p:sld>
</file>

<file path=ppt/slides/slide94.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Sécurisation desapplications</a:t>
            </a:r>
            <a:br>
              <a:rPr lang="en-US" altLang="en-US" dirty="0"/>
            </a:br>
            <a:r>
              <a:rPr lang="fr-FR"/>
              <a:t> Travaux pratiques - Explorez l'évolution des méthodes de mot de passe</a:t>
            </a:r>
          </a:p>
        </p:txBody>
      </p:sp>
      <p:sp>
        <p:nvSpPr>
          <p:cNvPr id="2" name="Content Placeholder 1"/>
          <p:cNvSpPr>
            <a:spLocks noGrp="1"/>
          </p:cNvSpPr>
          <p:nvPr>
            <p:ph idx="1"/>
          </p:nvPr>
        </p:nvSpPr>
        <p:spPr>
          <a:xfrm>
            <a:off x="144064" y="820919"/>
            <a:ext cx="8879619" cy="3765596"/>
          </a:xfrm>
        </p:spPr>
        <p:txBody>
          <a:bodyPr/>
          <a:lstStyle/>
          <a:p>
            <a:pPr marL="0" indent="0" rtl="0">
              <a:buNone/>
            </a:pPr>
            <a:r>
              <a:rPr sz="1600" b="false" i="false" lang="fr-FR">
                <a:effectLst/>
              </a:rPr>
              <a:t>Dans ce TP, vous </a:t>
            </a:r>
            <a:r>
              <a:rPr sz="1600" lang="fr-FR"/>
              <a:t>réaliserez les objectifs suivants :</a:t>
            </a:r>
          </a:p>
          <a:p>
            <a:pPr lvl="1" rtl="0">
              <a:buFont typeface="Arial" panose="020B0604020202020204" pitchFamily="34" charset="0"/>
              <a:buChar char="•"/>
            </a:pPr>
            <a:r>
              <a:rPr sz="1600" b="true" lang="fr-FR"/>
              <a:t>Partie 1</a:t>
            </a:r>
            <a:r>
              <a:rPr sz="1600" lang="fr-FR"/>
              <a:t>: Lancer la DEVASC VM</a:t>
            </a:r>
          </a:p>
          <a:p>
            <a:pPr lvl="1" rtl="0">
              <a:buFont typeface="Arial" panose="020B0604020202020204" pitchFamily="34" charset="0"/>
              <a:buChar char="•"/>
            </a:pPr>
            <a:r>
              <a:rPr sz="1600" b="true" lang="fr-FR"/>
              <a:t>Partie 2</a:t>
            </a:r>
            <a:r>
              <a:rPr sz="1600" lang="fr-FR"/>
              <a:t>: Explorez le code Python stockant les mots de passe en texte clair</a:t>
            </a:r>
          </a:p>
          <a:p>
            <a:pPr lvl="1" rtl="0">
              <a:buFont typeface="Arial" panose="020B0604020202020204" pitchFamily="34" charset="0"/>
              <a:buChar char="•"/>
            </a:pPr>
            <a:r>
              <a:rPr sz="1600" b="true" lang="fr-FR"/>
              <a:t>Partie 3</a:t>
            </a:r>
            <a:r>
              <a:rPr sz="1600" lang="fr-FR"/>
              <a:t>: Explorer le code Python stockant des mots de passe en utilisant un hachage</a:t>
            </a:r>
            <a:r>
              <a:rPr sz="1600" b="true" lang="fr-FR"/>
              <a:t> </a:t>
            </a:r>
          </a:p>
          <a:p>
            <a:pPr>
              <a:buFont typeface="Arial" panose="020B0604020202020204" pitchFamily="34" charset="0"/>
              <a:buChar char="•"/>
            </a:pPr>
            <a:endParaRPr lang="en-US" sz="1600" b="0" i="0" dirty="0">
              <a:effectLst/>
            </a:endParaRPr>
          </a:p>
          <a:p>
            <a:pPr>
              <a:buFont typeface="Arial" panose="020B0604020202020204" pitchFamily="34" charset="0"/>
              <a:buChar char="•"/>
            </a:pPr>
            <a:endParaRPr lang="en-US" sz="1600" dirty="0"/>
          </a:p>
        </p:txBody>
      </p:sp>
    </p:spTree>
    <p:custDataLst>
      <p:tags r:id="rId1"/>
    </p:custDataLst>
    <p:extLst>
      <p:ext uri="{BB962C8B-B14F-4D97-AF65-F5344CB8AC3E}">
        <p14:creationId xmlns:p14="http://schemas.microsoft.com/office/powerpoint/2010/main" val="2676349383"/>
      </p:ext>
    </p:extLst>
  </p:cSld>
  <p:clrMapOvr>
    <a:masterClrMapping/>
  </p:clrMapOvr>
  <p:transition spd="slow">
    <p:wipe/>
  </p:transition>
</p:sld>
</file>

<file path=ppt/slides/slide95.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1" y="1714499"/>
            <a:ext cx="7404100" cy="1460501"/>
          </a:xfrm>
        </p:spPr>
        <p:txBody>
          <a:bodyPr/>
          <a:lstStyle/>
          <a:p>
            <a:pPr rtl="0"/>
            <a:r>
              <a:rPr lang="fr-FR">
                <a:solidFill>
                  <a:schemeClr val="accent5">
                    <a:lumMod val="40000"/>
                    <a:lumOff val="60000"/>
                  </a:schemeClr>
                </a:solidFill>
              </a:rPr>
              <a:t>6.6 Résumé : Déploiement et sécurité des applications</a:t>
            </a:r>
          </a:p>
        </p:txBody>
      </p:sp>
    </p:spTree>
    <p:custDataLst>
      <p:tags r:id="rId1"/>
    </p:custDataLst>
    <p:extLst>
      <p:ext uri="{BB962C8B-B14F-4D97-AF65-F5344CB8AC3E}">
        <p14:creationId xmlns:p14="http://schemas.microsoft.com/office/powerpoint/2010/main" val="737538417"/>
      </p:ext>
    </p:extLst>
  </p:cSld>
  <p:clrMapOvr>
    <a:masterClrMapping/>
  </p:clrMapOvr>
  <p:transition spd="slow">
    <p:wipe/>
  </p:transition>
</p:sld>
</file>

<file path=ppt/slides/slide96.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Résumé : Déploiement et sécurité des applications</a:t>
            </a:r>
          </a:p>
          <a:p>
            <a:pPr rtl="0"/>
            <a:r>
              <a:rPr lang="fr-FR"/>
              <a:t>Qu'est-ce que j'ai appris dans ce module?</a:t>
            </a:r>
          </a:p>
        </p:txBody>
      </p:sp>
      <p:sp>
        <p:nvSpPr>
          <p:cNvPr id="2" name="Content Placeholder 1"/>
          <p:cNvSpPr>
            <a:spLocks noGrp="1"/>
          </p:cNvSpPr>
          <p:nvPr>
            <p:ph idx="1"/>
          </p:nvPr>
        </p:nvSpPr>
        <p:spPr>
          <a:xfrm>
            <a:off x="144065" y="802761"/>
            <a:ext cx="8879619" cy="3852682"/>
          </a:xfrm>
        </p:spPr>
        <p:txBody>
          <a:bodyPr/>
          <a:lstStyle/>
          <a:p>
            <a:pPr marL="0" indent="0" rtl="0">
              <a:buNone/>
            </a:pPr>
            <a:r>
              <a:rPr sz="1400" b="true" lang="fr-FR"/>
              <a:t>Comprendre les choix de déploiement avec différents modèles</a:t>
            </a:r>
          </a:p>
          <a:p>
            <a:pPr rtl="0">
              <a:buFont typeface="Arial" panose="020B0604020202020204" pitchFamily="34" charset="0"/>
              <a:buChar char="•"/>
            </a:pPr>
            <a:r>
              <a:rPr sz="1400" lang="fr-FR"/>
              <a:t>Les grandes organisations utilisent une structure à quatre niveaux : développement, test, mise en scène et production.</a:t>
            </a:r>
          </a:p>
          <a:p>
            <a:pPr rtl="0">
              <a:buFont typeface="Arial" panose="020B0604020202020204" pitchFamily="34" charset="0"/>
              <a:buChar char="•"/>
            </a:pPr>
            <a:r>
              <a:rPr sz="1400" lang="fr-FR"/>
              <a:t>Les options de déploiement du logiciel sont le nue metal, les machines virtuelles, les conteneurs et l'informatique sans serveur.</a:t>
            </a:r>
          </a:p>
          <a:p>
            <a:pPr rtl="0">
              <a:buFont typeface="Arial" panose="020B0604020202020204" pitchFamily="34" charset="0"/>
              <a:buChar char="•"/>
            </a:pPr>
            <a:r>
              <a:rPr sz="1400" lang="fr-FR"/>
              <a:t>On-premises</a:t>
            </a:r>
            <a:r>
              <a:rPr sz="1400" strike="sngStrike" lang="fr-FR"/>
              <a:t> </a:t>
            </a:r>
            <a:r>
              <a:rPr sz="1400" lang="fr-FR"/>
              <a:t>signifie tout système qui se trouve dans les limites de votre bâtiment.</a:t>
            </a:r>
          </a:p>
          <a:p>
            <a:pPr rtl="0">
              <a:buFont typeface="Arial" panose="020B0604020202020204" pitchFamily="34" charset="0"/>
              <a:buChar char="•"/>
            </a:pPr>
            <a:r>
              <a:rPr sz="1400" lang="fr-FR"/>
              <a:t>Les clouds offrent un accès en libre-service aux ressources informatiques, telles que les machines virtuelles, les conteneurs et même le métal nu.</a:t>
            </a:r>
          </a:p>
          <a:p>
            <a:pPr rtl="0">
              <a:buFont typeface="Arial" panose="020B0604020202020204" pitchFamily="34" charset="0"/>
              <a:buChar char="•"/>
            </a:pPr>
            <a:r>
              <a:rPr sz="1400" lang="fr-FR"/>
              <a:t>L'avantage d'un cloud privé est que l'utilisateur a un contrôle complet sur son emplacement.</a:t>
            </a:r>
          </a:p>
          <a:p>
            <a:pPr rtl="0">
              <a:buFont typeface="Arial" panose="020B0604020202020204" pitchFamily="34" charset="0"/>
              <a:buChar char="•"/>
            </a:pPr>
            <a:r>
              <a:rPr sz="1400" lang="fr-FR"/>
              <a:t>Un cloud public est essentiellement le même qu'un cloud privé, mais il est géré par un fournisseur de cloud public.</a:t>
            </a:r>
          </a:p>
          <a:p>
            <a:pPr rtl="0">
              <a:buFont typeface="Arial" panose="020B0604020202020204" pitchFamily="34" charset="0"/>
              <a:buChar char="•"/>
            </a:pPr>
            <a:r>
              <a:rPr sz="1400" lang="fr-FR"/>
              <a:t>Le cloud hybride est utilisé pour faire le pont entre un cloud privé et un cloud public au sein d'une seule application.</a:t>
            </a:r>
          </a:p>
          <a:p>
            <a:pPr rtl="0">
              <a:buFont typeface="Arial" panose="020B0604020202020204" pitchFamily="34" charset="0"/>
              <a:buChar char="•"/>
            </a:pPr>
            <a:r>
              <a:rPr sz="1400" lang="fr-FR"/>
              <a:t>Un cloud de périphérie permet de rapprocher l'informatique là où elle est nécessaire.</a:t>
            </a:r>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2901562457"/>
      </p:ext>
    </p:extLst>
  </p:cSld>
  <p:clrMapOvr>
    <a:masterClrMapping/>
  </p:clrMapOvr>
  <p:transition spd="slow">
    <p:wipe/>
  </p:transition>
</p:sld>
</file>

<file path=ppt/slides/slide97.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6" y="63366"/>
            <a:ext cx="8879618"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Résumé : Déploiement et sécurité des applications</a:t>
            </a:r>
          </a:p>
          <a:p>
            <a:pPr rtl="0"/>
            <a:r>
              <a:rPr lang="fr-FR"/>
              <a:t>Qu'est-ce que j'ai appris dans ce module? (suite)</a:t>
            </a:r>
          </a:p>
        </p:txBody>
      </p:sp>
      <p:sp>
        <p:nvSpPr>
          <p:cNvPr id="2" name="Content Placeholder 1"/>
          <p:cNvSpPr>
            <a:spLocks noGrp="1"/>
          </p:cNvSpPr>
          <p:nvPr>
            <p:ph idx="1"/>
          </p:nvPr>
        </p:nvSpPr>
        <p:spPr>
          <a:xfrm>
            <a:off x="144064" y="820919"/>
            <a:ext cx="8879619" cy="3725682"/>
          </a:xfrm>
        </p:spPr>
        <p:txBody>
          <a:bodyPr/>
          <a:lstStyle/>
          <a:p>
            <a:pPr marL="0" indent="0" rtl="0">
              <a:buNone/>
            </a:pPr>
            <a:r>
              <a:rPr sz="1400" b="true" lang="fr-FR"/>
              <a:t>Création et déploiement d'une application type</a:t>
            </a:r>
          </a:p>
          <a:p>
            <a:pPr rtl="0">
              <a:buFont typeface="Arial" panose="020B0604020202020204" pitchFamily="34" charset="0"/>
              <a:buChar char="•"/>
            </a:pPr>
            <a:r>
              <a:rPr sz="1400" lang="fr-FR"/>
              <a:t>Un conteneur est un moyen d'encapsuler tout ce qui est nécessaire pour exécuter l'application, de sorte qu'il peut être facilement déployé dans une variété d'environnements.</a:t>
            </a:r>
          </a:p>
          <a:p>
            <a:pPr rtl="0">
              <a:buFont typeface="Arial" panose="020B0604020202020204" pitchFamily="34" charset="0"/>
              <a:buChar char="•"/>
            </a:pPr>
            <a:r>
              <a:rPr sz="1400" lang="fr-FR"/>
              <a:t>Docker est un moyen de créer et d'exécuter ce conteneur. </a:t>
            </a:r>
          </a:p>
          <a:p>
            <a:pPr rtl="0">
              <a:buFont typeface="Arial" panose="020B0604020202020204" pitchFamily="34" charset="0"/>
              <a:buChar char="•"/>
            </a:pPr>
            <a:r>
              <a:rPr sz="1400" lang="fr-FR"/>
              <a:t>L'environnement de développement est conçu pour être pratique pour le développeur ; il n'a besoin que de correspondre à l'environnement de production</a:t>
            </a:r>
          </a:p>
          <a:p>
            <a:pPr rtl="0">
              <a:buFont typeface="Arial" panose="020B0604020202020204" pitchFamily="34" charset="0"/>
              <a:buChar char="•"/>
            </a:pPr>
            <a:r>
              <a:rPr sz="1400" lang="fr-FR"/>
              <a:t>Un environnement de développement peut consister en n'importe quel nombre d'outils, des IDE aux bases de données en passant par le stockage d'objets.</a:t>
            </a:r>
          </a:p>
        </p:txBody>
      </p:sp>
    </p:spTree>
    <p:custDataLst>
      <p:tags r:id="rId1"/>
    </p:custDataLst>
    <p:extLst>
      <p:ext uri="{BB962C8B-B14F-4D97-AF65-F5344CB8AC3E}">
        <p14:creationId xmlns:p14="http://schemas.microsoft.com/office/powerpoint/2010/main" val="1105808194"/>
      </p:ext>
    </p:extLst>
  </p:cSld>
  <p:clrMapOvr>
    <a:masterClrMapping/>
  </p:clrMapOvr>
  <p:transition spd="slow">
    <p:wipe/>
  </p:transition>
</p:sld>
</file>

<file path=ppt/slides/slide98.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Résumé : Déploiement et sécurité des applications</a:t>
            </a:r>
          </a:p>
          <a:p>
            <a:pPr rtl="0"/>
            <a:r>
              <a:rPr lang="fr-FR"/>
              <a:t>Qu'est-ce que j'ai appris dans ce module? (suite)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b="true" lang="fr-FR"/>
              <a:t>Intégration continue/Déploiement continu (CI/CD)</a:t>
            </a:r>
          </a:p>
          <a:p>
            <a:pPr rtl="0">
              <a:buFont typeface="Arial" panose="020B0604020202020204" pitchFamily="34" charset="0"/>
              <a:buChar char="•"/>
            </a:pPr>
            <a:r>
              <a:rPr sz="1400" lang="fr-FR"/>
              <a:t>CI/CD est une philosophie de déploiement de logiciels qui occupe une place prépondérante dans le domaine des DevOps.</a:t>
            </a:r>
          </a:p>
          <a:p>
            <a:pPr rtl="0">
              <a:buFont typeface="Arial" panose="020B0604020202020204" pitchFamily="34" charset="0"/>
              <a:buChar char="•"/>
            </a:pPr>
            <a:r>
              <a:rPr sz="1400" lang="fr-FR"/>
              <a:t>Intégration continue tous les développeurs sur le projet, fusionner continuellement vos modifications avec la branche principale de l'application existante.</a:t>
            </a:r>
          </a:p>
          <a:p>
            <a:pPr rtl="0">
              <a:buFont typeface="Arial" panose="020B0604020202020204" pitchFamily="34" charset="0"/>
              <a:buChar char="•"/>
            </a:pPr>
            <a:r>
              <a:rPr sz="1400" lang="fr-FR"/>
              <a:t>Un pipeline de déploiement peut être créé avec un outil de construction tel que Jenkins.</a:t>
            </a:r>
          </a:p>
          <a:p>
            <a:pPr marL="0" indent="0" rtl="0">
              <a:buNone/>
            </a:pPr>
            <a:r>
              <a:rPr sz="1400" b="true" lang="fr-FR"/>
              <a:t>Réseaux pour le développement d'applications et la sécurité</a:t>
            </a:r>
          </a:p>
          <a:p>
            <a:pPr rtl="0">
              <a:buFont typeface="Arial" panose="020B0604020202020204" pitchFamily="34" charset="0"/>
              <a:buChar char="•"/>
            </a:pPr>
            <a:r>
              <a:rPr sz="1400" lang="fr-FR"/>
              <a:t>Les applications que vous devez prendre en compte en matière de déploiement dans le cloud incluent : Pare-feu, Équilibreurs de charge, DNS et Proxies inverses.</a:t>
            </a:r>
          </a:p>
          <a:p>
            <a:pPr rtl="0">
              <a:buFont typeface="Arial" panose="020B0604020202020204" pitchFamily="34" charset="0"/>
              <a:buChar char="•"/>
            </a:pPr>
            <a:r>
              <a:rPr sz="1400" lang="fr-FR"/>
              <a:t>Au niveau le plus élémentaire, un pare-feu accepte ou rejette les paquets en fonction des adresses IP et des ports auxquels ils sont adressés.</a:t>
            </a:r>
          </a:p>
          <a:p>
            <a:pPr>
              <a:buFont typeface="Arial" panose="020B0604020202020204" pitchFamily="34" charset="0"/>
              <a:buChar char="•"/>
            </a:pPr>
            <a:endParaRPr lang="en-US" sz="1400" dirty="0"/>
          </a:p>
          <a:p>
            <a:pPr>
              <a:buFont typeface="Arial" panose="020B0604020202020204" pitchFamily="34" charset="0"/>
              <a:buChar char="•"/>
            </a:pPr>
            <a:endParaRPr lang="en-US" sz="1400" dirty="0"/>
          </a:p>
        </p:txBody>
      </p:sp>
    </p:spTree>
    <p:custDataLst>
      <p:tags r:id="rId1"/>
    </p:custDataLst>
    <p:extLst>
      <p:ext uri="{BB962C8B-B14F-4D97-AF65-F5344CB8AC3E}">
        <p14:creationId xmlns:p14="http://schemas.microsoft.com/office/powerpoint/2010/main" val="1407976981"/>
      </p:ext>
    </p:extLst>
  </p:cSld>
  <p:clrMapOvr>
    <a:masterClrMapping/>
  </p:clrMapOvr>
  <p:transition spd="slow">
    <p:wipe/>
  </p:transition>
</p:sld>
</file>

<file path=ppt/slides/slide99.xml><?xml version="1.0" encoding="utf-8"?>
<p:sld xmlns:a="http://schemas.openxmlformats.org/drawingml/2006/main" xmlns:r="http://schemas.openxmlformats.org/officeDocument/2006/relationships" xmlns:p="http://schemas.openxmlformats.org/presentationml/2006/main" xmlns:c="http://schemas.openxmlformats.org/drawingml/2006/chart" xmlns:c15="http://schemas.microsoft.com/office/drawing/2012/chart">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A7E249FF-01FC-487E-B05D-F7C27AD56CB5}"/>
              </a:ext>
            </a:extLst>
          </p:cNvPr>
          <p:cNvSpPr txBox="1">
            <a:spLocks noChangeArrowheads="1"/>
          </p:cNvSpPr>
          <p:nvPr/>
        </p:nvSpPr>
        <p:spPr bwMode="auto">
          <a:xfrm>
            <a:off x="144065" y="63366"/>
            <a:ext cx="8999935"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defTabSz="684213" rtl="0" eaLnBrk="1" fontAlgn="base" hangingPunct="1">
              <a:lnSpc>
                <a:spcPct val="100000"/>
              </a:lnSpc>
              <a:spcBef>
                <a:spcPct val="0"/>
              </a:spcBef>
              <a:spcAft>
                <a:spcPct val="0"/>
              </a:spcAft>
              <a:defRPr lang="en-US" sz="2400" kern="120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a:lstStyle>
          <a:p>
            <a:pPr rtl="0"/>
            <a:r>
              <a:rPr sz="1600" lang="fr-FR"/>
              <a:t>Résumé : Déploiement et sécurité des applications</a:t>
            </a:r>
          </a:p>
          <a:p>
            <a:pPr rtl="0"/>
            <a:r>
              <a:rPr lang="fr-FR"/>
              <a:t>Qu'est-ce que j'ai appris dans ce module? (suite)</a:t>
            </a:r>
          </a:p>
        </p:txBody>
      </p:sp>
      <p:sp>
        <p:nvSpPr>
          <p:cNvPr id="2" name="Content Placeholder 1"/>
          <p:cNvSpPr>
            <a:spLocks noGrp="1"/>
          </p:cNvSpPr>
          <p:nvPr>
            <p:ph idx="1"/>
          </p:nvPr>
        </p:nvSpPr>
        <p:spPr>
          <a:xfrm>
            <a:off x="144064" y="820918"/>
            <a:ext cx="8879619" cy="4051871"/>
          </a:xfrm>
        </p:spPr>
        <p:txBody>
          <a:bodyPr/>
          <a:lstStyle/>
          <a:p>
            <a:pPr marL="0" indent="0" rtl="0">
              <a:buNone/>
            </a:pPr>
            <a:r>
              <a:rPr sz="1400" b="true" lang="fr-FR"/>
              <a:t>Sécurisation des applications</a:t>
            </a:r>
          </a:p>
          <a:p>
            <a:pPr rtl="0">
              <a:buFont typeface="Arial" panose="020B0604020202020204" pitchFamily="34" charset="0"/>
              <a:buChar char="•"/>
            </a:pPr>
            <a:r>
              <a:rPr sz="1400" lang="fr-FR"/>
              <a:t>Sécuriser les données selon deux méthodes en chiffrant les données : le chiffrement unidirectionnel et le chiffrement bidirectionnel.</a:t>
            </a:r>
          </a:p>
          <a:p>
            <a:pPr rtl="0">
              <a:buFont typeface="Arial" panose="020B0604020202020204" pitchFamily="34" charset="0"/>
              <a:buChar char="•"/>
            </a:pPr>
            <a:r>
              <a:rPr sz="1400" lang="fr-FR"/>
              <a:t>L'injection SQL doit exploiter une vulnérabilité de sécurité dans le logiciel d'une application.</a:t>
            </a:r>
          </a:p>
          <a:p>
            <a:pPr rtl="0">
              <a:buFont typeface="Arial" panose="020B0604020202020204" pitchFamily="34" charset="0"/>
              <a:buChar char="•"/>
            </a:pPr>
            <a:r>
              <a:rPr sz="1400" lang="fr-FR"/>
              <a:t>Un moyen plus sûr de stocker un mot de passe consiste à le transformer en données qui ne peuvent pas être converties en mot de passe d'origine, connu sous le nom de hachage.</a:t>
            </a:r>
          </a:p>
          <a:p>
            <a:pPr rtl="0">
              <a:buFont typeface="Arial" panose="020B0604020202020204" pitchFamily="34" charset="0"/>
              <a:buChar char="•"/>
            </a:pPr>
            <a:r>
              <a:rPr sz="1400" lang="fr-FR"/>
              <a:t>Par cryptographie les mots de passe sont faits pour être sécurisés.</a:t>
            </a:r>
          </a:p>
        </p:txBody>
      </p:sp>
    </p:spTree>
    <p:custDataLst>
      <p:tags r:id="rId1"/>
    </p:custDataLst>
    <p:extLst>
      <p:ext uri="{BB962C8B-B14F-4D97-AF65-F5344CB8AC3E}">
        <p14:creationId xmlns:p14="http://schemas.microsoft.com/office/powerpoint/2010/main" val="1494526496"/>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7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35684</TotalTime>
  <Words>12228</Words>
  <Application>Microsoft Office PowerPoint</Application>
  <PresentationFormat>On-screen Show (16:9)</PresentationFormat>
  <Paragraphs>1121</Paragraphs>
  <Slides>101</Slides>
  <Notes>100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101</vt:i4>
      </vt:variant>
    </vt:vector>
  </HeadingPairs>
  <TitlesOfParts>
    <vt:vector size="108" baseType="lpstr">
      <vt:lpstr>CiscoSans</vt:lpstr>
      <vt:lpstr>CiscoSans ExtraLight</vt:lpstr>
      <vt:lpstr>Arial</vt:lpstr>
      <vt:lpstr>Calibri</vt:lpstr>
      <vt:lpstr>Times New Roman</vt:lpstr>
      <vt:lpstr>Wingdings</vt:lpstr>
      <vt:lpstr>Default Theme</vt:lpstr>
      <vt:lpstr>Module 6: Application Deployment and Security</vt:lpstr>
      <vt:lpstr>Instructor Materials – Module 6 Planning Guide</vt:lpstr>
      <vt:lpstr>What to Expect in this Module</vt:lpstr>
      <vt:lpstr>Check Your Understanding</vt:lpstr>
      <vt:lpstr>Module 6: Activities</vt:lpstr>
      <vt:lpstr>Module 6: Best Practices</vt:lpstr>
      <vt:lpstr>Module 6: Best Practices (Contd.)</vt:lpstr>
      <vt:lpstr>Module 6: Best Practices (Contd.)</vt:lpstr>
      <vt:lpstr>Module 6: Application Deployment and Security</vt:lpstr>
      <vt:lpstr>Module Objectives</vt:lpstr>
      <vt:lpstr>6.1 Understanding Deployment Choices with Different Models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6.2 Creating and Deploying a Sample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6.3 Continuous Integration/Continuous Deployment (CI/CD)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6.4 Networks for Application Development and Security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6.5 Securing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6.6 Summary: Application Deployment and Security</vt:lpstr>
      <vt:lpstr>PowerPoint Presentation</vt:lpstr>
      <vt:lpstr>PowerPoint Presentation</vt:lpstr>
      <vt:lpstr>PowerPoint Presentation</vt:lpstr>
      <vt:lpstr>PowerPoint Presentation</vt:lpstr>
      <vt:lpstr>Module 6 New Terms and Commands</vt:lpstr>
      <vt:lpstr>PowerPoint Presentation</vt:lpstr>
    </vt:vector>
  </TitlesOfParts>
  <Company>Cisco Systems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bvachon@cisco.com</dc:creator>
  <cp:lastModifiedBy>Jeff Luman -X (jluman - UNICON INC at Cisco)</cp:lastModifiedBy>
  <cp:revision>1888</cp:revision>
  <dcterms:created xsi:type="dcterms:W3CDTF">2016-08-22T22:27:36Z</dcterms:created>
  <dcterms:modified xsi:type="dcterms:W3CDTF">2020-08-21T23:32:28Z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