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tags/tag49.xml" ContentType="application/vnd.openxmlformats-officedocument.presentationml.tags+xml"/>
  <Override PartName="/ppt/notesSlides/notesSlide74.xml" ContentType="application/vnd.openxmlformats-officedocument.presentationml.notesSlide+xml"/>
  <Override PartName="/ppt/tags/tag96.xml" ContentType="application/vnd.openxmlformats-officedocument.presentationml.tags+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63.xml" ContentType="application/vnd.openxmlformats-officedocument.presentationml.notesSlide+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tags/tag63.xml" ContentType="application/vnd.openxmlformats-officedocument.presentationml.tags+xml"/>
  <Override PartName="/ppt/tags/tag74.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tags/tag109.xml" ContentType="application/vnd.openxmlformats-officedocument.presentationml.tags+xml"/>
  <Override PartName="/ppt/slides/slide99.xml" ContentType="application/vnd.openxmlformats-officedocument.presentationml.slide+xml"/>
  <Override PartName="/ppt/notesSlides/notesSlide7.xml" ContentType="application/vnd.openxmlformats-officedocument.presentationml.notesSlide+xml"/>
  <Override PartName="/ppt/tags/tag41.xml" ContentType="application/vnd.openxmlformats-officedocument.presentationml.tags+xml"/>
  <Override PartName="/ppt/slides/slide77.xml" ContentType="application/vnd.openxmlformats-officedocument.presentationml.slide+xml"/>
  <Override PartName="/ppt/slides/slide88.xml" ContentType="application/vnd.openxmlformats-officedocument.presentationml.slide+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tags/tag112.xml" ContentType="application/vnd.openxmlformats-officedocument.presentationml.tags+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notesSlides/notesSlide57.xml" ContentType="application/vnd.openxmlformats-officedocument.presentationml.notesSlide+xml"/>
  <Override PartName="/ppt/tags/tag79.xml" ContentType="application/vnd.openxmlformats-officedocument.presentationml.tags+xml"/>
  <Override PartName="/ppt/notesSlides/notesSlide102.xml" ContentType="application/vnd.openxmlformats-officedocument.presentationml.notesSlide+xml"/>
  <Override PartName="/ppt/tags/tag101.xml" ContentType="application/vnd.openxmlformats-officedocument.presentationml.tags+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tags/tag68.xml" ContentType="application/vnd.openxmlformats-officedocument.presentationml.tags+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tags/tag57.xml" ContentType="application/vnd.openxmlformats-officedocument.presentationml.tags+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notesSlides/notesSlide60.xml" ContentType="application/vnd.openxmlformats-officedocument.presentationml.notesSlide+xml"/>
  <Override PartName="/ppt/tags/tag82.xml" ContentType="application/vnd.openxmlformats-officedocument.presentationml.tags+xml"/>
  <Override PartName="/ppt/tags/tag93.xml" ContentType="application/vnd.openxmlformats-officedocument.presentationml.tags+xml"/>
  <Override PartName="/ppt/slides/slide119.xml" ContentType="application/vnd.openxmlformats-officedocument.presentationml.slide+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slides/slide108.xml" ContentType="application/vnd.openxmlformats-officedocument.presentationml.slide+xml"/>
  <Override PartName="/ppt/tags/tag13.xml" ContentType="application/vnd.openxmlformats-officedocument.presentationml.tags+xml"/>
  <Override PartName="/ppt/tags/tag60.xml" ContentType="application/vnd.openxmlformats-officedocument.presentationml.tags+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tags/tag106.xml" ContentType="application/vnd.openxmlformats-officedocument.presentationml.tags+xml"/>
  <Override PartName="/ppt/slides/slide38.xml" ContentType="application/vnd.openxmlformats-officedocument.presentationml.slide+xml"/>
  <Override PartName="/ppt/slides/slide85.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tags/tag98.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tags/tag87.xml" ContentType="application/vnd.openxmlformats-officedocument.presentationml.tags+xml"/>
  <Override PartName="/ppt/notesSlides/notesSlide110.xml" ContentType="application/vnd.openxmlformats-officedocument.presentationml.notesSlide+xml"/>
  <Override PartName="/ppt/slides/slide41.xml" ContentType="application/vnd.openxmlformats-officedocument.presentationml.slide+xml"/>
  <Override PartName="/ppt/tags/tag29.xml" ContentType="application/vnd.openxmlformats-officedocument.presentationml.tags+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tags/tag76.xml" ContentType="application/vnd.openxmlformats-officedocument.presentationml.tags+xml"/>
  <Override PartName="/ppt/notesSlides/notesSlide90.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65.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43.xml" ContentType="application/vnd.openxmlformats-officedocument.presentationml.tags+xml"/>
  <Override PartName="/ppt/tags/tag90.xml" ContentType="application/vnd.openxmlformats-officedocument.presentationml.tags+xml"/>
  <Override PartName="/ppt/slides/slide79.xml" ContentType="application/vnd.openxmlformats-officedocument.presentationml.slide+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slides/slide57.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tags/tag103.xml" ContentType="application/vnd.openxmlformats-officedocument.presentationml.tags+xml"/>
  <Override PartName="/ppt/notesSlides/notesSlide115.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tags/tag59.xml" ContentType="application/vnd.openxmlformats-officedocument.presentationml.tags+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37.xml" ContentType="application/vnd.openxmlformats-officedocument.presentationml.tags+xml"/>
  <Override PartName="/ppt/tags/tag48.xml" ContentType="application/vnd.openxmlformats-officedocument.presentationml.tags+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tags/tag84.xml" ContentType="application/vnd.openxmlformats-officedocument.presentationml.tags+xml"/>
  <Override PartName="/ppt/tags/tag95.xml" ContentType="application/vnd.openxmlformats-officedocument.presentationml.tags+xml"/>
  <Override PartName="/ppt/slideLayouts/slideLayout12.xml" ContentType="application/vnd.openxmlformats-officedocument.presentationml.slideLayout+xml"/>
  <Override PartName="/ppt/tags/tag26.xml" ContentType="application/vnd.openxmlformats-officedocument.presentationml.tags+xml"/>
  <Override PartName="/ppt/notesSlides/notesSlide51.xml" ContentType="application/vnd.openxmlformats-officedocument.presentationml.notesSlide+xml"/>
  <Override PartName="/ppt/tags/tag73.xml" ContentType="application/vnd.openxmlformats-officedocument.presentationml.tags+xml"/>
  <Override PartName="/ppt/tags/tag15.xml" ContentType="application/vnd.openxmlformats-officedocument.presentationml.tags+xml"/>
  <Override PartName="/ppt/notesSlides/notesSlide40.xml" ContentType="application/vnd.openxmlformats-officedocument.presentationml.notesSlide+xml"/>
  <Override PartName="/ppt/tags/tag62.xml" ContentType="application/vnd.openxmlformats-officedocument.presentationml.tags+xml"/>
  <Override PartName="/ppt/slides/slide98.xml" ContentType="application/vnd.openxmlformats-officedocument.presentationml.slide+xml"/>
  <Override PartName="/ppt/notesSlides/notesSlide6.xml" ContentType="application/vnd.openxmlformats-officedocument.presentationml.notesSlide+xml"/>
  <Override PartName="/ppt/tags/tag40.xml" ContentType="application/vnd.openxmlformats-officedocument.presentationml.tags+xml"/>
  <Override PartName="/ppt/tags/tag51.xml" ContentType="application/vnd.openxmlformats-officedocument.presentationml.tags+xml"/>
  <Override PartName="/ppt/notesSlides/notesSlide109.xml" ContentType="application/vnd.openxmlformats-officedocument.presentationml.notesSlide+xml"/>
  <Override PartName="/ppt/tags/tag108.xml" ContentType="application/vnd.openxmlformats-officedocument.presentationml.tags+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67.xml" ContentType="application/vnd.openxmlformats-officedocument.presentationml.notesSlide+xml"/>
  <Override PartName="/ppt/tags/tag89.xml" ContentType="application/vnd.openxmlformats-officedocument.presentationml.tags+xml"/>
  <Override PartName="/ppt/notesSlides/notesSlide112.xml" ContentType="application/vnd.openxmlformats-officedocument.presentationml.notesSlide+xml"/>
  <Override PartName="/ppt/tags/tag111.xml" ContentType="application/vnd.openxmlformats-officedocument.presentationml.tag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tags/tag78.xml" ContentType="application/vnd.openxmlformats-officedocument.presentationml.tags+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tags/tag100.xml" ContentType="application/vnd.openxmlformats-officedocument.presentationml.tags+xml"/>
  <Override PartName="/ppt/slides/slide32.xml" ContentType="application/vnd.openxmlformats-officedocument.presentationml.slide+xml"/>
  <Override PartName="/ppt/notesSlides/notesSlide34.xml" ContentType="application/vnd.openxmlformats-officedocument.presentationml.notesSlide+xml"/>
  <Override PartName="/ppt/tags/tag56.xml" ContentType="application/vnd.openxmlformats-officedocument.presentationml.tags+xml"/>
  <Override PartName="/ppt/tags/tag67.xml" ContentType="application/vnd.openxmlformats-officedocument.presentationml.tags+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tags/tag45.xml" ContentType="application/vnd.openxmlformats-officedocument.presentationml.tags+xml"/>
  <Override PartName="/ppt/notesSlides/notesSlide70.xml" ContentType="application/vnd.openxmlformats-officedocument.presentationml.notesSlide+xml"/>
  <Override PartName="/ppt/tags/tag92.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tags/tag81.xml" ContentType="application/vnd.openxmlformats-officedocument.presentationml.tags+xml"/>
  <Override PartName="/ppt/slides/slide118.xml" ContentType="application/vnd.openxmlformats-officedocument.presentationml.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notesSlides/notesSlide106.xml" ContentType="application/vnd.openxmlformats-officedocument.presentationml.notesSlide+xml"/>
  <Override PartName="/ppt/tags/tag105.xml" ContentType="application/vnd.openxmlformats-officedocument.presentationml.tags+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tags/tag86.xml" ContentType="application/vnd.openxmlformats-officedocument.presentationml.tags+xml"/>
  <Override PartName="/ppt/tags/tag97.xml" ContentType="application/vnd.openxmlformats-officedocument.presentationml.tags+xml"/>
  <Override PartName="/ppt/notesSlides/notesSlide120.xml" ContentType="application/vnd.openxmlformats-officedocument.presentationml.notes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53.xml" ContentType="application/vnd.openxmlformats-officedocument.presentationml.notesSlide+xml"/>
  <Override PartName="/ppt/tags/tag75.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notesSlides/notesSlide42.xml" ContentType="application/vnd.openxmlformats-officedocument.presentationml.notesSlide+xml"/>
  <Override PartName="/ppt/tags/tag64.xml" ContentType="application/vnd.openxmlformats-officedocument.presentationml.tags+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53.xml" ContentType="application/vnd.openxmlformats-officedocument.presentationml.tags+xml"/>
  <Override PartName="/ppt/slides/slide89.xml" ContentType="application/vnd.openxmlformats-officedocument.presentationml.slide+xml"/>
  <Override PartName="/ppt/tags/tag31.xml" ContentType="application/vnd.openxmlformats-officedocument.presentationml.tags+xml"/>
  <Override PartName="/ppt/tags/tag42.xml" ContentType="application/vnd.openxmlformats-officedocument.presentationml.tags+xml"/>
  <Override PartName="/ppt/slides/slide78.xml" ContentType="application/vnd.openxmlformats-officedocument.presentationml.slide+xml"/>
  <Override PartName="/ppt/slides/slide115.xml" ContentType="application/vnd.openxmlformats-officedocument.presentationml.slide+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tags/tag113.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tags/tag102.xml" ContentType="application/vnd.openxmlformats-officedocument.presentationml.tags+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tags/tag58.xml" ContentType="application/vnd.openxmlformats-officedocument.presentationml.tags+xml"/>
  <Override PartName="/ppt/tags/tag69.xml" ContentType="application/vnd.openxmlformats-officedocument.presentationml.tags+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tags/tag47.xml" ContentType="application/vnd.openxmlformats-officedocument.presentationml.tags+xml"/>
  <Override PartName="/ppt/notesSlides/notesSlide72.xml" ContentType="application/vnd.openxmlformats-officedocument.presentationml.notesSlide+xml"/>
  <Override PartName="/ppt/tags/tag94.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61.xml" ContentType="application/vnd.openxmlformats-officedocument.presentationml.notesSlide+xml"/>
  <Override PartName="/ppt/tags/tag83.xml" ContentType="application/vnd.openxmlformats-officedocument.presentationml.tags+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notesSlides/notesSlide50.xml" ContentType="application/vnd.openxmlformats-officedocument.presentationml.notesSlide+xml"/>
  <Override PartName="/ppt/tags/tag61.xml" ContentType="application/vnd.openxmlformats-officedocument.presentationml.tags+xml"/>
  <Override PartName="/ppt/tags/tag72.xml" ContentType="application/vnd.openxmlformats-officedocument.presentationml.tags+xml"/>
  <Override PartName="/ppt/slides/slide109.xml" ContentType="application/vnd.openxmlformats-officedocument.presentationml.slide+xml"/>
  <Override PartName="/ppt/tags/tag50.xml" ContentType="application/vnd.openxmlformats-officedocument.presentationml.tags+xml"/>
  <Override PartName="/ppt/notesSlides/notesSlide108.xml" ContentType="application/vnd.openxmlformats-officedocument.presentationml.notesSlide+xml"/>
  <Override PartName="/ppt/tags/tag107.xml" ContentType="application/vnd.openxmlformats-officedocument.presentationml.tags+xml"/>
  <Override PartName="/ppt/notesSlides/notesSlide119.xml" ContentType="application/vnd.openxmlformats-officedocument.presentationml.notesSlide+xml"/>
  <Override PartName="/ppt/slides/slide97.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tags/tag99.xml" ContentType="application/vnd.openxmlformats-officedocument.presentationml.tags+xml"/>
  <Override PartName="/ppt/tags/tag110.xml" ContentType="application/vnd.openxmlformats-officedocument.presentationml.tags+xml"/>
  <Override PartName="/ppt/slides/slide53.xml" ContentType="application/vnd.openxmlformats-officedocument.presentationml.slide+xml"/>
  <Default Extension="jpeg" ContentType="image/jpeg"/>
  <Override PartName="/ppt/tags/tag3.xml" ContentType="application/vnd.openxmlformats-officedocument.presentationml.tags+xml"/>
  <Override PartName="/ppt/notesSlides/notesSlide55.xml" ContentType="application/vnd.openxmlformats-officedocument.presentationml.notesSlide+xml"/>
  <Override PartName="/ppt/tags/tag77.xml" ContentType="application/vnd.openxmlformats-officedocument.presentationml.tags+xml"/>
  <Override PartName="/ppt/tags/tag88.xml" ContentType="application/vnd.openxmlformats-officedocument.presentationml.tags+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notesSlides/notesSlide44.xml" ContentType="application/vnd.openxmlformats-officedocument.presentationml.notesSlide+xml"/>
  <Override PartName="/ppt/tags/tag66.xml" ContentType="application/vnd.openxmlformats-officedocument.presentationml.tags+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55.xml" ContentType="application/vnd.openxmlformats-officedocument.presentationml.tags+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slides/slide117.xml" ContentType="application/vnd.openxmlformats-officedocument.presentationml.slide+xml"/>
  <Override PartName="/ppt/tags/tag22.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tags/tag11.xml" ContentType="application/vnd.openxmlformats-officedocument.presentationml.tags+xml"/>
  <Override PartName="/ppt/notesSlides/notesSlide116.xml" ContentType="application/vnd.openxmlformats-officedocument.presentationml.notesSlide+xml"/>
  <Override PartName="/ppt/tags/tag115.xml" ContentType="application/vnd.openxmlformats-officedocument.presentationml.tags+xml"/>
  <Override PartName="/ppt/slides/slide58.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tags/tag104.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23"/>
  </p:notesMasterIdLst>
  <p:sldIdLst>
    <p:sldId id="1250" r:id="rId2"/>
    <p:sldId id="1251" r:id="rId3"/>
    <p:sldId id="1252" r:id="rId4"/>
    <p:sldId id="1253" r:id="rId5"/>
    <p:sldId id="1254" r:id="rId6"/>
    <p:sldId id="1255" r:id="rId7"/>
    <p:sldId id="1256" r:id="rId8"/>
    <p:sldId id="1325" r:id="rId9"/>
    <p:sldId id="1326" r:id="rId10"/>
    <p:sldId id="1257" r:id="rId11"/>
    <p:sldId id="1258" r:id="rId12"/>
    <p:sldId id="1259" r:id="rId13"/>
    <p:sldId id="1260" r:id="rId14"/>
    <p:sldId id="1261" r:id="rId15"/>
    <p:sldId id="1262" r:id="rId16"/>
    <p:sldId id="1263" r:id="rId17"/>
    <p:sldId id="1327" r:id="rId18"/>
    <p:sldId id="1265" r:id="rId19"/>
    <p:sldId id="1267" r:id="rId20"/>
    <p:sldId id="1270" r:id="rId21"/>
    <p:sldId id="1271" r:id="rId22"/>
    <p:sldId id="1284" r:id="rId23"/>
    <p:sldId id="1272" r:id="rId24"/>
    <p:sldId id="1273" r:id="rId25"/>
    <p:sldId id="1274" r:id="rId26"/>
    <p:sldId id="1276" r:id="rId27"/>
    <p:sldId id="1328" r:id="rId28"/>
    <p:sldId id="1331" r:id="rId29"/>
    <p:sldId id="1279" r:id="rId30"/>
    <p:sldId id="1286" r:id="rId31"/>
    <p:sldId id="1149" r:id="rId32"/>
    <p:sldId id="1150" r:id="rId33"/>
    <p:sldId id="1152" r:id="rId34"/>
    <p:sldId id="1153" r:id="rId35"/>
    <p:sldId id="1280" r:id="rId36"/>
    <p:sldId id="1157" r:id="rId37"/>
    <p:sldId id="1158" r:id="rId38"/>
    <p:sldId id="1159" r:id="rId39"/>
    <p:sldId id="1283" r:id="rId40"/>
    <p:sldId id="1160" r:id="rId41"/>
    <p:sldId id="1162" r:id="rId42"/>
    <p:sldId id="1287" r:id="rId43"/>
    <p:sldId id="1164" r:id="rId44"/>
    <p:sldId id="1182" r:id="rId45"/>
    <p:sldId id="1183" r:id="rId46"/>
    <p:sldId id="1185" r:id="rId47"/>
    <p:sldId id="1186" r:id="rId48"/>
    <p:sldId id="1289" r:id="rId49"/>
    <p:sldId id="1290" r:id="rId50"/>
    <p:sldId id="1294" r:id="rId51"/>
    <p:sldId id="1296" r:id="rId52"/>
    <p:sldId id="1191" r:id="rId53"/>
    <p:sldId id="1196" r:id="rId54"/>
    <p:sldId id="1229" r:id="rId55"/>
    <p:sldId id="1197" r:id="rId56"/>
    <p:sldId id="1297" r:id="rId57"/>
    <p:sldId id="1230" r:id="rId58"/>
    <p:sldId id="1298" r:id="rId59"/>
    <p:sldId id="1299" r:id="rId60"/>
    <p:sldId id="1199" r:id="rId61"/>
    <p:sldId id="1192" r:id="rId62"/>
    <p:sldId id="1193" r:id="rId63"/>
    <p:sldId id="1200" r:id="rId64"/>
    <p:sldId id="1232" r:id="rId65"/>
    <p:sldId id="1203" r:id="rId66"/>
    <p:sldId id="1205" r:id="rId67"/>
    <p:sldId id="1234" r:id="rId68"/>
    <p:sldId id="1206" r:id="rId69"/>
    <p:sldId id="1235" r:id="rId70"/>
    <p:sldId id="1301" r:id="rId71"/>
    <p:sldId id="1207" r:id="rId72"/>
    <p:sldId id="1208" r:id="rId73"/>
    <p:sldId id="1302" r:id="rId74"/>
    <p:sldId id="1332" r:id="rId75"/>
    <p:sldId id="1236" r:id="rId76"/>
    <p:sldId id="1303" r:id="rId77"/>
    <p:sldId id="1209" r:id="rId78"/>
    <p:sldId id="1304" r:id="rId79"/>
    <p:sldId id="1305" r:id="rId80"/>
    <p:sldId id="1211" r:id="rId81"/>
    <p:sldId id="1212" r:id="rId82"/>
    <p:sldId id="1214" r:id="rId83"/>
    <p:sldId id="1239" r:id="rId84"/>
    <p:sldId id="1306" r:id="rId85"/>
    <p:sldId id="1307" r:id="rId86"/>
    <p:sldId id="1308" r:id="rId87"/>
    <p:sldId id="1309" r:id="rId88"/>
    <p:sldId id="1215" r:id="rId89"/>
    <p:sldId id="1310" r:id="rId90"/>
    <p:sldId id="1240" r:id="rId91"/>
    <p:sldId id="1312" r:id="rId92"/>
    <p:sldId id="1311" r:id="rId93"/>
    <p:sldId id="1217" r:id="rId94"/>
    <p:sldId id="1218" r:id="rId95"/>
    <p:sldId id="1314" r:id="rId96"/>
    <p:sldId id="1241" r:id="rId97"/>
    <p:sldId id="1316" r:id="rId98"/>
    <p:sldId id="1313" r:id="rId99"/>
    <p:sldId id="1165" r:id="rId100"/>
    <p:sldId id="1166" r:id="rId101"/>
    <p:sldId id="1169" r:id="rId102"/>
    <p:sldId id="1243" r:id="rId103"/>
    <p:sldId id="1317" r:id="rId104"/>
    <p:sldId id="1172" r:id="rId105"/>
    <p:sldId id="1171" r:id="rId106"/>
    <p:sldId id="1244" r:id="rId107"/>
    <p:sldId id="1245" r:id="rId108"/>
    <p:sldId id="1179" r:id="rId109"/>
    <p:sldId id="1219" r:id="rId110"/>
    <p:sldId id="1220" r:id="rId111"/>
    <p:sldId id="1322" r:id="rId112"/>
    <p:sldId id="1180" r:id="rId113"/>
    <p:sldId id="1173" r:id="rId114"/>
    <p:sldId id="1174" r:id="rId115"/>
    <p:sldId id="1318" r:id="rId116"/>
    <p:sldId id="1175" r:id="rId117"/>
    <p:sldId id="1194" r:id="rId118"/>
    <p:sldId id="1201" r:id="rId119"/>
    <p:sldId id="1249" r:id="rId120"/>
    <p:sldId id="1222" r:id="rId121"/>
    <p:sldId id="1176" r:id="rId122"/>
  </p:sldIdLst>
  <p:sldSz cx="9144000" cy="5143500" type="screen16x9"/>
  <p:notesSz cx="6858000" cy="9144000"/>
  <p:custDataLst>
    <p:tags r:id="rId12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 xmlns:p15="http://schemas.microsoft.com/office/powerpoint/2012/main">
        <p15:guide id="1" orient="horz" pos="1643" userDrawn="1">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4" clrIdx="3"/>
  <p:cmAuthor id="4" name="Arpita Brat" initials="AB" lastIdx="47" clrIdx="4">
    <p:extLst>
      <p:ext uri="{19B8F6BF-5375-455C-9EA6-DF929625EA0E}">
        <p15:presenceInfo xmlns="" xmlns:p15="http://schemas.microsoft.com/office/powerpoint/2012/main" userId="02a5492ed542b403" providerId="Windows Live"/>
      </p:ext>
    </p:extLst>
  </p:cmAuthor>
  <p:cmAuthor id="5" name="Telethia Willis (twillis)" initials="TW(" lastIdx="3" clrIdx="5">
    <p:extLst>
      <p:ext uri="{19B8F6BF-5375-455C-9EA6-DF929625EA0E}">
        <p15:presenceInfo xmlns="" xmlns:p15="http://schemas.microsoft.com/office/powerpoint/2012/main" userId="S::twillis@cisco.com::b3a0f02c-775d-4737-9fd6-3f4e1d55c5e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0000CC"/>
    <a:srgbClr val="000099"/>
    <a:srgbClr val="CC99FF"/>
    <a:srgbClr val="CC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5" autoAdjust="0"/>
    <p:restoredTop sz="76000" autoAdjust="0"/>
  </p:normalViewPr>
  <p:slideViewPr>
    <p:cSldViewPr snapToGrid="0" showGuides="1">
      <p:cViewPr varScale="1">
        <p:scale>
          <a:sx n="79" d="100"/>
          <a:sy n="79" d="100"/>
        </p:scale>
        <p:origin x="-930" y="-84"/>
      </p:cViewPr>
      <p:guideLst>
        <p:guide orient="horz" pos="1643"/>
        <p:guide pos="336"/>
      </p:guideLst>
    </p:cSldViewPr>
  </p:slideViewPr>
  <p:notesTextViewPr>
    <p:cViewPr>
      <p:scale>
        <a:sx n="1" d="1"/>
        <a:sy n="1" d="1"/>
      </p:scale>
      <p:origin x="0" y="0"/>
    </p:cViewPr>
  </p:notesTextViewPr>
  <p:sorterViewPr>
    <p:cViewPr>
      <p:scale>
        <a:sx n="111" d="100"/>
        <a:sy n="111" d="100"/>
      </p:scale>
      <p:origin x="0" y="-512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gs" Target="tags/tag1.xml"/><Relationship Id="rId12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pPr/>
              <a:t>11/21/2020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pPr/>
              <a:t>‹#›</a:t>
            </a:fld>
            <a:endParaRPr lang="en-US" dirty="0"/>
          </a:p>
        </p:txBody>
      </p:sp>
    </p:spTree>
    <p:extLst>
      <p:ext uri="{BB962C8B-B14F-4D97-AF65-F5344CB8AC3E}">
        <p14:creationId xmlns=""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Cisco Networking Academy Program</a:t>
            </a:r>
          </a:p>
          <a:p>
            <a:pPr rtl="0"/>
            <a:r>
              <a:rPr lang="fr-FR">
                <a:solidFill>
                  <a:srgbClr val="AFE8FB"/>
                </a:solidFill>
              </a:rPr>
              <a:t>DevNet Associate v1.0</a:t>
            </a:r>
          </a:p>
          <a:p>
            <a:pPr rtl="0">
              <a:buFontTx/>
              <a:buNone/>
            </a:pPr>
            <a:r>
              <a:rPr lang="fr-FR" sz="1200" b="0"/>
              <a:t>Module 7: </a:t>
            </a:r>
            <a:r>
              <a:rPr lang="fr-FR">
                <a:solidFill>
                  <a:schemeClr val="accent5">
                    <a:lumMod val="40000"/>
                    <a:lumOff val="60000"/>
                  </a:schemeClr>
                </a:solidFill>
              </a:rPr>
              <a:t>Infrastructure et automatisation</a:t>
            </a:r>
          </a:p>
        </p:txBody>
      </p:sp>
      <p:sp>
        <p:nvSpPr>
          <p:cNvPr id="4" name="Slide Number Placeholder 3"/>
          <p:cNvSpPr>
            <a:spLocks noGrp="1"/>
          </p:cNvSpPr>
          <p:nvPr>
            <p:ph type="sldNum" sz="quarter" idx="10"/>
          </p:nvPr>
        </p:nvSpPr>
        <p:spPr/>
        <p:txBody>
          <a:bodyPr/>
          <a:lstStyle/>
          <a:p>
            <a:pPr rtl="0"/>
            <a:fld id="{5641018C-6CAF-B84E-B92C-ECB119457FBA}" type="slidenum">
              <a:rPr/>
              <a:pPr rtl="0"/>
              <a:t>1</a:t>
            </a:fld>
            <a:endParaRPr/>
          </a:p>
        </p:txBody>
      </p:sp>
    </p:spTree>
    <p:extLst>
      <p:ext uri="{BB962C8B-B14F-4D97-AF65-F5344CB8AC3E}">
        <p14:creationId xmlns="" xmlns:c="http://schemas.openxmlformats.org/drawingml/2006/chart" xmlns:c15="http://schemas.microsoft.com/office/drawing/2012/chart"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solidFill>
                  <a:srgbClr val="FF0000"/>
                </a:solidFill>
              </a:rPr>
              <a:t>Cisco Networking Academy Program</a:t>
            </a:r>
          </a:p>
          <a:p>
            <a:pPr rtl="0">
              <a:buFontTx/>
              <a:buNone/>
            </a:pPr>
            <a:r>
              <a:rPr lang="fr-FR" b="0">
                <a:solidFill>
                  <a:srgbClr val="FF0000"/>
                </a:solidFill>
              </a:rPr>
              <a:t>DevNet Associate v1.0</a:t>
            </a:r>
          </a:p>
          <a:p>
            <a:pPr rtl="0">
              <a:buFontTx/>
              <a:buNone/>
            </a:pPr>
            <a:r>
              <a:rPr lang="fr-FR" sz="1200" b="0">
                <a:solidFill>
                  <a:srgbClr val="FF0000"/>
                </a:solidFill>
              </a:rPr>
              <a:t>Module 7: </a:t>
            </a:r>
            <a:r>
              <a:rPr lang="fr-FR" sz="1200" b="0" baseline="0">
                <a:solidFill>
                  <a:srgbClr val="FF0000"/>
                </a:solidFill>
              </a:rPr>
              <a:t>Infrastructure et automatisation</a:t>
            </a:r>
          </a:p>
          <a:p>
            <a:pPr>
              <a:buFontTx/>
              <a:buNone/>
            </a:pPr>
            <a:endParaRPr lang="en-US" sz="1200" b="0" dirty="0">
              <a:solidFill>
                <a:srgbClr val="FF0000"/>
              </a:solidFill>
            </a:endParaRPr>
          </a:p>
          <a:p>
            <a:pPr rtl="0"/>
            <a:r>
              <a:rPr lang="fr-FR" sz="1050" b="1" u="sng"/>
              <a:t>Activités en session / Explications :</a:t>
            </a:r>
          </a:p>
          <a:p>
            <a:pPr marL="171450" lvl="0" indent="-171450" rtl="0">
              <a:buFont typeface="Arial" panose="020B0604020202020204" pitchFamily="34" charset="0"/>
              <a:buChar char="•"/>
            </a:pPr>
            <a:r>
              <a:rPr lang="fr-FR" sz="1050" b="1">
                <a:solidFill>
                  <a:srgbClr val="FF0000"/>
                </a:solidFill>
              </a:rPr>
              <a:t>Durée</a:t>
            </a:r>
            <a:r>
              <a:rPr lang="fr-FR" b="1">
                <a:solidFill>
                  <a:srgbClr val="FF0000"/>
                </a:solidFill>
              </a:rPr>
              <a:t>: </a:t>
            </a:r>
            <a:r>
              <a:rPr lang="fr-FR" sz="1000" b="0">
                <a:solidFill>
                  <a:srgbClr val="FF0000"/>
                </a:solidFill>
              </a:rPr>
              <a:t>7</a:t>
            </a:r>
            <a:r>
              <a:rPr lang="fr-FR" sz="1000">
                <a:solidFill>
                  <a:srgbClr val="FF0000"/>
                </a:solidFill>
              </a:rPr>
              <a:t> mi</a:t>
            </a:r>
            <a:r>
              <a:rPr lang="fr-FR" sz="1000"/>
              <a:t>n</a:t>
            </a:r>
          </a:p>
          <a:p>
            <a:pPr marL="171450" lvl="0" indent="-171450" rtl="0">
              <a:buFont typeface="Arial" panose="020B0604020202020204" pitchFamily="34" charset="0"/>
              <a:buChar char="•"/>
            </a:pPr>
            <a:r>
              <a:rPr lang="fr-FR" sz="1050" b="1"/>
              <a:t>Notes à l'instructeur: </a:t>
            </a:r>
          </a:p>
          <a:p>
            <a:pPr marL="341313" lvl="1" indent="-171450" rtl="0">
              <a:buFont typeface="Arial" panose="020B0604020202020204" pitchFamily="34" charset="0"/>
              <a:buChar char="•"/>
            </a:pPr>
            <a:r>
              <a:rPr lang="fr-FR" sz="1000"/>
              <a:t>Définissez le contexte du module en mentionnant qu'il </a:t>
            </a:r>
            <a:r>
              <a:rPr lang="fr-FR" sz="1200" b="0" i="0">
                <a:solidFill>
                  <a:srgbClr val="58585B"/>
                </a:solidFill>
                <a:effectLst/>
                <a:latin typeface="CiscoSans"/>
              </a:rPr>
              <a:t>existe de nombreux outils pour automatiser les tâches et des outils spécialisés pour simuler un réseau pour les tests. Mais encore plus précieux pour les ingénieurs réseau est la rapidité avec précision et les options en libre-service sûres.</a:t>
            </a:r>
          </a:p>
          <a:p>
            <a:pPr marL="341313" lvl="1" indent="-171450" rtl="0">
              <a:buFont typeface="Arial" panose="020B0604020202020204" pitchFamily="34" charset="0"/>
              <a:buChar char="•"/>
            </a:pPr>
            <a:r>
              <a:rPr lang="fr-FR" sz="1200" b="0" i="0">
                <a:solidFill>
                  <a:srgbClr val="58585B"/>
                </a:solidFill>
                <a:effectLst/>
                <a:latin typeface="CiscoSans"/>
              </a:rPr>
              <a:t>Mentionnez que dans ce module, les apprenants apprendront plus sur l'automatisation. </a:t>
            </a:r>
          </a:p>
          <a:p>
            <a:pPr marL="341313" lvl="1" indent="-171450" rtl="0">
              <a:buFont typeface="Arial" panose="020B0604020202020204" pitchFamily="34" charset="0"/>
              <a:buChar char="•"/>
            </a:pPr>
            <a:r>
              <a:rPr lang="fr-FR" sz="1050" b="0">
                <a:solidFill>
                  <a:prstClr val="black"/>
                </a:solidFill>
              </a:rPr>
              <a:t>Interagissez avec les apprenants pour les informer sur </a:t>
            </a:r>
            <a:r>
              <a:rPr lang="fr-FR" sz="1200" b="0" i="0" kern="1200">
                <a:solidFill>
                  <a:schemeClr val="tx1"/>
                </a:solidFill>
                <a:effectLst/>
                <a:latin typeface="+mn-lt"/>
                <a:ea typeface="+mn-ea"/>
                <a:cs typeface="+mn-cs"/>
              </a:rPr>
              <a:t>l'automatisation de l'infrastructure. </a:t>
            </a:r>
          </a:p>
          <a:p>
            <a:pPr marL="341313" lvl="1" indent="-171450" rtl="0">
              <a:buFont typeface="Arial" panose="020B0604020202020204" pitchFamily="34" charset="0"/>
              <a:buChar char="•"/>
            </a:pPr>
            <a:r>
              <a:rPr lang="fr-FR" sz="1000"/>
              <a:t>Lisez les objectifs et décrivez brièvement chacun d'eux.</a:t>
            </a:r>
            <a:r>
              <a:rPr lang="fr-FR" sz="100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1"/>
              <a:t>Points clés : </a:t>
            </a:r>
            <a:r>
              <a:rPr lang="fr-FR" sz="1200" b="0" i="1"/>
              <a:t>N﻿A</a:t>
            </a:r>
          </a:p>
        </p:txBody>
      </p:sp>
      <p:sp>
        <p:nvSpPr>
          <p:cNvPr id="4" name="Slide Number Placeholder 3"/>
          <p:cNvSpPr>
            <a:spLocks noGrp="1"/>
          </p:cNvSpPr>
          <p:nvPr>
            <p:ph type="sldNum" sz="quarter" idx="10"/>
          </p:nvPr>
        </p:nvSpPr>
        <p:spPr/>
        <p:txBody>
          <a:bodyPr/>
          <a:lstStyle/>
          <a:p>
            <a:pPr rtl="0"/>
            <a:fld id="{5641018C-6CAF-B84E-B92C-ECB119457FBA}" type="slidenum">
              <a:rPr/>
              <a:pPr rtl="0"/>
              <a:t>10</a:t>
            </a:fld>
            <a:endParaRPr/>
          </a:p>
        </p:txBody>
      </p:sp>
    </p:spTree>
    <p:extLst>
      <p:ext uri="{BB962C8B-B14F-4D97-AF65-F5344CB8AC3E}">
        <p14:creationId xmlns="" xmlns:c="http://schemas.openxmlformats.org/drawingml/2006/chart" xmlns:c15="http://schemas.microsoft.com/office/drawing/2012/chart" xmlns:p14="http://schemas.microsoft.com/office/powerpoint/2010/main" val="50811875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100</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7.5</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Infrastructure en tant que Code</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7.5.1</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Pourquoi stocker</a:t>
            </a:r>
            <a:r>
              <a:rPr lang="fr-FR" sz="1200">
                <a:solidFill>
                  <a:schemeClr val="accent5">
                    <a:lumMod val="40000"/>
                    <a:lumOff val="60000"/>
                  </a:schemeClr>
                </a:solidFill>
              </a:rPr>
              <a:t>l'infrastructure comme un code ?</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96868842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101</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7.5</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Infrastructure en tant que Code</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7.5.1</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Pourquoi stocker</a:t>
            </a:r>
            <a:r>
              <a:rPr lang="fr-FR" sz="1200">
                <a:solidFill>
                  <a:schemeClr val="accent5">
                    <a:lumMod val="40000"/>
                    <a:lumOff val="60000"/>
                  </a:schemeClr>
                </a:solidFill>
              </a:rPr>
              <a:t>l'infrastructure comme un code ?</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315663567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102</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7.5</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Infrastructure comme Code</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7.5.1</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Pourquoi stocker</a:t>
            </a:r>
            <a:r>
              <a:rPr lang="fr-FR" sz="1200">
                <a:solidFill>
                  <a:schemeClr val="accent5">
                    <a:lumMod val="40000"/>
                    <a:lumOff val="60000"/>
                  </a:schemeClr>
                </a:solidFill>
              </a:rPr>
              <a:t>l'infrastructure comme un code ?</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10923006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103</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7.5</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Infrastructure en tant que Code</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7.5.1</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Pourquoi stocker</a:t>
            </a:r>
            <a:r>
              <a:rPr lang="fr-FR" sz="1200">
                <a:solidFill>
                  <a:schemeClr val="accent5">
                    <a:lumMod val="40000"/>
                    <a:lumOff val="60000"/>
                  </a:schemeClr>
                </a:solidFill>
              </a:rPr>
              <a:t>l'infrastructure comme code ?</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10923006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Source :</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7.6 - Automatisation des tests</a:t>
            </a:r>
          </a:p>
          <a:p>
            <a:pPr>
              <a:lnSpc>
                <a:spcPct val="80000"/>
              </a:lnSpc>
              <a:buFontTx/>
              <a:buNone/>
            </a:pPr>
            <a:endParaRPr lang="en-US" sz="1200" dirty="0">
              <a:solidFill>
                <a:schemeClr val="accent5">
                  <a:lumMod val="40000"/>
                  <a:lumOff val="60000"/>
                </a:schemeClr>
              </a:solidFill>
            </a:endParaRPr>
          </a:p>
          <a:p>
            <a:pPr rtl="0">
              <a:lnSpc>
                <a:spcPct val="80000"/>
              </a:lnSpc>
              <a:buFontTx/>
              <a:buNone/>
            </a:pPr>
            <a:r>
              <a:rPr lang="fr-FR" sz="1050" b="1" u="sng"/>
              <a:t>Activités en session / Explications :</a:t>
            </a:r>
          </a:p>
          <a:p>
            <a:pPr marL="171450" lvl="0" indent="-171450" rtl="0">
              <a:buFont typeface="Arial" panose="020B0604020202020204" pitchFamily="34" charset="0"/>
              <a:buChar char="•"/>
            </a:pPr>
            <a:r>
              <a:rPr lang="fr-FR" sz="1050" b="1">
                <a:solidFill>
                  <a:srgbClr val="FF0000"/>
                </a:solidFill>
              </a:rPr>
              <a:t>Durée</a:t>
            </a:r>
            <a:r>
              <a:rPr lang="fr-FR" b="1">
                <a:solidFill>
                  <a:srgbClr val="FF0000"/>
                </a:solidFill>
              </a:rPr>
              <a:t>: </a:t>
            </a:r>
            <a:r>
              <a:rPr lang="fr-FR" sz="1000" b="0">
                <a:solidFill>
                  <a:srgbClr val="FF0000"/>
                </a:solidFill>
              </a:rPr>
              <a:t>20</a:t>
            </a:r>
            <a:r>
              <a:rPr lang="fr-FR" sz="1000">
                <a:solidFill>
                  <a:srgbClr val="FF0000"/>
                </a:solidFill>
              </a:rPr>
              <a:t> mi</a:t>
            </a:r>
            <a:r>
              <a:rPr lang="fr-FR" sz="1000"/>
              <a:t>n</a:t>
            </a:r>
          </a:p>
          <a:p>
            <a:pPr marL="171450" lvl="0" indent="-171450" rtl="0">
              <a:buFont typeface="Arial" panose="020B0604020202020204" pitchFamily="34" charset="0"/>
              <a:buChar char="•"/>
            </a:pPr>
            <a:r>
              <a:rPr lang="fr-FR" sz="1050" b="1"/>
              <a:t>Notes à l'instructeur: </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Introduisez la rubrique et discutez des tests et de la validation de l'automatisation.</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Mentionnez aux apprenants que </a:t>
            </a:r>
            <a:r>
              <a:rPr lang="fr-FR" sz="1200" b="0" i="0">
                <a:solidFill>
                  <a:srgbClr val="58585B"/>
                </a:solidFill>
                <a:effectLst/>
                <a:latin typeface="CiscoSans"/>
              </a:rPr>
              <a:t>dans cette rubrique, ils découvriront une suite de produits et de pratiques créés par Cisco et sa communauté d'utilisateurs afin d'étendre l'automatisation des tests à la configuration réseau pilotée par logiciel, et de réduire ou d'éliminer l'incertitude quant à la façon dont les architectures réseau potentielles et effectuer une fois entièrement implémenté.</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Assurez-vous que les apprenants ont connaissance de la solution de test PYATS.</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À la fin du sujet, demandez aux apprenants comment ils se sont comportés pendant les </a:t>
            </a:r>
            <a:r>
              <a:rPr lang="fr-FR" sz="1000" kern="1200" baseline="0">
                <a:solidFill>
                  <a:schemeClr val="tx1"/>
                </a:solidFill>
                <a:latin typeface="+mn-lt"/>
                <a:ea typeface="+mn-ea"/>
                <a:cs typeface="+mn-cs"/>
              </a:rPr>
              <a:t>travaux pratiques</a:t>
            </a:r>
            <a:r>
              <a:rPr lang="fr-FR" sz="1000" kern="1200">
                <a:solidFill>
                  <a:schemeClr val="tx1"/>
                </a:solidFill>
                <a:latin typeface="+mn-lt"/>
                <a:ea typeface="+mn-ea"/>
                <a:cs typeface="+mn-cs"/>
              </a:rPr>
              <a:t> pyATS. </a:t>
            </a:r>
          </a:p>
          <a:p>
            <a:pPr marL="171450" lvl="0" indent="-171450" algn="l" defTabSz="457200" rtl="0" eaLnBrk="1" latinLnBrk="0" hangingPunct="1">
              <a:buFont typeface="Arial" panose="020B0604020202020204" pitchFamily="34" charset="0"/>
              <a:buChar char="•"/>
            </a:pPr>
            <a:r>
              <a:rPr lang="fr-FR" sz="1050" b="1"/>
              <a:t>Points clés</a:t>
            </a:r>
            <a:r>
              <a:rPr lang="fr-FR" sz="1050" b="1" i="1"/>
              <a:t> : </a:t>
            </a:r>
            <a:r>
              <a:rPr lang="fr-FR" sz="1000" b="0" i="0"/>
              <a:t>PYATS, tests automatisés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104</a:t>
            </a:fld>
            <a:endParaRPr/>
          </a:p>
        </p:txBody>
      </p:sp>
    </p:spTree>
    <p:extLst>
      <p:ext uri="{BB962C8B-B14F-4D97-AF65-F5344CB8AC3E}">
        <p14:creationId xmlns="" xmlns:c="http://schemas.openxmlformats.org/drawingml/2006/chart" xmlns:c15="http://schemas.microsoft.com/office/drawing/2012/chart" xmlns:p14="http://schemas.microsoft.com/office/powerpoint/2010/main" val="357385560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105</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7.6 - Automatisation des tests</a:t>
            </a:r>
          </a:p>
          <a:p>
            <a:pPr rtl="0">
              <a:lnSpc>
                <a:spcPct val="80000"/>
              </a:lnSpc>
              <a:buFontTx/>
              <a:buNone/>
            </a:pPr>
            <a:r>
              <a:rPr lang="fr-FR" sz="1200" kern="1200">
                <a:solidFill>
                  <a:schemeClr val="tx1"/>
                </a:solidFill>
                <a:latin typeface="Arial" charset="0"/>
                <a:ea typeface="ＭＳ Ｐゴシック" charset="0"/>
                <a:cs typeface="ＭＳ Ｐゴシック" charset="0"/>
              </a:rPr>
              <a:t>7.6.1</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Test et validation automatisés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36063081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106</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7.6 - Automatisation des tests</a:t>
            </a:r>
          </a:p>
          <a:p>
            <a:pPr rtl="0">
              <a:lnSpc>
                <a:spcPct val="80000"/>
              </a:lnSpc>
              <a:buFontTx/>
              <a:buNone/>
            </a:pPr>
            <a:r>
              <a:rPr lang="fr-FR" sz="1200" kern="1200">
                <a:solidFill>
                  <a:schemeClr val="tx1"/>
                </a:solidFill>
                <a:latin typeface="Arial" charset="0"/>
                <a:ea typeface="ＭＳ Ｐゴシック" charset="0"/>
                <a:cs typeface="ＭＳ Ｐゴシック" charset="0"/>
              </a:rPr>
              <a:t>7.6.1</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Test et validation automatisés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414138941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107</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7.6 - Automatisation des tests</a:t>
            </a:r>
          </a:p>
          <a:p>
            <a:pPr rtl="0">
              <a:lnSpc>
                <a:spcPct val="80000"/>
              </a:lnSpc>
              <a:buFontTx/>
              <a:buNone/>
            </a:pPr>
            <a:r>
              <a:rPr lang="fr-FR" sz="1200" kern="1200">
                <a:solidFill>
                  <a:schemeClr val="tx1"/>
                </a:solidFill>
                <a:latin typeface="Arial" charset="0"/>
                <a:ea typeface="ＭＳ Ｐゴシック" charset="0"/>
                <a:cs typeface="ＭＳ Ｐゴシック" charset="0"/>
              </a:rPr>
              <a:t>7.6.1</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Test et validation automatisés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77432518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108</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7.6 - Automatisation des tests</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7.6.2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Exemple de PyATS</a:t>
            </a:r>
          </a:p>
          <a:p>
            <a:pPr>
              <a:lnSpc>
                <a:spcPct val="80000"/>
              </a:lnSpc>
              <a:buFontTx/>
              <a:buNone/>
            </a:pPr>
            <a:endParaRPr lang="en-US" sz="120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346757595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109</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7.6 - Automatisation des tests</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7.6.2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Exemple de PyATS</a:t>
            </a:r>
          </a:p>
          <a:p>
            <a:pPr>
              <a:lnSpc>
                <a:spcPct val="80000"/>
              </a:lnSpc>
              <a:buFontTx/>
              <a:buNone/>
            </a:pPr>
            <a:endParaRPr lang="en-US" sz="120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326884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11</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sz="1200" b="0"/>
              <a:t>DevNet Associate v1.0</a:t>
            </a:r>
          </a:p>
          <a:p>
            <a:pPr rtl="0">
              <a:buFontTx/>
              <a:buNone/>
            </a:pPr>
            <a:r>
              <a:rPr lang="fr-FR" sz="1200" b="0"/>
              <a:t>7 – Infrastructure </a:t>
            </a:r>
            <a:r>
              <a:rPr lang="fr-FR" sz="1200" b="0" baseline="0"/>
              <a:t>et automatisation</a:t>
            </a:r>
          </a:p>
          <a:p>
            <a:pPr rtl="0">
              <a:buFontTx/>
              <a:buNone/>
            </a:pPr>
            <a:r>
              <a:rPr lang="fr-FR" sz="1200" b="0"/>
              <a:t>7.0 — Introduction à l'infrastructure et à</a:t>
            </a:r>
            <a:r>
              <a:rPr lang="fr-FR" sz="1200" b="0" baseline="0"/>
              <a:t> l'automatisation</a:t>
            </a:r>
          </a:p>
          <a:p>
            <a:pPr rtl="0">
              <a:buFontTx/>
              <a:buNone/>
            </a:pPr>
            <a:r>
              <a:rPr lang="fr-FR" sz="1200" kern="1200">
                <a:solidFill>
                  <a:schemeClr val="tx1"/>
                </a:solidFill>
                <a:latin typeface="Arial" charset="0"/>
                <a:ea typeface="ＭＳ Ｐゴシック" charset="0"/>
                <a:cs typeface="ＭＳ Ｐゴシック" charset="0"/>
              </a:rPr>
              <a:t>7.0.2 - </a:t>
            </a:r>
            <a:r>
              <a:rPr lang="fr-FR" sz="1200" kern="1200">
                <a:solidFill>
                  <a:schemeClr val="tx1"/>
                </a:solidFill>
                <a:latin typeface="+mn-lt"/>
                <a:ea typeface="+mn-ea"/>
                <a:cs typeface="+mn-cs"/>
              </a:rPr>
              <a:t>Qu'est-ce que</a:t>
            </a:r>
            <a:r>
              <a:rPr lang="fr-FR" sz="1200" kern="1200" baseline="0">
                <a:solidFill>
                  <a:schemeClr val="tx1"/>
                </a:solidFill>
                <a:latin typeface="+mn-lt"/>
                <a:ea typeface="+mn-ea"/>
                <a:cs typeface="+mn-cs"/>
              </a:rPr>
              <a:t> je vais apprendre dans ce module?</a:t>
            </a:r>
          </a:p>
          <a:p>
            <a:pPr>
              <a:buFontTx/>
              <a:buNone/>
            </a:pPr>
            <a:endParaRPr lang="en-US" sz="1200" kern="1200" dirty="0">
              <a:solidFill>
                <a:schemeClr val="tx1"/>
              </a:solidFill>
              <a:latin typeface="Arial" charset="0"/>
              <a:ea typeface="ＭＳ Ｐゴシック" charset="0"/>
              <a:cs typeface="ＭＳ Ｐゴシック" charset="0"/>
            </a:endParaRPr>
          </a:p>
          <a:p>
            <a:endParaRPr lang="en-GB" dirty="0"/>
          </a:p>
        </p:txBody>
      </p:sp>
    </p:spTree>
    <p:extLst>
      <p:ext uri="{BB962C8B-B14F-4D97-AF65-F5344CB8AC3E}">
        <p14:creationId xmlns="" xmlns:c="http://schemas.openxmlformats.org/drawingml/2006/chart" xmlns:c15="http://schemas.microsoft.com/office/drawing/2012/chart" xmlns:p14="http://schemas.microsoft.com/office/powerpoint/2010/main" val="158792403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110</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7.6 - Automatisation des tests</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7.6.2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Exemple de PyATS</a:t>
            </a:r>
          </a:p>
          <a:p>
            <a:pPr>
              <a:lnSpc>
                <a:spcPct val="80000"/>
              </a:lnSpc>
              <a:buFontTx/>
              <a:buNone/>
            </a:pPr>
            <a:endParaRPr lang="en-US" sz="120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352207628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111</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7.6 - Automatisation des tests</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7.6.2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Exemple de PyATS</a:t>
            </a:r>
          </a:p>
          <a:p>
            <a:pPr>
              <a:lnSpc>
                <a:spcPct val="80000"/>
              </a:lnSpc>
              <a:buFontTx/>
              <a:buNone/>
            </a:pPr>
            <a:endParaRPr lang="en-US" sz="120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29591351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112</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7.6 - Automatisation des tests</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7.6.3</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Travaux pratiques - Tests automatisés utilisant pyATS et Genie</a:t>
            </a:r>
          </a:p>
          <a:p>
            <a:pPr>
              <a:lnSpc>
                <a:spcPct val="80000"/>
              </a:lnSpc>
              <a:buFontTx/>
              <a:buNone/>
            </a:pPr>
            <a:endParaRPr lang="en-US" sz="1200" dirty="0">
              <a:solidFill>
                <a:schemeClr val="accent5">
                  <a:lumMod val="40000"/>
                  <a:lumOff val="60000"/>
                </a:schemeClr>
              </a:solidFill>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09945721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Source :</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7.7</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a:t>
            </a:r>
            <a:r>
              <a:rPr lang="fr-FR" sz="1200">
                <a:solidFill>
                  <a:schemeClr val="accent5">
                    <a:lumMod val="40000"/>
                    <a:lumOff val="60000"/>
                  </a:schemeClr>
                </a:solidFill>
              </a:rPr>
              <a:t> Simulation de réseau</a:t>
            </a:r>
          </a:p>
          <a:p>
            <a:pPr>
              <a:lnSpc>
                <a:spcPct val="80000"/>
              </a:lnSpc>
              <a:buFontTx/>
              <a:buNone/>
            </a:pPr>
            <a:endParaRPr lang="en-US" sz="1200" dirty="0">
              <a:solidFill>
                <a:schemeClr val="accent5">
                  <a:lumMod val="40000"/>
                  <a:lumOff val="60000"/>
                </a:schemeClr>
              </a:solidFill>
            </a:endParaRPr>
          </a:p>
          <a:p>
            <a:pPr rtl="0">
              <a:lnSpc>
                <a:spcPct val="80000"/>
              </a:lnSpc>
              <a:buFontTx/>
              <a:buNone/>
            </a:pPr>
            <a:r>
              <a:rPr lang="fr-FR" sz="1050" b="1" u="sng"/>
              <a:t>Activités en cours de session/Explications :</a:t>
            </a:r>
          </a:p>
          <a:p>
            <a:pPr marL="171450" lvl="0" indent="-171450" rtl="0">
              <a:buFont typeface="Arial" panose="020B0604020202020204" pitchFamily="34" charset="0"/>
              <a:buChar char="•"/>
            </a:pPr>
            <a:r>
              <a:rPr lang="fr-FR" sz="1050" b="1">
                <a:solidFill>
                  <a:srgbClr val="FF0000"/>
                </a:solidFill>
              </a:rPr>
              <a:t>Durée</a:t>
            </a:r>
            <a:r>
              <a:rPr lang="fr-FR" b="1">
                <a:solidFill>
                  <a:srgbClr val="FF0000"/>
                </a:solidFill>
              </a:rPr>
              <a:t>: </a:t>
            </a:r>
            <a:r>
              <a:rPr lang="fr-FR" sz="1000">
                <a:solidFill>
                  <a:srgbClr val="FF0000"/>
                </a:solidFill>
              </a:rPr>
              <a:t>5 mi</a:t>
            </a:r>
            <a:r>
              <a:rPr lang="fr-FR" sz="1000"/>
              <a:t>n</a:t>
            </a:r>
          </a:p>
          <a:p>
            <a:pPr marL="171450" lvl="0" indent="-171450" rtl="0">
              <a:buFont typeface="Arial" panose="020B0604020202020204" pitchFamily="34" charset="0"/>
              <a:buChar char="•"/>
            </a:pPr>
            <a:r>
              <a:rPr lang="fr-FR" sz="1050" b="1"/>
              <a:t>Notes à l'instructeur: </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Présentez le sujet et discutez de la </a:t>
            </a:r>
            <a:r>
              <a:rPr lang="fr-FR" sz="1000" kern="1200" baseline="0">
                <a:solidFill>
                  <a:schemeClr val="tx1"/>
                </a:solidFill>
                <a:latin typeface="+mn-lt"/>
                <a:ea typeface="+mn-ea"/>
                <a:cs typeface="+mn-cs"/>
              </a:rPr>
              <a:t>simulation de réseau et </a:t>
            </a:r>
            <a:r>
              <a:rPr lang="fr-FR" sz="1000" kern="1200">
                <a:solidFill>
                  <a:schemeClr val="tx1"/>
                </a:solidFill>
                <a:latin typeface="+mn-lt"/>
                <a:ea typeface="+mn-ea"/>
                <a:cs typeface="+mn-cs"/>
              </a:rPr>
              <a:t>du</a:t>
            </a:r>
            <a:r>
              <a:rPr lang="fr-FR" sz="1000"/>
              <a:t>Virtual Internet Routing Laboratory (VIRL) de Cisco</a:t>
            </a:r>
            <a:r>
              <a:rPr lang="fr-FR" sz="1000" kern="1200">
                <a:solidFill>
                  <a:schemeClr val="tx1"/>
                </a:solidFill>
                <a:latin typeface="+mn-lt"/>
                <a:ea typeface="+mn-ea"/>
                <a:cs typeface="+mn-cs"/>
              </a:rPr>
              <a:t>.</a:t>
            </a:r>
          </a:p>
          <a:p>
            <a:pPr marL="171450" lvl="0" indent="-171450" algn="l" defTabSz="457200" rtl="0" eaLnBrk="1" latinLnBrk="0" hangingPunct="1">
              <a:buFont typeface="Arial" panose="020B0604020202020204" pitchFamily="34" charset="0"/>
              <a:buChar char="•"/>
            </a:pPr>
            <a:r>
              <a:rPr lang="fr-FR" sz="1050" b="1"/>
              <a:t>Points clés :</a:t>
            </a:r>
            <a:r>
              <a:rPr lang="fr-FR" sz="1100" b="1"/>
              <a:t> </a:t>
            </a:r>
            <a:r>
              <a:rPr lang="fr-FR" sz="1000" b="0" i="0"/>
              <a:t>Simulation de réseau</a:t>
            </a:r>
            <a:r>
              <a:rPr lang="fr-FR" sz="1000" b="0" i="1"/>
              <a:t>, </a:t>
            </a:r>
            <a:r>
              <a:rPr lang="fr-FR" sz="1200"/>
              <a:t>VIRL</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113</a:t>
            </a:fld>
            <a:endParaRPr/>
          </a:p>
        </p:txBody>
      </p:sp>
    </p:spTree>
    <p:extLst>
      <p:ext uri="{BB962C8B-B14F-4D97-AF65-F5344CB8AC3E}">
        <p14:creationId xmlns="" xmlns:c="http://schemas.openxmlformats.org/drawingml/2006/chart" xmlns:c15="http://schemas.microsoft.com/office/drawing/2012/chart" xmlns:p14="http://schemas.microsoft.com/office/powerpoint/2010/main" val="415017294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114</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7.7</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a:t>
            </a:r>
            <a:r>
              <a:rPr lang="fr-FR" sz="1200">
                <a:solidFill>
                  <a:schemeClr val="accent5">
                    <a:lumMod val="40000"/>
                    <a:lumOff val="60000"/>
                  </a:schemeClr>
                </a:solidFill>
              </a:rPr>
              <a:t> Simulation de réseau</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7.7.1 — Simulation de réseau et VIRL</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6935039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115</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7.7</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a:t>
            </a:r>
            <a:r>
              <a:rPr lang="fr-FR" sz="1200">
                <a:solidFill>
                  <a:schemeClr val="accent5">
                    <a:lumMod val="40000"/>
                    <a:lumOff val="60000"/>
                  </a:schemeClr>
                </a:solidFill>
              </a:rPr>
              <a:t> Simulation de réseau</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7.7.1 — Simulation de réseau et VIRL</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11755892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116</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7.7</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a:t>
            </a:r>
            <a:r>
              <a:rPr lang="fr-FR" sz="1200">
                <a:solidFill>
                  <a:schemeClr val="accent5">
                    <a:lumMod val="40000"/>
                    <a:lumOff val="60000"/>
                  </a:schemeClr>
                </a:solidFill>
              </a:rPr>
              <a:t> Simulation de réseau</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7.7.1 — Simulation de réseau et VIRL</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308614994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Source :</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7.8</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a:t>
            </a:r>
            <a:r>
              <a:rPr lang="fr-FR" sz="1200">
                <a:solidFill>
                  <a:schemeClr val="accent5">
                    <a:lumMod val="40000"/>
                    <a:lumOff val="60000"/>
                  </a:schemeClr>
                </a:solidFill>
              </a:rPr>
              <a:t> Résumé sur l'infrastructure et l'automatisation</a:t>
            </a:r>
          </a:p>
          <a:p>
            <a:pPr>
              <a:lnSpc>
                <a:spcPct val="80000"/>
              </a:lnSpc>
              <a:buFontTx/>
              <a:buNone/>
            </a:pPr>
            <a:endParaRPr lang="en-US" sz="1200" dirty="0">
              <a:solidFill>
                <a:schemeClr val="accent5">
                  <a:lumMod val="40000"/>
                  <a:lumOff val="60000"/>
                </a:schemeClr>
              </a:solidFill>
            </a:endParaRPr>
          </a:p>
          <a:p>
            <a:pPr rtl="0">
              <a:lnSpc>
                <a:spcPct val="80000"/>
              </a:lnSpc>
              <a:buFontTx/>
              <a:buNone/>
            </a:pPr>
            <a:r>
              <a:rPr lang="fr-FR" sz="1050" b="1" u="sng"/>
              <a:t>Activités en cours de session/Explications :</a:t>
            </a:r>
          </a:p>
          <a:p>
            <a:pPr marL="171450" lvl="0" indent="-171450" rtl="0">
              <a:buFont typeface="Arial" panose="020B0604020202020204" pitchFamily="34" charset="0"/>
              <a:buChar char="•"/>
            </a:pPr>
            <a:r>
              <a:rPr lang="fr-FR" sz="1050" b="1">
                <a:solidFill>
                  <a:srgbClr val="FF0000"/>
                </a:solidFill>
              </a:rPr>
              <a:t>Durée</a:t>
            </a:r>
            <a:r>
              <a:rPr lang="fr-FR" b="1">
                <a:solidFill>
                  <a:srgbClr val="FF0000"/>
                </a:solidFill>
              </a:rPr>
              <a:t>: </a:t>
            </a:r>
            <a:r>
              <a:rPr lang="fr-FR" sz="1000">
                <a:solidFill>
                  <a:srgbClr val="FF0000"/>
                </a:solidFill>
              </a:rPr>
              <a:t>5 mi</a:t>
            </a:r>
            <a:r>
              <a:rPr lang="fr-FR" sz="1000"/>
              <a:t>n</a:t>
            </a:r>
          </a:p>
          <a:p>
            <a:pPr marL="171450" lvl="0" indent="-171450" rtl="0">
              <a:buFont typeface="Arial" panose="020B0604020202020204" pitchFamily="34" charset="0"/>
              <a:buChar char="•"/>
            </a:pPr>
            <a:r>
              <a:rPr lang="fr-FR" sz="1050" b="1"/>
              <a:t>Notes à l'instructeur: </a:t>
            </a:r>
          </a:p>
          <a:p>
            <a:pPr marL="341313" lvl="1" indent="-171450" algn="l" defTabSz="457200" rtl="0" eaLnBrk="1" latinLnBrk="0" hangingPunct="1">
              <a:buFont typeface="Arial" panose="020B0604020202020204" pitchFamily="34" charset="0"/>
              <a:buChar char="•"/>
              <a:tabLst>
                <a:tab pos="117475" algn="l"/>
              </a:tabLst>
            </a:pPr>
            <a:r>
              <a:rPr lang="fr-FR" sz="1000" kern="1200">
                <a:solidFill>
                  <a:schemeClr val="tx1"/>
                </a:solidFill>
                <a:latin typeface="+mn-lt"/>
                <a:ea typeface="+mn-ea"/>
                <a:cs typeface="+mn-cs"/>
              </a:rPr>
              <a:t>Lisez les points récapitulatifs mentionnés sur la diapositive.</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Discutez de la même façon avec les participants.</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Demandez s'ils ont des questions ou des doutes. </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À la fin, demandez aux élèves de répondre au quiz.</a:t>
            </a:r>
          </a:p>
          <a:p>
            <a:pPr marL="171450" lvl="0" indent="-171450" algn="l" defTabSz="457200" rtl="0" eaLnBrk="1" latinLnBrk="0" hangingPunct="1">
              <a:buFont typeface="Arial" panose="020B0604020202020204" pitchFamily="34" charset="0"/>
              <a:buChar char="•"/>
            </a:pPr>
            <a:r>
              <a:rPr lang="fr-FR" sz="1050" b="1"/>
              <a:t>Points clés:</a:t>
            </a:r>
            <a:r>
              <a:rPr lang="fr-FR" sz="1100" b="1"/>
              <a:t> </a:t>
            </a:r>
            <a:r>
              <a:rPr lang="fr-FR" sz="1000" b="0" i="1"/>
              <a:t>NA</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117</a:t>
            </a:fld>
            <a:endParaRPr/>
          </a:p>
        </p:txBody>
      </p:sp>
    </p:spTree>
    <p:extLst>
      <p:ext uri="{BB962C8B-B14F-4D97-AF65-F5344CB8AC3E}">
        <p14:creationId xmlns="" xmlns:c="http://schemas.openxmlformats.org/drawingml/2006/chart" xmlns:c15="http://schemas.microsoft.com/office/drawing/2012/chart" xmlns:p14="http://schemas.microsoft.com/office/powerpoint/2010/main" val="181568454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118</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7.8</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a:t>
            </a:r>
            <a:r>
              <a:rPr lang="fr-FR" sz="1200">
                <a:solidFill>
                  <a:schemeClr val="accent5">
                    <a:lumMod val="40000"/>
                    <a:lumOff val="60000"/>
                  </a:schemeClr>
                </a:solidFill>
              </a:rPr>
              <a:t> Résumé sur l'infrastructure et l'automatisation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7.8.1 – Qu'est-ce que j'ai appris dans ce module?</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371225702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119</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7.8</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a:t>
            </a:r>
            <a:r>
              <a:rPr lang="fr-FR" sz="1200">
                <a:solidFill>
                  <a:schemeClr val="accent5">
                    <a:lumMod val="40000"/>
                    <a:lumOff val="60000"/>
                  </a:schemeClr>
                </a:solidFill>
              </a:rPr>
              <a:t> Résumé sur l'infrastructure et l'automatisation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7.8.1 – Qu'est-ce que j'ai appris dans ce module?</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7.8.2 - Module 7 : Introduction à l'automatisation, au développement et au déploiement d'applications avec le Quiz Cisco</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72482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7 – Infrastructure </a:t>
            </a:r>
            <a:r>
              <a:rPr lang="fr-FR" sz="1200" b="0" baseline="0"/>
              <a:t>et automatisation</a:t>
            </a:r>
          </a:p>
          <a:p>
            <a:pPr rtl="0">
              <a:buFontTx/>
              <a:buNone/>
            </a:pPr>
            <a:r>
              <a:rPr lang="fr-FR" sz="1200" b="0"/>
              <a:t>7.0 — Introduction à l'infrastructure et à</a:t>
            </a:r>
            <a:r>
              <a:rPr lang="fr-FR" sz="1200" b="0" baseline="0"/>
              <a:t> l'Automatisation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baseline="0">
                <a:solidFill>
                  <a:schemeClr val="tx1"/>
                </a:solidFill>
                <a:latin typeface="+mn-lt"/>
                <a:ea typeface="+mn-ea"/>
                <a:cs typeface="+mn-cs"/>
              </a:rPr>
              <a:t>7.0.3 </a:t>
            </a:r>
            <a:r>
              <a:rPr lang="fr-FR" sz="1200" kern="1200">
                <a:solidFill>
                  <a:schemeClr val="tx1"/>
                </a:solidFill>
                <a:latin typeface="Arial" charset="0"/>
                <a:ea typeface="ＭＳ Ｐゴシック" charset="0"/>
                <a:cs typeface="ＭＳ Ｐゴシック" charset="0"/>
              </a:rPr>
              <a:t>— </a:t>
            </a:r>
            <a:r>
              <a:rPr lang="fr-FR" sz="1200" b="0" i="0" kern="1200">
                <a:solidFill>
                  <a:schemeClr val="tx1"/>
                </a:solidFill>
                <a:effectLst/>
                <a:latin typeface="+mn-lt"/>
                <a:ea typeface="+mn-ea"/>
                <a:cs typeface="+mn-cs"/>
              </a:rPr>
              <a:t>Travaux pratiques — Installez la machine virtuelle CSR1000v</a:t>
            </a:r>
          </a:p>
          <a:p>
            <a:pPr>
              <a:buFontTx/>
              <a:buNone/>
            </a:pP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12</a:t>
            </a:fld>
            <a:endParaRPr>
              <a:solidFill>
                <a:prstClr val="black"/>
              </a:solidFill>
            </a:endParaRPr>
          </a:p>
        </p:txBody>
      </p:sp>
    </p:spTree>
    <p:extLst>
      <p:ext uri="{BB962C8B-B14F-4D97-AF65-F5344CB8AC3E}">
        <p14:creationId xmlns="" xmlns:c="http://schemas.openxmlformats.org/drawingml/2006/chart" xmlns:c15="http://schemas.microsoft.com/office/drawing/2012/chart" xmlns:p14="http://schemas.microsoft.com/office/powerpoint/2010/main" val="17316947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120</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rtl="0">
              <a:buFontTx/>
              <a:buNone/>
            </a:pPr>
            <a:r>
              <a:rPr lang="fr-FR" sz="1200" b="0"/>
              <a:t>7 </a:t>
            </a:r>
            <a:r>
              <a:rPr lang="fr-FR"/>
              <a:t>– Infrastructure and Automation</a:t>
            </a:r>
          </a:p>
          <a:p>
            <a:pPr rtl="0">
              <a:buFontTx/>
              <a:buNone/>
            </a:pPr>
            <a:r>
              <a:rPr lang="fr-FR" sz="1200" b="0">
                <a:solidFill>
                  <a:srgbClr val="FF0000"/>
                </a:solidFill>
              </a:rPr>
              <a:t>New Terms</a:t>
            </a:r>
            <a:r>
              <a:rPr lang="fr-FR" sz="1200" b="0" baseline="0">
                <a:solidFill>
                  <a:srgbClr val="FF0000"/>
                </a:solidFill>
              </a:rPr>
              <a:t> AND commands</a:t>
            </a:r>
          </a:p>
        </p:txBody>
      </p:sp>
    </p:spTree>
    <p:extLst>
      <p:ext uri="{BB962C8B-B14F-4D97-AF65-F5344CB8AC3E}">
        <p14:creationId xmlns="" xmlns:c="http://schemas.openxmlformats.org/drawingml/2006/chart" xmlns:c15="http://schemas.microsoft.com/office/drawing/2012/chart" xmlns:p14="http://schemas.microsoft.com/office/powerpoint/2010/main" val="2247218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Source :</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7.1 - Automatisation</a:t>
            </a:r>
            <a:r>
              <a:rPr lang="fr-FR" sz="1200" kern="1200" baseline="0">
                <a:solidFill>
                  <a:schemeClr val="tx1"/>
                </a:solidFill>
                <a:latin typeface="Arial" charset="0"/>
                <a:ea typeface="ＭＳ Ｐゴシック" charset="0"/>
                <a:cs typeface="ＭＳ Ｐゴシック" charset="0"/>
              </a:rPr>
              <a:t> de l'infrastructure avec Cisco</a:t>
            </a:r>
          </a:p>
          <a:p>
            <a:endParaRPr lang="en-US" dirty="0"/>
          </a:p>
          <a:p>
            <a:pPr rtl="0"/>
            <a:r>
              <a:rPr lang="fr-FR" sz="1050" b="1" u="sng"/>
              <a:t>Activités en session / Explications :</a:t>
            </a:r>
          </a:p>
          <a:p>
            <a:pPr marL="171450" lvl="0" indent="-171450" rtl="0">
              <a:buFont typeface="Arial" panose="020B0604020202020204" pitchFamily="34" charset="0"/>
              <a:buChar char="•"/>
            </a:pPr>
            <a:r>
              <a:rPr lang="fr-FR" sz="1050" b="1">
                <a:solidFill>
                  <a:srgbClr val="FF0000"/>
                </a:solidFill>
              </a:rPr>
              <a:t>Durée</a:t>
            </a:r>
            <a:r>
              <a:rPr lang="fr-FR" b="1">
                <a:solidFill>
                  <a:srgbClr val="FF0000"/>
                </a:solidFill>
              </a:rPr>
              <a:t> : </a:t>
            </a:r>
            <a:r>
              <a:rPr lang="fr-FR" sz="1000" b="0">
                <a:solidFill>
                  <a:srgbClr val="FF0000"/>
                </a:solidFill>
              </a:rPr>
              <a:t>12</a:t>
            </a:r>
            <a:r>
              <a:rPr lang="fr-FR" sz="1000">
                <a:solidFill>
                  <a:srgbClr val="FF0000"/>
                </a:solidFill>
              </a:rPr>
              <a:t> mi</a:t>
            </a:r>
            <a:r>
              <a:rPr lang="fr-FR" sz="1000"/>
              <a:t>n</a:t>
            </a:r>
          </a:p>
          <a:p>
            <a:pPr marL="171450" lvl="0" indent="-171450" rtl="0">
              <a:buFont typeface="Arial" panose="020B0604020202020204" pitchFamily="34" charset="0"/>
              <a:buChar char="•"/>
            </a:pPr>
            <a:r>
              <a:rPr lang="fr-FR" sz="1050" b="1"/>
              <a:t>Notes à l'instructeur: </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Introduisez la rubrique et discutez</a:t>
            </a:r>
            <a:r>
              <a:rPr lang="fr-FR" sz="1000" kern="1200" baseline="0">
                <a:solidFill>
                  <a:schemeClr val="tx1"/>
                </a:solidFill>
                <a:latin typeface="+mn-lt"/>
                <a:ea typeface="+mn-ea"/>
                <a:cs typeface="+mn-cs"/>
              </a:rPr>
              <a:t> l'Automatisation de l'infrastructure.</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Expliquez le besoin d'automatisation.</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Discutez de certains cas d'automatisation.</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À la fin de la rubrique, résumez le besod d'</a:t>
            </a:r>
            <a:r>
              <a:rPr lang="fr-FR" sz="1000" kern="1200" baseline="0">
                <a:solidFill>
                  <a:schemeClr val="tx1"/>
                </a:solidFill>
                <a:latin typeface="+mn-lt"/>
                <a:ea typeface="+mn-ea"/>
                <a:cs typeface="+mn-cs"/>
              </a:rPr>
              <a:t>Automatisation de l'infrastructure.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50" b="1"/>
              <a:t>Points clés :</a:t>
            </a:r>
            <a:r>
              <a:rPr lang="fr-FR" sz="1100" b="0" i="0"/>
              <a:t>Solutions d'automatisation Cisco, </a:t>
            </a:r>
            <a:r>
              <a:rPr lang="fr-FR" sz="1100" b="0"/>
              <a:t>Automatisation, Automatisation Full-Stack,</a:t>
            </a:r>
            <a:r>
              <a:rPr lang="fr-FR" sz="1200" b="0" i="0" kern="1200">
                <a:solidFill>
                  <a:schemeClr val="tx1"/>
                </a:solidFill>
                <a:effectLst/>
                <a:latin typeface="+mn-lt"/>
                <a:ea typeface="+mn-ea"/>
                <a:cs typeface="+mn-cs"/>
              </a:rPr>
              <a:t>Infrastructure définie par logiciel, Applications distribuées et dynamiques</a:t>
            </a:r>
          </a:p>
          <a:p>
            <a:pPr marL="171450" lvl="0" indent="-171450" algn="l" defTabSz="457200" rtl="0" eaLnBrk="1" latinLnBrk="0" hangingPunct="1">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13</a:t>
            </a:fld>
            <a:endParaRPr/>
          </a:p>
        </p:txBody>
      </p:sp>
    </p:spTree>
    <p:extLst>
      <p:ext uri="{BB962C8B-B14F-4D97-AF65-F5344CB8AC3E}">
        <p14:creationId xmlns="" xmlns:c="http://schemas.openxmlformats.org/drawingml/2006/chart" xmlns:c15="http://schemas.microsoft.com/office/drawing/2012/chart" xmlns:p14="http://schemas.microsoft.com/office/powerpoint/2010/main" val="625529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14</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7.1 - Automatisation</a:t>
            </a:r>
            <a:r>
              <a:rPr lang="fr-FR" sz="1200" kern="1200" baseline="0">
                <a:solidFill>
                  <a:schemeClr val="tx1"/>
                </a:solidFill>
                <a:latin typeface="Arial" charset="0"/>
                <a:ea typeface="ＭＳ Ｐゴシック" charset="0"/>
                <a:cs typeface="ＭＳ Ｐゴシック" charset="0"/>
              </a:rPr>
              <a:t> de l'infrastructure avec Cisco</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baseline="0">
                <a:solidFill>
                  <a:schemeClr val="tx1"/>
                </a:solidFill>
                <a:latin typeface="Arial" charset="0"/>
                <a:ea typeface="ＭＳ Ｐゴシック" charset="0"/>
                <a:cs typeface="ＭＳ Ｐゴシック" charset="0"/>
              </a:rPr>
              <a:t>7.1.1 </a:t>
            </a:r>
            <a:r>
              <a:rPr lang="fr-FR" sz="1200" kern="1200">
                <a:solidFill>
                  <a:schemeClr val="tx1"/>
                </a:solidFill>
                <a:latin typeface="Arial" charset="0"/>
                <a:ea typeface="ＭＳ Ｐゴシック" charset="0"/>
                <a:cs typeface="ＭＳ Ｐゴシック" charset="0"/>
              </a:rPr>
              <a:t>— Introduction à l'automatisation de</a:t>
            </a:r>
            <a:r>
              <a:rPr lang="fr-FR" sz="1200" kern="1200" baseline="0">
                <a:solidFill>
                  <a:schemeClr val="tx1"/>
                </a:solidFill>
                <a:latin typeface="Arial" charset="0"/>
                <a:ea typeface="ＭＳ Ｐゴシック" charset="0"/>
                <a:cs typeface="ＭＳ Ｐゴシック" charset="0"/>
              </a:rPr>
              <a:t> l'infrastructure </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3525190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15</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7.1 - L'automatisation</a:t>
            </a:r>
            <a:r>
              <a:rPr lang="fr-FR" sz="1200" kern="1200" baseline="0">
                <a:solidFill>
                  <a:schemeClr val="tx1"/>
                </a:solidFill>
                <a:latin typeface="Arial" charset="0"/>
                <a:ea typeface="ＭＳ Ｐゴシック" charset="0"/>
                <a:cs typeface="ＭＳ Ｐゴシック" charset="0"/>
              </a:rPr>
              <a:t> de l'infrastructure avec Cisco</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7.1.2 — Solutions d'automatisation Cisco</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baseline="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999977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16</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7.1 - L'automatisation</a:t>
            </a:r>
            <a:r>
              <a:rPr lang="fr-FR" sz="1200" kern="1200" baseline="0">
                <a:solidFill>
                  <a:schemeClr val="tx1"/>
                </a:solidFill>
                <a:latin typeface="Arial" charset="0"/>
                <a:ea typeface="ＭＳ Ｐゴシック" charset="0"/>
                <a:cs typeface="ＭＳ Ｐゴシック" charset="0"/>
              </a:rPr>
              <a:t> de l'infrastructure avec Cisco</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7.1.3 — Pourquoi avons-nous besoin d'automatisation ?</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baseline="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607778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17</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7.1 - L'automatisation</a:t>
            </a:r>
            <a:r>
              <a:rPr lang="fr-FR" sz="1200" kern="1200" baseline="0">
                <a:solidFill>
                  <a:schemeClr val="tx1"/>
                </a:solidFill>
                <a:latin typeface="Arial" charset="0"/>
                <a:ea typeface="ＭＳ Ｐゴシック" charset="0"/>
                <a:cs typeface="ＭＳ Ｐゴシック" charset="0"/>
              </a:rPr>
              <a:t> de l'infrastructure avec Cisco</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7.1.3 — Pourquoi avons-nous besoin d'automatisation ?</a:t>
            </a:r>
          </a:p>
        </p:txBody>
      </p:sp>
    </p:spTree>
    <p:extLst>
      <p:ext uri="{BB962C8B-B14F-4D97-AF65-F5344CB8AC3E}">
        <p14:creationId xmlns="" xmlns:c="http://schemas.openxmlformats.org/drawingml/2006/chart" xmlns:c15="http://schemas.microsoft.com/office/drawing/2012/chart" xmlns:p14="http://schemas.microsoft.com/office/powerpoint/2010/main" val="3245864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18</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7.1 - Automatisation</a:t>
            </a:r>
            <a:r>
              <a:rPr lang="fr-FR" sz="1200" kern="1200" baseline="0">
                <a:solidFill>
                  <a:schemeClr val="tx1"/>
                </a:solidFill>
                <a:latin typeface="Arial" charset="0"/>
                <a:ea typeface="ＭＳ Ｐゴシック" charset="0"/>
                <a:cs typeface="ＭＳ Ｐゴシック" charset="0"/>
              </a:rPr>
              <a:t> de l'infrastructure avec Cisco</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7.1.4 — Pourquoi avons-nous besoin d'une automatisation Full-Stack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a:p>
        </p:txBody>
      </p:sp>
    </p:spTree>
    <p:extLst>
      <p:ext uri="{BB962C8B-B14F-4D97-AF65-F5344CB8AC3E}">
        <p14:creationId xmlns="" xmlns:c="http://schemas.openxmlformats.org/drawingml/2006/chart" xmlns:c15="http://schemas.microsoft.com/office/drawing/2012/chart" xmlns:p14="http://schemas.microsoft.com/office/powerpoint/2010/main" val="169579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19</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7.1 - Automatisation</a:t>
            </a:r>
            <a:r>
              <a:rPr lang="fr-FR" sz="1200" kern="1200" baseline="0">
                <a:solidFill>
                  <a:schemeClr val="tx1"/>
                </a:solidFill>
                <a:latin typeface="Arial" charset="0"/>
                <a:ea typeface="ＭＳ Ｐゴシック" charset="0"/>
                <a:cs typeface="ＭＳ Ｐゴシック" charset="0"/>
              </a:rPr>
              <a:t> de l'infrastructure avec Cisco</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7.1.5 — Infrastructure définie par logiciel : un argument pour l'automatisation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a:p>
        </p:txBody>
      </p:sp>
    </p:spTree>
    <p:extLst>
      <p:ext uri="{BB962C8B-B14F-4D97-AF65-F5344CB8AC3E}">
        <p14:creationId xmlns="" xmlns:c="http://schemas.openxmlformats.org/drawingml/2006/chart" xmlns:c15="http://schemas.microsoft.com/office/drawing/2012/chart" xmlns:p14="http://schemas.microsoft.com/office/powerpoint/2010/main" val="1371408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rtl="0"/>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 xmlns:c="http://schemas.openxmlformats.org/drawingml/2006/chart" xmlns:c15="http://schemas.microsoft.com/office/drawing/2012/chart"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20</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7.1 - Automatisation</a:t>
            </a:r>
            <a:r>
              <a:rPr lang="fr-FR" sz="1200" kern="1200" baseline="0">
                <a:solidFill>
                  <a:schemeClr val="tx1"/>
                </a:solidFill>
                <a:latin typeface="Arial" charset="0"/>
                <a:ea typeface="ＭＳ Ｐゴシック" charset="0"/>
                <a:cs typeface="ＭＳ Ｐゴシック" charset="0"/>
              </a:rPr>
              <a:t> de l'infrastructure avec Cisco</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7.1.6 — Applications distribuées et dynamiques : un autre cas pour l'automatisation</a:t>
            </a:r>
          </a:p>
        </p:txBody>
      </p:sp>
    </p:spTree>
    <p:extLst>
      <p:ext uri="{BB962C8B-B14F-4D97-AF65-F5344CB8AC3E}">
        <p14:creationId xmlns="" xmlns:c="http://schemas.openxmlformats.org/drawingml/2006/chart" xmlns:c15="http://schemas.microsoft.com/office/drawing/2012/chart" xmlns:p14="http://schemas.microsoft.com/office/powerpoint/2010/main" val="425228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21</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7.1 - L'automatisation</a:t>
            </a:r>
            <a:r>
              <a:rPr lang="fr-FR" sz="1200" kern="1200" baseline="0">
                <a:solidFill>
                  <a:schemeClr val="tx1"/>
                </a:solidFill>
                <a:latin typeface="Arial" charset="0"/>
                <a:ea typeface="ＭＳ Ｐゴシック" charset="0"/>
                <a:cs typeface="ＭＳ Ｐゴシック" charset="0"/>
              </a:rPr>
              <a:t> de l'infrastructure avec Cisco</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7.1.6 — Applications distribuées et dynamiques : un autre cas pour l'automatisation</a:t>
            </a:r>
          </a:p>
        </p:txBody>
      </p:sp>
    </p:spTree>
    <p:extLst>
      <p:ext uri="{BB962C8B-B14F-4D97-AF65-F5344CB8AC3E}">
        <p14:creationId xmlns="" xmlns:c="http://schemas.openxmlformats.org/drawingml/2006/chart" xmlns:c15="http://schemas.microsoft.com/office/drawing/2012/chart" xmlns:p14="http://schemas.microsoft.com/office/powerpoint/2010/main" val="2818236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22</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7.1 - L'automatisation</a:t>
            </a:r>
            <a:r>
              <a:rPr lang="fr-FR" sz="1200" kern="1200" baseline="0">
                <a:solidFill>
                  <a:schemeClr val="tx1"/>
                </a:solidFill>
                <a:latin typeface="Arial" charset="0"/>
                <a:ea typeface="ＭＳ Ｐゴシック" charset="0"/>
                <a:cs typeface="ＭＳ Ｐゴシック" charset="0"/>
              </a:rPr>
              <a:t> de l'infrastructure avec Cisco</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7.1.7 - </a:t>
            </a:r>
            <a:r>
              <a:rPr lang="fr-FR" sz="1200" kern="1200">
                <a:solidFill>
                  <a:schemeClr val="tx1"/>
                </a:solidFill>
                <a:latin typeface="Arial" charset="0"/>
                <a:ea typeface="ＭＳ Ｐゴシック" charset="0"/>
                <a:cs typeface="ＭＳ Ｐゴシック" charset="0"/>
              </a:rPr>
              <a:t>Résumé sur l'automatisation</a:t>
            </a:r>
            <a:r>
              <a:rPr lang="fr-FR" sz="1200" kern="1200" baseline="0">
                <a:solidFill>
                  <a:schemeClr val="tx1"/>
                </a:solidFill>
                <a:latin typeface="Arial" charset="0"/>
                <a:ea typeface="ＭＳ Ｐゴシック" charset="0"/>
                <a:cs typeface="ＭＳ Ｐゴシック" charset="0"/>
              </a:rPr>
              <a:t> des infrastructures</a:t>
            </a:r>
          </a:p>
        </p:txBody>
      </p:sp>
    </p:spTree>
    <p:extLst>
      <p:ext uri="{BB962C8B-B14F-4D97-AF65-F5344CB8AC3E}">
        <p14:creationId xmlns="" xmlns:c="http://schemas.openxmlformats.org/drawingml/2006/chart" xmlns:c15="http://schemas.microsoft.com/office/drawing/2012/chart" xmlns:p14="http://schemas.microsoft.com/office/powerpoint/2010/main" val="2818236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Source :</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7.2 – DevOps et SRE</a:t>
            </a:r>
          </a:p>
          <a:p>
            <a:pPr>
              <a:lnSpc>
                <a:spcPct val="80000"/>
              </a:lnSpc>
              <a:buFontTx/>
              <a:buNone/>
            </a:pPr>
            <a:endParaRPr lang="en-US" sz="1200" kern="1200" baseline="0" dirty="0">
              <a:solidFill>
                <a:schemeClr val="tx1"/>
              </a:solidFill>
              <a:latin typeface="Arial" charset="0"/>
              <a:ea typeface="ＭＳ Ｐゴシック" charset="0"/>
              <a:cs typeface="ＭＳ Ｐゴシック" charset="0"/>
            </a:endParaRPr>
          </a:p>
          <a:p>
            <a:pPr rtl="0"/>
            <a:r>
              <a:rPr lang="fr-FR" sz="1050" b="1" u="sng"/>
              <a:t>Activités en session / Explications :</a:t>
            </a:r>
          </a:p>
          <a:p>
            <a:pPr marL="171450" lvl="0" indent="-171450" rtl="0">
              <a:buFont typeface="Arial" panose="020B0604020202020204" pitchFamily="34" charset="0"/>
              <a:buChar char="•"/>
            </a:pPr>
            <a:r>
              <a:rPr lang="fr-FR" sz="1050" b="1">
                <a:solidFill>
                  <a:srgbClr val="FF0000"/>
                </a:solidFill>
              </a:rPr>
              <a:t>Durée</a:t>
            </a:r>
            <a:r>
              <a:rPr lang="fr-FR" b="1">
                <a:solidFill>
                  <a:srgbClr val="FF0000"/>
                </a:solidFill>
              </a:rPr>
              <a:t> : </a:t>
            </a:r>
            <a:r>
              <a:rPr lang="fr-FR" sz="1000" b="0">
                <a:solidFill>
                  <a:srgbClr val="FF0000"/>
                </a:solidFill>
              </a:rPr>
              <a:t>7</a:t>
            </a:r>
            <a:r>
              <a:rPr lang="fr-FR" sz="1000">
                <a:solidFill>
                  <a:srgbClr val="FF0000"/>
                </a:solidFill>
              </a:rPr>
              <a:t> mi</a:t>
            </a:r>
            <a:r>
              <a:rPr lang="fr-FR" sz="1000"/>
              <a:t>n</a:t>
            </a:r>
          </a:p>
          <a:p>
            <a:pPr marL="171450" lvl="0" indent="-171450" rtl="0">
              <a:buFont typeface="Arial" panose="020B0604020202020204" pitchFamily="34" charset="0"/>
              <a:buChar char="•"/>
            </a:pPr>
            <a:r>
              <a:rPr lang="fr-FR" sz="1050" b="1"/>
              <a:t>Notes à l'instructeur: </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Commencez par présenter DevOps</a:t>
            </a:r>
            <a:r>
              <a:rPr lang="fr-FR" sz="1000" kern="1200" baseline="0">
                <a:solidFill>
                  <a:schemeClr val="tx1"/>
                </a:solidFill>
                <a:latin typeface="+mn-lt"/>
                <a:ea typeface="+mn-ea"/>
                <a:cs typeface="+mn-cs"/>
              </a:rPr>
              <a:t> et SRE.</a:t>
            </a:r>
          </a:p>
          <a:p>
            <a:pPr marL="341313" lvl="1" indent="-171450" algn="l" defTabSz="457200" rtl="0" eaLnBrk="1" latinLnBrk="0" hangingPunct="1">
              <a:buFont typeface="Arial" panose="020B0604020202020204" pitchFamily="34" charset="0"/>
              <a:buChar char="•"/>
            </a:pPr>
            <a:r>
              <a:rPr lang="fr-FR" sz="1200" b="0" i="0">
                <a:solidFill>
                  <a:srgbClr val="58585B"/>
                </a:solidFill>
                <a:effectLst/>
                <a:latin typeface="CiscoSans"/>
              </a:rPr>
              <a:t>Mentionnez que cette rubrique traite de l'historique de l'approche DevOps et des principes de base des organisations DevOps réussies</a:t>
            </a:r>
          </a:p>
          <a:p>
            <a:pPr marL="341313" lvl="1" indent="-171450" algn="l" defTabSz="457200" rtl="0" eaLnBrk="1" latinLnBrk="0" hangingPunct="1">
              <a:buFont typeface="Arial" panose="020B0604020202020204" pitchFamily="34" charset="0"/>
              <a:buChar char="•"/>
            </a:pPr>
            <a:r>
              <a:rPr lang="fr-FR" sz="1000" kern="1200" baseline="0">
                <a:solidFill>
                  <a:schemeClr val="tx1"/>
                </a:solidFill>
                <a:latin typeface="+mn-lt"/>
                <a:ea typeface="+mn-ea"/>
                <a:cs typeface="+mn-cs"/>
              </a:rPr>
              <a:t>Parlez de l'importance de DevOps Divide.</a:t>
            </a:r>
          </a:p>
          <a:p>
            <a:pPr marL="341313" lvl="1" indent="-171450" algn="l" defTabSz="457200" rtl="0" eaLnBrk="1" latinLnBrk="0" hangingPunct="1">
              <a:buFont typeface="Arial" panose="020B0604020202020204" pitchFamily="34" charset="0"/>
              <a:buChar char="•"/>
            </a:pPr>
            <a:r>
              <a:rPr lang="fr-FR" sz="1000" kern="1200" baseline="0">
                <a:solidFill>
                  <a:schemeClr val="tx1"/>
                </a:solidFill>
                <a:latin typeface="+mn-lt"/>
                <a:ea typeface="+mn-ea"/>
                <a:cs typeface="+mn-cs"/>
              </a:rPr>
              <a:t>Veiller à ce que les apprenants connaissent l'évolution et les principes fondamentaux de DevOps.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kern="1200">
                <a:solidFill>
                  <a:schemeClr val="tx1"/>
                </a:solidFill>
                <a:latin typeface="+mn-lt"/>
                <a:ea typeface="+mn-ea"/>
                <a:cs typeface="+mn-cs"/>
              </a:rPr>
              <a:t>À la fin de la rubrique, résumez les apprenants</a:t>
            </a:r>
            <a:r>
              <a:rPr lang="fr-FR" sz="1000" kern="1200" baseline="0">
                <a:solidFill>
                  <a:schemeClr val="tx1"/>
                </a:solidFill>
                <a:latin typeface="+mn-lt"/>
                <a:ea typeface="+mn-ea"/>
                <a:cs typeface="+mn-cs"/>
              </a:rPr>
              <a:t> sur </a:t>
            </a:r>
            <a:r>
              <a:rPr lang="fr-FR" sz="1000" kern="1200">
                <a:solidFill>
                  <a:schemeClr val="tx1"/>
                </a:solidFill>
                <a:latin typeface="+mn-lt"/>
                <a:ea typeface="+mn-ea"/>
                <a:cs typeface="+mn-cs"/>
              </a:rPr>
              <a:t>DevOps</a:t>
            </a:r>
            <a:r>
              <a:rPr lang="fr-FR" sz="1000" kern="1200" baseline="0">
                <a:solidFill>
                  <a:schemeClr val="tx1"/>
                </a:solidFill>
                <a:latin typeface="+mn-lt"/>
                <a:ea typeface="+mn-ea"/>
                <a:cs typeface="+mn-cs"/>
              </a:rPr>
              <a:t> et SRE.</a:t>
            </a:r>
          </a:p>
          <a:p>
            <a:pPr marL="171450" lvl="0" indent="-171450" algn="l" defTabSz="457200" rtl="0" eaLnBrk="1" latinLnBrk="0" hangingPunct="1">
              <a:buFont typeface="Arial" panose="020B0604020202020204" pitchFamily="34" charset="0"/>
              <a:buChar char="•"/>
            </a:pPr>
            <a:r>
              <a:rPr lang="fr-FR" sz="1050" b="1"/>
              <a:t>Points clés :</a:t>
            </a:r>
            <a:r>
              <a:rPr lang="fr-FR" sz="1100" b="1"/>
              <a:t> </a:t>
            </a:r>
            <a:r>
              <a:rPr lang="fr-FR" sz="1000" b="0" i="0"/>
              <a:t>DevOps, SRE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23</a:t>
            </a:fld>
            <a:endParaRPr/>
          </a:p>
        </p:txBody>
      </p:sp>
    </p:spTree>
    <p:extLst>
      <p:ext uri="{BB962C8B-B14F-4D97-AF65-F5344CB8AC3E}">
        <p14:creationId xmlns="" xmlns:c="http://schemas.openxmlformats.org/drawingml/2006/chart" xmlns:c15="http://schemas.microsoft.com/office/drawing/2012/chart" xmlns:p14="http://schemas.microsoft.com/office/powerpoint/2010/main" val="4021171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24</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7.2 – DevOps et SRE</a:t>
            </a:r>
          </a:p>
          <a:p>
            <a:pPr rtl="0">
              <a:lnSpc>
                <a:spcPct val="80000"/>
              </a:lnSpc>
              <a:buFontTx/>
              <a:buNone/>
            </a:pPr>
            <a:r>
              <a:rPr lang="fr-FR" sz="1200" kern="1200">
                <a:solidFill>
                  <a:schemeClr val="tx1"/>
                </a:solidFill>
                <a:latin typeface="Arial" charset="0"/>
                <a:ea typeface="ＭＳ Ｐゴシック" charset="0"/>
                <a:cs typeface="ＭＳ Ｐゴシック" charset="0"/>
              </a:rPr>
              <a:t>7.2.1 — Introduction à DevOps et SRE</a:t>
            </a:r>
          </a:p>
          <a:p>
            <a:pPr>
              <a:lnSpc>
                <a:spcPct val="80000"/>
              </a:lnSpc>
              <a:buFontTx/>
              <a:buNone/>
            </a:pPr>
            <a:endParaRPr lang="en-US" sz="1200" kern="1200" baseline="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391189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25</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7.2 – DevOps et SRE</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7.2.2 — DevOps Divide</a:t>
            </a:r>
          </a:p>
          <a:p>
            <a:pPr>
              <a:lnSpc>
                <a:spcPct val="80000"/>
              </a:lnSpc>
              <a:buFontTx/>
              <a:buNone/>
            </a:pPr>
            <a:endParaRPr lang="en-US" sz="1200" kern="1200" baseline="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baseline="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4294676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26</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7.2 – DevOps et SRE</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7.2.2 — DevOps Divide</a:t>
            </a:r>
          </a:p>
        </p:txBody>
      </p:sp>
    </p:spTree>
    <p:extLst>
      <p:ext uri="{BB962C8B-B14F-4D97-AF65-F5344CB8AC3E}">
        <p14:creationId xmlns="" xmlns:c="http://schemas.openxmlformats.org/drawingml/2006/chart" xmlns:c15="http://schemas.microsoft.com/office/drawing/2012/chart" xmlns:p14="http://schemas.microsoft.com/office/powerpoint/2010/main" val="2850722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27</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7.2 – DevOps et SRE</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7.2.3 — Évolution des DevOps </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baseline="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8755205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28</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7.2 – DevOps et SRE</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7.2.4 — Principes fondamentaux des DevOps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5189177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29</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7.2 – DevOps et SRE</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7.2.4 — Principes fondamentaux des DevOps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51891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rtl="0"/>
            <a:fld id="{5641018C-6CAF-B84E-B92C-ECB119457FBA}" type="slidenum">
              <a:rPr/>
              <a:pPr rtl="0"/>
              <a:t>3</a:t>
            </a:fld>
            <a:endParaRPr/>
          </a:p>
        </p:txBody>
      </p:sp>
    </p:spTree>
    <p:extLst>
      <p:ext uri="{BB962C8B-B14F-4D97-AF65-F5344CB8AC3E}">
        <p14:creationId xmlns="" xmlns:c="http://schemas.openxmlformats.org/drawingml/2006/chart" xmlns:c15="http://schemas.microsoft.com/office/drawing/2012/chart" xmlns:p14="http://schemas.microsoft.com/office/powerpoint/2010/main" val="2204518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30</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7.2 – DevOps et SRE</a:t>
            </a:r>
          </a:p>
          <a:p>
            <a:pPr marL="0" marR="0" lvl="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7.2.5 — </a:t>
            </a:r>
            <a:r>
              <a:rPr lang="fr-FR" sz="1200" b="0" i="0" kern="1200">
                <a:solidFill>
                  <a:schemeClr val="tx1"/>
                </a:solidFill>
                <a:effectLst/>
                <a:latin typeface="+mn-lt"/>
                <a:ea typeface="+mn-ea"/>
                <a:cs typeface="+mn-cs"/>
              </a:rPr>
              <a:t>Résumé DevOps et SRE</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5189177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Source :</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7.3 - Scripts d'automatisation de base</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rtl="0"/>
            <a:r>
              <a:rPr lang="fr-FR" sz="1050" b="1" u="sng"/>
              <a:t>Activités en session / Explications :</a:t>
            </a:r>
          </a:p>
          <a:p>
            <a:pPr marL="171450" lvl="0" indent="-171450" rtl="0">
              <a:buFont typeface="Arial" panose="020B0604020202020204" pitchFamily="34" charset="0"/>
              <a:buChar char="•"/>
            </a:pPr>
            <a:r>
              <a:rPr lang="fr-FR" sz="1050" b="1">
                <a:solidFill>
                  <a:srgbClr val="FF0000"/>
                </a:solidFill>
              </a:rPr>
              <a:t>Durée</a:t>
            </a:r>
            <a:r>
              <a:rPr lang="fr-FR" b="1">
                <a:solidFill>
                  <a:srgbClr val="FF0000"/>
                </a:solidFill>
              </a:rPr>
              <a:t>: </a:t>
            </a:r>
            <a:r>
              <a:rPr lang="fr-FR" sz="1000" b="0">
                <a:solidFill>
                  <a:srgbClr val="FF0000"/>
                </a:solidFill>
              </a:rPr>
              <a:t>15</a:t>
            </a:r>
            <a:r>
              <a:rPr lang="fr-FR" sz="1000">
                <a:solidFill>
                  <a:srgbClr val="FF0000"/>
                </a:solidFill>
              </a:rPr>
              <a:t> mi</a:t>
            </a:r>
            <a:r>
              <a:rPr lang="fr-FR" sz="1000"/>
              <a:t>n</a:t>
            </a:r>
          </a:p>
          <a:p>
            <a:pPr marL="171450" lvl="0" indent="-171450" rtl="0">
              <a:buFont typeface="Arial" panose="020B0604020202020204" pitchFamily="34" charset="0"/>
              <a:buChar char="•"/>
            </a:pPr>
            <a:r>
              <a:rPr lang="fr-FR" sz="1050" b="1"/>
              <a:t>Notes à l'instructeur: </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Introduisez la rubrique et discutez des scripts d'automatisation.</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Discutez des outils de base pour l'automatisation des scripts.</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Expliquer l'automatisation des procédures</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Discutez l'exécution de scripts localement et à distance.</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Discutez l'automatisation du cloud, des CLI et des SDK cloud.</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kern="1200">
                <a:solidFill>
                  <a:schemeClr val="tx1"/>
                </a:solidFill>
                <a:latin typeface="+mn-lt"/>
                <a:ea typeface="+mn-ea"/>
                <a:cs typeface="+mn-cs"/>
              </a:rPr>
              <a:t>À la fin de la rubrique, résumez les </a:t>
            </a:r>
            <a:r>
              <a:rPr lang="fr-FR" sz="1000" kern="1200" baseline="0">
                <a:solidFill>
                  <a:schemeClr val="tx1"/>
                </a:solidFill>
                <a:latin typeface="+mn-lt"/>
                <a:ea typeface="+mn-ea"/>
                <a:cs typeface="+mn-cs"/>
              </a:rPr>
              <a:t>scripts d'automatisation de base.</a:t>
            </a:r>
          </a:p>
          <a:p>
            <a:pPr marL="171450" lvl="0" indent="-171450" algn="l" defTabSz="457200" rtl="0" eaLnBrk="1" latinLnBrk="0" hangingPunct="1">
              <a:buFont typeface="Arial" panose="020B0604020202020204" pitchFamily="34" charset="0"/>
              <a:buChar char="•"/>
            </a:pPr>
            <a:r>
              <a:rPr lang="fr-FR" sz="1050" b="1"/>
              <a:t>Points clés :</a:t>
            </a:r>
            <a:r>
              <a:rPr lang="fr-FR" sz="1100" b="1"/>
              <a:t> </a:t>
            </a:r>
            <a:r>
              <a:rPr lang="fr-FR" sz="1100" b="0"/>
              <a:t>I</a:t>
            </a:r>
            <a:r>
              <a:rPr lang="fr-FR" sz="1000"/>
              <a:t>dempuissance, Cloud Automation, CLI, SDK, Automation des scripts, Automation des procédures</a:t>
            </a:r>
          </a:p>
        </p:txBody>
      </p:sp>
      <p:sp>
        <p:nvSpPr>
          <p:cNvPr id="4" name="Slide Number Placeholder 3"/>
          <p:cNvSpPr>
            <a:spLocks noGrp="1"/>
          </p:cNvSpPr>
          <p:nvPr>
            <p:ph type="sldNum" sz="quarter" idx="10"/>
          </p:nvPr>
        </p:nvSpPr>
        <p:spPr/>
        <p:txBody>
          <a:bodyPr/>
          <a:lstStyle/>
          <a:p>
            <a:pPr rtl="0"/>
            <a:fld id="{5641018C-6CAF-B84E-B92C-ECB119457FBA}" type="slidenum">
              <a:rPr/>
              <a:pPr rtl="0"/>
              <a:t>31</a:t>
            </a:fld>
            <a:endParaRPr/>
          </a:p>
        </p:txBody>
      </p:sp>
    </p:spTree>
    <p:extLst>
      <p:ext uri="{BB962C8B-B14F-4D97-AF65-F5344CB8AC3E}">
        <p14:creationId xmlns="" xmlns:c="http://schemas.openxmlformats.org/drawingml/2006/chart" xmlns:c15="http://schemas.microsoft.com/office/drawing/2012/chart" xmlns:p14="http://schemas.microsoft.com/office/powerpoint/2010/main" val="787778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32</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7.3 - Scripts d'automatisation de base</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7.3.1 –  Introduction aux scripts d'automatisation de base</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9212769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33</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7.3 - Scripts d'automatisation de base</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7.3.2 – Outils de base pour l'automatisation des scripts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804662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34</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7.3 - Scripts d'automatisation de base</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7.3.3 — Automatisation des procédures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30377545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35</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7.3 - Scripts d'automatisation de base</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7.3.3 — Automatisation des procédures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30377545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36</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7.3 - Scripts d'automatisation de base</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7.3.4 — </a:t>
            </a:r>
            <a:r>
              <a:rPr lang="fr-FR"/>
              <a:t>Exécution de scripts localement et à distance</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7689724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37</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7.3 - Scripts d'automatisation de base</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7.3.5 – </a:t>
            </a:r>
            <a:r>
              <a:rPr lang="fr-FR"/>
              <a:t>Automatisation du cloud</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34345341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38</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7.3 - Scripts d'automatisation de base</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7.3.6 — </a:t>
            </a:r>
            <a:r>
              <a:rPr lang="fr-FR" sz="1200" b="0" i="0" kern="1200">
                <a:solidFill>
                  <a:schemeClr val="tx1"/>
                </a:solidFill>
                <a:effectLst/>
                <a:latin typeface="+mn-lt"/>
                <a:ea typeface="+mn-ea"/>
                <a:cs typeface="+mn-cs"/>
              </a:rPr>
              <a:t>CLIs Cloud et SDK</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349441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39</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7.3 - Scripts d'automatisation de base</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7.3.7 –  Résumé des scripts d'automatisation de base</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37206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rtl="0"/>
              <a:t>4</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 xmlns:c="http://schemas.openxmlformats.org/drawingml/2006/chart" xmlns:c15="http://schemas.microsoft.com/office/drawing/2012/chart" xmlns:p14="http://schemas.microsoft.com/office/powerpoint/2010/main" val="2400274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Source :</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rtl="0"/>
            <a:r>
              <a:rPr lang="fr-FR" sz="1050" b="1" u="sng"/>
              <a:t>Activités en session / Explications :</a:t>
            </a:r>
          </a:p>
          <a:p>
            <a:pPr marL="171450" lvl="0" indent="-171450" rtl="0">
              <a:buFont typeface="Arial" panose="020B0604020202020204" pitchFamily="34" charset="0"/>
              <a:buChar char="•"/>
            </a:pPr>
            <a:r>
              <a:rPr lang="fr-FR" sz="1050" b="1">
                <a:solidFill>
                  <a:srgbClr val="FF0000"/>
                </a:solidFill>
              </a:rPr>
              <a:t>Durée</a:t>
            </a:r>
            <a:r>
              <a:rPr lang="fr-FR" b="1">
                <a:solidFill>
                  <a:srgbClr val="FF0000"/>
                </a:solidFill>
              </a:rPr>
              <a:t> : </a:t>
            </a:r>
            <a:r>
              <a:rPr lang="fr-FR" sz="1000" b="0">
                <a:solidFill>
                  <a:srgbClr val="FF0000"/>
                </a:solidFill>
              </a:rPr>
              <a:t>70 min</a:t>
            </a:r>
          </a:p>
          <a:p>
            <a:pPr marL="171450" lvl="0" indent="-171450" rtl="0">
              <a:buFont typeface="Arial" panose="020B0604020202020204" pitchFamily="34" charset="0"/>
              <a:buChar char="•"/>
            </a:pPr>
            <a:r>
              <a:rPr lang="fr-FR" sz="1050" b="1"/>
              <a:t>Notes à l'instructeur: </a:t>
            </a:r>
          </a:p>
          <a:p>
            <a:pPr marL="341313" lvl="1" indent="-171450" algn="l" defTabSz="457200" rtl="0" eaLnBrk="1" latinLnBrk="0" hangingPunct="1">
              <a:buFont typeface="Arial" panose="020B0604020202020204" pitchFamily="34" charset="0"/>
              <a:buChar char="•"/>
            </a:pPr>
            <a:r>
              <a:rPr lang="fr-FR" sz="1200" b="0" i="0">
                <a:solidFill>
                  <a:srgbClr val="58585B"/>
                </a:solidFill>
                <a:effectLst/>
                <a:latin typeface="CiscoSans"/>
              </a:rPr>
              <a:t>Commencez par mentionner que dans cette rubrique, les apprenants apprendront trois des outils d'automatisation les plus populaires : Ansible, Marionnette et Chef.</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Discutez des outils d'automatisation populaires tels que Ansible, Marionnette et Chef.</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Assurez-vous que les apprenants connaissent les puissantes capacités de ces outils d'automatisation.</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Discutez des concepts critiques des outils d'automatisation.</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Renseignez-vous sur la façon dont les apprenants se sont comporté pendant les ateliers pratiques.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kern="1200">
                <a:solidFill>
                  <a:schemeClr val="tx1"/>
                </a:solidFill>
                <a:latin typeface="+mn-lt"/>
                <a:ea typeface="+mn-ea"/>
                <a:cs typeface="+mn-cs"/>
              </a:rPr>
              <a:t>À la fin de la rubrique, résumez les apprenants</a:t>
            </a:r>
            <a:r>
              <a:rPr lang="fr-FR" sz="1000" kern="1200" baseline="0">
                <a:solidFill>
                  <a:schemeClr val="tx1"/>
                </a:solidFill>
                <a:latin typeface="+mn-lt"/>
                <a:ea typeface="+mn-ea"/>
                <a:cs typeface="+mn-cs"/>
              </a:rPr>
              <a:t> sur les outils d'automatisation.</a:t>
            </a:r>
          </a:p>
          <a:p>
            <a:pPr marL="171450" lvl="0" indent="-171450" algn="l" defTabSz="457200" rtl="0" eaLnBrk="1" latinLnBrk="0" hangingPunct="1">
              <a:buFont typeface="Arial" panose="020B0604020202020204" pitchFamily="34" charset="0"/>
              <a:buChar char="•"/>
            </a:pPr>
            <a:r>
              <a:rPr lang="fr-FR" sz="1050" b="1"/>
              <a:t>Points clés :</a:t>
            </a:r>
            <a:r>
              <a:rPr lang="fr-FR" sz="1100" b="0"/>
              <a:t>Outils d'automatisation, </a:t>
            </a:r>
            <a:r>
              <a:rPr lang="fr-FR" sz="1000" b="0" i="0"/>
              <a:t>Ansible, Marionnette,</a:t>
            </a:r>
            <a:r>
              <a:rPr lang="fr-FR" sz="1000" b="0" i="0" baseline="0"/>
              <a:t> Chef</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40</a:t>
            </a:fld>
            <a:endParaRPr/>
          </a:p>
        </p:txBody>
      </p:sp>
    </p:spTree>
    <p:extLst>
      <p:ext uri="{BB962C8B-B14F-4D97-AF65-F5344CB8AC3E}">
        <p14:creationId xmlns="" xmlns:c="http://schemas.openxmlformats.org/drawingml/2006/chart" xmlns:c15="http://schemas.microsoft.com/office/drawing/2012/chart" xmlns:p14="http://schemas.microsoft.com/office/powerpoint/2010/main" val="37139459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41</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1 </a:t>
            </a:r>
            <a:r>
              <a:rPr lang="fr-FR" sz="1200" kern="1200">
                <a:solidFill>
                  <a:schemeClr val="tx1"/>
                </a:solidFill>
                <a:latin typeface="Arial" charset="0"/>
                <a:ea typeface="ＭＳ Ｐゴシック" charset="0"/>
                <a:cs typeface="ＭＳ Ｐゴシック" charset="0"/>
              </a:rPr>
              <a:t>— Introduction</a:t>
            </a:r>
            <a:r>
              <a:rPr lang="fr-FR" sz="1200" kern="1200" baseline="0">
                <a:solidFill>
                  <a:schemeClr val="tx1"/>
                </a:solidFill>
                <a:latin typeface="Arial" charset="0"/>
                <a:ea typeface="ＭＳ Ｐゴシック" charset="0"/>
                <a:cs typeface="ＭＳ Ｐゴシック" charset="0"/>
              </a:rPr>
              <a:t> aux </a:t>
            </a:r>
            <a:r>
              <a:rPr lang="fr-FR" sz="1200">
                <a:solidFill>
                  <a:schemeClr val="accent5">
                    <a:lumMod val="40000"/>
                    <a:lumOff val="60000"/>
                  </a:schemeClr>
                </a:solidFill>
              </a:rPr>
              <a:t>outils d'automatisation</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8549328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42</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2 </a:t>
            </a:r>
            <a:r>
              <a:rPr lang="fr-FR" sz="1200" kern="1200">
                <a:solidFill>
                  <a:schemeClr val="tx1"/>
                </a:solidFill>
                <a:latin typeface="Arial" charset="0"/>
                <a:ea typeface="ＭＳ Ｐゴシック" charset="0"/>
                <a:cs typeface="ＭＳ Ｐゴシック" charset="0"/>
              </a:rPr>
              <a:t>— </a:t>
            </a:r>
            <a:r>
              <a:rPr lang="fr-FR"/>
              <a:t>Que font les outils d'automatisation pour nous ?</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2250248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43</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3 </a:t>
            </a:r>
            <a:r>
              <a:rPr lang="fr-FR" sz="1200" kern="1200">
                <a:solidFill>
                  <a:schemeClr val="tx1"/>
                </a:solidFill>
                <a:latin typeface="Arial" charset="0"/>
                <a:ea typeface="ＭＳ Ｐゴシック" charset="0"/>
                <a:cs typeface="ＭＳ Ｐゴシック" charset="0"/>
              </a:rPr>
              <a:t>— </a:t>
            </a:r>
            <a:r>
              <a:rPr lang="fr-FR"/>
              <a:t>Concepts critiques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1910680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44</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3 </a:t>
            </a:r>
            <a:r>
              <a:rPr lang="fr-FR" sz="1200" kern="1200">
                <a:solidFill>
                  <a:schemeClr val="tx1"/>
                </a:solidFill>
                <a:latin typeface="Arial" charset="0"/>
                <a:ea typeface="ＭＳ Ｐゴシック" charset="0"/>
                <a:cs typeface="ＭＳ Ｐゴシック" charset="0"/>
              </a:rPr>
              <a:t>— </a:t>
            </a:r>
            <a:r>
              <a:rPr lang="fr-FR"/>
              <a:t>Concepts critiques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640479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45</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3 </a:t>
            </a:r>
            <a:r>
              <a:rPr lang="fr-FR" sz="1200" kern="1200">
                <a:solidFill>
                  <a:schemeClr val="tx1"/>
                </a:solidFill>
                <a:latin typeface="Arial" charset="0"/>
                <a:ea typeface="ＭＳ Ｐゴシック" charset="0"/>
                <a:cs typeface="ＭＳ Ｐゴシック" charset="0"/>
              </a:rPr>
              <a:t>— </a:t>
            </a:r>
            <a:r>
              <a:rPr lang="fr-FR"/>
              <a:t>Concepts critiques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8550254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46</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4 </a:t>
            </a:r>
            <a:r>
              <a:rPr lang="fr-FR" sz="1200" kern="1200">
                <a:solidFill>
                  <a:schemeClr val="tx1"/>
                </a:solidFill>
                <a:latin typeface="Arial" charset="0"/>
                <a:ea typeface="ＭＳ Ｐゴシック" charset="0"/>
                <a:cs typeface="ＭＳ Ｐゴシック" charset="0"/>
              </a:rPr>
              <a:t>— </a:t>
            </a:r>
            <a:r>
              <a:rPr lang="fr-FR"/>
              <a:t>Outils d'automatisation populaires</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7423249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47</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5 </a:t>
            </a:r>
            <a:r>
              <a:rPr lang="fr-FR" sz="1200" kern="1200">
                <a:solidFill>
                  <a:schemeClr val="tx1"/>
                </a:solidFill>
                <a:latin typeface="Arial" charset="0"/>
                <a:ea typeface="ＭＳ Ｐゴシック" charset="0"/>
                <a:cs typeface="ＭＳ Ｐゴシック" charset="0"/>
              </a:rPr>
              <a:t>– Ansible</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2849828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48</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5 </a:t>
            </a:r>
            <a:r>
              <a:rPr lang="fr-FR" sz="1200" kern="1200">
                <a:solidFill>
                  <a:schemeClr val="tx1"/>
                </a:solidFill>
                <a:latin typeface="Arial" charset="0"/>
                <a:ea typeface="ＭＳ Ｐゴシック" charset="0"/>
                <a:cs typeface="ＭＳ Ｐゴシック" charset="0"/>
              </a:rPr>
              <a:t>– Ansible</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2849828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49</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5 </a:t>
            </a:r>
            <a:r>
              <a:rPr lang="fr-FR" sz="1200" kern="1200">
                <a:solidFill>
                  <a:schemeClr val="tx1"/>
                </a:solidFill>
                <a:latin typeface="Arial" charset="0"/>
                <a:ea typeface="ＭＳ Ｐゴシック" charset="0"/>
                <a:cs typeface="ＭＳ Ｐゴシック" charset="0"/>
              </a:rPr>
              <a:t>– Ansible</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284982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5</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 xmlns:c="http://schemas.openxmlformats.org/drawingml/2006/chart" xmlns:c15="http://schemas.microsoft.com/office/drawing/2012/chart"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50</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5 </a:t>
            </a:r>
            <a:r>
              <a:rPr lang="fr-FR" sz="1200" kern="1200">
                <a:solidFill>
                  <a:schemeClr val="tx1"/>
                </a:solidFill>
                <a:latin typeface="Arial" charset="0"/>
                <a:ea typeface="ＭＳ Ｐゴシック" charset="0"/>
                <a:cs typeface="ＭＳ Ｐゴシック" charset="0"/>
              </a:rPr>
              <a:t>– Ansible</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2849828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51</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5 </a:t>
            </a:r>
            <a:r>
              <a:rPr lang="fr-FR" sz="1200" kern="1200">
                <a:solidFill>
                  <a:schemeClr val="tx1"/>
                </a:solidFill>
                <a:latin typeface="Arial" charset="0"/>
                <a:ea typeface="ＭＳ Ｐゴシック" charset="0"/>
                <a:cs typeface="ＭＳ Ｐゴシック" charset="0"/>
              </a:rPr>
              <a:t>– Ansible</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2849828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52</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6 </a:t>
            </a:r>
            <a:r>
              <a:rPr lang="fr-FR" sz="1200" kern="1200">
                <a:solidFill>
                  <a:schemeClr val="tx1"/>
                </a:solidFill>
                <a:latin typeface="Arial" charset="0"/>
                <a:ea typeface="ＭＳ Ｐゴシック" charset="0"/>
                <a:cs typeface="ＭＳ Ｐゴシック" charset="0"/>
              </a:rPr>
              <a:t>— Exemple Ansible</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961790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53</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6 </a:t>
            </a:r>
            <a:r>
              <a:rPr lang="fr-FR" sz="1200" kern="1200">
                <a:solidFill>
                  <a:schemeClr val="tx1"/>
                </a:solidFill>
                <a:latin typeface="Arial" charset="0"/>
                <a:ea typeface="ＭＳ Ｐゴシック" charset="0"/>
                <a:cs typeface="ＭＳ Ｐゴシック" charset="0"/>
              </a:rPr>
              <a:t>— Exemple Ansible</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0572684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54</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6 </a:t>
            </a:r>
            <a:r>
              <a:rPr lang="fr-FR" sz="1200" kern="1200">
                <a:solidFill>
                  <a:schemeClr val="tx1"/>
                </a:solidFill>
                <a:latin typeface="Arial" charset="0"/>
                <a:ea typeface="ＭＳ Ｐゴシック" charset="0"/>
                <a:cs typeface="ＭＳ Ｐゴシック" charset="0"/>
              </a:rPr>
              <a:t>— Exemple Ansible</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920522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55</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6 </a:t>
            </a:r>
            <a:r>
              <a:rPr lang="fr-FR" sz="1200" kern="1200">
                <a:solidFill>
                  <a:schemeClr val="tx1"/>
                </a:solidFill>
                <a:latin typeface="Arial" charset="0"/>
                <a:ea typeface="ＭＳ Ｐゴシック" charset="0"/>
                <a:cs typeface="ＭＳ Ｐゴシック" charset="0"/>
              </a:rPr>
              <a:t>— Exemple Ansible</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39644642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56</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6 </a:t>
            </a:r>
            <a:r>
              <a:rPr lang="fr-FR" sz="1200" kern="1200">
                <a:solidFill>
                  <a:schemeClr val="tx1"/>
                </a:solidFill>
                <a:latin typeface="Arial" charset="0"/>
                <a:ea typeface="ＭＳ Ｐゴシック" charset="0"/>
                <a:cs typeface="ＭＳ Ｐゴシック" charset="0"/>
              </a:rPr>
              <a:t>— Exemple Ansible</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39644642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57</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6 </a:t>
            </a:r>
            <a:r>
              <a:rPr lang="fr-FR" sz="1200" kern="1200">
                <a:solidFill>
                  <a:schemeClr val="tx1"/>
                </a:solidFill>
                <a:latin typeface="Arial" charset="0"/>
                <a:ea typeface="ＭＳ Ｐゴシック" charset="0"/>
                <a:cs typeface="ＭＳ Ｐゴシック" charset="0"/>
              </a:rPr>
              <a:t>— Exemple Ansible</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612317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58</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6 </a:t>
            </a:r>
            <a:r>
              <a:rPr lang="fr-FR" sz="1200" kern="1200">
                <a:solidFill>
                  <a:schemeClr val="tx1"/>
                </a:solidFill>
                <a:latin typeface="Arial" charset="0"/>
                <a:ea typeface="ＭＳ Ｐゴシック" charset="0"/>
                <a:cs typeface="ＭＳ Ｐゴシック" charset="0"/>
              </a:rPr>
              <a:t>— Exemple Ansible</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6123173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59</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6 </a:t>
            </a:r>
            <a:r>
              <a:rPr lang="fr-FR" sz="1200" kern="1200">
                <a:solidFill>
                  <a:schemeClr val="tx1"/>
                </a:solidFill>
                <a:latin typeface="Arial" charset="0"/>
                <a:ea typeface="ＭＳ Ｐゴシック" charset="0"/>
                <a:cs typeface="ＭＳ Ｐゴシック" charset="0"/>
              </a:rPr>
              <a:t>— Exemple Ansible</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612317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rtl="0"/>
              <a:t>6</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 xmlns:c="http://schemas.openxmlformats.org/drawingml/2006/chart" xmlns:c15="http://schemas.microsoft.com/office/drawing/2012/chart" xmlns:p14="http://schemas.microsoft.com/office/powerpoint/2010/main" val="28381961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60</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6 </a:t>
            </a:r>
            <a:r>
              <a:rPr lang="fr-FR" sz="1200" kern="1200">
                <a:solidFill>
                  <a:schemeClr val="tx1"/>
                </a:solidFill>
                <a:latin typeface="Arial" charset="0"/>
                <a:ea typeface="ＭＳ Ｐゴシック" charset="0"/>
                <a:cs typeface="ＭＳ Ｐゴシック" charset="0"/>
              </a:rPr>
              <a:t>— Exemple Ansible</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1043621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61</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7 </a:t>
            </a:r>
            <a:r>
              <a:rPr lang="fr-FR" sz="1200" kern="1200">
                <a:solidFill>
                  <a:schemeClr val="tx1"/>
                </a:solidFill>
                <a:latin typeface="Arial" charset="0"/>
                <a:ea typeface="ＭＳ Ｐゴシック" charset="0"/>
                <a:cs typeface="ＭＳ Ｐゴシック" charset="0"/>
              </a:rPr>
              <a:t>— </a:t>
            </a:r>
            <a:r>
              <a:rPr lang="fr-FR" sz="1200" b="0" i="0" kern="1200">
                <a:solidFill>
                  <a:schemeClr val="tx1"/>
                </a:solidFill>
                <a:effectLst/>
                <a:latin typeface="+mn-lt"/>
                <a:ea typeface="+mn-ea"/>
                <a:cs typeface="+mn-cs"/>
              </a:rPr>
              <a:t>Travaux — Utiliser Ansible pour Sauvegarder et configurer un périphérique</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36559842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62</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8 </a:t>
            </a:r>
            <a:r>
              <a:rPr lang="fr-FR" sz="1200" kern="1200">
                <a:solidFill>
                  <a:schemeClr val="tx1"/>
                </a:solidFill>
                <a:latin typeface="Arial" charset="0"/>
                <a:ea typeface="ＭＳ Ｐゴシック" charset="0"/>
                <a:cs typeface="ＭＳ Ｐゴシック" charset="0"/>
              </a:rPr>
              <a:t>— </a:t>
            </a:r>
            <a:r>
              <a:rPr lang="fr-FR" sz="1200" b="0" i="0" kern="1200">
                <a:solidFill>
                  <a:schemeClr val="tx1"/>
                </a:solidFill>
                <a:effectLst/>
                <a:latin typeface="+mn-lt"/>
                <a:ea typeface="+mn-ea"/>
                <a:cs typeface="+mn-cs"/>
              </a:rPr>
              <a:t>Travaux pratiques — Utiliser Ansible pour automatiser l'installation d'un serveur Web</a:t>
            </a: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3350781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63</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9 </a:t>
            </a:r>
            <a:r>
              <a:rPr lang="fr-FR" sz="1200" kern="1200">
                <a:solidFill>
                  <a:schemeClr val="tx1"/>
                </a:solidFill>
                <a:latin typeface="Arial" charset="0"/>
                <a:ea typeface="ＭＳ Ｐゴシック" charset="0"/>
                <a:cs typeface="ＭＳ Ｐゴシック" charset="0"/>
              </a:rPr>
              <a:t>— </a:t>
            </a:r>
            <a:r>
              <a:rPr lang="fr-FR" sz="1200" b="0" i="0" kern="1200">
                <a:solidFill>
                  <a:schemeClr val="tx1"/>
                </a:solidFill>
                <a:effectLst/>
                <a:latin typeface="+mn-lt"/>
                <a:ea typeface="+mn-ea"/>
                <a:cs typeface="+mn-cs"/>
              </a:rPr>
              <a:t>Puppet</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7844699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64</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9 </a:t>
            </a:r>
            <a:r>
              <a:rPr lang="fr-FR" sz="1200" kern="1200">
                <a:solidFill>
                  <a:schemeClr val="tx1"/>
                </a:solidFill>
                <a:latin typeface="Arial" charset="0"/>
                <a:ea typeface="ＭＳ Ｐゴシック" charset="0"/>
                <a:cs typeface="ＭＳ Ｐゴシック" charset="0"/>
              </a:rPr>
              <a:t>— </a:t>
            </a:r>
            <a:r>
              <a:rPr lang="fr-FR" sz="1200" b="0" i="0" kern="1200">
                <a:solidFill>
                  <a:schemeClr val="tx1"/>
                </a:solidFill>
                <a:effectLst/>
                <a:latin typeface="+mn-lt"/>
                <a:ea typeface="+mn-ea"/>
                <a:cs typeface="+mn-cs"/>
              </a:rPr>
              <a:t>Puppet</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2525572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65</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9 </a:t>
            </a:r>
            <a:r>
              <a:rPr lang="fr-FR" sz="1200" kern="1200">
                <a:solidFill>
                  <a:schemeClr val="tx1"/>
                </a:solidFill>
                <a:latin typeface="Arial" charset="0"/>
                <a:ea typeface="ＭＳ Ｐゴシック" charset="0"/>
                <a:cs typeface="ＭＳ Ｐゴシック" charset="0"/>
              </a:rPr>
              <a:t>— </a:t>
            </a:r>
            <a:r>
              <a:rPr lang="fr-FR" sz="1200" b="0" i="0" kern="1200">
                <a:solidFill>
                  <a:schemeClr val="tx1"/>
                </a:solidFill>
                <a:effectLst/>
                <a:latin typeface="+mn-lt"/>
                <a:ea typeface="+mn-ea"/>
                <a:cs typeface="+mn-cs"/>
              </a:rPr>
              <a:t>Puppet</a:t>
            </a: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0103468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66</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.10 </a:t>
            </a:r>
            <a:r>
              <a:rPr lang="fr-FR" sz="1200" kern="1200">
                <a:solidFill>
                  <a:schemeClr val="tx1"/>
                </a:solidFill>
                <a:latin typeface="Arial" charset="0"/>
                <a:ea typeface="ＭＳ Ｐゴシック" charset="0"/>
                <a:cs typeface="ＭＳ Ｐゴシック" charset="0"/>
              </a:rPr>
              <a:t>— </a:t>
            </a:r>
            <a:r>
              <a:rPr lang="fr-FR" sz="1200" b="0" i="0" kern="1200">
                <a:solidFill>
                  <a:schemeClr val="tx1"/>
                </a:solidFill>
                <a:effectLst/>
                <a:latin typeface="+mn-lt"/>
                <a:ea typeface="+mn-ea"/>
                <a:cs typeface="+mn-cs"/>
              </a:rPr>
              <a:t>Exemple de Puppet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3809760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67</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7.4.10 — </a:t>
            </a:r>
            <a:r>
              <a:rPr lang="fr-FR" sz="1200" b="0" i="0" kern="1200">
                <a:solidFill>
                  <a:schemeClr val="tx1"/>
                </a:solidFill>
                <a:effectLst/>
                <a:latin typeface="+mn-lt"/>
                <a:ea typeface="+mn-ea"/>
                <a:cs typeface="+mn-cs"/>
              </a:rPr>
              <a:t>Exemple de Puppet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7051314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68</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7.4.10 — </a:t>
            </a:r>
            <a:r>
              <a:rPr lang="fr-FR" sz="1200" b="0" i="0" kern="1200">
                <a:solidFill>
                  <a:schemeClr val="tx1"/>
                </a:solidFill>
                <a:effectLst/>
                <a:latin typeface="+mn-lt"/>
                <a:ea typeface="+mn-ea"/>
                <a:cs typeface="+mn-cs"/>
              </a:rPr>
              <a:t>Exemple de Puppet</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5367792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69</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7.4.10 — </a:t>
            </a:r>
            <a:r>
              <a:rPr lang="fr-FR" sz="1200" b="0" i="0" kern="1200">
                <a:solidFill>
                  <a:schemeClr val="tx1"/>
                </a:solidFill>
                <a:effectLst/>
                <a:latin typeface="+mn-lt"/>
                <a:ea typeface="+mn-ea"/>
                <a:cs typeface="+mn-cs"/>
              </a:rPr>
              <a:t>Exemple de Puppet</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593265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rtl="0"/>
              <a:t>7</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 xmlns:c="http://schemas.openxmlformats.org/drawingml/2006/chart" xmlns:c15="http://schemas.microsoft.com/office/drawing/2012/chart" xmlns:p14="http://schemas.microsoft.com/office/powerpoint/2010/main" val="28381961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70</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7.4.10 — </a:t>
            </a:r>
            <a:r>
              <a:rPr lang="fr-FR" sz="1200" b="0" i="0" kern="1200">
                <a:solidFill>
                  <a:schemeClr val="tx1"/>
                </a:solidFill>
                <a:effectLst/>
                <a:latin typeface="+mn-lt"/>
                <a:ea typeface="+mn-ea"/>
                <a:cs typeface="+mn-cs"/>
              </a:rPr>
              <a:t>Exemple de Puppet</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5932654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71</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7.4.10 — </a:t>
            </a:r>
            <a:r>
              <a:rPr lang="fr-FR" sz="1200" b="0" i="0" kern="1200">
                <a:solidFill>
                  <a:schemeClr val="tx1"/>
                </a:solidFill>
                <a:effectLst/>
                <a:latin typeface="+mn-lt"/>
                <a:ea typeface="+mn-ea"/>
                <a:cs typeface="+mn-cs"/>
              </a:rPr>
              <a:t>Exemple de Puppet</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69080023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72</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10 </a:t>
            </a:r>
            <a:r>
              <a:rPr lang="fr-FR" sz="1200" kern="1200">
                <a:solidFill>
                  <a:schemeClr val="tx1"/>
                </a:solidFill>
                <a:latin typeface="Arial" charset="0"/>
                <a:ea typeface="ＭＳ Ｐゴシック" charset="0"/>
                <a:cs typeface="ＭＳ Ｐゴシック" charset="0"/>
              </a:rPr>
              <a:t>— </a:t>
            </a:r>
            <a:r>
              <a:rPr lang="fr-FR" sz="1200" b="0" i="0" kern="1200">
                <a:solidFill>
                  <a:schemeClr val="tx1"/>
                </a:solidFill>
                <a:effectLst/>
                <a:latin typeface="+mn-lt"/>
                <a:ea typeface="+mn-ea"/>
                <a:cs typeface="+mn-cs"/>
              </a:rPr>
              <a:t>Exemple de marionnettes</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40359275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73</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10 </a:t>
            </a:r>
            <a:r>
              <a:rPr lang="fr-FR" sz="1200" kern="1200">
                <a:solidFill>
                  <a:schemeClr val="tx1"/>
                </a:solidFill>
                <a:latin typeface="Arial" charset="0"/>
                <a:ea typeface="ＭＳ Ｐゴシック" charset="0"/>
                <a:cs typeface="ＭＳ Ｐゴシック" charset="0"/>
              </a:rPr>
              <a:t>– </a:t>
            </a:r>
            <a:r>
              <a:rPr lang="fr-FR" sz="1200" b="0" i="0" kern="1200">
                <a:solidFill>
                  <a:schemeClr val="tx1"/>
                </a:solidFill>
                <a:effectLst/>
                <a:latin typeface="+mn-lt"/>
                <a:ea typeface="+mn-ea"/>
                <a:cs typeface="+mn-cs"/>
              </a:rPr>
              <a:t>Exemple de Puppet</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40359275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74</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10 </a:t>
            </a:r>
            <a:r>
              <a:rPr lang="fr-FR" sz="1200" kern="1200">
                <a:solidFill>
                  <a:schemeClr val="tx1"/>
                </a:solidFill>
                <a:latin typeface="Arial" charset="0"/>
                <a:ea typeface="ＭＳ Ｐゴシック" charset="0"/>
                <a:cs typeface="ＭＳ Ｐゴシック" charset="0"/>
              </a:rPr>
              <a:t>– </a:t>
            </a:r>
            <a:r>
              <a:rPr lang="fr-FR" sz="1200" b="0" i="0" kern="1200">
                <a:solidFill>
                  <a:schemeClr val="tx1"/>
                </a:solidFill>
                <a:effectLst/>
                <a:latin typeface="+mn-lt"/>
                <a:ea typeface="+mn-ea"/>
                <a:cs typeface="+mn-cs"/>
              </a:rPr>
              <a:t>Exemple de Puppet</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40359275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75</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7.4.10 — </a:t>
            </a:r>
            <a:r>
              <a:rPr lang="fr-FR" sz="1200" b="0" i="0" kern="1200">
                <a:solidFill>
                  <a:schemeClr val="tx1"/>
                </a:solidFill>
                <a:effectLst/>
                <a:latin typeface="+mn-lt"/>
                <a:ea typeface="+mn-ea"/>
                <a:cs typeface="+mn-cs"/>
              </a:rPr>
              <a:t>Exemple de Puppet</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1250027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76</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7.4.10 — </a:t>
            </a:r>
            <a:r>
              <a:rPr lang="fr-FR" sz="1200" b="0" i="0" kern="1200">
                <a:solidFill>
                  <a:schemeClr val="tx1"/>
                </a:solidFill>
                <a:effectLst/>
                <a:latin typeface="+mn-lt"/>
                <a:ea typeface="+mn-ea"/>
                <a:cs typeface="+mn-cs"/>
              </a:rPr>
              <a:t>Exemple de Puppet</a:t>
            </a: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1250027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77</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7.4.11 — </a:t>
            </a:r>
            <a:r>
              <a:rPr lang="fr-FR" sz="1200" b="0" i="0" kern="1200">
                <a:solidFill>
                  <a:schemeClr val="tx1"/>
                </a:solidFill>
                <a:effectLst/>
                <a:latin typeface="+mn-lt"/>
                <a:ea typeface="+mn-ea"/>
                <a:cs typeface="+mn-cs"/>
              </a:rPr>
              <a:t>Chef</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88526439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78</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7.4.11 — </a:t>
            </a:r>
            <a:r>
              <a:rPr lang="fr-FR" sz="1200" b="0" i="0" kern="1200">
                <a:solidFill>
                  <a:schemeClr val="tx1"/>
                </a:solidFill>
                <a:effectLst/>
                <a:latin typeface="+mn-lt"/>
                <a:ea typeface="+mn-ea"/>
                <a:cs typeface="+mn-cs"/>
              </a:rPr>
              <a:t>Chef</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59326023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79</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7.4.11 — </a:t>
            </a:r>
            <a:r>
              <a:rPr lang="fr-FR" sz="1200" b="0" i="0" kern="1200">
                <a:solidFill>
                  <a:schemeClr val="tx1"/>
                </a:solidFill>
                <a:effectLst/>
                <a:latin typeface="+mn-lt"/>
                <a:ea typeface="+mn-ea"/>
                <a:cs typeface="+mn-cs"/>
              </a:rPr>
              <a:t>Chef</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593260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rtl="0"/>
              <a:t>8</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 xmlns:c="http://schemas.openxmlformats.org/drawingml/2006/chart" xmlns:c15="http://schemas.microsoft.com/office/drawing/2012/chart" xmlns:p14="http://schemas.microsoft.com/office/powerpoint/2010/main" val="283819615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80</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7.4.11 — </a:t>
            </a:r>
            <a:r>
              <a:rPr lang="fr-FR" sz="1200" b="0" i="0" kern="1200">
                <a:solidFill>
                  <a:schemeClr val="tx1"/>
                </a:solidFill>
                <a:effectLst/>
                <a:latin typeface="+mn-lt"/>
                <a:ea typeface="+mn-ea"/>
                <a:cs typeface="+mn-cs"/>
              </a:rPr>
              <a:t>Chef</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349619716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81</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7.4.12 —</a:t>
            </a:r>
            <a:r>
              <a:rPr lang="fr-FR" sz="1200" b="0" i="0" kern="1200">
                <a:solidFill>
                  <a:schemeClr val="tx1"/>
                </a:solidFill>
                <a:effectLst/>
                <a:latin typeface="+mn-lt"/>
                <a:ea typeface="+mn-ea"/>
                <a:cs typeface="+mn-cs"/>
              </a:rPr>
              <a:t>Exemple de </a:t>
            </a:r>
            <a:r>
              <a:rPr lang="fr-FR"/>
              <a:t>Chef — Installer et utiliser Chef</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88666222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82</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7.4.12 —</a:t>
            </a:r>
            <a:r>
              <a:rPr lang="fr-FR" sz="1200" b="0" i="0" kern="1200">
                <a:solidFill>
                  <a:schemeClr val="tx1"/>
                </a:solidFill>
                <a:effectLst/>
                <a:latin typeface="+mn-lt"/>
                <a:ea typeface="+mn-ea"/>
                <a:cs typeface="+mn-cs"/>
              </a:rPr>
              <a:t>Exemple de </a:t>
            </a:r>
            <a:r>
              <a:rPr lang="fr-FR"/>
              <a:t>Chef — Installer et utiliser Chef</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6383880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83</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7.4.12 —</a:t>
            </a:r>
            <a:r>
              <a:rPr lang="fr-FR" sz="1200" b="0" i="0" kern="1200">
                <a:solidFill>
                  <a:schemeClr val="tx1"/>
                </a:solidFill>
                <a:effectLst/>
                <a:latin typeface="+mn-lt"/>
                <a:ea typeface="+mn-ea"/>
                <a:cs typeface="+mn-cs"/>
              </a:rPr>
              <a:t>Exemple de </a:t>
            </a:r>
            <a:r>
              <a:rPr lang="fr-FR"/>
              <a:t>Chef — Installer et utiliser Chef</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07971567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84</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7.4.12 —</a:t>
            </a:r>
            <a:r>
              <a:rPr lang="fr-FR" sz="1200" b="0" i="0" kern="1200">
                <a:solidFill>
                  <a:schemeClr val="tx1"/>
                </a:solidFill>
                <a:effectLst/>
                <a:latin typeface="+mn-lt"/>
                <a:ea typeface="+mn-ea"/>
                <a:cs typeface="+mn-cs"/>
              </a:rPr>
              <a:t>Exemple de </a:t>
            </a:r>
            <a:r>
              <a:rPr lang="fr-FR"/>
              <a:t>Chef — Installer et utiliser Chef</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07971567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85</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7.4.12 —</a:t>
            </a:r>
            <a:r>
              <a:rPr lang="fr-FR" sz="1200" b="0" i="0" kern="1200">
                <a:solidFill>
                  <a:schemeClr val="tx1"/>
                </a:solidFill>
                <a:effectLst/>
                <a:latin typeface="+mn-lt"/>
                <a:ea typeface="+mn-ea"/>
                <a:cs typeface="+mn-cs"/>
              </a:rPr>
              <a:t>Exemple de </a:t>
            </a:r>
            <a:r>
              <a:rPr lang="fr-FR"/>
              <a:t>Chef — Installer et utiliser Chef</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0797156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86</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7.4.12 —</a:t>
            </a:r>
            <a:r>
              <a:rPr lang="fr-FR" sz="1200" b="0" i="0" kern="1200">
                <a:solidFill>
                  <a:schemeClr val="tx1"/>
                </a:solidFill>
                <a:effectLst/>
                <a:latin typeface="+mn-lt"/>
                <a:ea typeface="+mn-ea"/>
                <a:cs typeface="+mn-cs"/>
              </a:rPr>
              <a:t>Exemple de </a:t>
            </a:r>
            <a:r>
              <a:rPr lang="fr-FR"/>
              <a:t>Chef — Installer et utiliser Chef</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0797156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87</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7.4.12 —</a:t>
            </a:r>
            <a:r>
              <a:rPr lang="fr-FR" sz="1200" b="0" i="0" kern="1200">
                <a:solidFill>
                  <a:schemeClr val="tx1"/>
                </a:solidFill>
                <a:effectLst/>
                <a:latin typeface="+mn-lt"/>
                <a:ea typeface="+mn-ea"/>
                <a:cs typeface="+mn-cs"/>
              </a:rPr>
              <a:t>Exemple de </a:t>
            </a:r>
            <a:r>
              <a:rPr lang="fr-FR"/>
              <a:t>Chef — Installer et utiliser Chef</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07971567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88</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7.4.13 —</a:t>
            </a:r>
            <a:r>
              <a:rPr lang="fr-FR" sz="1200" b="0" i="0" kern="1200">
                <a:solidFill>
                  <a:schemeClr val="tx1"/>
                </a:solidFill>
                <a:effectLst/>
                <a:latin typeface="+mn-lt"/>
                <a:ea typeface="+mn-ea"/>
                <a:cs typeface="+mn-cs"/>
              </a:rPr>
              <a:t>Exemple de chef — Préparer l'utilisation d'un couteau</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385269467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89</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7.4.13 —</a:t>
            </a:r>
            <a:r>
              <a:rPr lang="fr-FR" sz="1200" b="0" i="0" kern="1200">
                <a:solidFill>
                  <a:schemeClr val="tx1"/>
                </a:solidFill>
                <a:effectLst/>
                <a:latin typeface="+mn-lt"/>
                <a:ea typeface="+mn-ea"/>
                <a:cs typeface="+mn-cs"/>
              </a:rPr>
              <a:t>Exemple de </a:t>
            </a:r>
            <a:r>
              <a:rPr lang="fr-FR"/>
              <a:t>chef — Préparer l'utilisation d'un couteau</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3852694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rtl="0"/>
              <a:t>9</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 xmlns:c="http://schemas.openxmlformats.org/drawingml/2006/chart" xmlns:c15="http://schemas.microsoft.com/office/drawing/2012/chart" xmlns:p14="http://schemas.microsoft.com/office/powerpoint/2010/main" val="283819615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90</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7.4.13 —</a:t>
            </a:r>
            <a:r>
              <a:rPr lang="fr-FR" sz="1200" b="0" i="0" kern="1200">
                <a:solidFill>
                  <a:schemeClr val="tx1"/>
                </a:solidFill>
                <a:effectLst/>
                <a:latin typeface="+mn-lt"/>
                <a:ea typeface="+mn-ea"/>
                <a:cs typeface="+mn-cs"/>
              </a:rPr>
              <a:t>Exemple de </a:t>
            </a:r>
            <a:r>
              <a:rPr lang="fr-FR"/>
              <a:t>chef — Préparer l'utilisation d'un couteau</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52783792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91</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7.4.13 —</a:t>
            </a:r>
            <a:r>
              <a:rPr lang="fr-FR" sz="1200" b="0" i="0" kern="1200">
                <a:solidFill>
                  <a:schemeClr val="tx1"/>
                </a:solidFill>
                <a:effectLst/>
                <a:latin typeface="+mn-lt"/>
                <a:ea typeface="+mn-ea"/>
                <a:cs typeface="+mn-cs"/>
              </a:rPr>
              <a:t>Exemple de </a:t>
            </a:r>
            <a:r>
              <a:rPr lang="fr-FR"/>
              <a:t>chef — Préparer l'utilisation d'un couteau</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52783792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92</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7.4.13 —</a:t>
            </a:r>
            <a:r>
              <a:rPr lang="fr-FR" sz="1200" b="0" i="0" kern="1200">
                <a:solidFill>
                  <a:schemeClr val="tx1"/>
                </a:solidFill>
                <a:effectLst/>
                <a:latin typeface="+mn-lt"/>
                <a:ea typeface="+mn-ea"/>
                <a:cs typeface="+mn-cs"/>
              </a:rPr>
              <a:t>Exemple de </a:t>
            </a:r>
            <a:r>
              <a:rPr lang="fr-FR"/>
              <a:t>chef — Préparer l'utilisation d'un couteau</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252783792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93</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7.4.14 —</a:t>
            </a:r>
            <a:r>
              <a:rPr lang="fr-FR" sz="1200" b="0" i="0" kern="1200">
                <a:solidFill>
                  <a:schemeClr val="tx1"/>
                </a:solidFill>
                <a:effectLst/>
                <a:latin typeface="+mn-lt"/>
                <a:ea typeface="+mn-ea"/>
                <a:cs typeface="+mn-cs"/>
              </a:rPr>
              <a:t>Exemple de </a:t>
            </a:r>
            <a:r>
              <a:rPr lang="fr-FR"/>
              <a:t>chef — Tout mettre ensemble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42577431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94</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7.4.14 —</a:t>
            </a:r>
            <a:r>
              <a:rPr lang="fr-FR" sz="1200" b="0" i="0" kern="1200">
                <a:solidFill>
                  <a:schemeClr val="tx1"/>
                </a:solidFill>
                <a:effectLst/>
                <a:latin typeface="+mn-lt"/>
                <a:ea typeface="+mn-ea"/>
                <a:cs typeface="+mn-cs"/>
              </a:rPr>
              <a:t>Exemple de </a:t>
            </a:r>
            <a:r>
              <a:rPr lang="fr-FR"/>
              <a:t>chef — Tout mettre ensemble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14521938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95</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7.4.14 —</a:t>
            </a:r>
            <a:r>
              <a:rPr lang="fr-FR" sz="1200" b="0" i="0" kern="1200">
                <a:solidFill>
                  <a:schemeClr val="tx1"/>
                </a:solidFill>
                <a:effectLst/>
                <a:latin typeface="+mn-lt"/>
                <a:ea typeface="+mn-ea"/>
                <a:cs typeface="+mn-cs"/>
              </a:rPr>
              <a:t>Exemple de </a:t>
            </a:r>
            <a:r>
              <a:rPr lang="fr-FR"/>
              <a:t>chef — Tout mettre ensemble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14521938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96</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7.4.14 —</a:t>
            </a:r>
            <a:r>
              <a:rPr lang="fr-FR" sz="1200" b="0" i="0" kern="1200">
                <a:solidFill>
                  <a:schemeClr val="tx1"/>
                </a:solidFill>
                <a:effectLst/>
                <a:latin typeface="+mn-lt"/>
                <a:ea typeface="+mn-ea"/>
                <a:cs typeface="+mn-cs"/>
              </a:rPr>
              <a:t>Exemple de </a:t>
            </a:r>
            <a:r>
              <a:rPr lang="fr-FR"/>
              <a:t>chef — Tout mettre ensemble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64988411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97</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7.4.14 —</a:t>
            </a:r>
            <a:r>
              <a:rPr lang="fr-FR" sz="1200" b="0" i="0" kern="1200">
                <a:solidFill>
                  <a:schemeClr val="tx1"/>
                </a:solidFill>
                <a:effectLst/>
                <a:latin typeface="+mn-lt"/>
                <a:ea typeface="+mn-ea"/>
                <a:cs typeface="+mn-cs"/>
              </a:rPr>
              <a:t>Exemple de </a:t>
            </a:r>
            <a:r>
              <a:rPr lang="fr-FR"/>
              <a:t>chef — Tout mettre ensemble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64988411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98</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Outils d'automatisation</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7.4.15 — </a:t>
            </a:r>
            <a:r>
              <a:rPr lang="fr-FR" sz="1200" b="0" i="0" kern="1200">
                <a:solidFill>
                  <a:schemeClr val="tx1"/>
                </a:solidFill>
                <a:effectLst/>
                <a:latin typeface="+mn-lt"/>
                <a:ea typeface="+mn-ea"/>
                <a:cs typeface="+mn-cs"/>
              </a:rPr>
              <a:t>Résumé des outils d'automatisation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dirty="0"/>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endParaRPr lang="en-US" sz="1200" kern="1200" dirty="0">
              <a:solidFill>
                <a:schemeClr val="tx1"/>
              </a:solidFill>
              <a:latin typeface="Arial" charset="0"/>
              <a:ea typeface="ＭＳ Ｐゴシック" charset="0"/>
              <a:cs typeface="ＭＳ Ｐゴシック" charset="0"/>
            </a:endParaRP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 xmlns:c="http://schemas.openxmlformats.org/drawingml/2006/chart" xmlns:c15="http://schemas.microsoft.com/office/drawing/2012/chart" xmlns:p14="http://schemas.microsoft.com/office/powerpoint/2010/main" val="164988411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Source :</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t>7 – Infrastructure </a:t>
            </a:r>
            <a:r>
              <a:rPr lang="fr-FR" sz="1200" b="0" baseline="0"/>
              <a:t>et automatisation</a:t>
            </a:r>
          </a:p>
          <a:p>
            <a:pPr rtl="0">
              <a:lnSpc>
                <a:spcPct val="80000"/>
              </a:lnSpc>
              <a:buFontTx/>
              <a:buNone/>
            </a:pPr>
            <a:r>
              <a:rPr lang="fr-FR" sz="1200" kern="1200">
                <a:solidFill>
                  <a:schemeClr val="tx1"/>
                </a:solidFill>
                <a:latin typeface="Arial" charset="0"/>
                <a:ea typeface="ＭＳ Ｐゴシック" charset="0"/>
                <a:cs typeface="ＭＳ Ｐゴシック" charset="0"/>
              </a:rPr>
              <a:t>7.5</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sz="1200">
                <a:solidFill>
                  <a:schemeClr val="accent5">
                    <a:lumMod val="40000"/>
                    <a:lumOff val="60000"/>
                  </a:schemeClr>
                </a:solidFill>
              </a:rPr>
              <a:t>Infrastructure en tant que Code</a:t>
            </a:r>
          </a:p>
          <a:p>
            <a:endParaRPr lang="en-US" sz="1200" b="1" u="sng" kern="1200" dirty="0">
              <a:solidFill>
                <a:schemeClr val="tx1"/>
              </a:solidFill>
              <a:latin typeface="Arial" charset="0"/>
              <a:ea typeface="ＭＳ Ｐゴシック" charset="0"/>
            </a:endParaRPr>
          </a:p>
          <a:p>
            <a:pPr rtl="0"/>
            <a:r>
              <a:rPr lang="fr-FR" sz="1050" b="1" u="sng"/>
              <a:t>Activités en cours de session/Explications :</a:t>
            </a:r>
          </a:p>
          <a:p>
            <a:pPr marL="171450" lvl="0" indent="-171450" rtl="0">
              <a:buFont typeface="Arial" panose="020B0604020202020204" pitchFamily="34" charset="0"/>
              <a:buChar char="•"/>
            </a:pPr>
            <a:r>
              <a:rPr lang="fr-FR" sz="1050" b="1">
                <a:solidFill>
                  <a:srgbClr val="FF0000"/>
                </a:solidFill>
              </a:rPr>
              <a:t>Durée</a:t>
            </a:r>
            <a:r>
              <a:rPr lang="fr-FR" b="1">
                <a:solidFill>
                  <a:srgbClr val="FF0000"/>
                </a:solidFill>
              </a:rPr>
              <a:t>: </a:t>
            </a:r>
            <a:r>
              <a:rPr lang="fr-FR" sz="1000">
                <a:solidFill>
                  <a:srgbClr val="FF0000"/>
                </a:solidFill>
              </a:rPr>
              <a:t>5 mi</a:t>
            </a:r>
            <a:r>
              <a:rPr lang="fr-FR" sz="1000"/>
              <a:t>n</a:t>
            </a:r>
          </a:p>
          <a:p>
            <a:pPr marL="171450" lvl="0" indent="-171450" rtl="0">
              <a:buFont typeface="Arial" panose="020B0604020202020204" pitchFamily="34" charset="0"/>
              <a:buChar char="•"/>
            </a:pPr>
            <a:r>
              <a:rPr lang="fr-FR" sz="1050" b="1"/>
              <a:t>Notes à l'instructeur: </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Introduisez la rubrique et mettez en évidence les raisons pour lesquelles l'infrastructure est stockée en tant que code.</a:t>
            </a:r>
          </a:p>
          <a:p>
            <a:pPr marL="341313" lvl="1" indent="-171450" algn="l" defTabSz="457200" rtl="0" eaLnBrk="1" latinLnBrk="0" hangingPunct="1">
              <a:buFont typeface="Arial" panose="020B0604020202020204" pitchFamily="34" charset="0"/>
              <a:buChar char="•"/>
            </a:pPr>
            <a:r>
              <a:rPr lang="fr-FR" sz="1000" kern="1200">
                <a:solidFill>
                  <a:schemeClr val="tx1"/>
                </a:solidFill>
                <a:latin typeface="+mn-lt"/>
                <a:ea typeface="+mn-ea"/>
                <a:cs typeface="+mn-cs"/>
              </a:rPr>
              <a:t>Expliquez aux apprenants les GitOps, le déploiement bleu/vert et les tests canaris.</a:t>
            </a:r>
          </a:p>
          <a:p>
            <a:pPr marL="171450" lvl="0" indent="-171450" algn="l" defTabSz="457200" rtl="0" eaLnBrk="1" latinLnBrk="0" hangingPunct="1">
              <a:buFont typeface="Arial" panose="020B0604020202020204" pitchFamily="34" charset="0"/>
              <a:buChar char="•"/>
            </a:pPr>
            <a:r>
              <a:rPr lang="fr-FR" sz="1050" b="1"/>
              <a:t>Points clés : </a:t>
            </a:r>
            <a:r>
              <a:rPr lang="fr-FR" sz="1200" kern="1200">
                <a:solidFill>
                  <a:schemeClr val="tx1"/>
                </a:solidFill>
                <a:latin typeface="+mn-lt"/>
                <a:ea typeface="+mn-ea"/>
                <a:cs typeface="+mn-cs"/>
              </a:rPr>
              <a:t>GitOps, déploiement bleu/vert, test canari</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pPr rtl="0"/>
              <a:t>99</a:t>
            </a:fld>
            <a:endParaRPr/>
          </a:p>
        </p:txBody>
      </p:sp>
    </p:spTree>
    <p:extLst>
      <p:ext uri="{BB962C8B-B14F-4D97-AF65-F5344CB8AC3E}">
        <p14:creationId xmlns="" xmlns:c="http://schemas.openxmlformats.org/drawingml/2006/chart" xmlns:c15="http://schemas.microsoft.com/office/drawing/2012/chart" xmlns:p14="http://schemas.microsoft.com/office/powerpoint/2010/main" val="35221259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 xmlns:c="http://schemas.openxmlformats.org/drawingml/2006/chart" xmlns:c15="http://schemas.microsoft.com/office/drawing/2012/chart"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c="http://schemas.openxmlformats.org/drawingml/2006/chart" xmlns:c15="http://schemas.microsoft.com/office/drawing/2012/chart" xmlns:p14="http://schemas.microsoft.com/office/powerpoint/2010/main" val="3086725553"/>
      </p:ext>
    </p:extLst>
  </p:cSld>
  <p:clrMapOvr>
    <a:masterClrMapping/>
  </p:clrMapOvr>
  <p:transition spd="slow">
    <p:wipe/>
  </p:transition>
  <p:extLst>
    <p:ext uri="{DCECCB84-F9BA-43D5-87BE-67443E8EF086}">
      <p15:sldGuideLst xmlns="" xmlns:c="http://schemas.openxmlformats.org/drawingml/2006/chart" xmlns:c15="http://schemas.microsoft.com/office/drawing/2012/char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 xmlns:c="http://schemas.openxmlformats.org/drawingml/2006/chart" xmlns:c15="http://schemas.microsoft.com/office/drawing/2012/chart"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c="http://schemas.openxmlformats.org/drawingml/2006/chart" xmlns:c15="http://schemas.microsoft.com/office/drawing/2012/chart"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c="http://schemas.openxmlformats.org/drawingml/2006/chart" xmlns:c15="http://schemas.microsoft.com/office/drawing/2012/chart"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c="http://schemas.openxmlformats.org/drawingml/2006/chart" xmlns:c15="http://schemas.microsoft.com/office/drawing/2012/chart"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 xmlns:c="http://schemas.openxmlformats.org/drawingml/2006/chart" xmlns:c15="http://schemas.microsoft.com/office/drawing/2012/chart" xmlns:p14="http://schemas.microsoft.com/office/powerpoint/2010/main" val="22579966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 xmlns:c="http://schemas.openxmlformats.org/drawingml/2006/chart" xmlns:c15="http://schemas.microsoft.com/office/drawing/2012/chart" xmlns:p14="http://schemas.microsoft.com/office/powerpoint/2010/main" val="3653042546"/>
      </p:ext>
    </p:extLst>
  </p:cSld>
  <p:clrMapOvr>
    <a:masterClrMapping/>
  </p:clrMapOvr>
  <p:transition spd="slow">
    <p:wipe/>
  </p:transition>
  <p:extLst>
    <p:ext uri="{DCECCB84-F9BA-43D5-87BE-67443E8EF086}">
      <p15:sldGuideLst xmlns="" xmlns:c="http://schemas.openxmlformats.org/drawingml/2006/chart" xmlns:c15="http://schemas.microsoft.com/office/drawing/2012/char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 xmlns:c="http://schemas.openxmlformats.org/drawingml/2006/chart" xmlns:c15="http://schemas.microsoft.com/office/drawing/2012/chart" xmlns:p14="http://schemas.microsoft.com/office/powerpoint/2010/main" val="1974617842"/>
      </p:ext>
    </p:extLst>
  </p:cSld>
  <p:clrMapOvr>
    <a:masterClrMapping/>
  </p:clrMapOvr>
  <p:transition spd="slow">
    <p:wipe/>
  </p:transition>
  <p:extLst>
    <p:ext uri="{DCECCB84-F9BA-43D5-87BE-67443E8EF086}">
      <p15:sldGuideLst xmlns="" xmlns:c="http://schemas.openxmlformats.org/drawingml/2006/chart" xmlns:c15="http://schemas.microsoft.com/office/drawing/2012/char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2020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 xmlns:c="http://schemas.openxmlformats.org/drawingml/2006/chart" xmlns:c15="http://schemas.microsoft.com/office/drawing/2012/chart"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 xmlns:c="http://schemas.openxmlformats.org/drawingml/2006/chart" xmlns:c15="http://schemas.microsoft.com/office/drawing/2012/chart" xmlns:p14="http://schemas.microsoft.com/office/powerpoint/2010/main" val="542967988"/>
      </p:ext>
    </p:extLst>
  </p:cSld>
  <p:clrMapOvr>
    <a:masterClrMapping/>
  </p:clrMapOvr>
  <mc:AlternateContent xmlns:mc="http://schemas.openxmlformats.org/markup-compatibility/2006">
    <mc:Choice xmlns="" xmlns:c="http://schemas.openxmlformats.org/drawingml/2006/chart" xmlns:c15="http://schemas.microsoft.com/office/drawing/2012/chart"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 xmlns:c="http://schemas.openxmlformats.org/drawingml/2006/chart" xmlns:c15="http://schemas.microsoft.com/office/drawing/2012/chart"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 xmlns:c="http://schemas.openxmlformats.org/drawingml/2006/chart" xmlns:c15="http://schemas.microsoft.com/office/drawing/2012/chart"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 xmlns:c="http://schemas.openxmlformats.org/drawingml/2006/chart" xmlns:c15="http://schemas.microsoft.com/office/drawing/2012/chart"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 xmlns:c="http://schemas.openxmlformats.org/drawingml/2006/chart" xmlns:c15="http://schemas.microsoft.com/office/drawing/2012/chart"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2020 Cisco et/ou ses filiales. Tous droits réservés.   Informations confidentielles de Cisco</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 xmlns:c="http://schemas.openxmlformats.org/drawingml/2006/chart" xmlns:c15="http://schemas.microsoft.com/office/drawing/2012/chart"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 xmlns:c="http://schemas.openxmlformats.org/drawingml/2006/chart" xmlns:c15="http://schemas.microsoft.com/office/drawing/2012/char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3.xml"/><Relationship Id="rId1" Type="http://schemas.openxmlformats.org/officeDocument/2006/relationships/tags" Target="../tags/tag96.xml"/><Relationship Id="rId4" Type="http://schemas.openxmlformats.org/officeDocument/2006/relationships/image" Target="../media/image59.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13.xml"/><Relationship Id="rId1" Type="http://schemas.openxmlformats.org/officeDocument/2006/relationships/tags" Target="../tags/tag97.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13.xml"/><Relationship Id="rId1" Type="http://schemas.openxmlformats.org/officeDocument/2006/relationships/tags" Target="../tags/tag98.xml"/><Relationship Id="rId4" Type="http://schemas.openxmlformats.org/officeDocument/2006/relationships/image" Target="../media/image60.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13.xml"/><Relationship Id="rId1" Type="http://schemas.openxmlformats.org/officeDocument/2006/relationships/tags" Target="../tags/tag99.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4.xml"/><Relationship Id="rId1" Type="http://schemas.openxmlformats.org/officeDocument/2006/relationships/tags" Target="../tags/tag100.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3.xml"/><Relationship Id="rId1" Type="http://schemas.openxmlformats.org/officeDocument/2006/relationships/tags" Target="../tags/tag101.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3.xml"/><Relationship Id="rId1" Type="http://schemas.openxmlformats.org/officeDocument/2006/relationships/tags" Target="../tags/tag102.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13.xml"/><Relationship Id="rId1" Type="http://schemas.openxmlformats.org/officeDocument/2006/relationships/tags" Target="../tags/tag103.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3.xml"/><Relationship Id="rId1" Type="http://schemas.openxmlformats.org/officeDocument/2006/relationships/tags" Target="../tags/tag104.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13.xml"/><Relationship Id="rId1" Type="http://schemas.openxmlformats.org/officeDocument/2006/relationships/tags" Target="../tags/tag10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13.xml"/><Relationship Id="rId1" Type="http://schemas.openxmlformats.org/officeDocument/2006/relationships/tags" Target="../tags/tag106.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13.xml"/><Relationship Id="rId1" Type="http://schemas.openxmlformats.org/officeDocument/2006/relationships/tags" Target="../tags/tag107.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13.xml"/><Relationship Id="rId1" Type="http://schemas.openxmlformats.org/officeDocument/2006/relationships/tags" Target="../tags/tag108.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4.xml"/><Relationship Id="rId1" Type="http://schemas.openxmlformats.org/officeDocument/2006/relationships/tags" Target="../tags/tag109.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13.xml"/><Relationship Id="rId1" Type="http://schemas.openxmlformats.org/officeDocument/2006/relationships/tags" Target="../tags/tag110.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13.xml"/><Relationship Id="rId1" Type="http://schemas.openxmlformats.org/officeDocument/2006/relationships/tags" Target="../tags/tag111.xml"/><Relationship Id="rId4" Type="http://schemas.openxmlformats.org/officeDocument/2006/relationships/image" Target="../media/image61.png"/></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13.xml"/><Relationship Id="rId1" Type="http://schemas.openxmlformats.org/officeDocument/2006/relationships/tags" Target="../tags/tag112.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4.xml"/><Relationship Id="rId1" Type="http://schemas.openxmlformats.org/officeDocument/2006/relationships/tags" Target="../tags/tag113.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13.xml"/><Relationship Id="rId1" Type="http://schemas.openxmlformats.org/officeDocument/2006/relationships/tags" Target="../tags/tag114.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13.xml"/><Relationship Id="rId1" Type="http://schemas.openxmlformats.org/officeDocument/2006/relationships/tags" Target="../tags/tag1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0.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31.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3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3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3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3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4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41.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44.xml"/><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4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4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4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48.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49.xml"/><Relationship Id="rId5" Type="http://schemas.openxmlformats.org/officeDocument/2006/relationships/image" Target="../media/image9.png"/><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50.xml"/><Relationship Id="rId5" Type="http://schemas.openxmlformats.org/officeDocument/2006/relationships/image" Target="../media/image11.png"/><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51.xm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52.xml"/><Relationship Id="rId4" Type="http://schemas.openxmlformats.org/officeDocument/2006/relationships/image" Target="../media/image13.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53.xm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54.xml"/><Relationship Id="rId4" Type="http://schemas.openxmlformats.org/officeDocument/2006/relationships/image" Target="../media/image15.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55.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56.xml"/><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5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58.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59.xml"/><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60.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61.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6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63.xml"/><Relationship Id="rId5" Type="http://schemas.openxmlformats.org/officeDocument/2006/relationships/image" Target="../media/image20.png"/><Relationship Id="rId4" Type="http://schemas.openxmlformats.org/officeDocument/2006/relationships/image" Target="../media/image19.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64.xml"/><Relationship Id="rId5" Type="http://schemas.openxmlformats.org/officeDocument/2006/relationships/image" Target="../media/image22.png"/><Relationship Id="rId4" Type="http://schemas.openxmlformats.org/officeDocument/2006/relationships/image" Target="../media/image21.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65.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tags" Target="../tags/tag66.xml"/><Relationship Id="rId5" Type="http://schemas.openxmlformats.org/officeDocument/2006/relationships/image" Target="../media/image26.png"/><Relationship Id="rId4" Type="http://schemas.openxmlformats.org/officeDocument/2006/relationships/image" Target="../media/image25.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tags" Target="../tags/tag67.xml"/><Relationship Id="rId5" Type="http://schemas.openxmlformats.org/officeDocument/2006/relationships/image" Target="../media/image28.png"/><Relationship Id="rId4" Type="http://schemas.openxmlformats.org/officeDocument/2006/relationships/image" Target="../media/image27.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3.xml"/><Relationship Id="rId1" Type="http://schemas.openxmlformats.org/officeDocument/2006/relationships/tags" Target="../tags/tag68.xml"/><Relationship Id="rId5" Type="http://schemas.openxmlformats.org/officeDocument/2006/relationships/image" Target="../media/image30.png"/><Relationship Id="rId4" Type="http://schemas.openxmlformats.org/officeDocument/2006/relationships/image" Target="../media/image29.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tags" Target="../tags/tag69.xml"/><Relationship Id="rId4" Type="http://schemas.openxmlformats.org/officeDocument/2006/relationships/image" Target="../media/image31.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3.xml"/><Relationship Id="rId1" Type="http://schemas.openxmlformats.org/officeDocument/2006/relationships/tags" Target="../tags/tag70.xml"/><Relationship Id="rId5" Type="http://schemas.openxmlformats.org/officeDocument/2006/relationships/image" Target="../media/image33.png"/><Relationship Id="rId4" Type="http://schemas.openxmlformats.org/officeDocument/2006/relationships/image" Target="../media/image32.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3.xml"/><Relationship Id="rId1" Type="http://schemas.openxmlformats.org/officeDocument/2006/relationships/tags" Target="../tags/tag71.xml"/><Relationship Id="rId5" Type="http://schemas.openxmlformats.org/officeDocument/2006/relationships/image" Target="../media/image35.png"/><Relationship Id="rId4" Type="http://schemas.openxmlformats.org/officeDocument/2006/relationships/image" Target="../media/image34.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3.xml"/><Relationship Id="rId1" Type="http://schemas.openxmlformats.org/officeDocument/2006/relationships/tags" Target="../tags/tag72.xml"/><Relationship Id="rId4" Type="http://schemas.openxmlformats.org/officeDocument/2006/relationships/image" Target="../media/image36.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3.xml"/><Relationship Id="rId1" Type="http://schemas.openxmlformats.org/officeDocument/2006/relationships/tags" Target="../tags/tag73.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3.xml"/><Relationship Id="rId1" Type="http://schemas.openxmlformats.org/officeDocument/2006/relationships/tags" Target="../tags/tag74.xml"/><Relationship Id="rId4" Type="http://schemas.openxmlformats.org/officeDocument/2006/relationships/image" Target="../media/image37.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3.xml"/><Relationship Id="rId1" Type="http://schemas.openxmlformats.org/officeDocument/2006/relationships/tags" Target="../tags/tag7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3.xml"/><Relationship Id="rId1" Type="http://schemas.openxmlformats.org/officeDocument/2006/relationships/tags" Target="../tags/tag76.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3.xml"/><Relationship Id="rId1" Type="http://schemas.openxmlformats.org/officeDocument/2006/relationships/tags" Target="../tags/tag77.xml"/><Relationship Id="rId4" Type="http://schemas.openxmlformats.org/officeDocument/2006/relationships/image" Target="../media/image38.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3.xml"/><Relationship Id="rId1" Type="http://schemas.openxmlformats.org/officeDocument/2006/relationships/tags" Target="../tags/tag78.xml"/><Relationship Id="rId5" Type="http://schemas.openxmlformats.org/officeDocument/2006/relationships/image" Target="../media/image40.png"/><Relationship Id="rId4" Type="http://schemas.openxmlformats.org/officeDocument/2006/relationships/image" Target="../media/image39.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3.xml"/><Relationship Id="rId1" Type="http://schemas.openxmlformats.org/officeDocument/2006/relationships/tags" Target="../tags/tag79.xml"/><Relationship Id="rId4" Type="http://schemas.openxmlformats.org/officeDocument/2006/relationships/image" Target="../media/image41.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3.xml"/><Relationship Id="rId1" Type="http://schemas.openxmlformats.org/officeDocument/2006/relationships/tags" Target="../tags/tag80.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3.xml"/><Relationship Id="rId1" Type="http://schemas.openxmlformats.org/officeDocument/2006/relationships/tags" Target="../tags/tag81.xml"/><Relationship Id="rId5" Type="http://schemas.openxmlformats.org/officeDocument/2006/relationships/image" Target="../media/image46.png"/><Relationship Id="rId4" Type="http://schemas.openxmlformats.org/officeDocument/2006/relationships/image" Target="../media/image45.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48.png"/><Relationship Id="rId4" Type="http://schemas.openxmlformats.org/officeDocument/2006/relationships/image" Target="../media/image47.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3.xml"/><Relationship Id="rId1" Type="http://schemas.openxmlformats.org/officeDocument/2006/relationships/tags" Target="../tags/tag83.xml"/><Relationship Id="rId4" Type="http://schemas.openxmlformats.org/officeDocument/2006/relationships/image" Target="../media/image49.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3.xml"/><Relationship Id="rId1" Type="http://schemas.openxmlformats.org/officeDocument/2006/relationships/tags" Target="../tags/tag84.xml"/><Relationship Id="rId4" Type="http://schemas.openxmlformats.org/officeDocument/2006/relationships/image" Target="../media/image50.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3.xml"/><Relationship Id="rId1" Type="http://schemas.openxmlformats.org/officeDocument/2006/relationships/tags" Target="../tags/tag8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3.xml"/><Relationship Id="rId1" Type="http://schemas.openxmlformats.org/officeDocument/2006/relationships/tags" Target="../tags/tag86.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3.xml"/><Relationship Id="rId1" Type="http://schemas.openxmlformats.org/officeDocument/2006/relationships/tags" Target="../tags/tag87.xml"/><Relationship Id="rId4" Type="http://schemas.openxmlformats.org/officeDocument/2006/relationships/image" Target="../media/image51.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3.xml"/><Relationship Id="rId1" Type="http://schemas.openxmlformats.org/officeDocument/2006/relationships/tags" Target="../tags/tag88.xml"/><Relationship Id="rId4" Type="http://schemas.openxmlformats.org/officeDocument/2006/relationships/image" Target="../media/image52.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3.xml"/><Relationship Id="rId1" Type="http://schemas.openxmlformats.org/officeDocument/2006/relationships/tags" Target="../tags/tag89.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3.xml"/><Relationship Id="rId1" Type="http://schemas.openxmlformats.org/officeDocument/2006/relationships/tags" Target="../tags/tag90.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3.xml"/><Relationship Id="rId1" Type="http://schemas.openxmlformats.org/officeDocument/2006/relationships/tags" Target="../tags/tag91.xml"/><Relationship Id="rId4" Type="http://schemas.openxmlformats.org/officeDocument/2006/relationships/image" Target="../media/image56.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3.xml"/><Relationship Id="rId1" Type="http://schemas.openxmlformats.org/officeDocument/2006/relationships/tags" Target="../tags/tag92.xml"/><Relationship Id="rId5" Type="http://schemas.openxmlformats.org/officeDocument/2006/relationships/image" Target="../media/image58.png"/><Relationship Id="rId4" Type="http://schemas.openxmlformats.org/officeDocument/2006/relationships/image" Target="../media/image57.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3.xml"/><Relationship Id="rId1" Type="http://schemas.openxmlformats.org/officeDocument/2006/relationships/tags" Target="../tags/tag93.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3.xml"/><Relationship Id="rId1" Type="http://schemas.openxmlformats.org/officeDocument/2006/relationships/tags" Target="../tags/tag94.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4.xml"/><Relationship Id="rId1" Type="http://schemas.openxmlformats.org/officeDocument/2006/relationships/tags" Target="../tags/tag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190087" cy="1666626"/>
          </a:xfrm>
        </p:spPr>
        <p:txBody>
          <a:bodyPr/>
          <a:lstStyle/>
          <a:p>
            <a:pPr rtl="0"/>
            <a:r>
              <a:rPr lang="fr-FR">
                <a:solidFill>
                  <a:schemeClr val="accent5">
                    <a:lumMod val="40000"/>
                    <a:lumOff val="60000"/>
                  </a:schemeClr>
                </a:solidFill>
              </a:rPr>
              <a:t>Module 7: Infrastructure et automatisation</a:t>
            </a:r>
          </a:p>
        </p:txBody>
      </p:sp>
      <p:sp>
        <p:nvSpPr>
          <p:cNvPr id="5" name="Text Placeholder 4"/>
          <p:cNvSpPr>
            <a:spLocks noGrp="1"/>
          </p:cNvSpPr>
          <p:nvPr>
            <p:ph type="body" sz="quarter" idx="13"/>
          </p:nvPr>
        </p:nvSpPr>
        <p:spPr>
          <a:xfrm>
            <a:off x="469497" y="3127609"/>
            <a:ext cx="5925246" cy="299001"/>
          </a:xfrm>
        </p:spPr>
        <p:txBody>
          <a:bodyPr/>
          <a:lstStyle/>
          <a:p>
            <a:pPr rtl="0"/>
            <a:r>
              <a:rPr lang="fr-FR">
                <a:solidFill>
                  <a:schemeClr val="bg2">
                    <a:lumMod val="40000"/>
                    <a:lumOff val="60000"/>
                  </a:schemeClr>
                </a:solidFill>
              </a:rPr>
              <a:t>Contenu Pédagogique d'instructeur</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DevNet Associate v1.0</a:t>
            </a:r>
            <a:r>
              <a:rPr lang="en-US" dirty="0">
                <a:solidFill>
                  <a:schemeClr val="accent5">
                    <a:lumMod val="40000"/>
                    <a:lumOff val="60000"/>
                  </a:schemeClr>
                </a:solidFill>
              </a:rPr>
              <a:t/>
            </a:r>
            <a:br>
              <a:rPr lang="en-US" dirty="0">
                <a:solidFill>
                  <a:schemeClr val="accent5">
                    <a:lumMod val="40000"/>
                    <a:lumOff val="60000"/>
                  </a:schemeClr>
                </a:solidFill>
              </a:rPr>
            </a:br>
            <a:endParaRPr lang="en-US" dirty="0">
              <a:solidFill>
                <a:schemeClr val="accent5">
                  <a:lumMod val="40000"/>
                  <a:lumOff val="60000"/>
                </a:schemeClr>
              </a:solidFill>
            </a:endParaRPr>
          </a:p>
          <a:p>
            <a:endParaRPr lang="en-US"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93713" y="2113807"/>
            <a:ext cx="7237590" cy="1270941"/>
          </a:xfrm>
        </p:spPr>
        <p:txBody>
          <a:bodyPr/>
          <a:lstStyle/>
          <a:p>
            <a:pPr rtl="0"/>
            <a:r>
              <a:rPr lang="fr-FR">
                <a:solidFill>
                  <a:srgbClr val="38C6F4">
                    <a:lumMod val="40000"/>
                    <a:lumOff val="60000"/>
                  </a:srgbClr>
                </a:solidFill>
              </a:rPr>
              <a:t>Module 7: Infrastructure et automatisation</a:t>
            </a:r>
          </a:p>
        </p:txBody>
      </p:sp>
      <p:sp>
        <p:nvSpPr>
          <p:cNvPr id="7" name="Subtitle 6"/>
          <p:cNvSpPr>
            <a:spLocks noGrp="1"/>
          </p:cNvSpPr>
          <p:nvPr>
            <p:ph type="subTitle" idx="1"/>
          </p:nvPr>
        </p:nvSpPr>
        <p:spPr>
          <a:xfrm>
            <a:off x="469497" y="3809526"/>
            <a:ext cx="2368954" cy="902174"/>
          </a:xfrm>
        </p:spPr>
        <p:txBody>
          <a:bodyPr/>
          <a:lstStyle/>
          <a:p>
            <a:pPr rtl="0"/>
            <a:r>
              <a:rPr lang="fr-FR">
                <a:solidFill>
                  <a:srgbClr val="38C6F4">
                    <a:lumMod val="40000"/>
                    <a:lumOff val="60000"/>
                  </a:srgbClr>
                </a:solidFill>
              </a:rPr>
              <a:t>DevNet Associate v1.0</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989389863"/>
      </p:ext>
    </p:extLst>
  </p:cSld>
  <p:clrMapOvr>
    <a:masterClrMapping/>
  </p:clrMapOvr>
  <p:transition spd="slow">
    <p:wip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Infrastructure en tant que code</a:t>
            </a:r>
            <a:r>
              <a:rPr lang="en-US" altLang="en-US" dirty="0"/>
              <a:t/>
            </a:r>
            <a:br>
              <a:rPr lang="en-US" altLang="en-US" dirty="0"/>
            </a:br>
            <a:r>
              <a:rPr lang="fr-FR"/>
              <a:t>Pourquoi stocker l'infrastructure en tant que code ?</a:t>
            </a:r>
          </a:p>
        </p:txBody>
      </p:sp>
      <p:sp>
        <p:nvSpPr>
          <p:cNvPr id="2" name="Content Placeholder 1"/>
          <p:cNvSpPr>
            <a:spLocks noGrp="1"/>
          </p:cNvSpPr>
          <p:nvPr>
            <p:ph idx="1"/>
          </p:nvPr>
        </p:nvSpPr>
        <p:spPr>
          <a:xfrm>
            <a:off x="145358" y="745929"/>
            <a:ext cx="8790298" cy="3798600"/>
          </a:xfrm>
        </p:spPr>
        <p:txBody>
          <a:bodyPr/>
          <a:lstStyle/>
          <a:p>
            <a:pPr marL="0" indent="0" rtl="0">
              <a:buNone/>
            </a:pPr>
            <a:r>
              <a:rPr lang="fr-FR" sz="1400"/>
              <a:t>Le terme immuabilité fait référence à la maintenance des systèmes entièrement sous forme de code, n'effectuant aucune opération manuelle sur eux.</a:t>
            </a:r>
          </a:p>
          <a:p>
            <a:pPr marL="0" indent="0" rtl="0">
              <a:buNone/>
            </a:pPr>
            <a:r>
              <a:rPr lang="fr-FR" sz="1400" b="1"/>
              <a:t>GITOPS : infrastructure moderne en tant que code</a:t>
            </a:r>
          </a:p>
          <a:p>
            <a:pPr rtl="0">
              <a:buFont typeface="Arial" panose="020B0604020202020204" pitchFamily="34" charset="0"/>
              <a:buChar char="•"/>
            </a:pPr>
            <a:r>
              <a:rPr lang="fr-FR" sz="1400"/>
              <a:t>GitOps est également appelé « opérations par demande de retrait.«  </a:t>
            </a:r>
          </a:p>
          <a:p>
            <a:pPr rtl="0">
              <a:buFont typeface="Arial" panose="020B0604020202020204" pitchFamily="34" charset="0"/>
              <a:buChar char="•"/>
            </a:pPr>
            <a:r>
              <a:rPr lang="fr-FR" sz="1400"/>
              <a:t>Dans une configuration GitOps typique, vous pouvez maintenir un référentiel, tel qu'un dépôt privé sur GitHub, avec plusieurs branches appelées Développement, Testing/UAT et Production.</a:t>
            </a:r>
          </a:p>
          <a:p>
            <a:pPr marL="0" indent="0">
              <a:buNone/>
            </a:pPr>
            <a:endParaRPr lang="en-US" sz="1400" dirty="0"/>
          </a:p>
          <a:p>
            <a:pPr marL="0" indent="0">
              <a:buNone/>
            </a:pPr>
            <a:endParaRPr lang="en-US" sz="1400" dirty="0"/>
          </a:p>
          <a:p>
            <a:pPr marL="0" indent="0">
              <a:buNone/>
            </a:pPr>
            <a:endParaRPr lang="en-US" sz="1400" dirty="0"/>
          </a:p>
        </p:txBody>
      </p:sp>
      <p:pic>
        <p:nvPicPr>
          <p:cNvPr id="4" name="Picture 3">
            <a:extLst>
              <a:ext uri="{FF2B5EF4-FFF2-40B4-BE49-F238E27FC236}">
                <a16:creationId xmlns="" xmlns:c="http://schemas.openxmlformats.org/drawingml/2006/chart" xmlns:c15="http://schemas.microsoft.com/office/drawing/2012/chart" xmlns:a16="http://schemas.microsoft.com/office/drawing/2014/main" id="{47F7CBC4-AD55-4D0F-93CD-4FC03D9FAC29}"/>
              </a:ext>
            </a:extLst>
          </p:cNvPr>
          <p:cNvPicPr>
            <a:picLocks noChangeAspect="1"/>
          </p:cNvPicPr>
          <p:nvPr/>
        </p:nvPicPr>
        <p:blipFill>
          <a:blip r:embed="rId4"/>
          <a:stretch>
            <a:fillRect/>
          </a:stretch>
        </p:blipFill>
        <p:spPr>
          <a:xfrm>
            <a:off x="354443" y="2587759"/>
            <a:ext cx="8263255" cy="2160000"/>
          </a:xfrm>
          <a:prstGeom prst="rect">
            <a:avLst/>
          </a:prstGeom>
          <a:ln>
            <a:solidFill>
              <a:schemeClr val="bg1">
                <a:lumMod val="75000"/>
              </a:schemeClr>
            </a:solidFill>
          </a:ln>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183943547"/>
      </p:ext>
    </p:extLst>
  </p:cSld>
  <p:clrMapOvr>
    <a:masterClrMapping/>
  </p:clrMapOvr>
  <p:transition spd="slow">
    <p:wip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Infrastructure en tant que code</a:t>
            </a:r>
            <a:r>
              <a:rPr lang="en-US" altLang="en-US" dirty="0"/>
              <a:t/>
            </a:r>
            <a:br>
              <a:rPr lang="en-US" altLang="en-US" dirty="0"/>
            </a:br>
            <a:r>
              <a:rPr lang="fr-FR"/>
              <a:t>Pourquoi stocker l'infrastructure comme code ? (suite)</a:t>
            </a:r>
          </a:p>
        </p:txBody>
      </p:sp>
      <p:sp>
        <p:nvSpPr>
          <p:cNvPr id="2" name="Content Placeholder 1"/>
          <p:cNvSpPr>
            <a:spLocks noGrp="1"/>
          </p:cNvSpPr>
          <p:nvPr>
            <p:ph idx="1"/>
          </p:nvPr>
        </p:nvSpPr>
        <p:spPr>
          <a:xfrm>
            <a:off x="145357" y="771113"/>
            <a:ext cx="8752942" cy="3271495"/>
          </a:xfrm>
        </p:spPr>
        <p:txBody>
          <a:bodyPr/>
          <a:lstStyle/>
          <a:p>
            <a:pPr marL="0" indent="0" rtl="0">
              <a:buNone/>
            </a:pPr>
            <a:r>
              <a:rPr lang="fr-FR" sz="1400" b="1"/>
              <a:t>Où les GITOP peuvent-ils vous emmener ?</a:t>
            </a:r>
          </a:p>
          <a:p>
            <a:pPr marL="0" indent="0" rtl="0">
              <a:buNone/>
            </a:pPr>
            <a:r>
              <a:rPr lang="fr-FR" sz="1400"/>
              <a:t>Lorsque toutes les procédures GITOPS, flux de travail et autres composants sont en place, les développeurs peuvent envisager la mise en œuvre de stratégies de déploiement d'élite.</a:t>
            </a:r>
          </a:p>
          <a:p>
            <a:pPr marL="0" indent="0" rtl="0">
              <a:buNone/>
            </a:pPr>
            <a:r>
              <a:rPr lang="fr-FR" sz="1400" b="1"/>
              <a:t>Déploiement bleu/vert</a:t>
            </a:r>
          </a:p>
          <a:p>
            <a:pPr rtl="0">
              <a:buFont typeface="Arial" panose="020B0604020202020204" pitchFamily="34" charset="0"/>
              <a:buChar char="•"/>
            </a:pPr>
            <a:r>
              <a:rPr lang="fr-FR" sz="1400"/>
              <a:t>Le déploiement bleu/vert est une méthode permettant de réduire ou d'éliminer les temps d'arrêt dans les environnements de production.</a:t>
            </a:r>
          </a:p>
          <a:p>
            <a:pPr rtl="0">
              <a:buFont typeface="Arial" panose="020B0604020202020204" pitchFamily="34" charset="0"/>
              <a:buChar char="•"/>
            </a:pPr>
            <a:r>
              <a:rPr lang="fr-FR" sz="1400"/>
              <a:t>Il est nécessaire de maintenir deux environnements de production identiques (pas nécessairement, bleu et vert. Deux couleurs telles que le rouge et le noir feront l'affaire).</a:t>
            </a:r>
          </a:p>
          <a:p>
            <a:pPr rtl="0">
              <a:buFont typeface="Arial" panose="020B0604020202020204" pitchFamily="34" charset="0"/>
              <a:buChar char="•"/>
            </a:pPr>
            <a:r>
              <a:rPr lang="fr-FR" sz="1400"/>
              <a:t>Il est également nécessaire de développer la capacité de rediriger rapidement le trafic d'applications vers l'un ou l'autre.</a:t>
            </a:r>
          </a:p>
          <a:p>
            <a:pPr>
              <a:buFont typeface="Arial" panose="020B0604020202020204" pitchFamily="34" charset="0"/>
              <a:buChar char="•"/>
            </a:pPr>
            <a:endParaRPr lang="en-US" sz="1400" dirty="0"/>
          </a:p>
          <a:p>
            <a:pPr marL="0" indent="0">
              <a:buNone/>
            </a:pPr>
            <a:endParaRPr lang="en-US" sz="1400" dirty="0"/>
          </a:p>
          <a:p>
            <a:pPr marL="0" indent="0">
              <a:buNone/>
            </a:pPr>
            <a:endParaRPr lang="en-US" sz="1400" dirty="0"/>
          </a:p>
        </p:txBody>
      </p:sp>
      <p:sp>
        <p:nvSpPr>
          <p:cNvPr id="4" name="Content Placeholder 1">
            <a:extLst>
              <a:ext uri="{FF2B5EF4-FFF2-40B4-BE49-F238E27FC236}">
                <a16:creationId xmlns="" xmlns:c="http://schemas.openxmlformats.org/drawingml/2006/chart" xmlns:c15="http://schemas.microsoft.com/office/drawing/2012/chart" xmlns:a16="http://schemas.microsoft.com/office/drawing/2014/main" id="{3B2FB260-AACC-4267-BCBD-EA6103478B5F}"/>
              </a:ext>
            </a:extLst>
          </p:cNvPr>
          <p:cNvSpPr/>
          <p:nvPr/>
        </p:nvSpPr>
        <p:spPr>
          <a:xfrm>
            <a:off x="245701" y="3633723"/>
            <a:ext cx="8652598" cy="738664"/>
          </a:xfrm>
          <a:prstGeom prst="rect">
            <a:avLst/>
          </a:prstGeom>
        </p:spPr>
        <p:txBody>
          <a:bodyPr wrap="square">
            <a:spAutoFit/>
          </a:bodyPr>
          <a:lstStyle/>
          <a:p>
            <a:pPr marL="0" indent="0" rtl="0">
              <a:buNone/>
            </a:pPr>
            <a:r>
              <a:rPr lang="fr-FR" sz="1400" b="1" i="1">
                <a:solidFill>
                  <a:srgbClr val="000000"/>
                </a:solidFill>
              </a:rPr>
              <a:t>Remarque :</a:t>
            </a:r>
            <a:r>
              <a:rPr lang="fr-FR" sz="1400" i="1">
                <a:solidFill>
                  <a:srgbClr val="000000"/>
                </a:solidFill>
              </a:rPr>
              <a:t> Certains praticiens de DevOps font la différence entre les stratégies bleu/vert et rouge/noir. Ils disent qu'en bleu/vert, le trafic est progressivement migré d'un environnement à l'autre, de sorte qu'il touche les deux systèmes pendant un certain temps ; alors qu'en rouge/noir, le trafic est coupé à la fois.</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60270397"/>
      </p:ext>
    </p:extLst>
  </p:cSld>
  <p:clrMapOvr>
    <a:masterClrMapping/>
  </p:clrMapOvr>
  <p:transition spd="slow">
    <p:wip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dirty="0" smtClean="0"/>
              <a:t>Infrastructure </a:t>
            </a:r>
            <a:r>
              <a:rPr lang="fr-FR" sz="1600" dirty="0"/>
              <a:t>en tant que code</a:t>
            </a:r>
            <a:r>
              <a:rPr lang="en-US" altLang="en-US" dirty="0"/>
              <a:t/>
            </a:r>
            <a:br>
              <a:rPr lang="en-US" altLang="en-US" dirty="0"/>
            </a:br>
            <a:r>
              <a:rPr lang="fr-FR" dirty="0"/>
              <a:t>Pourquoi stocker l'infrastructure comme code ? (suite)</a:t>
            </a:r>
          </a:p>
        </p:txBody>
      </p:sp>
      <p:sp>
        <p:nvSpPr>
          <p:cNvPr id="6" name="Content Placeholder 1">
            <a:extLst>
              <a:ext uri="{FF2B5EF4-FFF2-40B4-BE49-F238E27FC236}">
                <a16:creationId xmlns="" xmlns:c="http://schemas.openxmlformats.org/drawingml/2006/chart" xmlns:c15="http://schemas.microsoft.com/office/drawing/2012/chart" xmlns:a16="http://schemas.microsoft.com/office/drawing/2014/main" id="{AE21CF20-81B4-4EF8-AE0E-803FE94BA0C7}"/>
              </a:ext>
            </a:extLst>
          </p:cNvPr>
          <p:cNvSpPr>
            <a:spLocks noGrp="1"/>
          </p:cNvSpPr>
          <p:nvPr>
            <p:ph idx="1"/>
          </p:nvPr>
        </p:nvSpPr>
        <p:spPr>
          <a:xfrm>
            <a:off x="0" y="946032"/>
            <a:ext cx="2811056" cy="4156075"/>
          </a:xfrm>
        </p:spPr>
        <p:txBody>
          <a:bodyPr/>
          <a:lstStyle/>
          <a:p>
            <a:pPr rtl="0">
              <a:buFont typeface="Arial" panose="020B0604020202020204" pitchFamily="34" charset="0"/>
              <a:buChar char="•"/>
            </a:pPr>
            <a:r>
              <a:rPr lang="fr-FR" sz="1400"/>
              <a:t>Une version est déployée dans l'environnement qui n'est pas actuellement utilisé (Vert). Après le test d'acceptation, redirigez le trafic vers cet environnement. </a:t>
            </a:r>
          </a:p>
          <a:p>
            <a:pPr rtl="0">
              <a:buFont typeface="Arial" panose="020B0604020202020204" pitchFamily="34" charset="0"/>
              <a:buChar char="•"/>
            </a:pPr>
            <a:r>
              <a:rPr lang="fr-FR" sz="1400"/>
              <a:t>Si des problèmes sont rencontrés, retournez le trafic vers l'environnement d'origine (bleu). </a:t>
            </a:r>
          </a:p>
          <a:p>
            <a:pPr rtl="0">
              <a:buFont typeface="Arial" panose="020B0604020202020204" pitchFamily="34" charset="0"/>
              <a:buChar char="•"/>
            </a:pPr>
            <a:r>
              <a:rPr lang="fr-FR" sz="1400"/>
              <a:t>Si le déploiement Green est jugé adéquat, les ressources appartenant au déploiement Blue peuvent être abandonnées et les rôles échangés pour la prochaine version.</a:t>
            </a:r>
          </a:p>
        </p:txBody>
      </p:sp>
      <p:pic>
        <p:nvPicPr>
          <p:cNvPr id="5" name="Picture 4">
            <a:extLst>
              <a:ext uri="{FF2B5EF4-FFF2-40B4-BE49-F238E27FC236}">
                <a16:creationId xmlns="" xmlns:c="http://schemas.openxmlformats.org/drawingml/2006/chart" xmlns:c15="http://schemas.microsoft.com/office/drawing/2012/chart" xmlns:a16="http://schemas.microsoft.com/office/drawing/2014/main" id="{9CFD784D-E705-4A99-8AA3-BA37805497E6}"/>
              </a:ext>
            </a:extLst>
          </p:cNvPr>
          <p:cNvPicPr>
            <a:picLocks noChangeAspect="1"/>
          </p:cNvPicPr>
          <p:nvPr/>
        </p:nvPicPr>
        <p:blipFill>
          <a:blip r:embed="rId4"/>
          <a:stretch>
            <a:fillRect/>
          </a:stretch>
        </p:blipFill>
        <p:spPr>
          <a:xfrm>
            <a:off x="2735018" y="1071910"/>
            <a:ext cx="6300375" cy="3484048"/>
          </a:xfrm>
          <a:prstGeom prst="rect">
            <a:avLst/>
          </a:prstGeom>
          <a:ln>
            <a:solidFill>
              <a:schemeClr val="bg1">
                <a:lumMod val="75000"/>
              </a:schemeClr>
            </a:solidFill>
          </a:ln>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041736289"/>
      </p:ext>
    </p:extLst>
  </p:cSld>
  <p:clrMapOvr>
    <a:masterClrMapping/>
  </p:clrMapOvr>
  <p:transition spd="slow">
    <p:wip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dirty="0" smtClean="0"/>
              <a:t>Infrastructure </a:t>
            </a:r>
            <a:r>
              <a:rPr lang="fr-FR" sz="1600" dirty="0"/>
              <a:t>en tant que code</a:t>
            </a:r>
            <a:r>
              <a:rPr lang="en-US" altLang="en-US" dirty="0"/>
              <a:t/>
            </a:r>
            <a:br>
              <a:rPr lang="en-US" altLang="en-US" dirty="0"/>
            </a:br>
            <a:r>
              <a:rPr lang="fr-FR" dirty="0"/>
              <a:t>Pourquoi stocker l'infrastructure comme code ? (suite)</a:t>
            </a:r>
          </a:p>
        </p:txBody>
      </p:sp>
      <p:sp>
        <p:nvSpPr>
          <p:cNvPr id="2" name="Content Placeholder 1"/>
          <p:cNvSpPr>
            <a:spLocks noGrp="1"/>
          </p:cNvSpPr>
          <p:nvPr>
            <p:ph idx="1"/>
          </p:nvPr>
        </p:nvSpPr>
        <p:spPr>
          <a:xfrm>
            <a:off x="205517" y="831273"/>
            <a:ext cx="8745980" cy="3812916"/>
          </a:xfrm>
        </p:spPr>
        <p:txBody>
          <a:bodyPr/>
          <a:lstStyle/>
          <a:p>
            <a:pPr marL="0" indent="0" rtl="0">
              <a:buNone/>
            </a:pPr>
            <a:r>
              <a:rPr lang="fr-FR" sz="1600" b="1"/>
              <a:t>Test des canaris</a:t>
            </a:r>
          </a:p>
          <a:p>
            <a:pPr rtl="0">
              <a:buFont typeface="Arial" panose="020B0604020202020204" pitchFamily="34" charset="0"/>
              <a:buChar char="•"/>
            </a:pPr>
            <a:r>
              <a:rPr lang="fr-FR" sz="1600"/>
              <a:t>Le test Canari est similaire au déploiement roulant bleu/vert, mais un peu plus délicat.</a:t>
            </a:r>
          </a:p>
          <a:p>
            <a:pPr rtl="0">
              <a:buFont typeface="Arial" panose="020B0604020202020204" pitchFamily="34" charset="0"/>
              <a:buChar char="•"/>
            </a:pPr>
            <a:r>
              <a:rPr lang="fr-FR" sz="1600"/>
              <a:t>La migration entre les anciens et les nouveaux déploiements est effectuée client par client (voire utilisateur par utilisateur).</a:t>
            </a:r>
          </a:p>
          <a:p>
            <a:pPr rtl="0">
              <a:buFont typeface="Arial" panose="020B0604020202020204" pitchFamily="34" charset="0"/>
              <a:buChar char="•"/>
            </a:pPr>
            <a:r>
              <a:rPr lang="fr-FR" sz="1600"/>
              <a:t>La migration vise à réduire les risques et à améliorer la qualité de la rétroaction.</a:t>
            </a:r>
          </a:p>
          <a:p>
            <a:pPr marL="0" indent="0">
              <a:buNone/>
            </a:pPr>
            <a:endParaRPr lang="en-US"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574311252"/>
      </p:ext>
    </p:extLst>
  </p:cSld>
  <p:clrMapOvr>
    <a:masterClrMapping/>
  </p:clrMapOvr>
  <p:transition spd="slow">
    <p:wip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7.6 Automatisation des tests</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064831696"/>
      </p:ext>
    </p:extLst>
  </p:cSld>
  <p:clrMapOvr>
    <a:masterClrMapping/>
  </p:clrMapOvr>
  <p:transition spd="slow">
    <p:wip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Automatisation des tests</a:t>
            </a:r>
            <a:r>
              <a:rPr lang="en-US" altLang="en-US" dirty="0"/>
              <a:t/>
            </a:r>
            <a:br>
              <a:rPr lang="en-US" altLang="en-US" dirty="0"/>
            </a:br>
            <a:r>
              <a:rPr lang="fr-FR"/>
              <a:t>Test et validation automatisés</a:t>
            </a:r>
          </a:p>
        </p:txBody>
      </p:sp>
      <p:sp>
        <p:nvSpPr>
          <p:cNvPr id="2" name="Content Placeholder 1"/>
          <p:cNvSpPr>
            <a:spLocks noGrp="1"/>
          </p:cNvSpPr>
          <p:nvPr>
            <p:ph idx="1"/>
          </p:nvPr>
        </p:nvSpPr>
        <p:spPr>
          <a:xfrm>
            <a:off x="145357" y="831272"/>
            <a:ext cx="8832388" cy="4025735"/>
          </a:xfrm>
        </p:spPr>
        <p:txBody>
          <a:bodyPr/>
          <a:lstStyle/>
          <a:p>
            <a:pPr rtl="0">
              <a:buFont typeface="Arial" panose="020B0604020202020204" pitchFamily="34" charset="0"/>
              <a:buChar char="•"/>
            </a:pPr>
            <a:r>
              <a:rPr lang="fr-FR" sz="1400"/>
              <a:t>En utilisant des outils de test unitaire tels que pytest, les développeurs peuvent construire un environnement où le code peut être testé automatiquement lorsque des modifications sont apportées.</a:t>
            </a:r>
          </a:p>
          <a:p>
            <a:pPr rtl="0">
              <a:buFont typeface="Arial" panose="020B0604020202020204" pitchFamily="34" charset="0"/>
              <a:buChar char="•"/>
            </a:pPr>
            <a:r>
              <a:rPr lang="fr-FR" sz="1400"/>
              <a:t>Les frameworks de tests unitaires font des tests une partie de la base de code, en suivant le code à travers les validations de développeurs, les requêtes d'extraction et les portes de révision de code vers QA/Test et Production. Ce cadre de test unitaire est utile dans les environnements de développement pilotés par des tests (TDD).</a:t>
            </a:r>
          </a:p>
          <a:p>
            <a:pPr marL="0" indent="0" rtl="0">
              <a:buNone/>
            </a:pPr>
            <a:r>
              <a:rPr lang="fr-FR" sz="1400" b="1"/>
              <a:t>Les défis du test d'un réseau</a:t>
            </a:r>
          </a:p>
          <a:p>
            <a:pPr rtl="0">
              <a:buFont typeface="Arial" panose="020B0604020202020204" pitchFamily="34" charset="0"/>
              <a:buChar char="•"/>
            </a:pPr>
            <a:r>
              <a:rPr lang="fr-FR" sz="1400"/>
              <a:t>Le comportement et les performances d'un réseau réel sont collectifs, maintenus par les configurations de nombreux équipements et logiciels discrets.</a:t>
            </a:r>
          </a:p>
          <a:p>
            <a:pPr rtl="0">
              <a:buFont typeface="Arial" panose="020B0604020202020204" pitchFamily="34" charset="0"/>
              <a:buChar char="•"/>
            </a:pPr>
            <a:r>
              <a:rPr lang="fr-FR" sz="1400"/>
              <a:t>Dans les environnements traditionnels, la connectivité et la fonctionnalité sont maintenues manuellement sur de nombreux équipements individuels via diverses interfaces. C'est difficile, chronophage, extrêmement sujette aux erreurs et risqué.</a:t>
            </a:r>
          </a:p>
          <a:p>
            <a:pPr rtl="0">
              <a:buFont typeface="Arial" panose="020B0604020202020204" pitchFamily="34" charset="0"/>
              <a:buChar char="•"/>
            </a:pPr>
            <a:r>
              <a:rPr lang="fr-FR" sz="1400"/>
              <a:t>À mesure que les réseaux deviennent plus complexes et transportent un trafic plus diversifié et sensible aux performances, les risques pour la sécurité et la dégradation des performances sont plus élevés.</a:t>
            </a:r>
          </a:p>
          <a:p>
            <a:pPr>
              <a:buFont typeface="Arial" panose="020B0604020202020204" pitchFamily="34" charset="0"/>
              <a:buChar char="•"/>
            </a:pPr>
            <a:endParaRPr lang="en-US" sz="14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103106929"/>
      </p:ext>
    </p:extLst>
  </p:cSld>
  <p:clrMapOvr>
    <a:masterClrMapping/>
  </p:clrMapOvr>
  <p:transition spd="slow">
    <p:wip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Automatisation des tests</a:t>
            </a:r>
            <a:r>
              <a:rPr lang="en-US" altLang="en-US" dirty="0"/>
              <a:t/>
            </a:r>
            <a:br>
              <a:rPr lang="en-US" altLang="en-US" dirty="0"/>
            </a:br>
            <a:r>
              <a:rPr lang="fr-FR"/>
              <a:t>Test et validation automatisés (suite)</a:t>
            </a:r>
          </a:p>
        </p:txBody>
      </p:sp>
      <p:sp>
        <p:nvSpPr>
          <p:cNvPr id="2" name="Content Placeholder 1"/>
          <p:cNvSpPr>
            <a:spLocks noGrp="1"/>
          </p:cNvSpPr>
          <p:nvPr>
            <p:ph idx="1"/>
          </p:nvPr>
        </p:nvSpPr>
        <p:spPr>
          <a:xfrm>
            <a:off x="145357" y="831273"/>
            <a:ext cx="8749261" cy="3966358"/>
          </a:xfrm>
        </p:spPr>
        <p:txBody>
          <a:bodyPr/>
          <a:lstStyle/>
          <a:p>
            <a:pPr marL="0" indent="0" rtl="0">
              <a:buNone/>
            </a:pPr>
            <a:r>
              <a:rPr lang="fr-FR" sz="1200" b="1" dirty="0"/>
              <a:t>Tester les réseaux définis par logiciel (SDN)</a:t>
            </a:r>
          </a:p>
          <a:p>
            <a:pPr marL="0" indent="0" rtl="0">
              <a:buNone/>
            </a:pPr>
            <a:r>
              <a:rPr lang="fr-FR" sz="1200" dirty="0"/>
              <a:t>Cisco a réalisé d'énormes progrès dans le développement de réseaux définis par logiciel (SDN) et de middleware qui permettent aux ingénieurs d'aborder un réseau physique en tant qu'entité programmable unique. Dans le cas de Cisco, cela inclut : </a:t>
            </a:r>
          </a:p>
          <a:p>
            <a:pPr rtl="0">
              <a:buFont typeface="Arial" panose="020B0604020202020204" pitchFamily="34" charset="0"/>
              <a:buChar char="•"/>
            </a:pPr>
            <a:r>
              <a:rPr lang="fr-FR" sz="1200" dirty="0"/>
              <a:t>Infrastructure centrée sur les applications (ACI)</a:t>
            </a:r>
          </a:p>
          <a:p>
            <a:pPr rtl="0">
              <a:buFont typeface="Arial" panose="020B0604020202020204" pitchFamily="34" charset="0"/>
              <a:buChar char="•"/>
            </a:pPr>
            <a:r>
              <a:rPr lang="fr-FR" sz="1200" dirty="0"/>
              <a:t>Centre d'architecture de réseau numérique (Cisco DNA Center)</a:t>
            </a:r>
          </a:p>
          <a:p>
            <a:pPr rtl="0">
              <a:buFont typeface="Arial" panose="020B0604020202020204" pitchFamily="34" charset="0"/>
              <a:buChar char="•"/>
            </a:pPr>
            <a:r>
              <a:rPr lang="fr-FR" sz="1200" dirty="0"/>
              <a:t>L'API REST et les kits SDK permettent l'intégration avec des outils d'automatisation comme </a:t>
            </a:r>
            <a:r>
              <a:rPr lang="fr-FR" sz="1200" dirty="0" err="1"/>
              <a:t>Ansible</a:t>
            </a:r>
            <a:r>
              <a:rPr lang="fr-FR" sz="1200" dirty="0"/>
              <a:t>, </a:t>
            </a:r>
            <a:r>
              <a:rPr lang="fr-FR" sz="1200" dirty="0" err="1"/>
              <a:t>Puppet</a:t>
            </a:r>
            <a:r>
              <a:rPr lang="fr-FR" sz="1200" dirty="0"/>
              <a:t> et Chef</a:t>
            </a:r>
          </a:p>
          <a:p>
            <a:pPr marL="0" indent="0" rtl="0">
              <a:buNone/>
            </a:pPr>
            <a:r>
              <a:rPr lang="fr-FR" sz="1200" b="1" dirty="0"/>
              <a:t>Système de test automatisé Python (</a:t>
            </a:r>
            <a:r>
              <a:rPr lang="fr-FR" sz="1200" b="1" dirty="0" err="1"/>
              <a:t>PyATS</a:t>
            </a:r>
            <a:r>
              <a:rPr lang="fr-FR" sz="1200" b="1" dirty="0"/>
              <a:t>)</a:t>
            </a:r>
          </a:p>
          <a:p>
            <a:pPr rtl="0">
              <a:buFont typeface="Arial" panose="020B0604020202020204" pitchFamily="34" charset="0"/>
              <a:buChar char="•"/>
            </a:pPr>
            <a:r>
              <a:rPr lang="fr-FR" sz="1200" dirty="0"/>
              <a:t>Python </a:t>
            </a:r>
            <a:r>
              <a:rPr lang="fr-FR" sz="1200" dirty="0" err="1"/>
              <a:t>Automated</a:t>
            </a:r>
            <a:r>
              <a:rPr lang="fr-FR" sz="1200" dirty="0"/>
              <a:t> Test System (</a:t>
            </a:r>
            <a:r>
              <a:rPr lang="fr-FR" sz="1200" dirty="0" err="1"/>
              <a:t>PyATS</a:t>
            </a:r>
            <a:r>
              <a:rPr lang="fr-FR" sz="1200" dirty="0"/>
              <a:t>) est une solution de test et de validation de périphériques réseau basée sur Python.</a:t>
            </a:r>
          </a:p>
          <a:p>
            <a:pPr rtl="0">
              <a:buFont typeface="Arial" panose="020B0604020202020204" pitchFamily="34" charset="0"/>
              <a:buChar char="•"/>
            </a:pPr>
            <a:r>
              <a:rPr lang="fr-FR" sz="1200" dirty="0"/>
              <a:t>PYATS est né comme base Python de bas niveau pour le système de test dans son ensemble. </a:t>
            </a:r>
          </a:p>
          <a:p>
            <a:pPr rtl="0">
              <a:buFont typeface="Arial" panose="020B0604020202020204" pitchFamily="34" charset="0"/>
              <a:buChar char="•"/>
            </a:pPr>
            <a:r>
              <a:rPr lang="fr-FR" sz="1200" dirty="0"/>
              <a:t>Son système de bibliothèque de niveau supérieur, Génie, fournit les API et les bibliothèques nécessaires qui pilotent et interagissent avec les périphériques réseau, et effectuent les tests réels. </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556939937"/>
      </p:ext>
    </p:extLst>
  </p:cSld>
  <p:clrMapOvr>
    <a:masterClrMapping/>
  </p:clrMapOvr>
  <p:transition spd="slow">
    <p:wip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Automatisation des tests</a:t>
            </a:r>
            <a:r>
              <a:rPr lang="en-US" altLang="en-US" dirty="0"/>
              <a:t/>
            </a:r>
            <a:br>
              <a:rPr lang="en-US" altLang="en-US" dirty="0"/>
            </a:br>
            <a:r>
              <a:rPr lang="fr-FR"/>
              <a:t>Test et validation automatisés (suite)</a:t>
            </a:r>
          </a:p>
        </p:txBody>
      </p:sp>
      <p:sp>
        <p:nvSpPr>
          <p:cNvPr id="2" name="Content Placeholder 1"/>
          <p:cNvSpPr>
            <a:spLocks noGrp="1"/>
          </p:cNvSpPr>
          <p:nvPr>
            <p:ph idx="1"/>
          </p:nvPr>
        </p:nvSpPr>
        <p:spPr>
          <a:xfrm>
            <a:off x="120181" y="766700"/>
            <a:ext cx="8976318" cy="4276031"/>
          </a:xfrm>
        </p:spPr>
        <p:txBody>
          <a:bodyPr/>
          <a:lstStyle/>
          <a:p>
            <a:pPr marL="0" indent="0" rtl="0">
              <a:buNone/>
            </a:pPr>
            <a:r>
              <a:rPr lang="fr-FR" sz="1400"/>
              <a:t>PYATS a plusieurs caractéristiques clés :</a:t>
            </a:r>
          </a:p>
          <a:p>
            <a:pPr rtl="0">
              <a:buFont typeface="Arial" panose="020B0604020202020204" pitchFamily="34" charset="0"/>
              <a:buChar char="•"/>
            </a:pPr>
            <a:r>
              <a:rPr lang="fr-FR" sz="1400"/>
              <a:t>Le framework et les bibliothèques PyATS peuvent être exploités dans n'importe quel code Python.</a:t>
            </a:r>
          </a:p>
          <a:p>
            <a:pPr rtl="0">
              <a:buFont typeface="Arial" panose="020B0604020202020204" pitchFamily="34" charset="0"/>
              <a:buChar char="•"/>
            </a:pPr>
            <a:r>
              <a:rPr lang="fr-FR" sz="1400"/>
              <a:t>Il est modulaire et comprend des composants tels que AETest et Easypy.</a:t>
            </a:r>
          </a:p>
          <a:p>
            <a:pPr rtl="0">
              <a:buFont typeface="Arial" panose="020B0604020202020204" pitchFamily="34" charset="0"/>
              <a:buChar char="•"/>
            </a:pPr>
            <a:r>
              <a:rPr lang="fr-FR" sz="1400"/>
              <a:t>Une CLI permet d'interroger rapidement les réseaux en direct, d'extraire les faits et d'automatiser l'exécution des scripts de test et d'autres analyses médico-légales.</a:t>
            </a:r>
          </a:p>
          <a:p>
            <a:pPr rtl="0">
              <a:buFont typeface="Arial" panose="020B0604020202020204" pitchFamily="34" charset="0"/>
              <a:buChar char="•"/>
            </a:pPr>
            <a:r>
              <a:rPr lang="fr-FR" sz="1400"/>
              <a:t>PYATS fournit une énorme bibliothèque d'interfaces à Cisco et à d'autres infrastructures via une gamme d'interfaces.</a:t>
            </a:r>
          </a:p>
          <a:p>
            <a:pPr rtl="0">
              <a:buFont typeface="Arial" panose="020B0604020202020204" pitchFamily="34" charset="0"/>
              <a:buChar char="•"/>
            </a:pPr>
            <a:r>
              <a:rPr lang="fr-FR" sz="1400"/>
              <a:t>PyATS peut consommer, analyser et implémenter des topologies décrites dans JSON, en tant que modèles YANG et à partir d'autres sources.</a:t>
            </a:r>
          </a:p>
          <a:p>
            <a:pPr rtl="0">
              <a:buFont typeface="Arial" panose="020B0604020202020204" pitchFamily="34" charset="0"/>
              <a:buChar char="•"/>
            </a:pPr>
            <a:r>
              <a:rPr lang="fr-FR" sz="1400"/>
              <a:t>PYATS peut également être intégré avec des outils d'automatisation pour la construction, le provisionnement et le démontage.</a:t>
            </a:r>
          </a:p>
          <a:p>
            <a:pPr marL="0" indent="0">
              <a:buNone/>
            </a:pPr>
            <a:r>
              <a:rPr lang="en-US" sz="1400" dirty="0"/>
              <a:t/>
            </a:r>
            <a:br>
              <a:rPr lang="en-US" sz="1400" dirty="0"/>
            </a:br>
            <a:endParaRPr lang="en-US" sz="14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589834972"/>
      </p:ext>
    </p:extLst>
  </p:cSld>
  <p:clrMapOvr>
    <a:masterClrMapping/>
  </p:clrMapOvr>
  <p:transition spd="slow">
    <p:wip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Automatisation des tests</a:t>
            </a:r>
            <a:r>
              <a:rPr lang="en-US" altLang="en-US" dirty="0"/>
              <a:t/>
            </a:r>
            <a:br>
              <a:rPr lang="en-US" altLang="en-US" dirty="0"/>
            </a:br>
            <a:r>
              <a:rPr lang="fr-FR"/>
              <a:t>Exemple du système pyATS</a:t>
            </a:r>
          </a:p>
        </p:txBody>
      </p:sp>
      <p:sp>
        <p:nvSpPr>
          <p:cNvPr id="2" name="Content Placeholder 1"/>
          <p:cNvSpPr>
            <a:spLocks noGrp="1"/>
          </p:cNvSpPr>
          <p:nvPr>
            <p:ph idx="1"/>
          </p:nvPr>
        </p:nvSpPr>
        <p:spPr>
          <a:xfrm>
            <a:off x="145355" y="831273"/>
            <a:ext cx="8773013" cy="3633849"/>
          </a:xfrm>
        </p:spPr>
        <p:txBody>
          <a:bodyPr/>
          <a:lstStyle/>
          <a:p>
            <a:pPr marL="0" indent="0" rtl="0">
              <a:buNone/>
            </a:pPr>
            <a:r>
              <a:rPr lang="fr-FR" sz="1400"/>
              <a:t>Le contenu suivant montre comment utiliser PyATS pour créer et appliquer des tests. </a:t>
            </a:r>
          </a:p>
          <a:p>
            <a:pPr marL="0" indent="0" rtl="0">
              <a:buNone/>
            </a:pPr>
            <a:r>
              <a:rPr lang="fr-FR" sz="1400" b="1"/>
              <a:t>Environnements virtuels</a:t>
            </a:r>
          </a:p>
          <a:p>
            <a:pPr marL="0" indent="0" rtl="0">
              <a:buNone/>
            </a:pPr>
            <a:r>
              <a:rPr lang="fr-FR" sz="1400"/>
              <a:t>L'outil PyATS est mieux installé pour un travail personnel dans un environnement virtuel Python (venv).</a:t>
            </a:r>
          </a:p>
          <a:p>
            <a:pPr rtl="0">
              <a:buFont typeface="Arial" panose="020B0604020202020204" pitchFamily="34" charset="0"/>
              <a:buChar char="•"/>
            </a:pPr>
            <a:r>
              <a:rPr lang="fr-FR" sz="1400"/>
              <a:t>Un venv est un environnement copié à partir de votre environnement de base, mais gardé séparé de celui-ci. </a:t>
            </a:r>
          </a:p>
          <a:p>
            <a:pPr rtl="0">
              <a:buFont typeface="Arial" panose="020B0604020202020204" pitchFamily="34" charset="0"/>
              <a:buChar char="•"/>
            </a:pPr>
            <a:r>
              <a:rPr lang="fr-FR" sz="1400"/>
              <a:t>Cela vous permet d'éviter d'installer des logiciels susceptibles de modifier définitivement l'état de votre système. </a:t>
            </a:r>
          </a:p>
          <a:p>
            <a:pPr rtl="0">
              <a:buFont typeface="Arial" panose="020B0604020202020204" pitchFamily="34" charset="0"/>
              <a:buChar char="•"/>
            </a:pPr>
            <a:r>
              <a:rPr lang="fr-FR" sz="1400"/>
              <a:t>Des environnements virtuels existent dans les dossiers de votre système de fichiers. Lorsqu'ils sont créés, ils peuvent être activés, configurés à volonté et les composants qui y sont installés peuvent être mis à jour ou modifiés sans que les modifications soient reflétées dans la configuration de votre hôte.</a:t>
            </a:r>
          </a:p>
          <a:p>
            <a:pPr rtl="0">
              <a:buFont typeface="Arial" panose="020B0604020202020204" pitchFamily="34" charset="0"/>
              <a:buChar char="•"/>
            </a:pPr>
            <a:r>
              <a:rPr lang="fr-FR" sz="1400"/>
              <a:t>La possibilité de créer des environnements virtuels est native à Python 3, mais Ubuntu 18.04 peut nécessiter l'installation d'un paquet python3-venv séparément.</a:t>
            </a:r>
          </a:p>
          <a:p>
            <a:pPr marL="0" indent="0">
              <a:buNone/>
            </a:pPr>
            <a:endParaRPr lang="en-US" sz="14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559114260"/>
      </p:ext>
    </p:extLst>
  </p:cSld>
  <p:clrMapOvr>
    <a:masterClrMapping/>
  </p:clrMapOvr>
  <p:transition spd="slow">
    <p:wip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Automatisation des tests</a:t>
            </a:r>
            <a:r>
              <a:rPr lang="en-US" altLang="en-US" dirty="0"/>
              <a:t/>
            </a:r>
            <a:br>
              <a:rPr lang="en-US" altLang="en-US" dirty="0"/>
            </a:br>
            <a:r>
              <a:rPr lang="fr-FR"/>
              <a:t>Exemple pyATS (suite)</a:t>
            </a:r>
          </a:p>
        </p:txBody>
      </p:sp>
      <p:sp>
        <p:nvSpPr>
          <p:cNvPr id="2" name="Content Placeholder 1"/>
          <p:cNvSpPr>
            <a:spLocks noGrp="1"/>
          </p:cNvSpPr>
          <p:nvPr>
            <p:ph idx="1"/>
          </p:nvPr>
        </p:nvSpPr>
        <p:spPr>
          <a:xfrm>
            <a:off x="173618" y="831273"/>
            <a:ext cx="8970382" cy="3966358"/>
          </a:xfrm>
        </p:spPr>
        <p:txBody>
          <a:bodyPr/>
          <a:lstStyle/>
          <a:p>
            <a:pPr marL="0" indent="0" rtl="0">
              <a:buNone/>
            </a:pPr>
            <a:r>
              <a:rPr lang="fr-FR" sz="1400"/>
              <a:t>Pour créer un venv sur Ubuntu 18.04 :</a:t>
            </a:r>
          </a:p>
          <a:p>
            <a:pPr rtl="0">
              <a:buFont typeface="Arial" panose="020B0604020202020204" pitchFamily="34" charset="0"/>
              <a:buChar char="•"/>
            </a:pPr>
            <a:r>
              <a:rPr lang="fr-FR" sz="1400"/>
              <a:t>Assurez-vous que </a:t>
            </a:r>
            <a:r>
              <a:rPr lang="fr-FR" sz="1400">
                <a:solidFill>
                  <a:schemeClr val="bg1"/>
                </a:solidFill>
                <a:highlight>
                  <a:srgbClr val="000000"/>
                </a:highlight>
                <a:latin typeface="Times New Roman" panose="02020603050405020304" pitchFamily="18" charset="0"/>
                <a:cs typeface="Times New Roman" panose="02020603050405020304" pitchFamily="18" charset="0"/>
              </a:rPr>
              <a:t>python3-pip</a:t>
            </a:r>
            <a:r>
              <a:rPr lang="fr-FR" sz="1400"/>
              <a:t>, le gestionnaire de paquets Python3, est en place et installez </a:t>
            </a:r>
            <a:r>
              <a:rPr lang="fr-FR" sz="1400">
                <a:solidFill>
                  <a:schemeClr val="bg1"/>
                </a:solidFill>
                <a:highlight>
                  <a:srgbClr val="000000"/>
                </a:highlight>
                <a:latin typeface="Times New Roman" panose="02020603050405020304" pitchFamily="18" charset="0"/>
                <a:cs typeface="Times New Roman" panose="02020603050405020304" pitchFamily="18" charset="0"/>
              </a:rPr>
              <a:t>git</a:t>
            </a:r>
            <a:r>
              <a:rPr lang="fr-FR" sz="1400"/>
              <a:t>.</a:t>
            </a:r>
          </a:p>
          <a:p>
            <a:pPr rtl="0">
              <a:buFont typeface="Arial" panose="020B0604020202020204" pitchFamily="34" charset="0"/>
              <a:buChar char="•"/>
            </a:pPr>
            <a:r>
              <a:rPr lang="fr-FR" sz="1400"/>
              <a:t>Créez un nouvel environnement virtuel dans le répertoire de votre choix. </a:t>
            </a:r>
          </a:p>
          <a:p>
            <a:pPr rtl="0">
              <a:buFont typeface="Arial" panose="020B0604020202020204" pitchFamily="34" charset="0"/>
              <a:buChar char="•"/>
            </a:pPr>
            <a:r>
              <a:rPr lang="fr-FR" sz="1400"/>
              <a:t>Venv crée le répertoire de travail et la structure de dossier spécifiés contenant des fonctions et des artefacts décrivant la configuration de cet environnement.À ce stade, vous pouvez cd au </a:t>
            </a:r>
            <a:r>
              <a:rPr lang="fr-FR" sz="1400">
                <a:solidFill>
                  <a:schemeClr val="bg1"/>
                </a:solidFill>
                <a:highlight>
                  <a:srgbClr val="000000"/>
                </a:highlight>
                <a:latin typeface="Times New Roman" panose="02020603050405020304" pitchFamily="18" charset="0"/>
                <a:cs typeface="Times New Roman" panose="02020603050405020304" pitchFamily="18" charset="0"/>
              </a:rPr>
              <a:t>monprojet</a:t>
            </a:r>
            <a:r>
              <a:rPr lang="fr-FR" sz="1400"/>
              <a:t> et activer le venv.</a:t>
            </a:r>
          </a:p>
          <a:p>
            <a:pPr marL="0" indent="0" rtl="0">
              <a:buNone/>
            </a:pPr>
            <a:r>
              <a:rPr lang="fr-FR" sz="1400" b="1"/>
              <a:t>Installation de PYATS</a:t>
            </a:r>
          </a:p>
          <a:p>
            <a:pPr rtl="0">
              <a:buFont typeface="Arial" panose="020B0604020202020204" pitchFamily="34" charset="0"/>
              <a:buChar char="•"/>
            </a:pPr>
            <a:r>
              <a:rPr lang="fr-FR" sz="1400"/>
              <a:t>Installez les PYATS à partir du référentiel public de paquets Pip (PyPI).</a:t>
            </a:r>
          </a:p>
          <a:p>
            <a:pPr rtl="0">
              <a:buFont typeface="Arial" panose="020B0604020202020204" pitchFamily="34" charset="0"/>
              <a:buChar char="•"/>
            </a:pPr>
            <a:r>
              <a:rPr lang="fr-FR" sz="1400"/>
              <a:t>Vérifiez qu'il a été installé en listant l'aide, à l'aide de </a:t>
            </a:r>
            <a:r>
              <a:rPr lang="fr-FR" sz="1400">
                <a:solidFill>
                  <a:schemeClr val="bg1"/>
                </a:solidFill>
                <a:highlight>
                  <a:srgbClr val="000000"/>
                </a:highlight>
                <a:latin typeface="Times New Roman" panose="02020603050405020304" pitchFamily="18" charset="0"/>
                <a:cs typeface="Times New Roman" panose="02020603050405020304" pitchFamily="18" charset="0"/>
              </a:rPr>
              <a:t>pyats —help</a:t>
            </a:r>
            <a:r>
              <a:rPr lang="fr-FR" sz="1400"/>
              <a:t>.</a:t>
            </a:r>
          </a:p>
          <a:p>
            <a:pPr rtl="0">
              <a:buFont typeface="Arial" panose="020B0604020202020204" pitchFamily="34" charset="0"/>
              <a:buChar char="•"/>
            </a:pPr>
            <a:r>
              <a:rPr lang="fr-FR" sz="1400"/>
              <a:t>Cloner le repo des exemples de scripts PyATS, géré par Cisco DevNet, qui contient des exemples de fichiers.</a:t>
            </a:r>
          </a:p>
          <a:p>
            <a:pPr>
              <a:buFont typeface="Arial" panose="020B0604020202020204" pitchFamily="34" charset="0"/>
              <a:buChar char="•"/>
            </a:pPr>
            <a:endParaRPr lang="en-US" sz="1400" dirty="0"/>
          </a:p>
          <a:p>
            <a:pPr>
              <a:buFont typeface="Arial" panose="020B0604020202020204" pitchFamily="34" charset="0"/>
              <a:buChar char="•"/>
            </a:pPr>
            <a:endParaRPr lang="en-US" sz="1400" b="1" dirty="0"/>
          </a:p>
          <a:p>
            <a:pPr>
              <a:buFont typeface="Arial" panose="020B0604020202020204" pitchFamily="34" charset="0"/>
              <a:buChar char="•"/>
            </a:pPr>
            <a:endParaRPr lang="en-IN" sz="1400" b="1" dirty="0"/>
          </a:p>
          <a:p>
            <a:pPr marL="0" indent="0">
              <a:buNone/>
            </a:pPr>
            <a:endParaRPr lang="en-IN" sz="1400" b="1" dirty="0"/>
          </a:p>
          <a:p>
            <a:pPr marL="0" indent="0">
              <a:buNone/>
            </a:pPr>
            <a:endParaRPr lang="en-US" sz="1400" dirty="0"/>
          </a:p>
          <a:p>
            <a:pPr>
              <a:buFont typeface="Arial" panose="020B0604020202020204" pitchFamily="34" charset="0"/>
              <a:buChar char="•"/>
            </a:pPr>
            <a:endParaRPr lang="en-US" sz="1400" dirty="0"/>
          </a:p>
          <a:p>
            <a:pPr marL="0" indent="0">
              <a:buNone/>
            </a:pPr>
            <a:endParaRPr lang="en-US" sz="1400" dirty="0"/>
          </a:p>
        </p:txBody>
      </p:sp>
      <p:sp>
        <p:nvSpPr>
          <p:cNvPr id="8" name="Content Placeholder 1">
            <a:extLst>
              <a:ext uri="{FF2B5EF4-FFF2-40B4-BE49-F238E27FC236}">
                <a16:creationId xmlns="" xmlns:c="http://schemas.openxmlformats.org/drawingml/2006/chart" xmlns:c15="http://schemas.microsoft.com/office/drawing/2012/chart" xmlns:a16="http://schemas.microsoft.com/office/drawing/2014/main" id="{23A43D72-AE33-4BA5-AEE5-F7D907431646}"/>
              </a:ext>
            </a:extLst>
          </p:cNvPr>
          <p:cNvSpPr/>
          <p:nvPr/>
        </p:nvSpPr>
        <p:spPr>
          <a:xfrm>
            <a:off x="378878" y="4041329"/>
            <a:ext cx="8386241" cy="738664"/>
          </a:xfrm>
          <a:prstGeom prst="rect">
            <a:avLst/>
          </a:prstGeom>
        </p:spPr>
        <p:txBody>
          <a:bodyPr wrap="square">
            <a:spAutoFit/>
          </a:bodyPr>
          <a:lstStyle/>
          <a:p>
            <a:pPr lvl="0" defTabSz="914400" rtl="0" eaLnBrk="0" hangingPunct="0"/>
            <a:r>
              <a:rPr lang="fr-FR" sz="1400" b="1" i="1">
                <a:solidFill>
                  <a:srgbClr val="000000"/>
                </a:solidFill>
                <a:latin typeface="+mn-lt"/>
              </a:rPr>
              <a:t>Remarque : </a:t>
            </a:r>
            <a:r>
              <a:rPr lang="fr-FR" sz="1400" i="1">
                <a:solidFill>
                  <a:srgbClr val="000000"/>
                </a:solidFill>
                <a:latin typeface="+mn-lt"/>
              </a:rPr>
              <a:t>Vous pouvez voir des erreurs « Échec de la construction de la roue pour...</a:t>
            </a:r>
            <a:r>
              <a:rPr lang="fr-FR" sz="1400" b="1" i="1">
                <a:solidFill>
                  <a:srgbClr val="000000"/>
                </a:solidFill>
                <a:latin typeface="+mn-lt"/>
              </a:rPr>
              <a:t>&lt;wheelname&gt; » lors de l'installation de PYATS. Vous pouvez ignorer ces erreurs en toute sécurité car </a:t>
            </a:r>
            <a:r>
              <a:rPr lang="fr-FR" sz="1400" i="1">
                <a:solidFill>
                  <a:schemeClr val="bg1"/>
                </a:solidFill>
                <a:highlight>
                  <a:srgbClr val="000000"/>
                </a:highlight>
                <a:latin typeface="Times New Roman" panose="02020603050405020304" pitchFamily="18" charset="0"/>
                <a:cs typeface="Times New Roman" panose="02020603050405020304" pitchFamily="18" charset="0"/>
              </a:rPr>
              <a:t>pip</a:t>
            </a:r>
            <a:r>
              <a:rPr lang="fr-FR" sz="1400" b="1" i="1">
                <a:solidFill>
                  <a:srgbClr val="000000"/>
                </a:solidFill>
                <a:latin typeface="+mn-lt"/>
              </a:rPr>
              <a:t> </a:t>
            </a:r>
            <a:r>
              <a:rPr lang="fr-FR" sz="1400" i="1">
                <a:solidFill>
                  <a:srgbClr val="000000"/>
                </a:solidFill>
                <a:latin typeface="+mn-lt"/>
              </a:rPr>
              <a:t>a un plan de sauvegarde pour ces échecs et les dépendances sont installées malgré les erreurs signalées.</a:t>
            </a:r>
            <a:r>
              <a:rPr lang="fr-FR" sz="1400" b="1" i="1">
                <a:solidFill>
                  <a:srgbClr val="000000"/>
                </a:solidFill>
                <a:latin typeface="+mn-lt"/>
              </a:rPr>
              <a:t> </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03737766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4"/>
            <a:ext cx="9144000" cy="612812"/>
          </a:xfrm>
        </p:spPr>
        <p:txBody>
          <a:bodyPr/>
          <a:lstStyle/>
          <a:p>
            <a:pPr rtl="0" eaLnBrk="1" hangingPunct="1"/>
            <a:r>
              <a:rPr lang="fr-FR"/>
              <a:t>Objectifs du module</a:t>
            </a:r>
          </a:p>
        </p:txBody>
      </p:sp>
      <p:sp>
        <p:nvSpPr>
          <p:cNvPr id="6147" name="Content Placeholder 1"/>
          <p:cNvSpPr>
            <a:spLocks noGrp="1" noChangeArrowheads="1"/>
          </p:cNvSpPr>
          <p:nvPr>
            <p:ph idx="1"/>
          </p:nvPr>
        </p:nvSpPr>
        <p:spPr>
          <a:xfrm>
            <a:off x="187487" y="602655"/>
            <a:ext cx="8769026" cy="889134"/>
          </a:xfrm>
        </p:spPr>
        <p:txBody>
          <a:bodyPr/>
          <a:lstStyle/>
          <a:p>
            <a:pPr marL="0" indent="0" rtl="0">
              <a:spcBef>
                <a:spcPct val="30000"/>
              </a:spcBef>
              <a:buNone/>
            </a:pPr>
            <a:r>
              <a:rPr lang="fr-FR" sz="1400" b="1">
                <a:solidFill>
                  <a:schemeClr val="tx1"/>
                </a:solidFill>
              </a:rPr>
              <a:t>Titre du module : </a:t>
            </a:r>
            <a:r>
              <a:rPr lang="fr-FR" sz="1400">
                <a:solidFill>
                  <a:schemeClr val="tx1"/>
                </a:solidFill>
              </a:rPr>
              <a:t>Infrastructure et automatisation</a:t>
            </a:r>
          </a:p>
          <a:p>
            <a:pPr marL="0" indent="0" rtl="0">
              <a:spcBef>
                <a:spcPct val="30000"/>
              </a:spcBef>
              <a:buNone/>
            </a:pPr>
            <a:r>
              <a:rPr lang="fr-FR" sz="1400" b="1">
                <a:solidFill>
                  <a:schemeClr val="tx1"/>
                </a:solidFill>
              </a:rPr>
              <a:t>Objectif du module : </a:t>
            </a:r>
            <a:r>
              <a:rPr lang="fr-FR" sz="1400">
                <a:solidFill>
                  <a:schemeClr val="tx1"/>
                </a:solidFill>
              </a:rPr>
              <a:t>Comparer les méthodes de test et de déploiement de logiciels dans des environnements d'automatisation et de simulation.</a:t>
            </a:r>
          </a:p>
          <a:p>
            <a:pPr marL="0" indent="0">
              <a:spcBef>
                <a:spcPct val="30000"/>
              </a:spcBef>
              <a:buNone/>
            </a:pPr>
            <a:endParaRPr lang="en-US" sz="1400" dirty="0"/>
          </a:p>
          <a:p>
            <a:pPr marL="89297" indent="0">
              <a:spcBef>
                <a:spcPct val="30000"/>
              </a:spcBef>
              <a:buNone/>
            </a:pPr>
            <a:endParaRPr lang="en-US" sz="1400" dirty="0"/>
          </a:p>
          <a:p>
            <a:pPr marL="89297" indent="0">
              <a:spcBef>
                <a:spcPct val="30000"/>
              </a:spcBef>
              <a:buNone/>
            </a:pPr>
            <a:endParaRPr lang="en-US" sz="1400" dirty="0"/>
          </a:p>
        </p:txBody>
      </p:sp>
      <p:graphicFrame>
        <p:nvGraphicFramePr>
          <p:cNvPr id="3" name="Table 2"/>
          <p:cNvGraphicFramePr>
            <a:graphicFrameLocks noGrp="1"/>
          </p:cNvGraphicFramePr>
          <p:nvPr>
            <p:extLst>
              <p:ext uri="{D42A27DB-BD31-4B8C-83A1-F6EECF244321}">
                <p14:modId xmlns="" xmlns:c="http://schemas.openxmlformats.org/drawingml/2006/chart" xmlns:c15="http://schemas.microsoft.com/office/drawing/2012/chart" xmlns:p14="http://schemas.microsoft.com/office/powerpoint/2010/main" val="2946842570"/>
              </p:ext>
            </p:extLst>
          </p:nvPr>
        </p:nvGraphicFramePr>
        <p:xfrm>
          <a:off x="487933" y="1660231"/>
          <a:ext cx="8168134" cy="2773815"/>
        </p:xfrm>
        <a:graphic>
          <a:graphicData uri="http://schemas.openxmlformats.org/drawingml/2006/table">
            <a:tbl>
              <a:tblPr firstRow="1" firstCol="1" bandRow="1">
                <a:tableStyleId>{5C22544A-7EE6-4342-B048-85BDC9FD1C3A}</a:tableStyleId>
              </a:tblPr>
              <a:tblGrid>
                <a:gridCol w="2414337">
                  <a:extLst>
                    <a:ext uri="{9D8B030D-6E8A-4147-A177-3AD203B41FA5}">
                      <a16:colId xmlns="" xmlns:c="http://schemas.openxmlformats.org/drawingml/2006/chart" xmlns:c15="http://schemas.microsoft.com/office/drawing/2012/chart" xmlns:a16="http://schemas.microsoft.com/office/drawing/2014/main" val="20000"/>
                    </a:ext>
                  </a:extLst>
                </a:gridCol>
                <a:gridCol w="5753797">
                  <a:extLst>
                    <a:ext uri="{9D8B030D-6E8A-4147-A177-3AD203B41FA5}">
                      <a16:colId xmlns="" xmlns:c="http://schemas.openxmlformats.org/drawingml/2006/chart" xmlns:c15="http://schemas.microsoft.com/office/drawing/2012/chart" xmlns:a16="http://schemas.microsoft.com/office/drawing/2014/main" val="20001"/>
                    </a:ext>
                  </a:extLst>
                </a:gridCol>
              </a:tblGrid>
              <a:tr h="276853">
                <a:tc>
                  <a:txBody>
                    <a:bodyPr/>
                    <a:lstStyle/>
                    <a:p>
                      <a:pPr marL="0" marR="0" algn="ctr" rtl="0">
                        <a:lnSpc>
                          <a:spcPct val="107000"/>
                        </a:lnSpc>
                        <a:spcBef>
                          <a:spcPts val="0"/>
                        </a:spcBef>
                        <a:spcAft>
                          <a:spcPts val="0"/>
                        </a:spcAft>
                      </a:pPr>
                      <a:r>
                        <a:rPr lang="fr-FR" sz="1100">
                          <a:effectLst/>
                        </a:rPr>
                        <a:t>Titre du Rubrique</a:t>
                      </a:r>
                    </a:p>
                  </a:txBody>
                  <a:tcPr marL="68580" marR="68580" marT="0" marB="0" anchor="ctr"/>
                </a:tc>
                <a:tc>
                  <a:txBody>
                    <a:bodyPr/>
                    <a:lstStyle/>
                    <a:p>
                      <a:pPr marL="0" marR="0" algn="ctr" rtl="0">
                        <a:lnSpc>
                          <a:spcPct val="107000"/>
                        </a:lnSpc>
                        <a:spcBef>
                          <a:spcPts val="0"/>
                        </a:spcBef>
                        <a:spcAft>
                          <a:spcPts val="0"/>
                        </a:spcAft>
                      </a:pPr>
                      <a:r>
                        <a:rPr lang="fr-FR" sz="1100">
                          <a:effectLst/>
                        </a:rPr>
                        <a:t>Objectif du Rubrique</a:t>
                      </a:r>
                    </a:p>
                  </a:txBody>
                  <a:tcPr marL="68580" marR="68580" marT="0" marB="0" anchor="ctr"/>
                </a:tc>
                <a:extLst>
                  <a:ext uri="{0D108BD9-81ED-4DB2-BD59-A6C34878D82A}">
                    <a16:rowId xmlns="" xmlns:c="http://schemas.openxmlformats.org/drawingml/2006/chart" xmlns:c15="http://schemas.microsoft.com/office/drawing/2012/chart" xmlns:a16="http://schemas.microsoft.com/office/drawing/2014/main" val="10000"/>
                  </a:ext>
                </a:extLst>
              </a:tr>
              <a:tr h="363315">
                <a:tc>
                  <a:txBody>
                    <a:bodyPr/>
                    <a:lstStyle/>
                    <a:p>
                      <a:pPr marL="0" marR="0" rtl="0">
                        <a:lnSpc>
                          <a:spcPct val="107000"/>
                        </a:lnSpc>
                        <a:spcBef>
                          <a:spcPts val="0"/>
                        </a:spcBef>
                        <a:spcAft>
                          <a:spcPts val="0"/>
                        </a:spcAft>
                      </a:pPr>
                      <a:r>
                        <a:rPr lang="fr-FR" sz="1100">
                          <a:effectLst/>
                          <a:latin typeface="+mn-lt"/>
                          <a:ea typeface="+mn-ea"/>
                          <a:cs typeface="+mn-cs"/>
                        </a:rPr>
                        <a:t>Automatisation </a:t>
                      </a:r>
                      <a:r>
                        <a:rPr lang="fr-FR" sz="1100" baseline="0">
                          <a:effectLst/>
                          <a:latin typeface="+mn-lt"/>
                          <a:ea typeface="+mn-ea"/>
                          <a:cs typeface="+mn-cs"/>
                        </a:rPr>
                        <a:t>de l'infrastructure avec Cisco</a:t>
                      </a:r>
                    </a:p>
                  </a:txBody>
                  <a:tcPr marL="68580" marR="68580" marT="0" marB="0"/>
                </a:tc>
                <a:tc>
                  <a:txBody>
                    <a:bodyPr/>
                    <a:lstStyle/>
                    <a:p>
                      <a:pPr marL="0" marR="0" rtl="0">
                        <a:lnSpc>
                          <a:spcPct val="107000"/>
                        </a:lnSpc>
                        <a:spcBef>
                          <a:spcPts val="0"/>
                        </a:spcBef>
                        <a:spcAft>
                          <a:spcPts val="0"/>
                        </a:spcAft>
                      </a:pPr>
                      <a:r>
                        <a:rPr lang="fr-FR" sz="1100" b="0" i="0" kern="1200">
                          <a:solidFill>
                            <a:schemeClr val="dk1"/>
                          </a:solidFill>
                          <a:effectLst/>
                          <a:latin typeface="+mn-lt"/>
                          <a:ea typeface="+mn-ea"/>
                          <a:cs typeface="+mn-cs"/>
                        </a:rPr>
                        <a:t>Décrire les environnements de déploiement qui bénéficient de l'automatisation.</a:t>
                      </a:r>
                    </a:p>
                  </a:txBody>
                  <a:tcPr marL="68580" marR="68580" marT="0" marB="0"/>
                </a:tc>
                <a:extLst>
                  <a:ext uri="{0D108BD9-81ED-4DB2-BD59-A6C34878D82A}">
                    <a16:rowId xmlns="" xmlns:c="http://schemas.openxmlformats.org/drawingml/2006/chart" xmlns:c15="http://schemas.microsoft.com/office/drawing/2012/chart" xmlns:a16="http://schemas.microsoft.com/office/drawing/2014/main" val="10001"/>
                  </a:ext>
                </a:extLst>
              </a:tr>
              <a:tr h="303595">
                <a:tc>
                  <a:txBody>
                    <a:bodyPr/>
                    <a:lstStyle/>
                    <a:p>
                      <a:pPr marL="0" marR="0" rtl="0">
                        <a:lnSpc>
                          <a:spcPct val="107000"/>
                        </a:lnSpc>
                        <a:spcBef>
                          <a:spcPts val="0"/>
                        </a:spcBef>
                        <a:spcAft>
                          <a:spcPts val="0"/>
                        </a:spcAft>
                      </a:pPr>
                      <a:r>
                        <a:rPr lang="fr-FR" sz="1100">
                          <a:effectLst/>
                          <a:latin typeface="+mn-lt"/>
                          <a:ea typeface="+mn-ea"/>
                          <a:cs typeface="+mn-cs"/>
                        </a:rPr>
                        <a:t>DevOps</a:t>
                      </a:r>
                      <a:r>
                        <a:rPr lang="fr-FR" sz="1100" baseline="0">
                          <a:effectLst/>
                          <a:latin typeface="+mn-lt"/>
                          <a:ea typeface="+mn-ea"/>
                          <a:cs typeface="+mn-cs"/>
                        </a:rPr>
                        <a:t> et SRE</a:t>
                      </a:r>
                    </a:p>
                  </a:txBody>
                  <a:tcPr marL="68580" marR="68580" marT="0" marB="0"/>
                </a:tc>
                <a:tc>
                  <a:txBody>
                    <a:bodyPr/>
                    <a:lstStyle/>
                    <a:p>
                      <a:pPr marL="0" marR="0" rtl="0">
                        <a:lnSpc>
                          <a:spcPct val="107000"/>
                        </a:lnSpc>
                        <a:spcBef>
                          <a:spcPts val="0"/>
                        </a:spcBef>
                        <a:spcAft>
                          <a:spcPts val="0"/>
                        </a:spcAft>
                      </a:pPr>
                      <a:r>
                        <a:rPr lang="fr-FR" sz="1100" b="0" i="0" kern="1200">
                          <a:solidFill>
                            <a:schemeClr val="dk1"/>
                          </a:solidFill>
                          <a:effectLst/>
                          <a:latin typeface="+mn-lt"/>
                          <a:ea typeface="+mn-ea"/>
                          <a:cs typeface="+mn-cs"/>
                        </a:rPr>
                        <a:t>Expliquer les principes du DevOps.</a:t>
                      </a:r>
                    </a:p>
                  </a:txBody>
                  <a:tcPr marL="68580" marR="68580" marT="0" marB="0"/>
                </a:tc>
                <a:extLst>
                  <a:ext uri="{0D108BD9-81ED-4DB2-BD59-A6C34878D82A}">
                    <a16:rowId xmlns="" xmlns:c="http://schemas.openxmlformats.org/drawingml/2006/chart" xmlns:c15="http://schemas.microsoft.com/office/drawing/2012/chart" xmlns:a16="http://schemas.microsoft.com/office/drawing/2014/main" val="10002"/>
                  </a:ext>
                </a:extLst>
              </a:tr>
              <a:tr h="387967">
                <a:tc>
                  <a:txBody>
                    <a:bodyPr/>
                    <a:lstStyle/>
                    <a:p>
                      <a:pPr marL="0" marR="0" rtl="0">
                        <a:lnSpc>
                          <a:spcPct val="107000"/>
                        </a:lnSpc>
                        <a:spcBef>
                          <a:spcPts val="0"/>
                        </a:spcBef>
                        <a:spcAft>
                          <a:spcPts val="0"/>
                        </a:spcAft>
                      </a:pPr>
                      <a:r>
                        <a:rPr lang="fr-FR" sz="1100" baseline="0">
                          <a:effectLst/>
                          <a:latin typeface="+mn-lt"/>
                          <a:ea typeface="+mn-ea"/>
                          <a:cs typeface="+mn-cs"/>
                        </a:rPr>
                        <a:t>Scripts d'automatisation de base</a:t>
                      </a:r>
                    </a:p>
                  </a:txBody>
                  <a:tcPr marL="68580" marR="68580" marT="0" marB="0"/>
                </a:tc>
                <a:tc>
                  <a:txBody>
                    <a:bodyPr/>
                    <a:lstStyle/>
                    <a:p>
                      <a:pPr marL="0" marR="0" rtl="0">
                        <a:lnSpc>
                          <a:spcPct val="107000"/>
                        </a:lnSpc>
                        <a:spcBef>
                          <a:spcPts val="0"/>
                        </a:spcBef>
                        <a:spcAft>
                          <a:spcPts val="0"/>
                        </a:spcAft>
                      </a:pPr>
                      <a:r>
                        <a:rPr lang="fr-FR" sz="1100" b="0" i="0" kern="1200">
                          <a:solidFill>
                            <a:schemeClr val="dk1"/>
                          </a:solidFill>
                          <a:effectLst/>
                          <a:latin typeface="+mn-lt"/>
                          <a:ea typeface="+mn-ea"/>
                          <a:cs typeface="+mn-cs"/>
                        </a:rPr>
                        <a:t>Décrire l'utilisation des scripts dans le cadre de l'automatisation.</a:t>
                      </a:r>
                    </a:p>
                  </a:txBody>
                  <a:tcPr marL="68580" marR="68580" marT="0" marB="0"/>
                </a:tc>
                <a:extLst>
                  <a:ext uri="{0D108BD9-81ED-4DB2-BD59-A6C34878D82A}">
                    <a16:rowId xmlns="" xmlns:c="http://schemas.openxmlformats.org/drawingml/2006/chart" xmlns:c15="http://schemas.microsoft.com/office/drawing/2012/chart" xmlns:a16="http://schemas.microsoft.com/office/drawing/2014/main" val="10003"/>
                  </a:ext>
                </a:extLst>
              </a:tr>
              <a:tr h="326631">
                <a:tc>
                  <a:txBody>
                    <a:bodyPr/>
                    <a:lstStyle/>
                    <a:p>
                      <a:pPr marL="0" marR="0" rtl="0">
                        <a:lnSpc>
                          <a:spcPct val="107000"/>
                        </a:lnSpc>
                        <a:spcBef>
                          <a:spcPts val="0"/>
                        </a:spcBef>
                        <a:spcAft>
                          <a:spcPts val="0"/>
                        </a:spcAft>
                      </a:pPr>
                      <a:r>
                        <a:rPr lang="fr-FR" sz="1100">
                          <a:effectLst/>
                        </a:rPr>
                        <a:t>Outils d'automatisation</a:t>
                      </a:r>
                    </a:p>
                  </a:txBody>
                  <a:tcPr marL="68580" marR="68580" marT="0" marB="0"/>
                </a:tc>
                <a:tc>
                  <a:txBody>
                    <a:bodyPr/>
                    <a:lstStyle/>
                    <a:p>
                      <a:pPr marL="0" marR="0" rtl="0">
                        <a:lnSpc>
                          <a:spcPct val="107000"/>
                        </a:lnSpc>
                        <a:spcBef>
                          <a:spcPts val="0"/>
                        </a:spcBef>
                        <a:spcAft>
                          <a:spcPts val="0"/>
                        </a:spcAft>
                      </a:pPr>
                      <a:r>
                        <a:rPr lang="fr-FR" sz="1100" b="0" i="0" kern="1200">
                          <a:solidFill>
                            <a:schemeClr val="dk1"/>
                          </a:solidFill>
                          <a:effectLst/>
                          <a:latin typeface="+mn-lt"/>
                          <a:ea typeface="+mn-ea"/>
                          <a:cs typeface="+mn-cs"/>
                        </a:rPr>
                        <a:t>Expliquer les outils d'automatisation qui accélèrent le développement et le déploiement du code.</a:t>
                      </a:r>
                    </a:p>
                  </a:txBody>
                  <a:tcPr marL="68580" marR="68580" marT="0" marB="0"/>
                </a:tc>
                <a:extLst>
                  <a:ext uri="{0D108BD9-81ED-4DB2-BD59-A6C34878D82A}">
                    <a16:rowId xmlns="" xmlns:c="http://schemas.openxmlformats.org/drawingml/2006/chart" xmlns:c15="http://schemas.microsoft.com/office/drawing/2012/chart" xmlns:a16="http://schemas.microsoft.com/office/drawing/2014/main" val="10004"/>
                  </a:ext>
                </a:extLst>
              </a:tr>
              <a:tr h="297749">
                <a:tc>
                  <a:txBody>
                    <a:bodyPr/>
                    <a:lstStyle/>
                    <a:p>
                      <a:pPr marL="0" marR="0" rtl="0">
                        <a:lnSpc>
                          <a:spcPct val="107000"/>
                        </a:lnSpc>
                        <a:spcBef>
                          <a:spcPts val="0"/>
                        </a:spcBef>
                        <a:spcAft>
                          <a:spcPts val="0"/>
                        </a:spcAft>
                      </a:pPr>
                      <a:r>
                        <a:rPr lang="fr-FR" sz="1100">
                          <a:effectLst/>
                        </a:rPr>
                        <a:t>L'infrastructure comme code</a:t>
                      </a:r>
                    </a:p>
                  </a:txBody>
                  <a:tcPr marL="68580" marR="68580" marT="0" marB="0"/>
                </a:tc>
                <a:tc>
                  <a:txBody>
                    <a:bodyPr/>
                    <a:lstStyle/>
                    <a:p>
                      <a:pPr marL="0" marR="0" rtl="0">
                        <a:lnSpc>
                          <a:spcPct val="107000"/>
                        </a:lnSpc>
                        <a:spcBef>
                          <a:spcPts val="0"/>
                        </a:spcBef>
                        <a:spcAft>
                          <a:spcPts val="0"/>
                        </a:spcAft>
                      </a:pPr>
                      <a:r>
                        <a:rPr lang="fr-FR" sz="1100" b="0" i="0" kern="1200">
                          <a:solidFill>
                            <a:schemeClr val="dk1"/>
                          </a:solidFill>
                          <a:effectLst/>
                          <a:latin typeface="+mn-lt"/>
                          <a:ea typeface="+mn-ea"/>
                          <a:cs typeface="+mn-cs"/>
                        </a:rPr>
                        <a:t>Expliquer les bénéfices du stockage de l'infrastructure en tant que code.</a:t>
                      </a:r>
                    </a:p>
                  </a:txBody>
                  <a:tcPr marL="68580" marR="68580" marT="0" marB="0"/>
                </a:tc>
                <a:extLst>
                  <a:ext uri="{0D108BD9-81ED-4DB2-BD59-A6C34878D82A}">
                    <a16:rowId xmlns="" xmlns:c="http://schemas.openxmlformats.org/drawingml/2006/chart" xmlns:c15="http://schemas.microsoft.com/office/drawing/2012/chart" xmlns:a16="http://schemas.microsoft.com/office/drawing/2014/main" val="10005"/>
                  </a:ext>
                </a:extLst>
              </a:tr>
              <a:tr h="397594">
                <a:tc>
                  <a:txBody>
                    <a:bodyPr/>
                    <a:lstStyle/>
                    <a:p>
                      <a:pPr marL="0" marR="0" rtl="0">
                        <a:lnSpc>
                          <a:spcPct val="107000"/>
                        </a:lnSpc>
                        <a:spcBef>
                          <a:spcPts val="0"/>
                        </a:spcBef>
                        <a:spcAft>
                          <a:spcPts val="0"/>
                        </a:spcAft>
                      </a:pPr>
                      <a:r>
                        <a:rPr lang="fr-FR" sz="1100">
                          <a:effectLst/>
                        </a:rPr>
                        <a:t>Automatisation des tests</a:t>
                      </a:r>
                    </a:p>
                  </a:txBody>
                  <a:tcPr marL="68580" marR="68580" marT="0" marB="0"/>
                </a:tc>
                <a:tc>
                  <a:txBody>
                    <a:bodyPr/>
                    <a:lstStyle/>
                    <a:p>
                      <a:pPr marL="0" marR="0" rtl="0">
                        <a:lnSpc>
                          <a:spcPct val="107000"/>
                        </a:lnSpc>
                        <a:spcBef>
                          <a:spcPts val="0"/>
                        </a:spcBef>
                        <a:spcAft>
                          <a:spcPts val="0"/>
                        </a:spcAft>
                      </a:pPr>
                      <a:r>
                        <a:rPr lang="fr-FR" sz="1100" b="0" i="0" kern="1200">
                          <a:solidFill>
                            <a:schemeClr val="dk1"/>
                          </a:solidFill>
                          <a:effectLst/>
                          <a:latin typeface="+mn-lt"/>
                          <a:ea typeface="+mn-ea"/>
                          <a:cs typeface="+mn-cs"/>
                        </a:rPr>
                        <a:t>Expliquer comment les outils d'automatisation permettent de tester les déploiements d'applications.</a:t>
                      </a:r>
                    </a:p>
                  </a:txBody>
                  <a:tcPr marL="68580" marR="68580" marT="0" marB="0"/>
                </a:tc>
                <a:extLst>
                  <a:ext uri="{0D108BD9-81ED-4DB2-BD59-A6C34878D82A}">
                    <a16:rowId xmlns="" xmlns:c="http://schemas.openxmlformats.org/drawingml/2006/chart" xmlns:c15="http://schemas.microsoft.com/office/drawing/2012/chart" xmlns:a16="http://schemas.microsoft.com/office/drawing/2014/main" val="10006"/>
                  </a:ext>
                </a:extLst>
              </a:tr>
              <a:tr h="387967">
                <a:tc>
                  <a:txBody>
                    <a:bodyPr/>
                    <a:lstStyle/>
                    <a:p>
                      <a:pPr marL="0" marR="0" rtl="0">
                        <a:lnSpc>
                          <a:spcPct val="107000"/>
                        </a:lnSpc>
                        <a:spcBef>
                          <a:spcPts val="0"/>
                        </a:spcBef>
                        <a:spcAft>
                          <a:spcPts val="0"/>
                        </a:spcAft>
                      </a:pPr>
                      <a:r>
                        <a:rPr lang="fr-FR" sz="1100">
                          <a:effectLst/>
                          <a:latin typeface="+mn-lt"/>
                          <a:ea typeface="Calibri"/>
                          <a:cs typeface="Times New Roman"/>
                        </a:rPr>
                        <a:t>Simulation de réseau</a:t>
                      </a:r>
                    </a:p>
                  </a:txBody>
                  <a:tcPr marL="68580" marR="68580" marT="0" marB="0"/>
                </a:tc>
                <a:tc>
                  <a:txBody>
                    <a:bodyPr/>
                    <a:lstStyle/>
                    <a:p>
                      <a:pPr marL="0" marR="0" rtl="0">
                        <a:lnSpc>
                          <a:spcPct val="107000"/>
                        </a:lnSpc>
                        <a:spcBef>
                          <a:spcPts val="0"/>
                        </a:spcBef>
                        <a:spcAft>
                          <a:spcPts val="0"/>
                        </a:spcAft>
                      </a:pPr>
                      <a:r>
                        <a:rPr lang="fr-FR" sz="1100" b="0" i="0" kern="1200">
                          <a:solidFill>
                            <a:schemeClr val="dk1"/>
                          </a:solidFill>
                          <a:effectLst/>
                          <a:latin typeface="+mn-lt"/>
                          <a:ea typeface="+mn-ea"/>
                          <a:cs typeface="+mn-cs"/>
                        </a:rPr>
                        <a:t>Décrire l'utilisation de l'environnement de test de simulation d'un réseau Cisco VIRL.</a:t>
                      </a:r>
                    </a:p>
                  </a:txBody>
                  <a:tcPr marL="68580" marR="68580" marT="0" marB="0"/>
                </a:tc>
                <a:extLst>
                  <a:ext uri="{0D108BD9-81ED-4DB2-BD59-A6C34878D82A}">
                    <a16:rowId xmlns="" xmlns:c="http://schemas.openxmlformats.org/drawingml/2006/chart" xmlns:c15="http://schemas.microsoft.com/office/drawing/2012/chart" xmlns:a16="http://schemas.microsoft.com/office/drawing/2014/main" val="10007"/>
                  </a:ext>
                </a:extLst>
              </a:tr>
            </a:tbl>
          </a:graphicData>
        </a:graphic>
      </p:graphicFrame>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381894665"/>
      </p:ext>
    </p:extLst>
  </p:cSld>
  <p:clrMapOvr>
    <a:masterClrMapping/>
  </p:clrMapOvr>
  <p:transition spd="slow">
    <p:wip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Automatisation des tests</a:t>
            </a:r>
            <a:r>
              <a:rPr lang="en-US" altLang="en-US" dirty="0"/>
              <a:t/>
            </a:r>
            <a:br>
              <a:rPr lang="en-US" altLang="en-US" dirty="0"/>
            </a:br>
            <a:r>
              <a:rPr lang="fr-FR"/>
              <a:t>Exemple pyATS (suite)</a:t>
            </a:r>
          </a:p>
        </p:txBody>
      </p:sp>
      <p:sp>
        <p:nvSpPr>
          <p:cNvPr id="2" name="Content Placeholder 1"/>
          <p:cNvSpPr>
            <a:spLocks noGrp="1"/>
          </p:cNvSpPr>
          <p:nvPr>
            <p:ph idx="1"/>
          </p:nvPr>
        </p:nvSpPr>
        <p:spPr>
          <a:xfrm>
            <a:off x="145357" y="831273"/>
            <a:ext cx="8581548" cy="3816519"/>
          </a:xfrm>
        </p:spPr>
        <p:txBody>
          <a:bodyPr/>
          <a:lstStyle/>
          <a:p>
            <a:pPr marL="0" indent="0" rtl="0">
              <a:buNone/>
            </a:pPr>
            <a:r>
              <a:rPr lang="fr-FR" sz="1200" b="1" dirty="0"/>
              <a:t>Syntaxe du cas de test </a:t>
            </a:r>
            <a:r>
              <a:rPr lang="fr-FR" sz="1200" b="1" dirty="0" err="1"/>
              <a:t>PyATS</a:t>
            </a:r>
            <a:endParaRPr lang="fr-FR" sz="1200" b="1" dirty="0"/>
          </a:p>
          <a:p>
            <a:pPr rtl="0">
              <a:buFont typeface="Arial" panose="020B0604020202020204" pitchFamily="34" charset="0"/>
              <a:buChar char="•"/>
            </a:pPr>
            <a:r>
              <a:rPr lang="fr-FR" sz="1200" dirty="0"/>
              <a:t>La syntaxe de déclaration de test pour </a:t>
            </a:r>
            <a:r>
              <a:rPr lang="fr-FR" sz="1200" dirty="0" err="1"/>
              <a:t>PyATS</a:t>
            </a:r>
            <a:r>
              <a:rPr lang="fr-FR" sz="1200" dirty="0"/>
              <a:t> est inspirée par les </a:t>
            </a:r>
            <a:r>
              <a:rPr lang="fr-FR" sz="1200" dirty="0" err="1"/>
              <a:t>frameworks</a:t>
            </a:r>
            <a:r>
              <a:rPr lang="fr-FR" sz="1200" dirty="0"/>
              <a:t> de test d'unité Python comme </a:t>
            </a:r>
            <a:r>
              <a:rPr lang="fr-FR" sz="1200" dirty="0" err="1">
                <a:solidFill>
                  <a:schemeClr val="bg1"/>
                </a:solidFill>
                <a:highlight>
                  <a:srgbClr val="000000"/>
                </a:highlight>
                <a:latin typeface="Times New Roman" panose="02020603050405020304" pitchFamily="18" charset="0"/>
                <a:cs typeface="Times New Roman" panose="02020603050405020304" pitchFamily="18" charset="0"/>
              </a:rPr>
              <a:t>pytest</a:t>
            </a:r>
            <a:r>
              <a:rPr lang="fr-FR" sz="1200" dirty="0"/>
              <a:t>.</a:t>
            </a:r>
          </a:p>
          <a:p>
            <a:pPr rtl="0">
              <a:buFont typeface="Arial" panose="020B0604020202020204" pitchFamily="34" charset="0"/>
              <a:buChar char="•"/>
            </a:pPr>
            <a:r>
              <a:rPr lang="fr-FR" sz="1200" dirty="0"/>
              <a:t>Il prend en charge les instructions de test de base, telles que l'affirmation qu'une variable a une valeur donnée, et ajoute à cela la possibilité de fournir explicitement des résultats.</a:t>
            </a:r>
          </a:p>
          <a:p>
            <a:pPr marL="0" indent="0" rtl="0">
              <a:buNone/>
            </a:pPr>
            <a:r>
              <a:rPr lang="fr-FR" sz="1200" b="1" dirty="0"/>
              <a:t>Scripts et jobs </a:t>
            </a:r>
            <a:r>
              <a:rPr lang="fr-FR" sz="1200" b="1" dirty="0" err="1"/>
              <a:t>PyATS</a:t>
            </a:r>
            <a:endParaRPr lang="fr-FR" sz="1200" b="1" dirty="0"/>
          </a:p>
          <a:p>
            <a:pPr rtl="0">
              <a:buFont typeface="Arial" panose="020B0604020202020204" pitchFamily="34" charset="0"/>
              <a:buChar char="•"/>
            </a:pPr>
            <a:r>
              <a:rPr lang="fr-FR" sz="1200" dirty="0"/>
              <a:t>Un script </a:t>
            </a:r>
            <a:r>
              <a:rPr lang="fr-FR" sz="1200" dirty="0" err="1"/>
              <a:t>PyATS</a:t>
            </a:r>
            <a:r>
              <a:rPr lang="fr-FR" sz="1200" dirty="0"/>
              <a:t> est un fichier Python où les tests </a:t>
            </a:r>
            <a:r>
              <a:rPr lang="fr-FR" sz="1200" dirty="0" err="1"/>
              <a:t>PyATS</a:t>
            </a:r>
            <a:r>
              <a:rPr lang="fr-FR" sz="1200" dirty="0"/>
              <a:t> sont déclarés. </a:t>
            </a:r>
          </a:p>
          <a:p>
            <a:pPr marL="0" indent="0" rtl="0">
              <a:buNone/>
            </a:pPr>
            <a:r>
              <a:rPr lang="fr-FR" sz="1200" b="1" dirty="0"/>
              <a:t>Fichier </a:t>
            </a:r>
            <a:r>
              <a:rPr lang="fr-FR" sz="1200" b="1" dirty="0" err="1"/>
              <a:t>testbed</a:t>
            </a:r>
            <a:r>
              <a:rPr lang="fr-FR" sz="1200" b="1" dirty="0"/>
              <a:t> </a:t>
            </a:r>
            <a:r>
              <a:rPr lang="fr-FR" sz="1200" b="1" dirty="0" err="1"/>
              <a:t>PyATS</a:t>
            </a:r>
            <a:endParaRPr lang="fr-FR" sz="1200" b="1" dirty="0"/>
          </a:p>
          <a:p>
            <a:pPr rtl="0">
              <a:buFont typeface="Arial" panose="020B0604020202020204" pitchFamily="34" charset="0"/>
              <a:buChar char="•"/>
            </a:pPr>
            <a:r>
              <a:rPr lang="fr-FR" sz="1200" dirty="0"/>
              <a:t>Un </a:t>
            </a:r>
            <a:r>
              <a:rPr lang="fr-FR" sz="1200" dirty="0" err="1"/>
              <a:t>testbed</a:t>
            </a:r>
            <a:r>
              <a:rPr lang="fr-FR" sz="1200" dirty="0"/>
              <a:t> peut être un seul fichier YAML ou peut être assemblé par programme à partir de YAML et Python. </a:t>
            </a:r>
          </a:p>
          <a:p>
            <a:pPr rtl="0">
              <a:buFont typeface="Arial" panose="020B0604020202020204" pitchFamily="34" charset="0"/>
              <a:buChar char="•"/>
            </a:pPr>
            <a:r>
              <a:rPr lang="fr-FR" sz="1200" dirty="0"/>
              <a:t>Le fichier de </a:t>
            </a:r>
            <a:r>
              <a:rPr lang="fr-FR" sz="1200" dirty="0" err="1"/>
              <a:t>testbed</a:t>
            </a:r>
            <a:r>
              <a:rPr lang="fr-FR" sz="1200" dirty="0"/>
              <a:t> est une entrée essentielle pour le reste de la bibliothèque et de l'écosystème </a:t>
            </a:r>
            <a:r>
              <a:rPr lang="fr-FR" sz="1200" dirty="0" err="1"/>
              <a:t>PyATS</a:t>
            </a:r>
            <a:r>
              <a:rPr lang="fr-FR" sz="1200" dirty="0"/>
              <a:t> car il fournit des informations à l'infrastructure pour charger le bon ensemble d'API de bibliothèque pour chaque périphérique, et comment communiquer efficacement avec eux.</a:t>
            </a:r>
          </a:p>
          <a:p>
            <a:pPr rtl="0">
              <a:buFont typeface="Arial" panose="020B0604020202020204" pitchFamily="34" charset="0"/>
              <a:buChar char="•"/>
            </a:pPr>
            <a:r>
              <a:rPr lang="fr-FR" sz="1200" dirty="0"/>
              <a:t>Les fichiers de </a:t>
            </a:r>
            <a:r>
              <a:rPr lang="fr-FR" sz="1200" dirty="0" err="1"/>
              <a:t>testbed</a:t>
            </a:r>
            <a:r>
              <a:rPr lang="fr-FR" sz="1200" dirty="0"/>
              <a:t> réels pour les topologies volumineuses peuvent être longs, profondément imbriqués et complexes. </a:t>
            </a:r>
          </a:p>
          <a:p>
            <a:pPr>
              <a:buFont typeface="Arial" panose="020B0604020202020204" pitchFamily="34" charset="0"/>
              <a:buChar char="•"/>
            </a:pPr>
            <a:endParaRPr lang="en-US" sz="12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439882245"/>
      </p:ext>
    </p:extLst>
  </p:cSld>
  <p:clrMapOvr>
    <a:masterClrMapping/>
  </p:clrMapOvr>
  <p:transition spd="slow">
    <p:wip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Automatisation des tests</a:t>
            </a:r>
            <a:r>
              <a:rPr lang="en-US" altLang="en-US" dirty="0"/>
              <a:t/>
            </a:r>
            <a:br>
              <a:rPr lang="en-US" altLang="en-US" dirty="0"/>
            </a:br>
            <a:r>
              <a:rPr lang="fr-FR"/>
              <a:t>Exemple pyATS (suite)</a:t>
            </a:r>
          </a:p>
        </p:txBody>
      </p:sp>
      <p:sp>
        <p:nvSpPr>
          <p:cNvPr id="2" name="Content Placeholder 1"/>
          <p:cNvSpPr>
            <a:spLocks noGrp="1"/>
          </p:cNvSpPr>
          <p:nvPr>
            <p:ph idx="1"/>
          </p:nvPr>
        </p:nvSpPr>
        <p:spPr>
          <a:xfrm>
            <a:off x="145356" y="831273"/>
            <a:ext cx="8888475" cy="3861913"/>
          </a:xfrm>
        </p:spPr>
        <p:txBody>
          <a:bodyPr/>
          <a:lstStyle/>
          <a:p>
            <a:pPr marL="0" indent="0" rtl="0">
              <a:buNone/>
            </a:pPr>
            <a:r>
              <a:rPr lang="fr-FR" sz="1600" b="1"/>
              <a:t>Bibliothèque PyATS : Génie</a:t>
            </a:r>
          </a:p>
          <a:p>
            <a:pPr rtl="0">
              <a:buFont typeface="Arial" panose="020B0604020202020204" pitchFamily="34" charset="0"/>
              <a:buChar char="•"/>
            </a:pPr>
            <a:r>
              <a:rPr lang="fr-FR" sz="1600"/>
              <a:t>Genie est le système de bibliothèque de niveau supérieur PyATS qui fournit des API pour interagir avec les périphériques et une interface de ligne de commande puissante pour la topologie et la gestion et l'interrogation des périphériques.</a:t>
            </a:r>
          </a:p>
          <a:p>
            <a:pPr rtl="0">
              <a:buFont typeface="Arial" panose="020B0604020202020204" pitchFamily="34" charset="0"/>
              <a:buChar char="•"/>
            </a:pPr>
            <a:r>
              <a:rPr lang="fr-FR" sz="1600"/>
              <a:t>Lorsqu'il est installé, il ajoute ses fonctionnalités et fonctionnalités dans le framework PyATS.</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855510349"/>
      </p:ext>
    </p:extLst>
  </p:cSld>
  <p:clrMapOvr>
    <a:masterClrMapping/>
  </p:clrMapOvr>
  <p:transition spd="slow">
    <p:wip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1125670"/>
          </a:xfrm>
        </p:spPr>
        <p:txBody>
          <a:bodyPr/>
          <a:lstStyle/>
          <a:p>
            <a:pPr rtl="0"/>
            <a:r>
              <a:rPr lang="fr-FR" sz="1600" dirty="0"/>
              <a:t>Automatisation des tests</a:t>
            </a:r>
            <a:r>
              <a:rPr lang="en-US" altLang="en-US" dirty="0"/>
              <a:t/>
            </a:r>
            <a:br>
              <a:rPr lang="en-US" altLang="en-US" dirty="0"/>
            </a:br>
            <a:r>
              <a:rPr lang="fr-FR" dirty="0"/>
              <a:t>Travaux pratiques — Tests automatisés à l'aide de </a:t>
            </a:r>
            <a:r>
              <a:rPr lang="fr-FR" dirty="0" err="1"/>
              <a:t>PyATS</a:t>
            </a:r>
            <a:r>
              <a:rPr lang="fr-FR" dirty="0"/>
              <a:t> et de Génie</a:t>
            </a:r>
          </a:p>
        </p:txBody>
      </p:sp>
      <p:sp>
        <p:nvSpPr>
          <p:cNvPr id="2" name="Content Placeholder 1"/>
          <p:cNvSpPr>
            <a:spLocks noGrp="1"/>
          </p:cNvSpPr>
          <p:nvPr>
            <p:ph idx="1"/>
          </p:nvPr>
        </p:nvSpPr>
        <p:spPr>
          <a:xfrm>
            <a:off x="235002" y="1371600"/>
            <a:ext cx="8675916" cy="2232212"/>
          </a:xfrm>
        </p:spPr>
        <p:txBody>
          <a:bodyPr/>
          <a:lstStyle/>
          <a:p>
            <a:pPr marL="0" indent="0" rtl="0">
              <a:buNone/>
            </a:pPr>
            <a:r>
              <a:rPr lang="fr-FR" sz="1600" dirty="0"/>
              <a:t>Au cours de ces travaux pratiques, vous aborderez les points suivants :</a:t>
            </a:r>
          </a:p>
          <a:p>
            <a:pPr rtl="0">
              <a:buFont typeface="Arial" panose="020B0604020202020204" pitchFamily="34" charset="0"/>
              <a:buChar char="•"/>
            </a:pPr>
            <a:r>
              <a:rPr lang="fr-FR" sz="1600" b="1" dirty="0"/>
              <a:t>Partie 1: </a:t>
            </a:r>
            <a:r>
              <a:rPr lang="fr-FR" sz="1600" dirty="0"/>
              <a:t>Lancer la DEVASC VM et la CSR1000v VM</a:t>
            </a:r>
          </a:p>
          <a:p>
            <a:pPr rtl="0">
              <a:buFont typeface="Arial" panose="020B0604020202020204" pitchFamily="34" charset="0"/>
              <a:buChar char="•"/>
            </a:pPr>
            <a:r>
              <a:rPr lang="fr-FR" sz="1600" b="1" dirty="0"/>
              <a:t>Partie 2: </a:t>
            </a:r>
            <a:r>
              <a:rPr lang="fr-FR" sz="1600" dirty="0"/>
              <a:t>Créer un environnement virtuel Python (</a:t>
            </a:r>
            <a:r>
              <a:rPr lang="fr-FR" sz="1600" dirty="0" err="1"/>
              <a:t>venv</a:t>
            </a:r>
            <a:r>
              <a:rPr lang="fr-FR" sz="1600" dirty="0"/>
              <a:t>)</a:t>
            </a:r>
          </a:p>
          <a:p>
            <a:pPr rtl="0">
              <a:buFont typeface="Arial" panose="020B0604020202020204" pitchFamily="34" charset="0"/>
              <a:buChar char="•"/>
            </a:pPr>
            <a:r>
              <a:rPr lang="fr-FR" sz="1600" b="1" dirty="0"/>
              <a:t>Partie 3: </a:t>
            </a:r>
            <a:r>
              <a:rPr lang="fr-FR" sz="1600" dirty="0"/>
              <a:t>Utilisation de la bibliothèque de tests </a:t>
            </a:r>
            <a:r>
              <a:rPr lang="fr-FR" sz="1600" dirty="0" err="1"/>
              <a:t>PyATS</a:t>
            </a:r>
            <a:endParaRPr lang="fr-FR" sz="1600" dirty="0"/>
          </a:p>
          <a:p>
            <a:pPr rtl="0">
              <a:buFont typeface="Arial" panose="020B0604020202020204" pitchFamily="34" charset="0"/>
              <a:buChar char="•"/>
            </a:pPr>
            <a:r>
              <a:rPr lang="fr-FR" sz="1600" b="1" dirty="0"/>
              <a:t>Partie 4: </a:t>
            </a:r>
            <a:r>
              <a:rPr lang="fr-FR" sz="1600" dirty="0"/>
              <a:t>Présentation de Génie et création d'un fichier </a:t>
            </a:r>
            <a:r>
              <a:rPr lang="fr-FR" sz="1600" dirty="0" err="1"/>
              <a:t>testbed</a:t>
            </a:r>
            <a:endParaRPr lang="fr-FR" sz="1600" dirty="0"/>
          </a:p>
          <a:p>
            <a:pPr rtl="0">
              <a:buFont typeface="Arial" panose="020B0604020202020204" pitchFamily="34" charset="0"/>
              <a:buChar char="•"/>
            </a:pPr>
            <a:r>
              <a:rPr lang="fr-FR" sz="1600" b="1" dirty="0"/>
              <a:t>Partie 5 : </a:t>
            </a:r>
            <a:r>
              <a:rPr lang="fr-FR" sz="1600" dirty="0"/>
              <a:t>Utiliser Génie pour comparer les configurations</a:t>
            </a:r>
          </a:p>
          <a:p>
            <a:pPr marL="0" indent="0">
              <a:buNone/>
            </a:pPr>
            <a:endParaRPr lang="en-US"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16614164"/>
      </p:ext>
    </p:extLst>
  </p:cSld>
  <p:clrMapOvr>
    <a:masterClrMapping/>
  </p:clrMapOvr>
  <p:transition spd="slow">
    <p:wip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dirty="0">
                <a:solidFill>
                  <a:schemeClr val="accent5">
                    <a:lumMod val="40000"/>
                    <a:lumOff val="60000"/>
                  </a:schemeClr>
                </a:solidFill>
              </a:rPr>
              <a:t>7.7 Simulation de réseau</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614396657"/>
      </p:ext>
    </p:extLst>
  </p:cSld>
  <p:clrMapOvr>
    <a:masterClrMapping/>
  </p:clrMapOvr>
  <p:transition spd="slow">
    <p:wip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Simulation de réseau</a:t>
            </a:r>
            <a:r>
              <a:rPr lang="en-US" altLang="en-US" dirty="0"/>
              <a:t/>
            </a:r>
            <a:br>
              <a:rPr lang="en-US" altLang="en-US" dirty="0"/>
            </a:br>
            <a:r>
              <a:rPr lang="fr-FR"/>
              <a:t>Simulation de réseau et VIRL</a:t>
            </a:r>
          </a:p>
        </p:txBody>
      </p:sp>
      <p:sp>
        <p:nvSpPr>
          <p:cNvPr id="2" name="Content Placeholder 1"/>
          <p:cNvSpPr>
            <a:spLocks noGrp="1"/>
          </p:cNvSpPr>
          <p:nvPr>
            <p:ph idx="1"/>
          </p:nvPr>
        </p:nvSpPr>
        <p:spPr>
          <a:xfrm>
            <a:off x="145357" y="831273"/>
            <a:ext cx="8725511" cy="3871356"/>
          </a:xfrm>
        </p:spPr>
        <p:txBody>
          <a:bodyPr/>
          <a:lstStyle/>
          <a:p>
            <a:pPr rtl="0">
              <a:buFont typeface="Arial" panose="020B0604020202020204" pitchFamily="34" charset="0"/>
              <a:buChar char="•"/>
            </a:pPr>
            <a:r>
              <a:rPr lang="fr-FR" sz="1400"/>
              <a:t>La simulation de réseau fournit un moyen de tester les configurations réseau, de déboguer le code de configuration et de travailler avec l'infrastructure et les API Cisco et d'apprendre de manière sûre, pratique et non coûteuse.</a:t>
            </a:r>
          </a:p>
          <a:p>
            <a:pPr rtl="0">
              <a:buFont typeface="Arial" panose="020B0604020202020204" pitchFamily="34" charset="0"/>
              <a:buChar char="•"/>
            </a:pPr>
            <a:r>
              <a:rPr lang="fr-FR" sz="1400"/>
              <a:t>Le VIRL (Cisco Virtual Internet Routing Laboratory) est un produit commercial développé à l'origine pour un usage interne chez Cisco, avec un soutien communautaire large et actif. Maintenant dans la version 2, VIRL peut fonctionner sur nu métal, ou sur de grandes machines virtuelles sur plusieurs plates-formes d'hyperviseur.</a:t>
            </a:r>
          </a:p>
          <a:p>
            <a:pPr rtl="0">
              <a:buFont typeface="Arial" panose="020B0604020202020204" pitchFamily="34" charset="0"/>
              <a:buChar char="•"/>
            </a:pPr>
            <a:r>
              <a:rPr lang="fr-FR" sz="1400"/>
              <a:t>L'équipement virtuel qui s'exécute dans VIRL utilise le même code que celui qui s'exécute dans les produits Cisco réels. </a:t>
            </a:r>
          </a:p>
          <a:p>
            <a:pPr marL="0" indent="0" algn="l" rtl="0">
              <a:buNone/>
            </a:pPr>
            <a:r>
              <a:rPr lang="fr-FR" sz="1400" b="1"/>
              <a:t>Composants VIRL et flux de travail</a:t>
            </a:r>
          </a:p>
          <a:p>
            <a:pPr rtl="0">
              <a:buFont typeface="Arial" panose="020B0604020202020204" pitchFamily="34" charset="0"/>
              <a:buChar char="•"/>
            </a:pPr>
            <a:r>
              <a:rPr lang="fr-FR" sz="1400"/>
              <a:t>VIRL fournit une interface de ligne de commande locale pour la gestion du système, une interface REST pour l'intégration avec l'automatisation et une interface utilisateur puissante qui offre un environnement graphique complet pour la création et la configuration des topologies de simulation.</a:t>
            </a:r>
          </a:p>
          <a:p>
            <a:pPr rtl="0">
              <a:buFont typeface="Arial" panose="020B0604020202020204" pitchFamily="34" charset="0"/>
              <a:buChar char="•"/>
            </a:pPr>
            <a:r>
              <a:rPr lang="fr-FR" sz="1400"/>
              <a:t>L'interface utilisateur est fournie avec plusieurs topologies pour commencer. Parmi ceux-ci, il y a une simulation de réseau IOS à deux routeurs qui peut rapidement être activée et explorée. </a:t>
            </a:r>
          </a:p>
          <a:p>
            <a:pPr marL="0" indent="0" rtl="0">
              <a:buNone/>
            </a:pPr>
            <a:r>
              <a:rPr lang="fr-FR" sz="1400"/>
              <a:t>	</a:t>
            </a:r>
          </a:p>
          <a:p>
            <a:pPr>
              <a:buFont typeface="Arial" panose="020B0604020202020204" pitchFamily="34" charset="0"/>
              <a:buChar char="•"/>
            </a:pPr>
            <a:endParaRPr lang="en-US" sz="14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477840669"/>
      </p:ext>
    </p:extLst>
  </p:cSld>
  <p:clrMapOvr>
    <a:masterClrMapping/>
  </p:clrMapOvr>
  <p:transition spd="slow">
    <p:wip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Simulation de réseau</a:t>
            </a:r>
            <a:r>
              <a:rPr lang="en-US" altLang="en-US" dirty="0"/>
              <a:t/>
            </a:r>
            <a:br>
              <a:rPr lang="en-US" altLang="en-US" dirty="0"/>
            </a:br>
            <a:r>
              <a:rPr lang="fr-FR"/>
              <a:t>Simulation de réseau et VIRL (suite)</a:t>
            </a:r>
          </a:p>
        </p:txBody>
      </p:sp>
      <p:sp>
        <p:nvSpPr>
          <p:cNvPr id="2" name="Content Placeholder 1"/>
          <p:cNvSpPr>
            <a:spLocks noGrp="1"/>
          </p:cNvSpPr>
          <p:nvPr>
            <p:ph idx="1"/>
          </p:nvPr>
        </p:nvSpPr>
        <p:spPr>
          <a:xfrm>
            <a:off x="36576" y="796914"/>
            <a:ext cx="3243388" cy="3906982"/>
          </a:xfrm>
        </p:spPr>
        <p:txBody>
          <a:bodyPr/>
          <a:lstStyle/>
          <a:p>
            <a:pPr rtl="0">
              <a:buFont typeface="Arial" panose="020B0604020202020204" pitchFamily="34" charset="0"/>
              <a:buChar char="•"/>
            </a:pPr>
            <a:r>
              <a:rPr lang="fr-FR" sz="1400"/>
              <a:t>La vue </a:t>
            </a:r>
            <a:r>
              <a:rPr lang="fr-FR" sz="1400" b="1"/>
              <a:t>Design Perspective</a:t>
            </a:r>
            <a:r>
              <a:rPr lang="fr-FR" sz="1400"/>
              <a:t> de VIRL permet de modifier des simulations existantes ou d'en composer de nouvelles en faisant glisser, en déposant et en connectant des entités de réseau, en les configurant.</a:t>
            </a:r>
          </a:p>
          <a:p>
            <a:pPr rtl="0">
              <a:buFont typeface="Arial" panose="020B0604020202020204" pitchFamily="34" charset="0"/>
              <a:buChar char="•"/>
            </a:pPr>
            <a:r>
              <a:rPr lang="fr-FR" sz="1400"/>
              <a:t>La visualisation comporte des éléments cliquables qui explorent la configuration des entités et effectuent des modifications via le WebUI, ou en se connectant aux éléments réseau via la console. </a:t>
            </a:r>
          </a:p>
          <a:p>
            <a:pPr marL="0" indent="0">
              <a:buNone/>
            </a:pPr>
            <a:endParaRPr lang="en-US" sz="1400" dirty="0"/>
          </a:p>
          <a:p>
            <a:pPr>
              <a:buFont typeface="Arial" panose="020B0604020202020204" pitchFamily="34" charset="0"/>
              <a:buChar char="•"/>
            </a:pPr>
            <a:endParaRPr lang="en-US" sz="1400" dirty="0"/>
          </a:p>
        </p:txBody>
      </p:sp>
      <p:pic>
        <p:nvPicPr>
          <p:cNvPr id="3" name="Picture 2">
            <a:extLst>
              <a:ext uri="{FF2B5EF4-FFF2-40B4-BE49-F238E27FC236}">
                <a16:creationId xmlns="" xmlns:c="http://schemas.openxmlformats.org/drawingml/2006/chart" xmlns:c15="http://schemas.microsoft.com/office/drawing/2012/chart" xmlns:a16="http://schemas.microsoft.com/office/drawing/2014/main" id="{CE5AD850-AF77-4CCA-BD01-12D74DE3D4B2}"/>
              </a:ext>
            </a:extLst>
          </p:cNvPr>
          <p:cNvPicPr>
            <a:picLocks noChangeAspect="1"/>
          </p:cNvPicPr>
          <p:nvPr/>
        </p:nvPicPr>
        <p:blipFill>
          <a:blip r:embed="rId4"/>
          <a:stretch>
            <a:fillRect/>
          </a:stretch>
        </p:blipFill>
        <p:spPr>
          <a:xfrm>
            <a:off x="3279964" y="807691"/>
            <a:ext cx="5693463" cy="3960000"/>
          </a:xfrm>
          <a:prstGeom prst="rect">
            <a:avLst/>
          </a:prstGeom>
          <a:ln>
            <a:solidFill>
              <a:schemeClr val="bg1">
                <a:lumMod val="75000"/>
              </a:schemeClr>
            </a:solidFill>
          </a:ln>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06669879"/>
      </p:ext>
    </p:extLst>
  </p:cSld>
  <p:clrMapOvr>
    <a:masterClrMapping/>
  </p:clrMapOvr>
  <p:transition spd="slow">
    <p:wip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Simulation de réseau</a:t>
            </a:r>
            <a:r>
              <a:rPr lang="en-US" altLang="en-US" dirty="0"/>
              <a:t/>
            </a:r>
            <a:br>
              <a:rPr lang="en-US" altLang="en-US" dirty="0"/>
            </a:br>
            <a:r>
              <a:rPr lang="fr-FR"/>
              <a:t>Simulation de réseau et VIRL (suite)</a:t>
            </a:r>
          </a:p>
        </p:txBody>
      </p:sp>
      <p:sp>
        <p:nvSpPr>
          <p:cNvPr id="2" name="Content Placeholder 1"/>
          <p:cNvSpPr>
            <a:spLocks noGrp="1"/>
          </p:cNvSpPr>
          <p:nvPr>
            <p:ph idx="1"/>
          </p:nvPr>
        </p:nvSpPr>
        <p:spPr>
          <a:xfrm>
            <a:off x="145357" y="831273"/>
            <a:ext cx="8998642" cy="3716976"/>
          </a:xfrm>
        </p:spPr>
        <p:txBody>
          <a:bodyPr/>
          <a:lstStyle/>
          <a:p>
            <a:pPr marL="0" indent="0" rtl="0">
              <a:buNone/>
            </a:pPr>
            <a:r>
              <a:rPr lang="fr-FR" sz="1400" b="1"/>
              <a:t>Fichiers VIRL</a:t>
            </a:r>
          </a:p>
          <a:p>
            <a:pPr rtl="0">
              <a:buFont typeface="Arial" panose="020B0604020202020204" pitchFamily="34" charset="0"/>
              <a:buChar char="•"/>
            </a:pPr>
            <a:r>
              <a:rPr lang="fr-FR" sz="1400"/>
              <a:t>Les configurations de périphériques individuels ou les configurations réseau simulées entières peuvent être extraites sous forme de fichiers </a:t>
            </a:r>
            <a:r>
              <a:rPr lang="fr-FR" sz="1400">
                <a:solidFill>
                  <a:schemeClr val="bg1"/>
                </a:solidFill>
                <a:highlight>
                  <a:srgbClr val="000000"/>
                </a:highlight>
                <a:latin typeface="Times New Roman" panose="02020603050405020304" pitchFamily="18" charset="0"/>
                <a:cs typeface="Times New Roman" panose="02020603050405020304" pitchFamily="18" charset="0"/>
              </a:rPr>
              <a:t>.virl</a:t>
            </a:r>
            <a:r>
              <a:rPr lang="fr-FR" sz="1400" b="1"/>
              <a:t> </a:t>
            </a:r>
          </a:p>
          <a:p>
            <a:pPr rtl="0">
              <a:buFont typeface="Arial" panose="020B0604020202020204" pitchFamily="34" charset="0"/>
              <a:buChar char="•"/>
            </a:pPr>
            <a:r>
              <a:rPr lang="fr-FR" sz="1400"/>
              <a:t>VIRL vous permet de définir des simulations en tant que code, ce qui permet une intégration dans les deux sens avec d'autres plates-formes logicielles pour la gestion et les tests du réseau.</a:t>
            </a:r>
          </a:p>
          <a:p>
            <a:pPr rtl="0">
              <a:buFont typeface="Arial" panose="020B0604020202020204" pitchFamily="34" charset="0"/>
              <a:buChar char="•"/>
            </a:pPr>
            <a:r>
              <a:rPr lang="fr-FR" sz="1400"/>
              <a:t>Le format de configuration natif de VIRL est appelé un fichier </a:t>
            </a:r>
            <a:r>
              <a:rPr lang="fr-FR" sz="1400">
                <a:solidFill>
                  <a:schemeClr val="bg1"/>
                </a:solidFill>
                <a:highlight>
                  <a:srgbClr val="000000"/>
                </a:highlight>
                <a:latin typeface="Times New Roman" panose="02020603050405020304" pitchFamily="18" charset="0"/>
                <a:cs typeface="Times New Roman" panose="02020603050405020304" pitchFamily="18" charset="0"/>
              </a:rPr>
              <a:t>.virl</a:t>
            </a:r>
            <a:r>
              <a:rPr lang="fr-FR" sz="1400" b="1"/>
              <a:t> </a:t>
            </a:r>
            <a:r>
              <a:rPr lang="fr-FR" sz="1400"/>
              <a:t> qui est un fichier YAML lisible par l'homme.</a:t>
            </a:r>
          </a:p>
          <a:p>
            <a:pPr rtl="0">
              <a:buFont typeface="Arial" panose="020B0604020202020204" pitchFamily="34" charset="0"/>
              <a:buChar char="•"/>
            </a:pPr>
            <a:r>
              <a:rPr lang="fr-FR" sz="1400"/>
              <a:t>Le fichier </a:t>
            </a:r>
            <a:r>
              <a:rPr lang="fr-FR" sz="1400">
                <a:solidFill>
                  <a:schemeClr val="bg1"/>
                </a:solidFill>
                <a:highlight>
                  <a:srgbClr val="000000"/>
                </a:highlight>
                <a:latin typeface="Times New Roman" panose="02020603050405020304" pitchFamily="18" charset="0"/>
                <a:cs typeface="Times New Roman" panose="02020603050405020304" pitchFamily="18" charset="0"/>
              </a:rPr>
              <a:t>.virl</a:t>
            </a:r>
            <a:r>
              <a:rPr lang="fr-FR" sz="1400" b="1"/>
              <a:t> </a:t>
            </a:r>
            <a:r>
              <a:rPr lang="fr-FR" sz="1400"/>
              <a:t> contient des descriptions complètes des routeurs IOS, de leurs configurations d'interface et de leur connexion, des informations d'identification pour y accéder et d'autres détails.</a:t>
            </a:r>
          </a:p>
          <a:p>
            <a:pPr rtl="0">
              <a:buFont typeface="Arial" panose="020B0604020202020204" pitchFamily="34" charset="0"/>
              <a:buChar char="•"/>
            </a:pPr>
            <a:r>
              <a:rPr lang="fr-FR" sz="1400"/>
              <a:t>Ces fichiers peuvent être utilisés pour lancer des simulations via l'API REST VIRL et les fichiers </a:t>
            </a:r>
            <a:r>
              <a:rPr lang="fr-FR" sz="1400">
                <a:solidFill>
                  <a:schemeClr val="bg1"/>
                </a:solidFill>
                <a:highlight>
                  <a:srgbClr val="000000"/>
                </a:highlight>
                <a:latin typeface="Times New Roman" panose="02020603050405020304" pitchFamily="18" charset="0"/>
                <a:cs typeface="Times New Roman" panose="02020603050405020304" pitchFamily="18" charset="0"/>
              </a:rPr>
              <a:t>.virl</a:t>
            </a:r>
            <a:r>
              <a:rPr lang="fr-FR" sz="1400" b="1"/>
              <a:t> </a:t>
            </a:r>
            <a:r>
              <a:rPr lang="fr-FR" sz="1400"/>
              <a:t> peuvent être convertis vers et à partir de fichiers testbed à utiliser avec PyATS et Genie.</a:t>
            </a:r>
          </a:p>
          <a:p>
            <a:pPr rtl="0">
              <a:buFont typeface="Arial" panose="020B0604020202020204" pitchFamily="34" charset="0"/>
              <a:buChar char="•"/>
            </a:pPr>
            <a:r>
              <a:rPr lang="fr-FR" sz="1400"/>
              <a:t>Le fichier </a:t>
            </a:r>
            <a:r>
              <a:rPr lang="fr-FR" sz="1400">
                <a:solidFill>
                  <a:schemeClr val="bg1"/>
                </a:solidFill>
                <a:highlight>
                  <a:srgbClr val="000000"/>
                </a:highlight>
                <a:latin typeface="Times New Roman" panose="02020603050405020304" pitchFamily="18" charset="0"/>
                <a:cs typeface="Times New Roman" panose="02020603050405020304" pitchFamily="18" charset="0"/>
              </a:rPr>
              <a:t>.virl</a:t>
            </a:r>
            <a:r>
              <a:rPr lang="fr-FR" sz="1400" b="1"/>
              <a:t> </a:t>
            </a:r>
            <a:r>
              <a:rPr lang="fr-FR" sz="1400"/>
              <a:t> fournit une méthode permettant de déterminer si une dérive de configuration s'est produite sur la simulation. </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619744189"/>
      </p:ext>
    </p:extLst>
  </p:cSld>
  <p:clrMapOvr>
    <a:masterClrMapping/>
  </p:clrMapOvr>
  <p:transition spd="slow">
    <p:wip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456270" cy="1802391"/>
          </a:xfrm>
        </p:spPr>
        <p:txBody>
          <a:bodyPr/>
          <a:lstStyle/>
          <a:p>
            <a:r>
              <a:rPr lang="fr-FR" dirty="0">
                <a:solidFill>
                  <a:schemeClr val="accent5">
                    <a:lumMod val="40000"/>
                    <a:lumOff val="60000"/>
                  </a:schemeClr>
                </a:solidFill>
              </a:rPr>
              <a:t>7.8 </a:t>
            </a:r>
            <a:r>
              <a:rPr lang="fr-FR" dirty="0" smtClean="0">
                <a:solidFill>
                  <a:schemeClr val="accent5">
                    <a:lumMod val="40000"/>
                    <a:lumOff val="60000"/>
                  </a:schemeClr>
                </a:solidFill>
              </a:rPr>
              <a:t>Résumé de l'infrastructure et de l'automatisation</a:t>
            </a:r>
            <a:endParaRPr lang="fr-FR" dirty="0">
              <a:solidFill>
                <a:schemeClr val="accent5">
                  <a:lumMod val="40000"/>
                  <a:lumOff val="60000"/>
                </a:schemeClr>
              </a:solidFill>
            </a:endParaRP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533208545"/>
      </p:ext>
    </p:extLst>
  </p:cSld>
  <p:clrMapOvr>
    <a:masterClrMapping/>
  </p:clrMapOvr>
  <p:transition spd="slow">
    <p:wip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dirty="0"/>
              <a:t>Résumé de l'infrastructure et de l'automatisation</a:t>
            </a:r>
            <a:r>
              <a:rPr lang="en-US" altLang="en-US" dirty="0"/>
              <a:t/>
            </a:r>
            <a:br>
              <a:rPr lang="en-US" altLang="en-US" dirty="0"/>
            </a:br>
            <a:r>
              <a:rPr lang="fr-FR" dirty="0"/>
              <a:t>Qu'ai-je appris dans ce module ?</a:t>
            </a:r>
          </a:p>
        </p:txBody>
      </p:sp>
      <p:sp>
        <p:nvSpPr>
          <p:cNvPr id="2" name="Content Placeholder 1"/>
          <p:cNvSpPr>
            <a:spLocks noGrp="1"/>
          </p:cNvSpPr>
          <p:nvPr>
            <p:ph idx="1"/>
          </p:nvPr>
        </p:nvSpPr>
        <p:spPr>
          <a:xfrm>
            <a:off x="145357" y="831273"/>
            <a:ext cx="8822797" cy="3635219"/>
          </a:xfrm>
        </p:spPr>
        <p:txBody>
          <a:bodyPr/>
          <a:lstStyle/>
          <a:p>
            <a:pPr rtl="0">
              <a:buFont typeface="Arial" panose="020B0604020202020204" pitchFamily="34" charset="0"/>
              <a:buChar char="•"/>
            </a:pPr>
            <a:r>
              <a:rPr lang="fr-FR" sz="1200" dirty="0"/>
              <a:t>L'automatisation utilise du code pour configurer, déployer et gérer les applications ainsi que les infrastructures et services de calcul, de stockage et de réseau sur lesquels elles s'exécutent.</a:t>
            </a:r>
          </a:p>
          <a:p>
            <a:pPr rtl="0">
              <a:buFont typeface="Arial" panose="020B0604020202020204" pitchFamily="34" charset="0"/>
              <a:buChar char="•"/>
            </a:pPr>
            <a:r>
              <a:rPr lang="fr-FR" sz="1200" dirty="0"/>
              <a:t>Le Cloud </a:t>
            </a:r>
            <a:r>
              <a:rPr lang="fr-FR" sz="1200" dirty="0" err="1"/>
              <a:t>Computing</a:t>
            </a:r>
            <a:r>
              <a:rPr lang="fr-FR" sz="1200" dirty="0"/>
              <a:t> permet aux développeurs et aux opérateurs d'utiliser des logiciels pour demander, configurer, déployer et gérer des ressources de calcul, de stockage et de réseau </a:t>
            </a:r>
            <a:r>
              <a:rPr lang="fr-FR" sz="1200" dirty="0" err="1"/>
              <a:t>virtualisés</a:t>
            </a:r>
            <a:r>
              <a:rPr lang="fr-FR" sz="1200" dirty="0"/>
              <a:t> et </a:t>
            </a:r>
            <a:r>
              <a:rPr lang="fr-FR" sz="1200" dirty="0" err="1"/>
              <a:t>virtualisés</a:t>
            </a:r>
            <a:r>
              <a:rPr lang="fr-FR" sz="1200" dirty="0"/>
              <a:t>.</a:t>
            </a:r>
          </a:p>
          <a:p>
            <a:pPr rtl="0">
              <a:buFont typeface="Arial" panose="020B0604020202020204" pitchFamily="34" charset="0"/>
              <a:buChar char="•"/>
            </a:pPr>
            <a:r>
              <a:rPr lang="fr-FR" sz="1200" dirty="0"/>
              <a:t>Pour que l'automatisation complète soit vraiment efficace, elle nécessite des changements dans la culture organisationnelle, y compris la réduction des divisions historiques entre le développement (développement) et les opérations (opérations).</a:t>
            </a:r>
          </a:p>
          <a:p>
            <a:pPr rtl="0">
              <a:buFont typeface="Arial" panose="020B0604020202020204" pitchFamily="34" charset="0"/>
              <a:buChar char="•"/>
            </a:pPr>
            <a:r>
              <a:rPr lang="fr-FR" sz="1200" dirty="0" err="1"/>
              <a:t>Devops</a:t>
            </a:r>
            <a:r>
              <a:rPr lang="fr-FR" sz="1200" dirty="0"/>
              <a:t>/SRE ont de nombreux principes de base et meilleures pratiques : l'accent est mis sur l'automatisation, l'idée que les défaillances sont normales et un remaniement de la disponibilité en termes de ce qu'une entreprise peut tolérer. </a:t>
            </a:r>
          </a:p>
          <a:p>
            <a:pPr rtl="0">
              <a:buFont typeface="Arial" panose="020B0604020202020204" pitchFamily="34" charset="0"/>
              <a:buChar char="•"/>
            </a:pPr>
            <a:r>
              <a:rPr lang="fr-FR" sz="1200" dirty="0"/>
              <a:t>L'automatisation du </a:t>
            </a:r>
            <a:r>
              <a:rPr lang="fr-FR" sz="1200" dirty="0" err="1"/>
              <a:t>cloud</a:t>
            </a:r>
            <a:r>
              <a:rPr lang="fr-FR" sz="1200" dirty="0"/>
              <a:t> vous permet de provisionner des hôtes </a:t>
            </a:r>
            <a:r>
              <a:rPr lang="fr-FR" sz="1200" dirty="0" err="1"/>
              <a:t>virtualisés</a:t>
            </a:r>
            <a:r>
              <a:rPr lang="fr-FR" sz="1200" dirty="0"/>
              <a:t>, de configurer des réseaux virtuels et d'autres services de connectivité, de réquisition, puis de déployer des applications sur cette infrastructure.</a:t>
            </a:r>
          </a:p>
          <a:p>
            <a:pPr rtl="0">
              <a:buFont typeface="Arial" panose="020B0604020202020204" pitchFamily="34" charset="0"/>
              <a:buChar char="•"/>
            </a:pPr>
            <a:r>
              <a:rPr lang="fr-FR" sz="1200" dirty="0"/>
              <a:t>Trois des outils d'automatisation les plus populaires sont </a:t>
            </a:r>
            <a:r>
              <a:rPr lang="fr-FR" sz="1200" dirty="0" err="1"/>
              <a:t>Ansible</a:t>
            </a:r>
            <a:r>
              <a:rPr lang="fr-FR" sz="1200" dirty="0"/>
              <a:t>, </a:t>
            </a:r>
            <a:r>
              <a:rPr lang="fr-FR" sz="1200" dirty="0" err="1"/>
              <a:t>Puppet</a:t>
            </a:r>
            <a:r>
              <a:rPr lang="fr-FR" sz="1200" dirty="0"/>
              <a:t> et Chef.</a:t>
            </a:r>
          </a:p>
          <a:p>
            <a:pPr rtl="0">
              <a:buFont typeface="Arial" panose="020B0604020202020204" pitchFamily="34" charset="0"/>
              <a:buChar char="•"/>
            </a:pPr>
            <a:r>
              <a:rPr lang="fr-FR" sz="1200" dirty="0"/>
              <a:t>L'immuabilité se réfère à la maintenance des systèmes entièrement sous forme de code, n'effectuant aucune opération manuelle sur eux.</a:t>
            </a:r>
          </a:p>
          <a:p>
            <a:pPr>
              <a:buFont typeface="Arial" panose="020B0604020202020204" pitchFamily="34" charset="0"/>
              <a:buChar char="•"/>
            </a:pPr>
            <a:endParaRPr lang="en-US" sz="1200" dirty="0"/>
          </a:p>
          <a:p>
            <a:endParaRPr lang="en-US" sz="1400" dirty="0"/>
          </a:p>
          <a:p>
            <a:pPr>
              <a:buFont typeface="Arial" panose="020B0604020202020204" pitchFamily="34" charset="0"/>
              <a:buChar char="•"/>
            </a:pPr>
            <a:endParaRPr lang="en-US" sz="14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64976364"/>
      </p:ext>
    </p:extLst>
  </p:cSld>
  <p:clrMapOvr>
    <a:masterClrMapping/>
  </p:clrMapOvr>
  <p:transition spd="slow">
    <p:wip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Résumé de l'infrastructure et de l'automatisation</a:t>
            </a:r>
            <a:r>
              <a:rPr lang="en-US" altLang="en-US" dirty="0"/>
              <a:t/>
            </a:r>
            <a:br>
              <a:rPr lang="en-US" altLang="en-US" dirty="0"/>
            </a:br>
            <a:r>
              <a:rPr lang="fr-FR"/>
              <a:t>Qu'ai-je appris dans ce module ? (suite)</a:t>
            </a:r>
          </a:p>
        </p:txBody>
      </p:sp>
      <p:sp>
        <p:nvSpPr>
          <p:cNvPr id="2" name="Content Placeholder 1"/>
          <p:cNvSpPr>
            <a:spLocks noGrp="1"/>
          </p:cNvSpPr>
          <p:nvPr>
            <p:ph idx="1"/>
          </p:nvPr>
        </p:nvSpPr>
        <p:spPr>
          <a:xfrm>
            <a:off x="180526" y="831273"/>
            <a:ext cx="8705566" cy="2873219"/>
          </a:xfrm>
        </p:spPr>
        <p:txBody>
          <a:bodyPr/>
          <a:lstStyle/>
          <a:p>
            <a:pPr rtl="0">
              <a:buFont typeface="Arial" panose="020B0604020202020204" pitchFamily="34" charset="0"/>
              <a:buChar char="•"/>
            </a:pPr>
            <a:r>
              <a:rPr lang="fr-FR" sz="1400"/>
              <a:t>Le cadre de test unitaire est utile dans les environnements de développement pilotés par des tests (TDD).</a:t>
            </a:r>
          </a:p>
          <a:p>
            <a:pPr rtl="0">
              <a:buFont typeface="Arial" panose="020B0604020202020204" pitchFamily="34" charset="0"/>
              <a:buChar char="•"/>
            </a:pPr>
            <a:r>
              <a:rPr lang="fr-FR" sz="1400"/>
              <a:t>La simulation de réseau fournit un moyen de tester les configurations réseau, de déboguer le code de configuration et de travailler avec l'infrastructure et les API Cisco et d'apprendre de manière sûre, pratique et non coûteuse.</a:t>
            </a:r>
          </a:p>
          <a:p>
            <a:pPr rtl="0">
              <a:buFont typeface="Arial" panose="020B0604020202020204" pitchFamily="34" charset="0"/>
              <a:buChar char="•"/>
            </a:pPr>
            <a:r>
              <a:rPr lang="fr-FR" sz="1400"/>
              <a:t>Le TP Virtual Internet Routing Laboratory (VIRL) de Cisco peut fonctionner sur le nu métal ou sur de grandes machines virtuelles sur plusieurs plates-formes d'hyperviseur.</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43332175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8479523" cy="1022595"/>
          </a:xfrm>
        </p:spPr>
        <p:txBody>
          <a:bodyPr/>
          <a:lstStyle/>
          <a:p>
            <a:pPr rtl="0"/>
            <a:r>
              <a:rPr lang="fr-FR" sz="1600"/>
              <a:t>Introduction à l'infrastructure et à l'automatisation</a:t>
            </a:r>
            <a:r>
              <a:rPr lang="en-US" sz="1600" dirty="0"/>
              <a:t/>
            </a:r>
            <a:br>
              <a:rPr lang="en-US" sz="1600" dirty="0"/>
            </a:br>
            <a:r>
              <a:rPr lang="fr-FR"/>
              <a:t>Travaux pratiques - Installer la VM CSR1000v</a:t>
            </a:r>
          </a:p>
        </p:txBody>
      </p:sp>
      <p:sp>
        <p:nvSpPr>
          <p:cNvPr id="2" name="Content Placeholder 1"/>
          <p:cNvSpPr>
            <a:spLocks noGrp="1"/>
          </p:cNvSpPr>
          <p:nvPr>
            <p:ph idx="1"/>
          </p:nvPr>
        </p:nvSpPr>
        <p:spPr>
          <a:xfrm>
            <a:off x="250521" y="914400"/>
            <a:ext cx="8690314" cy="3457183"/>
          </a:xfrm>
        </p:spPr>
        <p:txBody>
          <a:bodyPr/>
          <a:lstStyle/>
          <a:p>
            <a:pPr marL="0" indent="0" rtl="0">
              <a:buNone/>
            </a:pPr>
            <a:r>
              <a:rPr lang="fr-FR" sz="1600"/>
              <a:t>Dans la rubrique 7.4 de ce module, vous aurez deux laboratoires qui nécessitent une machine virtuelle différente. Dans ce TP, vous installez cette machine virtuelle, elle est donc prête pour vous lorsque vous arrivez à la rubrique 7.4.</a:t>
            </a:r>
          </a:p>
          <a:p>
            <a:pPr marL="0" indent="0" rtl="0">
              <a:buNone/>
            </a:pPr>
            <a:r>
              <a:rPr lang="fr-FR" sz="1600"/>
              <a:t>Au cours de ces travaux pratiques, vous aborderez les points suivants :</a:t>
            </a:r>
          </a:p>
          <a:p>
            <a:pPr rtl="0">
              <a:buFont typeface="Arial" panose="020B0604020202020204" pitchFamily="34" charset="0"/>
              <a:buChar char="•"/>
            </a:pPr>
            <a:r>
              <a:rPr lang="fr-FR" sz="1600" b="1"/>
              <a:t>Partie 1 : </a:t>
            </a:r>
            <a:r>
              <a:rPr lang="fr-FR" sz="1600"/>
              <a:t>Installer la machine virtuelle DEVASC-LAB sur VirtualBox</a:t>
            </a:r>
          </a:p>
          <a:p>
            <a:pPr rtl="0">
              <a:buFont typeface="Arial" panose="020B0604020202020204" pitchFamily="34" charset="0"/>
              <a:buChar char="•"/>
            </a:pPr>
            <a:r>
              <a:rPr lang="fr-FR" sz="1600" b="1"/>
              <a:t>Partie 2 :</a:t>
            </a:r>
            <a:r>
              <a:rPr lang="fr-FR" sz="1600"/>
              <a:t> Installer la machine virtuelle CSR1000v sur VirtualBox</a:t>
            </a:r>
          </a:p>
          <a:p>
            <a:pPr rtl="0">
              <a:buFont typeface="Arial" panose="020B0604020202020204" pitchFamily="34" charset="0"/>
              <a:buChar char="•"/>
            </a:pPr>
            <a:r>
              <a:rPr lang="fr-FR" sz="1600" b="1"/>
              <a:t>Partie 3 : </a:t>
            </a:r>
            <a:r>
              <a:rPr lang="fr-FR" sz="1600"/>
              <a:t>Vérifier les communications avec la machine virtuelle CSR1000v</a:t>
            </a:r>
          </a:p>
        </p:txBody>
      </p:sp>
    </p:spTree>
    <p:extLst>
      <p:ext uri="{BB962C8B-B14F-4D97-AF65-F5344CB8AC3E}">
        <p14:creationId xmlns="" xmlns:c="http://schemas.openxmlformats.org/drawingml/2006/chart" xmlns:c15="http://schemas.microsoft.com/office/drawing/2012/chart" xmlns:p14="http://schemas.microsoft.com/office/powerpoint/2010/main" val="2477484403"/>
      </p:ext>
    </p:extLst>
  </p:cSld>
  <p:clrMapOvr>
    <a:masterClrMapping/>
  </p:clrMapOvr>
  <p:transition spd="slow">
    <p:wipe/>
  </p:transition>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2"/>
          <p:cNvSpPr>
            <a:spLocks noGrp="1" noChangeArrowheads="1"/>
          </p:cNvSpPr>
          <p:nvPr>
            <p:ph type="title"/>
          </p:nvPr>
        </p:nvSpPr>
        <p:spPr/>
        <p:txBody>
          <a:bodyPr/>
          <a:lstStyle/>
          <a:p>
            <a:pPr rtl="0" eaLnBrk="1" hangingPunct="1"/>
            <a:r>
              <a:rPr lang="fr-FR" sz="1400">
                <a:latin typeface="Arial" charset="0"/>
              </a:rPr>
              <a:t>Module 7</a:t>
            </a:r>
            <a:r>
              <a:rPr lang="en-US" dirty="0">
                <a:latin typeface="Arial" charset="0"/>
              </a:rPr>
              <a:t/>
            </a:r>
            <a:br>
              <a:rPr lang="en-US" dirty="0">
                <a:latin typeface="Arial" charset="0"/>
              </a:rPr>
            </a:br>
            <a:r>
              <a:rPr lang="fr-FR">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 xmlns:c="http://schemas.openxmlformats.org/drawingml/2006/chart" xmlns:c15="http://schemas.microsoft.com/office/drawing/2012/chart" xmlns:p14="http://schemas.microsoft.com/office/powerpoint/2010/main" val="2116826632"/>
              </p:ext>
            </p:extLst>
          </p:nvPr>
        </p:nvGraphicFramePr>
        <p:xfrm>
          <a:off x="144463" y="798512"/>
          <a:ext cx="8853486" cy="2143760"/>
        </p:xfrm>
        <a:graphic>
          <a:graphicData uri="http://schemas.openxmlformats.org/drawingml/2006/table">
            <a:tbl>
              <a:tblPr firstRow="1" bandRow="1">
                <a:tableStyleId>{F5AB1C69-6EDB-4FF4-983F-18BD219EF322}</a:tableStyleId>
              </a:tblPr>
              <a:tblGrid>
                <a:gridCol w="2951162">
                  <a:extLst>
                    <a:ext uri="{9D8B030D-6E8A-4147-A177-3AD203B41FA5}">
                      <a16:colId xmlns="" xmlns:c="http://schemas.openxmlformats.org/drawingml/2006/chart" xmlns:c15="http://schemas.microsoft.com/office/drawing/2012/chart" xmlns:a16="http://schemas.microsoft.com/office/drawing/2014/main" val="2731093094"/>
                    </a:ext>
                  </a:extLst>
                </a:gridCol>
                <a:gridCol w="2951162">
                  <a:extLst>
                    <a:ext uri="{9D8B030D-6E8A-4147-A177-3AD203B41FA5}">
                      <a16:colId xmlns="" xmlns:c="http://schemas.openxmlformats.org/drawingml/2006/chart" xmlns:c15="http://schemas.microsoft.com/office/drawing/2012/chart" xmlns:a16="http://schemas.microsoft.com/office/drawing/2014/main" val="2353496225"/>
                    </a:ext>
                  </a:extLst>
                </a:gridCol>
                <a:gridCol w="2951162">
                  <a:extLst>
                    <a:ext uri="{9D8B030D-6E8A-4147-A177-3AD203B41FA5}">
                      <a16:colId xmlns="" xmlns:c="http://schemas.openxmlformats.org/drawingml/2006/chart" xmlns:c15="http://schemas.microsoft.com/office/drawing/2012/chart" xmlns:a16="http://schemas.microsoft.com/office/drawing/2014/main" val="281959122"/>
                    </a:ext>
                  </a:extLst>
                </a:gridCol>
              </a:tblGrid>
              <a:tr h="2077891">
                <a:tc>
                  <a:txBody>
                    <a:bodyPr/>
                    <a:lstStyle/>
                    <a:p>
                      <a:pPr marL="173038" indent="-173038" rtl="0">
                        <a:spcBef>
                          <a:spcPts val="200"/>
                        </a:spcBef>
                        <a:spcAft>
                          <a:spcPts val="200"/>
                        </a:spcAft>
                        <a:buFont typeface="Arial" panose="020B0604020202020204" pitchFamily="34" charset="0"/>
                        <a:buChar char="•"/>
                      </a:pPr>
                      <a:r>
                        <a:rPr lang="fr-FR" sz="1600" b="0">
                          <a:solidFill>
                            <a:srgbClr val="000000"/>
                          </a:solidFill>
                          <a:latin typeface="+mn-lt"/>
                        </a:rPr>
                        <a:t>DevOps</a:t>
                      </a:r>
                    </a:p>
                    <a:p>
                      <a:pPr marL="173038" indent="-173038" rtl="0">
                        <a:spcBef>
                          <a:spcPts val="200"/>
                        </a:spcBef>
                        <a:spcAft>
                          <a:spcPts val="200"/>
                        </a:spcAft>
                        <a:buFont typeface="Arial" panose="020B0604020202020204" pitchFamily="34" charset="0"/>
                        <a:buChar char="•"/>
                      </a:pPr>
                      <a:r>
                        <a:rPr lang="fr-FR" sz="1600" b="0" baseline="0">
                          <a:solidFill>
                            <a:srgbClr val="000000"/>
                          </a:solidFill>
                          <a:latin typeface="+mn-lt"/>
                        </a:rPr>
                        <a:t>Site Reliability Engineer</a:t>
                      </a:r>
                    </a:p>
                    <a:p>
                      <a:pPr marL="173038" indent="-173038" rtl="0">
                        <a:spcBef>
                          <a:spcPts val="200"/>
                        </a:spcBef>
                        <a:spcAft>
                          <a:spcPts val="200"/>
                        </a:spcAft>
                        <a:buFont typeface="Arial" panose="020B0604020202020204" pitchFamily="34" charset="0"/>
                        <a:buChar char="•"/>
                      </a:pPr>
                      <a:r>
                        <a:rPr lang="fr-FR" sz="1600" b="0" baseline="0">
                          <a:solidFill>
                            <a:srgbClr val="000000"/>
                          </a:solidFill>
                          <a:latin typeface="+mn-lt"/>
                        </a:rPr>
                        <a:t>Bash </a:t>
                      </a:r>
                    </a:p>
                    <a:p>
                      <a:pPr marL="173038" indent="-173038" rtl="0">
                        <a:spcBef>
                          <a:spcPts val="200"/>
                        </a:spcBef>
                        <a:spcAft>
                          <a:spcPts val="200"/>
                        </a:spcAft>
                        <a:buFont typeface="Arial" panose="020B0604020202020204" pitchFamily="34" charset="0"/>
                        <a:buChar char="•"/>
                      </a:pPr>
                      <a:r>
                        <a:rPr lang="fr-FR" sz="1600" b="0" baseline="0">
                          <a:solidFill>
                            <a:srgbClr val="000000"/>
                          </a:solidFill>
                          <a:latin typeface="+mn-lt"/>
                        </a:rPr>
                        <a:t>Idempotency</a:t>
                      </a:r>
                    </a:p>
                    <a:p>
                      <a:pPr marL="173038" indent="-173038" rtl="0">
                        <a:spcBef>
                          <a:spcPts val="200"/>
                        </a:spcBef>
                        <a:spcAft>
                          <a:spcPts val="200"/>
                        </a:spcAft>
                        <a:buFont typeface="Arial" panose="020B0604020202020204" pitchFamily="34" charset="0"/>
                        <a:buChar char="•"/>
                      </a:pPr>
                      <a:r>
                        <a:rPr lang="fr-FR" sz="1600" b="0">
                          <a:solidFill>
                            <a:srgbClr val="000000"/>
                          </a:solidFill>
                        </a:rPr>
                        <a:t>Infrastructure-as-a-Service</a:t>
                      </a:r>
                    </a:p>
                    <a:p>
                      <a:pPr marL="173038" indent="-173038">
                        <a:spcBef>
                          <a:spcPts val="200"/>
                        </a:spcBef>
                        <a:spcAft>
                          <a:spcPts val="200"/>
                        </a:spcAft>
                        <a:buFont typeface="Arial" panose="020B0604020202020204" pitchFamily="34" charset="0"/>
                        <a:buChar char="•"/>
                      </a:pPr>
                      <a:endParaRPr lang="en-US" sz="1600" b="0" baseline="0" dirty="0">
                        <a:solidFill>
                          <a:srgbClr val="000000"/>
                        </a:solidFill>
                        <a:latin typeface="+mn-lt"/>
                      </a:endParaRPr>
                    </a:p>
                    <a:p>
                      <a:pPr marL="173038" indent="-173038">
                        <a:spcBef>
                          <a:spcPts val="200"/>
                        </a:spcBef>
                        <a:spcAft>
                          <a:spcPts val="200"/>
                        </a:spcAft>
                        <a:buFont typeface="Arial" panose="020B0604020202020204" pitchFamily="34" charset="0"/>
                        <a:buChar char="•"/>
                      </a:pPr>
                      <a:endParaRPr lang="en-US" sz="1600" b="0" dirty="0">
                        <a:solidFill>
                          <a:srgbClr val="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fr-FR" sz="1600" b="0" baseline="0">
                          <a:solidFill>
                            <a:srgbClr val="000000"/>
                          </a:solidFill>
                          <a:latin typeface="+mn-lt"/>
                        </a:rPr>
                        <a:t>Statelessness</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rgbClr val="000000"/>
                          </a:solidFill>
                          <a:latin typeface="+mn-lt"/>
                          <a:ea typeface="+mn-ea"/>
                          <a:cs typeface="+mn-cs"/>
                        </a:rPr>
                        <a:t>Ansible</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rgbClr val="000000"/>
                          </a:solidFill>
                          <a:latin typeface="+mn-lt"/>
                          <a:ea typeface="+mn-ea"/>
                          <a:cs typeface="+mn-cs"/>
                        </a:rPr>
                        <a:t>Puppet</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kern="1200">
                          <a:solidFill>
                            <a:srgbClr val="000000"/>
                          </a:solidFill>
                          <a:latin typeface="+mn-lt"/>
                          <a:ea typeface="+mn-ea"/>
                          <a:cs typeface="+mn-cs"/>
                        </a:rPr>
                        <a:t>Chef</a:t>
                      </a:r>
                    </a:p>
                    <a:p>
                      <a:pPr marL="173038" indent="-173038" algn="l" defTabSz="685777" rtl="0" eaLnBrk="1" latinLnBrk="0" hangingPunct="1">
                        <a:spcBef>
                          <a:spcPts val="200"/>
                        </a:spcBef>
                        <a:spcAft>
                          <a:spcPts val="200"/>
                        </a:spcAft>
                        <a:buFont typeface="Arial" panose="020B0604020202020204" pitchFamily="34" charset="0"/>
                        <a:buChar char="•"/>
                      </a:pPr>
                      <a:r>
                        <a:rPr lang="fr-FR" sz="1600" b="0">
                          <a:solidFill>
                            <a:srgbClr val="000000"/>
                          </a:solidFill>
                        </a:rPr>
                        <a:t>Software Defined Networks (SDN)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kern="1200">
                          <a:solidFill>
                            <a:srgbClr val="000000"/>
                          </a:solidFill>
                          <a:latin typeface="+mn-lt"/>
                          <a:ea typeface="+mn-ea"/>
                          <a:cs typeface="+mn-cs"/>
                        </a:rPr>
                        <a:t>GitOps</a:t>
                      </a:r>
                    </a:p>
                    <a:p>
                      <a:pPr marL="285750" indent="-285750" rtl="0">
                        <a:buFont typeface="Arial" panose="020B0604020202020204" pitchFamily="34" charset="0"/>
                        <a:buChar char="•"/>
                      </a:pPr>
                      <a:r>
                        <a:rPr lang="fr-FR" sz="1600" b="0">
                          <a:solidFill>
                            <a:srgbClr val="000000"/>
                          </a:solidFill>
                        </a:rPr>
                        <a:t>Python Automated Test System (pyATS) </a:t>
                      </a:r>
                    </a:p>
                    <a:p>
                      <a:pPr marL="285750" indent="-285750" rtl="0">
                        <a:buFont typeface="Arial" panose="020B0604020202020204" pitchFamily="34" charset="0"/>
                        <a:buChar char="•"/>
                      </a:pPr>
                      <a:r>
                        <a:rPr lang="fr-FR" sz="1600" b="0">
                          <a:solidFill>
                            <a:srgbClr val="000000"/>
                          </a:solidFill>
                        </a:rPr>
                        <a:t>Virtual Internet Routing Laboratory (VIRL) </a:t>
                      </a:r>
                    </a:p>
                    <a:p>
                      <a:pPr marL="173038" indent="-173038" rtl="0">
                        <a:spcBef>
                          <a:spcPts val="200"/>
                        </a:spcBef>
                        <a:spcAft>
                          <a:spcPts val="200"/>
                        </a:spcAft>
                        <a:buFont typeface="Arial" panose="020B0604020202020204" pitchFamily="34" charset="0"/>
                        <a:buChar char="•"/>
                      </a:pPr>
                      <a:r>
                        <a:rPr lang="fr-FR" sz="1600" b="0" baseline="0">
                          <a:solidFill>
                            <a:srgbClr val="000000"/>
                          </a:solidFill>
                          <a:latin typeface="+mn-lt"/>
                        </a:rPr>
                        <a:t>CLI</a:t>
                      </a:r>
                    </a:p>
                    <a:p>
                      <a:pPr marL="173038" indent="-173038" rtl="0">
                        <a:spcBef>
                          <a:spcPts val="200"/>
                        </a:spcBef>
                        <a:spcAft>
                          <a:spcPts val="200"/>
                        </a:spcAft>
                        <a:buFont typeface="Arial" panose="020B0604020202020204" pitchFamily="34" charset="0"/>
                        <a:buChar char="•"/>
                      </a:pPr>
                      <a:r>
                        <a:rPr lang="fr-FR" sz="1600" b="0" baseline="0">
                          <a:solidFill>
                            <a:srgbClr val="000000"/>
                          </a:solidFill>
                          <a:latin typeface="+mn-lt"/>
                        </a:rPr>
                        <a:t>SDK</a:t>
                      </a:r>
                    </a:p>
                    <a:p>
                      <a:pPr marL="0" indent="0">
                        <a:buFont typeface="Arial" panose="020B0604020202020204" pitchFamily="34" charset="0"/>
                        <a:buNone/>
                      </a:pPr>
                      <a:endParaRPr lang="en-US" sz="16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c="http://schemas.openxmlformats.org/drawingml/2006/chart" xmlns:c15="http://schemas.microsoft.com/office/drawing/2012/chart" xmlns:a16="http://schemas.microsoft.com/office/drawing/2014/main" val="1600795013"/>
                  </a:ext>
                </a:extLst>
              </a:tr>
            </a:tbl>
          </a:graphicData>
        </a:graphic>
      </p:graphicFrame>
    </p:spTree>
    <p:extLst>
      <p:ext uri="{BB962C8B-B14F-4D97-AF65-F5344CB8AC3E}">
        <p14:creationId xmlns="" xmlns:c="http://schemas.openxmlformats.org/drawingml/2006/chart" xmlns:c15="http://schemas.microsoft.com/office/drawing/2012/chart" xmlns:p14="http://schemas.microsoft.com/office/powerpoint/2010/main" val="3965241096"/>
      </p:ext>
    </p:extLst>
  </p:cSld>
  <p:clrMapOvr>
    <a:masterClrMapping/>
  </p:clrMapOvr>
  <p:transition spd="slow">
    <p:wip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60803102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983296" cy="1802391"/>
          </a:xfrm>
        </p:spPr>
        <p:txBody>
          <a:bodyPr/>
          <a:lstStyle/>
          <a:p>
            <a:pPr rtl="0"/>
            <a:r>
              <a:rPr lang="fr-FR">
                <a:solidFill>
                  <a:schemeClr val="accent5">
                    <a:lumMod val="40000"/>
                    <a:lumOff val="60000"/>
                  </a:schemeClr>
                </a:solidFill>
              </a:rPr>
              <a:t>7.1 Automatisation de l'infrastructure avec Cisco </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6730996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Infrastructure et automatisation</a:t>
            </a:r>
            <a:r>
              <a:rPr lang="en-US" altLang="en-US" dirty="0"/>
              <a:t/>
            </a:r>
            <a:br>
              <a:rPr lang="en-US" altLang="en-US" dirty="0"/>
            </a:br>
            <a:r>
              <a:rPr lang="fr-FR"/>
              <a:t>Introduction à l'automatisation de l'infrastructure</a:t>
            </a:r>
          </a:p>
        </p:txBody>
      </p:sp>
      <p:sp>
        <p:nvSpPr>
          <p:cNvPr id="2" name="Content Placeholder 1"/>
          <p:cNvSpPr>
            <a:spLocks noGrp="1"/>
          </p:cNvSpPr>
          <p:nvPr>
            <p:ph idx="1"/>
          </p:nvPr>
        </p:nvSpPr>
        <p:spPr>
          <a:xfrm>
            <a:off x="118753" y="914953"/>
            <a:ext cx="8853286" cy="1828247"/>
          </a:xfrm>
        </p:spPr>
        <p:txBody>
          <a:bodyPr/>
          <a:lstStyle/>
          <a:p>
            <a:pPr rtl="0">
              <a:buFont typeface="Arial" panose="020B0604020202020204" pitchFamily="34" charset="0"/>
              <a:buChar char="•"/>
            </a:pPr>
            <a:r>
              <a:rPr lang="fr-FR" sz="1600"/>
              <a:t>L'automatisation utilise du code pour configurer, déployer et gérer les applications ainsi que les infrastructures et services de calcul, de stockage et de réseau sur lesquels elles s'exécutent.</a:t>
            </a:r>
          </a:p>
          <a:p>
            <a:pPr rtl="0">
              <a:buFont typeface="Arial" panose="020B0604020202020204" pitchFamily="34" charset="0"/>
              <a:buChar char="•"/>
            </a:pPr>
            <a:r>
              <a:rPr lang="fr-FR" sz="1600"/>
              <a:t>Pour l'automatisation avec l'infrastructure Cisco, les plates-formes peuvent s'intégrer aux outils courants tels que Ansible, Puppet, Chef, etc., ou fournir un accès direct à l'API à l'infrastructure programmable.</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34247823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Infrastructure et automatisation</a:t>
            </a:r>
            <a:r>
              <a:rPr lang="en-US" altLang="en-US" dirty="0"/>
              <a:t/>
            </a:r>
            <a:br>
              <a:rPr lang="en-US" altLang="en-US" dirty="0"/>
            </a:br>
            <a:r>
              <a:rPr lang="fr-FR"/>
              <a:t>Solutions d'automatisation Cisco</a:t>
            </a:r>
          </a:p>
        </p:txBody>
      </p:sp>
      <p:sp>
        <p:nvSpPr>
          <p:cNvPr id="2" name="Content Placeholder 1"/>
          <p:cNvSpPr>
            <a:spLocks noGrp="1"/>
          </p:cNvSpPr>
          <p:nvPr>
            <p:ph idx="1"/>
          </p:nvPr>
        </p:nvSpPr>
        <p:spPr>
          <a:xfrm>
            <a:off x="118753" y="731406"/>
            <a:ext cx="8853286" cy="577378"/>
          </a:xfrm>
        </p:spPr>
        <p:txBody>
          <a:bodyPr/>
          <a:lstStyle/>
          <a:p>
            <a:pPr marL="0" indent="0" rtl="0">
              <a:buNone/>
            </a:pPr>
            <a:r>
              <a:rPr lang="fr-FR" sz="1400"/>
              <a:t>Il existe plusieurs cas d'utilisation pour l'automatisation du réseau. Selon le modèle opérationnel à suivre, il existe des choix pour contrôler par programme les configurations et l'infrastructure réseau. </a:t>
            </a:r>
          </a:p>
        </p:txBody>
      </p:sp>
      <p:graphicFrame>
        <p:nvGraphicFramePr>
          <p:cNvPr id="3" name="Table 3">
            <a:extLst>
              <a:ext uri="{FF2B5EF4-FFF2-40B4-BE49-F238E27FC236}">
                <a16:creationId xmlns="" xmlns:c="http://schemas.openxmlformats.org/drawingml/2006/chart" xmlns:c15="http://schemas.microsoft.com/office/drawing/2012/chart" xmlns:a16="http://schemas.microsoft.com/office/drawing/2014/main" id="{90BFD31A-B029-49E7-8A25-3A0B6A438FB8}"/>
              </a:ext>
            </a:extLst>
          </p:cNvPr>
          <p:cNvGraphicFramePr>
            <a:graphicFrameLocks noGrp="1"/>
          </p:cNvGraphicFramePr>
          <p:nvPr>
            <p:extLst>
              <p:ext uri="{D42A27DB-BD31-4B8C-83A1-F6EECF244321}">
                <p14:modId xmlns="" xmlns:c="http://schemas.openxmlformats.org/drawingml/2006/chart" xmlns:c15="http://schemas.microsoft.com/office/drawing/2012/chart" xmlns:p14="http://schemas.microsoft.com/office/powerpoint/2010/main" val="3505126195"/>
              </p:ext>
            </p:extLst>
          </p:nvPr>
        </p:nvGraphicFramePr>
        <p:xfrm>
          <a:off x="118754" y="1282523"/>
          <a:ext cx="8853285" cy="3836692"/>
        </p:xfrm>
        <a:graphic>
          <a:graphicData uri="http://schemas.openxmlformats.org/drawingml/2006/table">
            <a:tbl>
              <a:tblPr firstRow="1" bandRow="1">
                <a:tableStyleId>{5C22544A-7EE6-4342-B048-85BDC9FD1C3A}</a:tableStyleId>
              </a:tblPr>
              <a:tblGrid>
                <a:gridCol w="2951095">
                  <a:extLst>
                    <a:ext uri="{9D8B030D-6E8A-4147-A177-3AD203B41FA5}">
                      <a16:colId xmlns="" xmlns:c="http://schemas.openxmlformats.org/drawingml/2006/chart" xmlns:c15="http://schemas.microsoft.com/office/drawing/2012/chart" xmlns:a16="http://schemas.microsoft.com/office/drawing/2014/main" val="2885771764"/>
                    </a:ext>
                  </a:extLst>
                </a:gridCol>
                <a:gridCol w="2951095">
                  <a:extLst>
                    <a:ext uri="{9D8B030D-6E8A-4147-A177-3AD203B41FA5}">
                      <a16:colId xmlns="" xmlns:c="http://schemas.openxmlformats.org/drawingml/2006/chart" xmlns:c15="http://schemas.microsoft.com/office/drawing/2012/chart" xmlns:a16="http://schemas.microsoft.com/office/drawing/2014/main" val="2216172429"/>
                    </a:ext>
                  </a:extLst>
                </a:gridCol>
                <a:gridCol w="2951095">
                  <a:extLst>
                    <a:ext uri="{9D8B030D-6E8A-4147-A177-3AD203B41FA5}">
                      <a16:colId xmlns="" xmlns:c="http://schemas.openxmlformats.org/drawingml/2006/chart" xmlns:c15="http://schemas.microsoft.com/office/drawing/2012/chart" xmlns:a16="http://schemas.microsoft.com/office/drawing/2014/main" val="3703417105"/>
                    </a:ext>
                  </a:extLst>
                </a:gridCol>
              </a:tblGrid>
              <a:tr h="758212">
                <a:tc>
                  <a:txBody>
                    <a:bodyPr/>
                    <a:lstStyle/>
                    <a:p>
                      <a:pPr algn="ctr" rtl="0"/>
                      <a:r>
                        <a:rPr lang="fr-FR" sz="1400" b="1"/>
                        <a:t>Walk: Automatisation en lecture seule</a:t>
                      </a:r>
                    </a:p>
                  </a:txBody>
                  <a:tcPr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400" b="1"/>
                        <a:t>Run : Activer des politiques et fournir un libre-service dans plusieurs domaines</a:t>
                      </a:r>
                    </a:p>
                  </a:txBody>
                  <a:tcPr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400" b="1"/>
                        <a:t>Fly: Déployer des applications, des configurations réseau et bien plus encore via CI/CD</a:t>
                      </a:r>
                    </a:p>
                  </a:txBody>
                  <a:tcPr anchor="ctr"/>
                </a:tc>
                <a:extLst>
                  <a:ext uri="{0D108BD9-81ED-4DB2-BD59-A6C34878D82A}">
                    <a16:rowId xmlns="" xmlns:c="http://schemas.openxmlformats.org/drawingml/2006/chart" xmlns:c15="http://schemas.microsoft.com/office/drawing/2012/chart" xmlns:a16="http://schemas.microsoft.com/office/drawing/2014/main" val="3960063469"/>
                  </a:ext>
                </a:extLst>
              </a:tr>
              <a:tr h="2470305">
                <a:tc>
                  <a:txBody>
                    <a:bodyPr/>
                    <a:lstStyle/>
                    <a:p>
                      <a:pPr marL="285750" lvl="1" indent="-285750" rtl="0">
                        <a:buFont typeface="Arial" panose="020B0604020202020204" pitchFamily="34" charset="0"/>
                        <a:buChar char="•"/>
                      </a:pPr>
                      <a:r>
                        <a:rPr lang="fr-FR"/>
                        <a:t>Grâce aux outils d'automatisation, vous pouvez collecter des informations sur la configuration du réseau. </a:t>
                      </a:r>
                    </a:p>
                    <a:p>
                      <a:pPr marL="285750" lvl="1" indent="-285750" rtl="0">
                        <a:buFont typeface="Arial" panose="020B0604020202020204" pitchFamily="34" charset="0"/>
                        <a:buChar char="•"/>
                      </a:pPr>
                      <a:r>
                        <a:rPr lang="fr-FR"/>
                        <a:t>On peut utiliser un scénario de lecture pour auditer les configurations et effectuer l'étape naturelle suivante, qui consiste à remettre la configuration en conformité. </a:t>
                      </a:r>
                    </a:p>
                    <a:p>
                      <a:pPr marL="285750" lvl="1" indent="-285750" rtl="0">
                        <a:buFont typeface="Arial" panose="020B0604020202020204" pitchFamily="34" charset="0"/>
                        <a:buChar char="•"/>
                      </a:pPr>
                      <a:r>
                        <a:rPr lang="fr-FR"/>
                        <a:t>Dans Automation Exchange, ce changement est classé comme une progression de vol à pied.</a:t>
                      </a:r>
                    </a:p>
                  </a:txBody>
                  <a:tcPr/>
                </a:tc>
                <a:tc>
                  <a:txBody>
                    <a:bodyPr/>
                    <a:lstStyle/>
                    <a:p>
                      <a:pPr marL="285750" lvl="1" indent="-285750" rtl="0">
                        <a:buFont typeface="Arial" panose="020B0604020202020204" pitchFamily="34" charset="0"/>
                        <a:buChar char="•"/>
                      </a:pPr>
                      <a:r>
                        <a:rPr lang="fr-FR"/>
                        <a:t>Avec ces scénarios d'automatisation de l'étape Exécuter, les utilisateurs peuvent provisionner leurs propres mises à jour réseau en toute sécurité. </a:t>
                      </a:r>
                    </a:p>
                    <a:p>
                      <a:pPr marL="285750" lvl="1" indent="-285750" rtl="0">
                        <a:buFont typeface="Arial" panose="020B0604020202020204" pitchFamily="34" charset="0"/>
                        <a:buChar char="•"/>
                      </a:pPr>
                      <a:r>
                        <a:rPr lang="fr-FR"/>
                        <a:t>Les workflows d'intégration peuvent être automatisés, les configurations réseau quotidiennes peuvent être gérées et les scénarios quotidiens peuvent être imprégnés.</a:t>
                      </a:r>
                    </a:p>
                    <a:p>
                      <a:endParaRPr lang="en-US" dirty="0"/>
                    </a:p>
                  </a:txBody>
                  <a:tcPr/>
                </a:tc>
                <a:tc>
                  <a:txBody>
                    <a:bodyPr/>
                    <a:lstStyle/>
                    <a:p>
                      <a:pPr marL="285750" lvl="1" indent="-285750" rtl="0">
                        <a:buFont typeface="Arial" panose="020B0604020202020204" pitchFamily="34" charset="0"/>
                        <a:buChar char="•"/>
                      </a:pPr>
                      <a:r>
                        <a:rPr lang="fr-FR"/>
                        <a:t>Pour des automatismes plus complexes et des exemples programmables, le stage Fly de DevNet Automation Exchange est utilisé. </a:t>
                      </a:r>
                    </a:p>
                    <a:p>
                      <a:pPr marL="285750" lvl="1" indent="-285750" rtl="0">
                        <a:buFont typeface="Arial" panose="020B0604020202020204" pitchFamily="34" charset="0"/>
                        <a:buChar char="•"/>
                      </a:pPr>
                      <a:r>
                        <a:rPr lang="fr-FR"/>
                        <a:t>Ici, les besoins peuvent être gérés en surveillant et en gérant de manière proactive les utilisateurs et les appareils, tout en obtenant des informations sur les données de télémétrie.</a:t>
                      </a:r>
                    </a:p>
                    <a:p>
                      <a:endParaRPr lang="en-US" dirty="0"/>
                    </a:p>
                  </a:txBody>
                  <a:tcPr/>
                </a:tc>
                <a:extLst>
                  <a:ext uri="{0D108BD9-81ED-4DB2-BD59-A6C34878D82A}">
                    <a16:rowId xmlns="" xmlns:c="http://schemas.openxmlformats.org/drawingml/2006/chart" xmlns:c15="http://schemas.microsoft.com/office/drawing/2012/chart" xmlns:a16="http://schemas.microsoft.com/office/drawing/2014/main" val="1061010539"/>
                  </a:ext>
                </a:extLst>
              </a:tr>
            </a:tbl>
          </a:graphicData>
        </a:graphic>
      </p:graphicFrame>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46688541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Infrastructure et automatisation</a:t>
            </a:r>
            <a:r>
              <a:rPr lang="en-US" altLang="en-US" dirty="0"/>
              <a:t/>
            </a:r>
            <a:br>
              <a:rPr lang="en-US" altLang="en-US" dirty="0"/>
            </a:br>
            <a:r>
              <a:rPr lang="fr-FR"/>
              <a:t>Pourquoi avons-nous besoin de l'automatisation ?</a:t>
            </a:r>
          </a:p>
        </p:txBody>
      </p:sp>
      <p:sp>
        <p:nvSpPr>
          <p:cNvPr id="2" name="Content Placeholder 1"/>
          <p:cNvSpPr>
            <a:spLocks noGrp="1"/>
          </p:cNvSpPr>
          <p:nvPr>
            <p:ph idx="1"/>
          </p:nvPr>
        </p:nvSpPr>
        <p:spPr>
          <a:xfrm>
            <a:off x="118753" y="834569"/>
            <a:ext cx="8853286" cy="1305898"/>
          </a:xfrm>
        </p:spPr>
        <p:txBody>
          <a:bodyPr/>
          <a:lstStyle/>
          <a:p>
            <a:pPr rtl="0">
              <a:buFont typeface="Arial" panose="020B0604020202020204" pitchFamily="34" charset="0"/>
              <a:buChar char="•"/>
            </a:pPr>
            <a:r>
              <a:rPr lang="fr-FR" sz="1400"/>
              <a:t>La rapidité et l'agilité permettent à l'entreprise d'explorer, d'expérimenter et d'exploiter des opportunités avant leur concurrence. </a:t>
            </a:r>
          </a:p>
          <a:p>
            <a:pPr rtl="0">
              <a:buFont typeface="Arial" panose="020B0604020202020204" pitchFamily="34" charset="0"/>
              <a:buChar char="•"/>
            </a:pPr>
            <a:r>
              <a:rPr lang="fr-FR" sz="1400"/>
              <a:t>Les développeurs doivent accélérer chaque phase de création de logiciels : codage et itération, test et mise en scène. Les pratiques DevOps exigent des développeurs qu'ils déploient et gèrent des applications en production, de sorte que les développeurs doivent également automatiser ces activités.</a:t>
            </a:r>
          </a:p>
          <a:p>
            <a:pPr>
              <a:buFont typeface="Arial" panose="020B0604020202020204" pitchFamily="34" charset="0"/>
              <a:buChar char="•"/>
            </a:pPr>
            <a:endParaRPr lang="en-US" sz="1400" dirty="0"/>
          </a:p>
        </p:txBody>
      </p:sp>
      <p:graphicFrame>
        <p:nvGraphicFramePr>
          <p:cNvPr id="3" name="Table 3">
            <a:extLst>
              <a:ext uri="{FF2B5EF4-FFF2-40B4-BE49-F238E27FC236}">
                <a16:creationId xmlns="" xmlns:c="http://schemas.openxmlformats.org/drawingml/2006/chart" xmlns:c15="http://schemas.microsoft.com/office/drawing/2012/chart" xmlns:a16="http://schemas.microsoft.com/office/drawing/2014/main" id="{069DB165-A394-49D6-9B4C-4D212752F248}"/>
              </a:ext>
            </a:extLst>
          </p:cNvPr>
          <p:cNvGraphicFramePr>
            <a:graphicFrameLocks noGrp="1"/>
          </p:cNvGraphicFramePr>
          <p:nvPr>
            <p:extLst>
              <p:ext uri="{D42A27DB-BD31-4B8C-83A1-F6EECF244321}">
                <p14:modId xmlns="" xmlns:c="http://schemas.openxmlformats.org/drawingml/2006/chart" xmlns:c15="http://schemas.microsoft.com/office/drawing/2012/chart" xmlns:p14="http://schemas.microsoft.com/office/powerpoint/2010/main" val="4080290227"/>
              </p:ext>
            </p:extLst>
          </p:nvPr>
        </p:nvGraphicFramePr>
        <p:xfrm>
          <a:off x="440788" y="2341196"/>
          <a:ext cx="8337452" cy="1555555"/>
        </p:xfrm>
        <a:graphic>
          <a:graphicData uri="http://schemas.openxmlformats.org/drawingml/2006/table">
            <a:tbl>
              <a:tblPr firstRow="1" bandRow="1">
                <a:tableStyleId>{5C22544A-7EE6-4342-B048-85BDC9FD1C3A}</a:tableStyleId>
              </a:tblPr>
              <a:tblGrid>
                <a:gridCol w="8337452">
                  <a:extLst>
                    <a:ext uri="{9D8B030D-6E8A-4147-A177-3AD203B41FA5}">
                      <a16:colId xmlns="" xmlns:c="http://schemas.openxmlformats.org/drawingml/2006/chart" xmlns:c15="http://schemas.microsoft.com/office/drawing/2012/chart" xmlns:a16="http://schemas.microsoft.com/office/drawing/2014/main" val="1733695428"/>
                    </a:ext>
                  </a:extLst>
                </a:gridCol>
              </a:tblGrid>
              <a:tr h="457516">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400" b="1"/>
                        <a:t>Inconvénients des opérations manuelles</a:t>
                      </a:r>
                    </a:p>
                  </a:txBody>
                  <a:tcPr anchor="ctr"/>
                </a:tc>
                <a:extLst>
                  <a:ext uri="{0D108BD9-81ED-4DB2-BD59-A6C34878D82A}">
                    <a16:rowId xmlns="" xmlns:c="http://schemas.openxmlformats.org/drawingml/2006/chart" xmlns:c15="http://schemas.microsoft.com/office/drawing/2012/chart" xmlns:a16="http://schemas.microsoft.com/office/drawing/2014/main" val="902711084"/>
                  </a:ext>
                </a:extLst>
              </a:tr>
              <a:tr h="1098039">
                <a:tc>
                  <a:txBody>
                    <a:bodyPr/>
                    <a:lstStyle/>
                    <a:p>
                      <a:pPr marL="225425" lvl="1" indent="-225425" algn="l" rtl="0">
                        <a:buFont typeface="Arial" panose="020B0604020202020204" pitchFamily="34" charset="0"/>
                        <a:buChar char="•"/>
                      </a:pPr>
                      <a:r>
                        <a:rPr lang="fr-FR"/>
                        <a:t>Ajoutons aux coûts, prennent du temps et sont difficiles à mettre à l'échelle.</a:t>
                      </a:r>
                    </a:p>
                    <a:p>
                      <a:pPr marL="225425" lvl="1" indent="-225425" algn="l" rtl="0">
                        <a:buFont typeface="Arial" panose="020B0604020202020204" pitchFamily="34" charset="0"/>
                        <a:buChar char="•"/>
                      </a:pPr>
                      <a:r>
                        <a:rPr lang="fr-FR"/>
                        <a:t>Sont sujets à l'erreur humaine, et la documentation destinée aux humains est souvent incomplète et ambiguë, difficile à tester et rapidement dépassée.</a:t>
                      </a:r>
                    </a:p>
                  </a:txBody>
                  <a:tcPr/>
                </a:tc>
                <a:extLst>
                  <a:ext uri="{0D108BD9-81ED-4DB2-BD59-A6C34878D82A}">
                    <a16:rowId xmlns="" xmlns:c="http://schemas.openxmlformats.org/drawingml/2006/chart" xmlns:c15="http://schemas.microsoft.com/office/drawing/2012/chart" xmlns:a16="http://schemas.microsoft.com/office/drawing/2014/main" val="1321640018"/>
                  </a:ext>
                </a:extLst>
              </a:tr>
            </a:tbl>
          </a:graphicData>
        </a:graphic>
      </p:graphicFrame>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9718804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Infrastructure et automatisation</a:t>
            </a:r>
            <a:r>
              <a:rPr lang="en-US" altLang="en-US" dirty="0"/>
              <a:t/>
            </a:r>
            <a:br>
              <a:rPr lang="en-US" altLang="en-US" dirty="0"/>
            </a:br>
            <a:r>
              <a:rPr lang="fr-FR"/>
              <a:t>Pourquoi avons-nous besoin de l'automatisation ? (suite)</a:t>
            </a:r>
          </a:p>
        </p:txBody>
      </p:sp>
      <p:sp>
        <p:nvSpPr>
          <p:cNvPr id="2" name="Content Placeholder 1"/>
          <p:cNvSpPr>
            <a:spLocks noGrp="1"/>
          </p:cNvSpPr>
          <p:nvPr>
            <p:ph idx="1"/>
          </p:nvPr>
        </p:nvSpPr>
        <p:spPr>
          <a:xfrm>
            <a:off x="118753" y="834569"/>
            <a:ext cx="8853286" cy="3532894"/>
          </a:xfrm>
        </p:spPr>
        <p:txBody>
          <a:bodyPr/>
          <a:lstStyle/>
          <a:p>
            <a:pPr marL="0" indent="0" rtl="0">
              <a:buNone/>
            </a:pPr>
            <a:r>
              <a:rPr lang="fr-FR" sz="1400" b="1"/>
              <a:t>Risques de dépendance</a:t>
            </a:r>
          </a:p>
          <a:p>
            <a:pPr lvl="1" rtl="0">
              <a:buFont typeface="Arial" panose="020B0604020202020204" pitchFamily="34" charset="0"/>
              <a:buChar char="•"/>
            </a:pPr>
            <a:r>
              <a:rPr lang="fr-FR"/>
              <a:t>L'écosystème logiciel d'aujourd'hui est décentralisé. Les développeurs construisent des composants individuels en fonction de leurs besoins et de leurs intérêts et combinent et associent les composants, l'infrastructure et les services nécessaires pour offrir des solutions complètes et les exploiter efficacement à grande échelle. </a:t>
            </a:r>
          </a:p>
          <a:p>
            <a:pPr lvl="1" rtl="0">
              <a:buFont typeface="Arial" panose="020B0604020202020204" pitchFamily="34" charset="0"/>
              <a:buChar char="•"/>
            </a:pPr>
            <a:r>
              <a:rPr lang="fr-FR"/>
              <a:t>Cet écosystème introduit de nouvelles exigences et de nouveaux risques :</a:t>
            </a:r>
          </a:p>
          <a:p>
            <a:pPr lvl="4" rtl="0">
              <a:buClr>
                <a:schemeClr val="tx1"/>
              </a:buClr>
              <a:buFont typeface="Arial" panose="020B0604020202020204" pitchFamily="34" charset="0"/>
              <a:buChar char="•"/>
            </a:pPr>
            <a:r>
              <a:rPr lang="fr-FR" sz="1400">
                <a:solidFill>
                  <a:srgbClr val="000000"/>
                </a:solidFill>
              </a:rPr>
              <a:t>Les composants doivent être en mesure de travailler avec de nombreux autres composants dans de nombreuses situations différentes, ne montrant pas plus de préférence pour des composants ou architectures spécifiques qu'il n'est absolument nécessaire.</a:t>
            </a:r>
          </a:p>
          <a:p>
            <a:pPr marL="576263" lvl="5" indent="-182563" rtl="0">
              <a:buClr>
                <a:schemeClr val="tx1"/>
              </a:buClr>
            </a:pPr>
            <a:r>
              <a:rPr lang="fr-FR" sz="1400">
                <a:solidFill>
                  <a:srgbClr val="000000"/>
                </a:solidFill>
              </a:rPr>
              <a:t>Les développeurs de composants peuvent abandonner la prise en charge des fonctionnalités obsolètes et des intégrations rarement rencontrées. Cela perturbe les processus qui dépendent de ces fonctionnalités. </a:t>
            </a:r>
          </a:p>
          <a:p>
            <a:pPr marL="576263" lvl="5" indent="-182563" rtl="0">
              <a:buClr>
                <a:schemeClr val="tx1"/>
              </a:buClr>
            </a:pPr>
            <a:r>
              <a:rPr lang="fr-FR" sz="1400">
                <a:solidFill>
                  <a:srgbClr val="000000"/>
                </a:solidFill>
              </a:rPr>
              <a:t>Les configurations d'applications dépendantes ont tendance à se verrouiller dans des piles de déploiement fragiles et de plus en plus insécurisées. </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15352128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Infrastructure et automatisation</a:t>
            </a:r>
            <a:r>
              <a:rPr lang="en-US" altLang="en-US" dirty="0"/>
              <a:t/>
            </a:r>
            <a:br>
              <a:rPr lang="en-US" altLang="en-US" dirty="0"/>
            </a:br>
            <a:r>
              <a:rPr lang="fr-FR"/>
              <a:t>Pourquoi avons-nous besoin de l'automatisation Full - Stack ?</a:t>
            </a:r>
            <a:r>
              <a:rPr lang="fr-FR" sz="1600"/>
              <a:t> </a:t>
            </a:r>
          </a:p>
        </p:txBody>
      </p:sp>
      <p:sp>
        <p:nvSpPr>
          <p:cNvPr id="2" name="Content Placeholder 1"/>
          <p:cNvSpPr>
            <a:spLocks noGrp="1"/>
          </p:cNvSpPr>
          <p:nvPr>
            <p:ph idx="1"/>
          </p:nvPr>
        </p:nvSpPr>
        <p:spPr>
          <a:xfrm>
            <a:off x="165644" y="846292"/>
            <a:ext cx="8837679" cy="3653210"/>
          </a:xfrm>
        </p:spPr>
        <p:txBody>
          <a:bodyPr/>
          <a:lstStyle/>
          <a:p>
            <a:pPr marL="0" indent="0" rtl="0">
              <a:buNone/>
            </a:pPr>
            <a:r>
              <a:rPr lang="fr-FR" sz="1400"/>
              <a:t>L'automatisation est un composant clé de l'infrastructure fonctionnelle définie par logiciel et des applications distribuées et dynamiques. Les avantages de l'automatisation complète de la pile sont les suivants :</a:t>
            </a:r>
          </a:p>
          <a:p>
            <a:pPr rtl="0">
              <a:buFont typeface="Arial" panose="020B0604020202020204" pitchFamily="34" charset="0"/>
              <a:buChar char="•"/>
            </a:pPr>
            <a:r>
              <a:rPr lang="fr-FR" sz="1400" b="1"/>
              <a:t>Self-service</a:t>
            </a:r>
            <a:r>
              <a:rPr lang="fr-FR" sz="1400"/>
              <a:t> :</a:t>
            </a:r>
            <a:r>
              <a:rPr lang="fr-FR" sz="1400" b="1"/>
              <a:t> </a:t>
            </a:r>
            <a:r>
              <a:rPr lang="fr-FR" sz="1400"/>
              <a:t>Automatisation fournit des structures en libre-service qui permettent aux utilisateurs de demander une infrastructure à la demande.</a:t>
            </a:r>
            <a:r>
              <a:rPr lang="fr-FR" sz="1400" b="1"/>
              <a:t> </a:t>
            </a:r>
          </a:p>
          <a:p>
            <a:pPr rtl="0">
              <a:buFont typeface="Arial" panose="020B0604020202020204" pitchFamily="34" charset="0"/>
              <a:buChar char="•"/>
            </a:pPr>
            <a:r>
              <a:rPr lang="fr-FR" sz="1400" b="1"/>
              <a:t>Scale on demand</a:t>
            </a:r>
            <a:r>
              <a:rPr lang="fr-FR" sz="1400"/>
              <a:t>:</a:t>
            </a:r>
            <a:r>
              <a:rPr lang="fr-FR" sz="1400" b="1"/>
              <a:t> </a:t>
            </a:r>
            <a:r>
              <a:rPr lang="fr-FR" sz="1400"/>
              <a:t>Les applications et les plateformes doivent pouvoir évoluer vers le haut et vers le bas en fonction des besoins de trafic et de charge de travail et utiliser une capacité hétérogène.</a:t>
            </a:r>
            <a:r>
              <a:rPr lang="fr-FR" sz="1400" b="1"/>
              <a:t> </a:t>
            </a:r>
          </a:p>
          <a:p>
            <a:pPr rtl="0">
              <a:buFont typeface="Arial" panose="020B0604020202020204" pitchFamily="34" charset="0"/>
              <a:buChar char="•"/>
            </a:pPr>
            <a:r>
              <a:rPr lang="fr-FR" sz="1400" b="1"/>
              <a:t>Observability</a:t>
            </a:r>
            <a:r>
              <a:rPr lang="fr-FR" sz="1400"/>
              <a:t>:</a:t>
            </a:r>
            <a:r>
              <a:rPr lang="fr-FR" sz="1400" b="1"/>
              <a:t> </a:t>
            </a:r>
            <a:r>
              <a:rPr lang="fr-FR" sz="1400"/>
              <a:t>Un système observable permet aux utilisateurs d'inférer l'état interne d'un système complexe à partir de ses résultats.</a:t>
            </a:r>
            <a:r>
              <a:rPr lang="fr-FR" sz="1400" b="1"/>
              <a:t> </a:t>
            </a:r>
          </a:p>
          <a:p>
            <a:pPr rtl="0">
              <a:buFont typeface="Arial" panose="020B0604020202020204" pitchFamily="34" charset="0"/>
              <a:buChar char="•"/>
            </a:pPr>
            <a:r>
              <a:rPr lang="fr-FR" sz="1400" b="1"/>
              <a:t>Automated problem mitigation</a:t>
            </a:r>
            <a:r>
              <a:rPr lang="fr-FR" sz="1400"/>
              <a:t>: les applications et les plateformes doivent être conçues de manière à minimiser les effets des problèmes, à s'auto-soigner et à surveiller les événements.</a:t>
            </a:r>
          </a:p>
          <a:p>
            <a:pPr lvl="1">
              <a:buFont typeface="Arial" panose="020B0604020202020204" pitchFamily="34" charset="0"/>
              <a:buChar char="•"/>
            </a:pPr>
            <a:endParaRPr lang="en-US" dirty="0"/>
          </a:p>
          <a:p>
            <a:pPr marL="0" indent="0">
              <a:buNone/>
            </a:pPr>
            <a:endParaRPr lang="en-US" sz="14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6435861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997698"/>
          </a:xfrm>
        </p:spPr>
        <p:txBody>
          <a:bodyPr/>
          <a:lstStyle/>
          <a:p>
            <a:pPr rtl="0"/>
            <a:r>
              <a:rPr lang="fr-FR" sz="1600" dirty="0"/>
              <a:t>Infrastructure et automatisation</a:t>
            </a:r>
            <a:r>
              <a:rPr lang="en-US" altLang="en-US" dirty="0"/>
              <a:t/>
            </a:r>
            <a:br>
              <a:rPr lang="en-US" altLang="en-US" dirty="0"/>
            </a:br>
            <a:r>
              <a:rPr lang="fr-FR" dirty="0"/>
              <a:t>Infrastructure définie par logiciel : un argument pour l'automatisation</a:t>
            </a:r>
          </a:p>
        </p:txBody>
      </p:sp>
      <p:sp>
        <p:nvSpPr>
          <p:cNvPr id="2" name="Content Placeholder 1"/>
          <p:cNvSpPr>
            <a:spLocks noGrp="1"/>
          </p:cNvSpPr>
          <p:nvPr>
            <p:ph idx="1"/>
          </p:nvPr>
        </p:nvSpPr>
        <p:spPr>
          <a:xfrm>
            <a:off x="153921" y="1080655"/>
            <a:ext cx="8837679" cy="555826"/>
          </a:xfrm>
        </p:spPr>
        <p:txBody>
          <a:bodyPr/>
          <a:lstStyle/>
          <a:p>
            <a:pPr marL="0" indent="0" rtl="0">
              <a:buNone/>
            </a:pPr>
            <a:r>
              <a:rPr lang="fr-FR" sz="1400" dirty="0"/>
              <a:t>L'infrastructure définie par logiciel est également connue sous le nom de Cloud </a:t>
            </a:r>
            <a:r>
              <a:rPr lang="fr-FR" sz="1400" dirty="0" err="1"/>
              <a:t>Computing</a:t>
            </a:r>
            <a:r>
              <a:rPr lang="fr-FR" sz="1400" dirty="0"/>
              <a:t>. Il permet aux développeurs et aux opérateurs d'utiliser le logiciel pour réquisitionner, configurer, déployer et gérer des ressources de calcul, de stockage et de réseau nues et </a:t>
            </a:r>
            <a:r>
              <a:rPr lang="fr-FR" sz="1400" dirty="0" err="1"/>
              <a:t>virtualisées</a:t>
            </a:r>
            <a:r>
              <a:rPr lang="fr-FR" sz="1400" dirty="0"/>
              <a:t>.</a:t>
            </a:r>
          </a:p>
        </p:txBody>
      </p:sp>
      <p:graphicFrame>
        <p:nvGraphicFramePr>
          <p:cNvPr id="3" name="Table 5">
            <a:extLst>
              <a:ext uri="{FF2B5EF4-FFF2-40B4-BE49-F238E27FC236}">
                <a16:creationId xmlns="" xmlns:c="http://schemas.openxmlformats.org/drawingml/2006/chart" xmlns:c15="http://schemas.microsoft.com/office/drawing/2012/chart" xmlns:a16="http://schemas.microsoft.com/office/drawing/2014/main" id="{2A0D215A-7E8C-49FA-8D0C-05A75EEEBFF5}"/>
              </a:ext>
            </a:extLst>
          </p:cNvPr>
          <p:cNvGraphicFramePr>
            <a:graphicFrameLocks noGrp="1"/>
          </p:cNvGraphicFramePr>
          <p:nvPr>
            <p:extLst>
              <p:ext uri="{D42A27DB-BD31-4B8C-83A1-F6EECF244321}">
                <p14:modId xmlns="" xmlns:c="http://schemas.openxmlformats.org/drawingml/2006/chart" xmlns:c15="http://schemas.microsoft.com/office/drawing/2012/chart" xmlns:p14="http://schemas.microsoft.com/office/powerpoint/2010/main" val="2850108647"/>
              </p:ext>
            </p:extLst>
          </p:nvPr>
        </p:nvGraphicFramePr>
        <p:xfrm>
          <a:off x="306462" y="2076575"/>
          <a:ext cx="8541903" cy="2748270"/>
        </p:xfrm>
        <a:graphic>
          <a:graphicData uri="http://schemas.openxmlformats.org/drawingml/2006/table">
            <a:tbl>
              <a:tblPr firstRow="1" bandRow="1">
                <a:tableStyleId>{69CF1AB2-1976-4502-BF36-3FF5EA218861}</a:tableStyleId>
              </a:tblPr>
              <a:tblGrid>
                <a:gridCol w="3377185">
                  <a:extLst>
                    <a:ext uri="{9D8B030D-6E8A-4147-A177-3AD203B41FA5}">
                      <a16:colId xmlns="" xmlns:c="http://schemas.openxmlformats.org/drawingml/2006/chart" xmlns:c15="http://schemas.microsoft.com/office/drawing/2012/chart" xmlns:a16="http://schemas.microsoft.com/office/drawing/2014/main" val="2770833027"/>
                    </a:ext>
                  </a:extLst>
                </a:gridCol>
                <a:gridCol w="5164718">
                  <a:extLst>
                    <a:ext uri="{9D8B030D-6E8A-4147-A177-3AD203B41FA5}">
                      <a16:colId xmlns="" xmlns:c="http://schemas.openxmlformats.org/drawingml/2006/chart" xmlns:c15="http://schemas.microsoft.com/office/drawing/2012/chart" xmlns:a16="http://schemas.microsoft.com/office/drawing/2014/main" val="2258959760"/>
                    </a:ext>
                  </a:extLst>
                </a:gridCol>
              </a:tblGrid>
              <a:tr h="73659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400" b="1" dirty="0"/>
                        <a:t>Avantages des paradigmes du </a:t>
                      </a:r>
                      <a:r>
                        <a:rPr lang="fr-FR" sz="1400" b="1" dirty="0" err="1"/>
                        <a:t>cloud</a:t>
                      </a:r>
                      <a:endParaRPr lang="fr-FR" sz="1400" b="1" dirty="0"/>
                    </a:p>
                    <a:p>
                      <a:endParaRPr lang="en-US" dirty="0"/>
                    </a:p>
                  </a:txBody>
                  <a:tcPr/>
                </a:tc>
                <a:tc>
                  <a:txBody>
                    <a:bodyPr/>
                    <a:lstStyle/>
                    <a:p>
                      <a:pPr marL="225425" indent="-225425" rtl="0">
                        <a:buFont typeface="Arial" panose="020B0604020202020204" pitchFamily="34" charset="0"/>
                        <a:buChar char="•"/>
                      </a:pPr>
                      <a:r>
                        <a:rPr lang="fr-FR" sz="1400" b="0" dirty="0"/>
                        <a:t>Self-service (plateformes sur demande)</a:t>
                      </a:r>
                    </a:p>
                    <a:p>
                      <a:pPr marL="225425" indent="-225425" rtl="0">
                        <a:buFont typeface="Arial" panose="020B0604020202020204" pitchFamily="34" charset="0"/>
                        <a:buChar char="•"/>
                      </a:pPr>
                      <a:r>
                        <a:rPr lang="fr-FR" sz="1400" b="0" dirty="0"/>
                        <a:t>Spécification étroite, cohérence, </a:t>
                      </a:r>
                      <a:r>
                        <a:rPr lang="fr-FR" sz="1400" b="0" dirty="0" err="1"/>
                        <a:t>répétabilité</a:t>
                      </a:r>
                      <a:endParaRPr lang="fr-FR" sz="1400" b="0" dirty="0"/>
                    </a:p>
                    <a:p>
                      <a:pPr marL="225425" indent="-225425" rtl="0">
                        <a:buFont typeface="Arial" panose="020B0604020202020204" pitchFamily="34" charset="0"/>
                        <a:buChar char="•"/>
                      </a:pPr>
                      <a:r>
                        <a:rPr lang="fr-FR" sz="1400" b="0" dirty="0"/>
                        <a:t>Abstraction de plateforme</a:t>
                      </a:r>
                    </a:p>
                  </a:txBody>
                  <a:tcPr/>
                </a:tc>
                <a:extLst>
                  <a:ext uri="{0D108BD9-81ED-4DB2-BD59-A6C34878D82A}">
                    <a16:rowId xmlns="" xmlns:c="http://schemas.openxmlformats.org/drawingml/2006/chart" xmlns:c15="http://schemas.microsoft.com/office/drawing/2012/chart" xmlns:a16="http://schemas.microsoft.com/office/drawing/2014/main" val="1216855785"/>
                  </a:ext>
                </a:extLst>
              </a:tr>
              <a:tr h="1810783">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400" b="1"/>
                        <a:t>Défis rencontrés dans les paradigmes du cloud</a:t>
                      </a:r>
                    </a:p>
                    <a:p>
                      <a:endParaRPr lang="en-US" dirty="0"/>
                    </a:p>
                  </a:txBody>
                  <a:tcPr/>
                </a:tc>
                <a:tc>
                  <a:txBody>
                    <a:bodyPr/>
                    <a:lstStyle/>
                    <a:p>
                      <a:pPr marL="225425" indent="-225425" rtl="0">
                        <a:buFont typeface="Arial" panose="020B0604020202020204" pitchFamily="34" charset="0"/>
                        <a:buChar char="•"/>
                      </a:pPr>
                      <a:r>
                        <a:rPr lang="fr-FR" sz="1400" b="0" dirty="0"/>
                        <a:t>Les développeurs doivent prêter une attention particulière à la conception, à l'architecture et à la sécurité de la plateforme.</a:t>
                      </a:r>
                    </a:p>
                    <a:p>
                      <a:pPr marL="225425" indent="-225425" rtl="0">
                        <a:buFont typeface="Arial" panose="020B0604020202020204" pitchFamily="34" charset="0"/>
                        <a:buChar char="•"/>
                      </a:pPr>
                      <a:r>
                        <a:rPr lang="fr-FR" sz="1400" b="0" dirty="0"/>
                        <a:t>Le contrôle d'accès est essentiel car les utilisateurs de </a:t>
                      </a:r>
                      <a:r>
                        <a:rPr lang="fr-FR" sz="1400" b="0" dirty="0" err="1"/>
                        <a:t>cloud</a:t>
                      </a:r>
                      <a:r>
                        <a:rPr lang="fr-FR" sz="1400" b="0" dirty="0"/>
                        <a:t> disposant de mauvaises autorisations peuvent endommager considérablement les ressources de leur organisation.</a:t>
                      </a:r>
                    </a:p>
                    <a:p>
                      <a:pPr marL="225425" indent="-225425" rtl="0">
                        <a:buFont typeface="Arial" panose="020B0604020202020204" pitchFamily="34" charset="0"/>
                        <a:buChar char="•"/>
                      </a:pPr>
                      <a:r>
                        <a:rPr lang="fr-FR" sz="1400" b="0" dirty="0"/>
                        <a:t>Lorsque les ressources </a:t>
                      </a:r>
                      <a:r>
                        <a:rPr lang="fr-FR" sz="1400" b="0" dirty="0" err="1"/>
                        <a:t>cloud</a:t>
                      </a:r>
                      <a:r>
                        <a:rPr lang="fr-FR" sz="1400" b="0" dirty="0"/>
                        <a:t> peuvent être rapidement desservies via des opérations manuelles, la consommation peut être difficile à gérer et les coûts sont difficiles à calculer.</a:t>
                      </a:r>
                    </a:p>
                  </a:txBody>
                  <a:tcPr/>
                </a:tc>
                <a:extLst>
                  <a:ext uri="{0D108BD9-81ED-4DB2-BD59-A6C34878D82A}">
                    <a16:rowId xmlns="" xmlns:c="http://schemas.openxmlformats.org/drawingml/2006/chart" xmlns:c15="http://schemas.microsoft.com/office/drawing/2012/chart" xmlns:a16="http://schemas.microsoft.com/office/drawing/2014/main" val="3685186716"/>
                  </a:ext>
                </a:extLst>
              </a:tr>
            </a:tbl>
          </a:graphicData>
        </a:graphic>
      </p:graphicFrame>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20732445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noChangeArrowheads="1"/>
          </p:cNvSpPr>
          <p:nvPr>
            <p:ph type="title"/>
          </p:nvPr>
        </p:nvSpPr>
        <p:spPr>
          <a:xfrm>
            <a:off x="1" y="50629"/>
            <a:ext cx="9144000" cy="757551"/>
          </a:xfrm>
        </p:spPr>
        <p:txBody>
          <a:bodyPr/>
          <a:lstStyle/>
          <a:p>
            <a:pPr rtl="0"/>
            <a:r>
              <a:rPr lang="fr-FR"/>
              <a:t>Contenu pédagogique de l'instructeur - Guide de planification du module 7</a:t>
            </a:r>
          </a:p>
        </p:txBody>
      </p:sp>
      <p:sp>
        <p:nvSpPr>
          <p:cNvPr id="4099" name="Content Placeholder 1"/>
          <p:cNvSpPr>
            <a:spLocks noGrp="1" noChangeArrowheads="1"/>
          </p:cNvSpPr>
          <p:nvPr>
            <p:ph idx="1"/>
          </p:nvPr>
        </p:nvSpPr>
        <p:spPr>
          <a:xfrm>
            <a:off x="145357" y="808180"/>
            <a:ext cx="8433035" cy="3885006"/>
          </a:xfrm>
        </p:spPr>
        <p:txBody>
          <a:bodyPr/>
          <a:lstStyle/>
          <a:p>
            <a:pPr marL="0" indent="0" rtl="0">
              <a:buNone/>
            </a:pPr>
            <a:r>
              <a:rPr lang="fr-FR"/>
              <a:t>Cette présentation PowerPoint est divisée en deux parties :</a:t>
            </a:r>
          </a:p>
          <a:p>
            <a:pPr rtl="0">
              <a:buFont typeface="Arial" panose="020B0604020202020204" pitchFamily="34" charset="0"/>
              <a:buChar char="•"/>
            </a:pPr>
            <a:r>
              <a:rPr lang="fr-FR"/>
              <a:t>Guide de planification de l'enseignant</a:t>
            </a:r>
          </a:p>
          <a:p>
            <a:pPr lvl="1" rtl="0">
              <a:buFont typeface="Arial" panose="020B0604020202020204" pitchFamily="34" charset="0"/>
              <a:buChar char="•"/>
            </a:pPr>
            <a:r>
              <a:rPr lang="fr-FR" sz="1500"/>
              <a:t>Informations pour vous aider à vous familiariser avec le module</a:t>
            </a:r>
          </a:p>
          <a:p>
            <a:pPr lvl="1" rtl="0">
              <a:buFont typeface="Arial" panose="020B0604020202020204" pitchFamily="34" charset="0"/>
              <a:buChar char="•"/>
            </a:pPr>
            <a:r>
              <a:rPr lang="fr-FR" sz="1500"/>
              <a:t>Outils pédagogiques</a:t>
            </a:r>
          </a:p>
          <a:p>
            <a:pPr rtl="0">
              <a:buFont typeface="Arial" panose="020B0604020202020204" pitchFamily="34" charset="0"/>
              <a:buChar char="•"/>
            </a:pPr>
            <a:r>
              <a:rPr lang="fr-FR"/>
              <a:t>Présentation en classe pour le formateur</a:t>
            </a:r>
          </a:p>
          <a:p>
            <a:pPr lvl="1" rtl="0">
              <a:buFont typeface="Arial" panose="020B0604020202020204" pitchFamily="34" charset="0"/>
              <a:buChar char="•"/>
            </a:pPr>
            <a:r>
              <a:rPr lang="fr-FR" sz="1500"/>
              <a:t>Diapositives facultatives que vous pouvez utiliser en classe</a:t>
            </a:r>
          </a:p>
          <a:p>
            <a:pPr lvl="1" rtl="0">
              <a:buFont typeface="Arial" panose="020B0604020202020204" pitchFamily="34" charset="0"/>
              <a:buChar char="•"/>
            </a:pPr>
            <a:r>
              <a:rPr lang="fr-FR" sz="1500"/>
              <a:t>Commence à la diapositive 10</a:t>
            </a:r>
          </a:p>
          <a:p>
            <a:pPr marL="142875" lvl="1" indent="0" rtl="0">
              <a:buNone/>
            </a:pPr>
            <a:r>
              <a:rPr lang="fr-FR" sz="1500" b="1"/>
              <a:t>       Remarque: </a:t>
            </a:r>
            <a:r>
              <a:rPr lang="fr-FR" sz="1500"/>
              <a:t>Supprimez le guide de planification de cette présentation avant de la partager.</a:t>
            </a:r>
          </a:p>
          <a:p>
            <a:pPr marL="0" indent="0" rtl="0">
              <a:buNone/>
            </a:pPr>
            <a:r>
              <a:rPr lang="fr-FR" b="1">
                <a:solidFill>
                  <a:schemeClr val="accent4"/>
                </a:solidFill>
              </a:rPr>
              <a:t>Pour obtenir de l'aide et des ressources supplémentaires, consultez la page d'accueil de l'instructeur et les ressources du cours pour ce cours. Vous pouvez également visiter le site de développement professionnel sur www.netacad.com, la page Facebook officielle de Cisco Networking Academy ou le groupe FB Instructor Only.</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9824432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3967" y="5296"/>
            <a:ext cx="9144000" cy="1089575"/>
          </a:xfrm>
        </p:spPr>
        <p:txBody>
          <a:bodyPr/>
          <a:lstStyle/>
          <a:p>
            <a:pPr rtl="0"/>
            <a:r>
              <a:rPr lang="fr-FR" sz="1600"/>
              <a:t>Infrastructure et automatisation</a:t>
            </a:r>
            <a:r>
              <a:rPr lang="en-US" altLang="en-US" dirty="0"/>
              <a:t/>
            </a:r>
            <a:br>
              <a:rPr lang="en-US" altLang="en-US" dirty="0"/>
            </a:br>
            <a:r>
              <a:rPr lang="fr-FR"/>
              <a:t>Applications﻿ distribuées﻿ et dynamiques : un autre cas pour l'automatisation</a:t>
            </a:r>
          </a:p>
        </p:txBody>
      </p:sp>
      <p:sp>
        <p:nvSpPr>
          <p:cNvPr id="2" name="Content Placeholder 1"/>
          <p:cNvSpPr>
            <a:spLocks noGrp="1"/>
          </p:cNvSpPr>
          <p:nvPr>
            <p:ph idx="1"/>
          </p:nvPr>
        </p:nvSpPr>
        <p:spPr>
          <a:xfrm>
            <a:off x="108285" y="1094871"/>
            <a:ext cx="3068052" cy="3585413"/>
          </a:xfrm>
        </p:spPr>
        <p:txBody>
          <a:bodyPr/>
          <a:lstStyle/>
          <a:p>
            <a:pPr rtl="0">
              <a:buFont typeface="Arial" panose="020B0604020202020204" pitchFamily="34" charset="0"/>
              <a:buChar char="•"/>
            </a:pPr>
            <a:r>
              <a:rPr lang="fr-FR" sz="1400" b="0" i="0">
                <a:effectLst/>
              </a:rPr>
              <a:t>Les architectures d'application modernes sont de plus en plus distribuées.</a:t>
            </a:r>
            <a:r>
              <a:rPr lang="fr-FR" sz="1400"/>
              <a:t> </a:t>
            </a:r>
          </a:p>
          <a:p>
            <a:pPr rtl="0">
              <a:buFont typeface="Arial" panose="020B0604020202020204" pitchFamily="34" charset="0"/>
              <a:buChar char="•"/>
            </a:pPr>
            <a:r>
              <a:rPr lang="fr-FR" sz="1400" b="0" i="0">
                <a:effectLst/>
              </a:rPr>
              <a:t>Ils sont constitués de petits composants relativement légers que l'on appelle parfois des microservices. </a:t>
            </a:r>
          </a:p>
          <a:p>
            <a:pPr rtl="0">
              <a:buFont typeface="Arial" panose="020B0604020202020204" pitchFamily="34" charset="0"/>
              <a:buChar char="•"/>
            </a:pPr>
            <a:r>
              <a:rPr lang="fr-FR" sz="1400" b="0" i="0">
                <a:effectLst/>
              </a:rPr>
              <a:t>Ces composants peuvent être isolés dans des conteneurs, connectés via des services de découverte et de messagerie (dont la connectivité réseau abstraite) et soutenus par des bases de données résilientes et évolutives (qui conservent l'état).</a:t>
            </a:r>
          </a:p>
        </p:txBody>
      </p:sp>
      <p:pic>
        <p:nvPicPr>
          <p:cNvPr id="3" name="Picture 2"/>
          <p:cNvPicPr>
            <a:picLocks noChangeAspect="1"/>
          </p:cNvPicPr>
          <p:nvPr/>
        </p:nvPicPr>
        <p:blipFill>
          <a:blip r:embed="rId4">
            <a:extLst>
              <a:ext uri="{28A0092B-C50C-407E-A947-70E740481C1C}">
                <a14:useLocalDpi xmlns="" xmlns:c="http://schemas.openxmlformats.org/drawingml/2006/chart" xmlns:c15="http://schemas.microsoft.com/office/drawing/2012/chart" xmlns:a14="http://schemas.microsoft.com/office/drawing/2010/main" val="0"/>
              </a:ext>
            </a:extLst>
          </a:blip>
          <a:stretch>
            <a:fillRect/>
          </a:stretch>
        </p:blipFill>
        <p:spPr>
          <a:xfrm>
            <a:off x="3031958" y="1118939"/>
            <a:ext cx="5981662" cy="3022657"/>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84810950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0" y="5291"/>
            <a:ext cx="9144000" cy="1029418"/>
          </a:xfrm>
        </p:spPr>
        <p:txBody>
          <a:bodyPr/>
          <a:lstStyle/>
          <a:p>
            <a:pPr rtl="0"/>
            <a:r>
              <a:rPr lang="fr-FR" sz="1600"/>
              <a:t>Infrastructure et automatisation</a:t>
            </a:r>
            <a:r>
              <a:rPr lang="en-US" altLang="en-US" dirty="0"/>
              <a:t/>
            </a:r>
            <a:br>
              <a:rPr lang="en-US" altLang="en-US" dirty="0"/>
            </a:br>
            <a:r>
              <a:rPr lang="fr-FR"/>
              <a:t>Applications distribuées et dynamiques : un autre cas pour l'automatisation (suite)</a:t>
            </a:r>
          </a:p>
        </p:txBody>
      </p:sp>
      <p:sp>
        <p:nvSpPr>
          <p:cNvPr id="2" name="Content Placeholder 1"/>
          <p:cNvSpPr>
            <a:spLocks noGrp="1"/>
          </p:cNvSpPr>
          <p:nvPr>
            <p:ph idx="1"/>
          </p:nvPr>
        </p:nvSpPr>
        <p:spPr>
          <a:xfrm>
            <a:off x="150781" y="1059092"/>
            <a:ext cx="4212672" cy="3610443"/>
          </a:xfrm>
        </p:spPr>
        <p:style>
          <a:lnRef idx="1">
            <a:schemeClr val="accent1"/>
          </a:lnRef>
          <a:fillRef idx="2">
            <a:schemeClr val="accent1"/>
          </a:fillRef>
          <a:effectRef idx="1">
            <a:schemeClr val="accent1"/>
          </a:effectRef>
          <a:fontRef idx="minor">
            <a:schemeClr val="dk1"/>
          </a:fontRef>
        </p:style>
        <p:txBody>
          <a:bodyPr/>
          <a:lstStyle/>
          <a:p>
            <a:pPr marL="0" indent="0" rtl="0">
              <a:buNone/>
            </a:pPr>
            <a:r>
              <a:rPr lang="fr-FR" sz="1400" b="1" dirty="0"/>
              <a:t>Avantages des </a:t>
            </a:r>
            <a:r>
              <a:rPr lang="fr-FR" sz="1400" b="1" dirty="0" err="1"/>
              <a:t>microservices</a:t>
            </a:r>
            <a:r>
              <a:rPr lang="fr-FR" sz="1400" dirty="0"/>
              <a:t> :</a:t>
            </a:r>
          </a:p>
          <a:p>
            <a:pPr lvl="1" rtl="0">
              <a:buFont typeface="Arial" panose="020B0604020202020204" pitchFamily="34" charset="0"/>
              <a:buChar char="•"/>
            </a:pPr>
            <a:r>
              <a:rPr lang="fr-FR" b="1" dirty="0"/>
              <a:t>Évolutivité (</a:t>
            </a:r>
            <a:r>
              <a:rPr lang="fr-FR" b="1" dirty="0" err="1"/>
              <a:t>Scalability</a:t>
            </a:r>
            <a:r>
              <a:rPr lang="fr-FR" b="1" dirty="0"/>
              <a:t>)</a:t>
            </a:r>
            <a:r>
              <a:rPr lang="fr-FR" dirty="0"/>
              <a:t>- les </a:t>
            </a:r>
            <a:r>
              <a:rPr lang="fr-FR" dirty="0" err="1"/>
              <a:t>microservices</a:t>
            </a:r>
            <a:r>
              <a:rPr lang="fr-FR" dirty="0"/>
              <a:t> peuvent être mis à l'échelle et équilibrés la charge selon les besoins sur de nombreux serveurs en réseau ou plusieurs régions de </a:t>
            </a:r>
            <a:r>
              <a:rPr lang="fr-FR" dirty="0" err="1"/>
              <a:t>cloud</a:t>
            </a:r>
            <a:r>
              <a:rPr lang="fr-FR" dirty="0"/>
              <a:t> public géographiquement séparées. This </a:t>
            </a:r>
            <a:r>
              <a:rPr lang="fr-FR" dirty="0" err="1"/>
              <a:t>eliminates</a:t>
            </a:r>
            <a:r>
              <a:rPr lang="fr-FR" dirty="0"/>
              <a:t> single points of </a:t>
            </a:r>
            <a:r>
              <a:rPr lang="fr-FR" dirty="0" err="1"/>
              <a:t>failure</a:t>
            </a:r>
            <a:r>
              <a:rPr lang="fr-FR" dirty="0"/>
              <a:t>.</a:t>
            </a:r>
          </a:p>
          <a:p>
            <a:pPr lvl="1" rtl="0">
              <a:buFont typeface="Arial" panose="020B0604020202020204" pitchFamily="34" charset="0"/>
              <a:buChar char="•"/>
            </a:pPr>
            <a:r>
              <a:rPr lang="fr-FR" b="1" dirty="0"/>
              <a:t>Outils d'automatisation de l'infrastructure</a:t>
            </a:r>
            <a:r>
              <a:rPr lang="fr-FR" dirty="0"/>
              <a:t>- De plus en plus, le dynamisme des applications basées sur des </a:t>
            </a:r>
            <a:r>
              <a:rPr lang="fr-FR" dirty="0" err="1"/>
              <a:t>microservices</a:t>
            </a:r>
            <a:r>
              <a:rPr lang="fr-FR" dirty="0"/>
              <a:t> est assuré par l'infrastructure. Ces conteneurs automatisent la mise à l'échelle à la demande, l'auto-guérison et plus encore.</a:t>
            </a:r>
          </a:p>
        </p:txBody>
      </p:sp>
      <p:sp>
        <p:nvSpPr>
          <p:cNvPr id="4" name="Content Placeholder 1">
            <a:extLst>
              <a:ext uri="{FF2B5EF4-FFF2-40B4-BE49-F238E27FC236}">
                <a16:creationId xmlns="" xmlns:c="http://schemas.openxmlformats.org/drawingml/2006/chart" xmlns:c15="http://schemas.microsoft.com/office/drawing/2012/chart" xmlns:a16="http://schemas.microsoft.com/office/drawing/2014/main" id="{B4B5594E-1A5C-4634-8FB8-8AE10938BEE0}"/>
              </a:ext>
            </a:extLst>
          </p:cNvPr>
          <p:cNvSpPr txBox="1">
            <a:spLocks/>
          </p:cNvSpPr>
          <p:nvPr/>
        </p:nvSpPr>
        <p:spPr bwMode="auto">
          <a:xfrm>
            <a:off x="4546318" y="1043341"/>
            <a:ext cx="4212672" cy="3610800"/>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Font typeface="Wingdings" panose="05000000000000000000" pitchFamily="2" charset="2"/>
              <a:buNone/>
            </a:pPr>
            <a:r>
              <a:rPr lang="fr-FR" sz="1400" b="1" dirty="0"/>
              <a:t>Défis des </a:t>
            </a:r>
            <a:r>
              <a:rPr lang="fr-FR" sz="1400" b="1" dirty="0" err="1"/>
              <a:t>microservices</a:t>
            </a:r>
            <a:r>
              <a:rPr lang="fr-FR" sz="1400" dirty="0"/>
              <a:t>:</a:t>
            </a:r>
          </a:p>
          <a:p>
            <a:pPr lvl="1" rtl="0">
              <a:buFont typeface="Arial" panose="020B0604020202020204" pitchFamily="34" charset="0"/>
              <a:buChar char="•"/>
            </a:pPr>
            <a:r>
              <a:rPr lang="fr-FR" b="1" dirty="0"/>
              <a:t>Complexité accrue</a:t>
            </a:r>
            <a:r>
              <a:rPr lang="fr-FR" dirty="0"/>
              <a:t> - Les </a:t>
            </a:r>
            <a:r>
              <a:rPr lang="fr-FR" dirty="0" err="1"/>
              <a:t>microservices</a:t>
            </a:r>
            <a:r>
              <a:rPr lang="fr-FR" dirty="0"/>
              <a:t> signifient qu'il y a beaucoup de pièces mobiles à configurer et à déployer. Il existe des opérations plus exigeantes, notamment la mise à l'échelle à la demande, l'auto-guérison et d'autres fonctionnalités.</a:t>
            </a:r>
          </a:p>
          <a:p>
            <a:pPr lvl="1" rtl="0">
              <a:buFont typeface="Arial" panose="020B0604020202020204" pitchFamily="34" charset="0"/>
              <a:buChar char="•"/>
            </a:pPr>
            <a:r>
              <a:rPr lang="fr-FR" b="1" dirty="0"/>
              <a:t>L'automatisation est une exigence</a:t>
            </a:r>
            <a:r>
              <a:rPr lang="fr-FR" dirty="0"/>
              <a:t> - les méthodes manuelles ne peuvent pas faire face de manière réaliste à la complexité du déploiement et de la gestion des applications dynamiques.</a:t>
            </a:r>
          </a:p>
          <a:p>
            <a:pPr>
              <a:buFont typeface="Arial" panose="020B0604020202020204" pitchFamily="34" charset="0"/>
              <a:buChar char="•"/>
            </a:pPr>
            <a:endParaRPr lang="en-US"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81282956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0" y="-58992"/>
            <a:ext cx="9144000" cy="1029418"/>
          </a:xfrm>
        </p:spPr>
        <p:txBody>
          <a:bodyPr/>
          <a:lstStyle/>
          <a:p>
            <a:pPr rtl="0"/>
            <a:r>
              <a:rPr lang="fr-FR" sz="1600"/>
              <a:t>Infrastructure et automatisation</a:t>
            </a:r>
            <a:r>
              <a:rPr lang="en-US" altLang="en-US" sz="1600" dirty="0"/>
              <a:t/>
            </a:r>
            <a:br>
              <a:rPr lang="en-US" altLang="en-US" sz="1600" dirty="0"/>
            </a:br>
            <a:r>
              <a:rPr lang="fr-FR"/>
              <a:t>Résumé sur l'automatisation de l'infrastructure</a:t>
            </a:r>
          </a:p>
        </p:txBody>
      </p:sp>
      <p:sp>
        <p:nvSpPr>
          <p:cNvPr id="2" name="Content Placeholder 1"/>
          <p:cNvSpPr>
            <a:spLocks noGrp="1"/>
          </p:cNvSpPr>
          <p:nvPr>
            <p:ph idx="1"/>
          </p:nvPr>
        </p:nvSpPr>
        <p:spPr>
          <a:xfrm>
            <a:off x="271251" y="887614"/>
            <a:ext cx="8601498" cy="3006801"/>
          </a:xfrm>
        </p:spPr>
        <p:txBody>
          <a:bodyPr/>
          <a:lstStyle/>
          <a:p>
            <a:pPr marL="0" indent="0" rtl="0">
              <a:buNone/>
            </a:pPr>
            <a:r>
              <a:rPr lang="fr-FR" sz="1600"/>
              <a:t>Ces besoins commerciaux et techniques, tendances et dynamiques encouragent les développeurs et les opérateurs à utiliser l'automatisation partout pour les tâches suivantes :</a:t>
            </a:r>
          </a:p>
          <a:p>
            <a:pPr marL="336550" indent="-273050" rtl="0">
              <a:buFont typeface="Arial" panose="020B0604020202020204" pitchFamily="34" charset="0"/>
              <a:buChar char="•"/>
            </a:pPr>
            <a:r>
              <a:rPr lang="fr-FR" sz="1600"/>
              <a:t>Gérez toutes les phases de création, de configuration, de déploiement et de gestion du cycle de vie des applications. Cela inclut le codage, les tests, la mise en scène et la production.</a:t>
            </a:r>
          </a:p>
          <a:p>
            <a:pPr marL="336550" indent="-273050" rtl="0">
              <a:buFont typeface="Arial" panose="020B0604020202020204" pitchFamily="34" charset="0"/>
              <a:buChar char="•"/>
            </a:pPr>
            <a:r>
              <a:rPr lang="fr-FR" sz="1600"/>
              <a:t>Gérez les infrastructures définies par logiciel au nom des applications que vous créez.</a:t>
            </a:r>
          </a:p>
          <a:p>
            <a:pPr marL="336550" indent="-273050" rtl="0">
              <a:buFont typeface="Arial" panose="020B0604020202020204" pitchFamily="34" charset="0"/>
              <a:buChar char="•"/>
            </a:pPr>
            <a:r>
              <a:rPr lang="fr-FR" sz="1600"/>
              <a:t>Parallèlement aux applications, pour préserver, mettre à jour et améliorer continuellement le code d'automatisation. Ce code aide à développer, tester, mettre en scène, surveiller et exploiter les applications à des échelles de production et dans divers environnements. De plus en plus, tout ce code peut être traité comme un seul produit de travail.</a:t>
            </a:r>
          </a:p>
          <a:p>
            <a:pPr>
              <a:buFont typeface="Arial" panose="020B0604020202020204" pitchFamily="34" charset="0"/>
              <a:buChar char="•"/>
            </a:pPr>
            <a:endParaRPr lang="en-US"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52893278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7.2 DevOps et SRE</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52931130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DevOps et SRE</a:t>
            </a:r>
            <a:r>
              <a:rPr lang="en-US" altLang="en-US" dirty="0"/>
              <a:t/>
            </a:r>
            <a:br>
              <a:rPr lang="en-US" altLang="en-US" dirty="0"/>
            </a:br>
            <a:r>
              <a:rPr lang="fr-FR"/>
              <a:t>Introduction à DevOps et SRE</a:t>
            </a:r>
          </a:p>
        </p:txBody>
      </p:sp>
      <p:sp>
        <p:nvSpPr>
          <p:cNvPr id="2" name="Content Placeholder 1"/>
          <p:cNvSpPr>
            <a:spLocks noGrp="1"/>
          </p:cNvSpPr>
          <p:nvPr>
            <p:ph idx="1"/>
          </p:nvPr>
        </p:nvSpPr>
        <p:spPr>
          <a:xfrm>
            <a:off x="118753" y="834569"/>
            <a:ext cx="8853286" cy="2197998"/>
          </a:xfrm>
        </p:spPr>
        <p:txBody>
          <a:bodyPr/>
          <a:lstStyle/>
          <a:p>
            <a:pPr rtl="0">
              <a:buFont typeface="Arial" panose="020B0604020202020204" pitchFamily="34" charset="0"/>
              <a:buChar char="•"/>
            </a:pPr>
            <a:r>
              <a:rPr lang="fr-FR" sz="1600"/>
              <a:t>Pour que l'automatisation complète soit vraiment efficace, elle nécessite des changements dans la culture organisationnelle, y compris la réduction des divisions historiques entre le développement (développement) et les opérations (opérations).</a:t>
            </a:r>
          </a:p>
          <a:p>
            <a:pPr rtl="0">
              <a:buFont typeface="Arial" panose="020B0604020202020204" pitchFamily="34" charset="0"/>
              <a:buChar char="•"/>
            </a:pPr>
            <a:r>
              <a:rPr lang="fr-FR" sz="1600"/>
              <a:t>Historiquement, la création d'applications était le travail des développeurs de logiciels (Dev), et s'assurer que les applications fonctionnent pour les utilisateurs et que l'entreprise était la province spécialisée des opérations informatiques (Ops).</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757149111"/>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DevOps et SRE</a:t>
            </a:r>
            <a:r>
              <a:rPr lang="en-US" altLang="en-US" dirty="0"/>
              <a:t/>
            </a:r>
            <a:br>
              <a:rPr lang="en-US" altLang="en-US" dirty="0"/>
            </a:br>
            <a:r>
              <a:rPr lang="fr-FR"/>
              <a:t>DevOps Divide</a:t>
            </a:r>
          </a:p>
        </p:txBody>
      </p:sp>
      <p:sp>
        <p:nvSpPr>
          <p:cNvPr id="2" name="Content Placeholder 1">
            <a:extLst>
              <a:ext uri="{FF2B5EF4-FFF2-40B4-BE49-F238E27FC236}">
                <a16:creationId xmlns="" xmlns:c="http://schemas.openxmlformats.org/drawingml/2006/chart" xmlns:c15="http://schemas.microsoft.com/office/drawing/2012/chart" xmlns:a16="http://schemas.microsoft.com/office/drawing/2014/main" id="{DFEF0CA2-FCD9-46E7-A407-CCD1D1BA2095}"/>
              </a:ext>
            </a:extLst>
          </p:cNvPr>
          <p:cNvSpPr/>
          <p:nvPr/>
        </p:nvSpPr>
        <p:spPr>
          <a:xfrm>
            <a:off x="121535" y="722665"/>
            <a:ext cx="8640502" cy="307777"/>
          </a:xfrm>
          <a:prstGeom prst="rect">
            <a:avLst/>
          </a:prstGeom>
        </p:spPr>
        <p:txBody>
          <a:bodyPr wrap="square">
            <a:spAutoFit/>
          </a:bodyPr>
          <a:lstStyle/>
          <a:p>
            <a:pPr marL="0" indent="0" rtl="0">
              <a:buNone/>
            </a:pPr>
            <a:r>
              <a:rPr lang="fr-FR" sz="1400">
                <a:solidFill>
                  <a:srgbClr val="000000"/>
                </a:solidFill>
                <a:latin typeface="+mn-lt"/>
              </a:rPr>
              <a:t>Le tableau suivant décrit les différentes caractéristiques de Dev et Ops :</a:t>
            </a:r>
          </a:p>
        </p:txBody>
      </p:sp>
      <p:graphicFrame>
        <p:nvGraphicFramePr>
          <p:cNvPr id="3" name="Table 2"/>
          <p:cNvGraphicFramePr>
            <a:graphicFrameLocks noGrp="1"/>
          </p:cNvGraphicFramePr>
          <p:nvPr>
            <p:extLst>
              <p:ext uri="{D42A27DB-BD31-4B8C-83A1-F6EECF244321}">
                <p14:modId xmlns="" xmlns:c="http://schemas.openxmlformats.org/drawingml/2006/chart" xmlns:c15="http://schemas.microsoft.com/office/drawing/2012/chart" xmlns:p14="http://schemas.microsoft.com/office/powerpoint/2010/main" val="1409074463"/>
              </p:ext>
            </p:extLst>
          </p:nvPr>
        </p:nvGraphicFramePr>
        <p:xfrm>
          <a:off x="243070" y="1063863"/>
          <a:ext cx="8640503" cy="4076700"/>
        </p:xfrm>
        <a:graphic>
          <a:graphicData uri="http://schemas.openxmlformats.org/drawingml/2006/table">
            <a:tbl>
              <a:tblPr firstRow="1" bandRow="1">
                <a:tableStyleId>{5C22544A-7EE6-4342-B048-85BDC9FD1C3A}</a:tableStyleId>
              </a:tblPr>
              <a:tblGrid>
                <a:gridCol w="1493133">
                  <a:extLst>
                    <a:ext uri="{9D8B030D-6E8A-4147-A177-3AD203B41FA5}">
                      <a16:colId xmlns="" xmlns:c="http://schemas.openxmlformats.org/drawingml/2006/chart" xmlns:c15="http://schemas.microsoft.com/office/drawing/2012/chart" xmlns:a16="http://schemas.microsoft.com/office/drawing/2014/main" val="20000"/>
                    </a:ext>
                  </a:extLst>
                </a:gridCol>
                <a:gridCol w="3368232">
                  <a:extLst>
                    <a:ext uri="{9D8B030D-6E8A-4147-A177-3AD203B41FA5}">
                      <a16:colId xmlns="" xmlns:c="http://schemas.openxmlformats.org/drawingml/2006/chart" xmlns:c15="http://schemas.microsoft.com/office/drawing/2012/chart" xmlns:a16="http://schemas.microsoft.com/office/drawing/2014/main" val="20001"/>
                    </a:ext>
                  </a:extLst>
                </a:gridCol>
                <a:gridCol w="3779138">
                  <a:extLst>
                    <a:ext uri="{9D8B030D-6E8A-4147-A177-3AD203B41FA5}">
                      <a16:colId xmlns="" xmlns:c="http://schemas.openxmlformats.org/drawingml/2006/chart" xmlns:c15="http://schemas.microsoft.com/office/drawing/2012/chart" xmlns:a16="http://schemas.microsoft.com/office/drawing/2014/main" val="20002"/>
                    </a:ext>
                  </a:extLst>
                </a:gridCol>
              </a:tblGrid>
              <a:tr h="350839">
                <a:tc>
                  <a:txBody>
                    <a:bodyPr/>
                    <a:lstStyle/>
                    <a:p>
                      <a:pPr algn="ctr" rtl="0"/>
                      <a:r>
                        <a:rPr lang="fr-FR" sz="1400"/>
                        <a:t>Caractéristiques</a:t>
                      </a:r>
                    </a:p>
                  </a:txBody>
                  <a:tcPr anchor="ctr"/>
                </a:tc>
                <a:tc>
                  <a:txBody>
                    <a:bodyPr/>
                    <a:lstStyle/>
                    <a:p>
                      <a:pPr algn="ctr" rtl="0"/>
                      <a:r>
                        <a:rPr lang="fr-FR" sz="1400"/>
                        <a:t>Dév.</a:t>
                      </a:r>
                    </a:p>
                  </a:txBody>
                  <a:tcPr anchor="ctr"/>
                </a:tc>
                <a:tc>
                  <a:txBody>
                    <a:bodyPr/>
                    <a:lstStyle/>
                    <a:p>
                      <a:pPr algn="ctr" rtl="0"/>
                      <a:r>
                        <a:rPr lang="fr-FR" sz="1400"/>
                        <a:t>Ops</a:t>
                      </a:r>
                    </a:p>
                  </a:txBody>
                  <a:tcPr anchor="ctr"/>
                </a:tc>
                <a:extLst>
                  <a:ext uri="{0D108BD9-81ED-4DB2-BD59-A6C34878D82A}">
                    <a16:rowId xmlns="" xmlns:c="http://schemas.openxmlformats.org/drawingml/2006/chart" xmlns:c15="http://schemas.microsoft.com/office/drawing/2012/chart" xmlns:a16="http://schemas.microsoft.com/office/drawing/2014/main" val="10000"/>
                  </a:ext>
                </a:extLst>
              </a:tr>
              <a:tr h="486716">
                <a:tc>
                  <a:txBody>
                    <a:bodyPr/>
                    <a:lstStyle/>
                    <a:p>
                      <a:pPr algn="l" rtl="0"/>
                      <a:r>
                        <a:rPr lang="fr-FR" sz="1400"/>
                        <a:t>Se préoccupe de</a:t>
                      </a:r>
                    </a:p>
                  </a:txBody>
                  <a:tcPr anchor="ctr"/>
                </a:tc>
                <a:tc>
                  <a:txBody>
                    <a:bodyPr/>
                    <a:lstStyle/>
                    <a:p>
                      <a:pPr rtl="0" fontAlgn="ctr"/>
                      <a:r>
                        <a:rPr lang="fr-FR" sz="1400" b="0">
                          <a:effectLst/>
                        </a:rPr>
                        <a:t>Applications sur mesure et comment elles fonctionnent</a:t>
                      </a:r>
                    </a:p>
                  </a:txBody>
                  <a:tcPr marL="47625" marR="47625" marT="47625" marB="47625" anchor="ctr"/>
                </a:tc>
                <a:tc>
                  <a:txBody>
                    <a:bodyPr/>
                    <a:lstStyle/>
                    <a:p>
                      <a:pPr rtl="0" fontAlgn="ctr"/>
                      <a:r>
                        <a:rPr lang="fr-FR" sz="1400" b="0">
                          <a:effectLst/>
                        </a:rPr>
                        <a:t>Les applications et leur mode d'exécution, ainsi que l'infrastructure, le système d'exploitation, le réseau, etc.</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10001"/>
                  </a:ext>
                </a:extLst>
              </a:tr>
              <a:tr h="486716">
                <a:tc>
                  <a:txBody>
                    <a:bodyPr/>
                    <a:lstStyle/>
                    <a:p>
                      <a:pPr rtl="0" fontAlgn="ctr"/>
                      <a:r>
                        <a:rPr lang="fr-FR" sz="1400" b="0">
                          <a:effectLst/>
                        </a:rPr>
                        <a:t>L'entreprise traite comme</a:t>
                      </a:r>
                    </a:p>
                  </a:txBody>
                  <a:tcPr marL="47625" marR="47625" marT="47625" marB="47625" anchor="ctr"/>
                </a:tc>
                <a:tc>
                  <a:txBody>
                    <a:bodyPr/>
                    <a:lstStyle/>
                    <a:p>
                      <a:pPr rtl="0" fontAlgn="ctr"/>
                      <a:r>
                        <a:rPr lang="fr-FR" sz="1400" b="0">
                          <a:effectLst/>
                        </a:rPr>
                        <a:t>Centre de profit : demande des ressources</a:t>
                      </a:r>
                    </a:p>
                  </a:txBody>
                  <a:tcPr marL="47625" marR="47625" marT="47625" marB="47625" anchor="ctr"/>
                </a:tc>
                <a:tc>
                  <a:txBody>
                    <a:bodyPr/>
                    <a:lstStyle/>
                    <a:p>
                      <a:pPr rtl="0" fontAlgn="ctr"/>
                      <a:r>
                        <a:rPr lang="fr-FR" sz="1400" b="0">
                          <a:effectLst/>
                        </a:rPr>
                        <a:t>Centre de coûts : fournit et rend compte des ressources</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10002"/>
                  </a:ext>
                </a:extLst>
              </a:tr>
              <a:tr h="486716">
                <a:tc>
                  <a:txBody>
                    <a:bodyPr/>
                    <a:lstStyle/>
                    <a:p>
                      <a:pPr rtl="0" fontAlgn="ctr"/>
                      <a:r>
                        <a:rPr lang="fr-FR" sz="1400" b="0">
                          <a:effectLst/>
                        </a:rPr>
                        <a:t>Participe à la rotation sur appel</a:t>
                      </a:r>
                    </a:p>
                  </a:txBody>
                  <a:tcPr marL="47625" marR="47625" marT="47625" marB="47625" anchor="ctr"/>
                </a:tc>
                <a:tc>
                  <a:txBody>
                    <a:bodyPr/>
                    <a:lstStyle/>
                    <a:p>
                      <a:pPr rtl="0" fontAlgn="ctr"/>
                      <a:r>
                        <a:rPr lang="fr-FR" sz="1400" b="0">
                          <a:effectLst/>
                        </a:rPr>
                        <a:t>Occasionnellement (uniquement lorsque les problèmes sont transmis à dev)</a:t>
                      </a:r>
                    </a:p>
                  </a:txBody>
                  <a:tcPr marL="47625" marR="47625" marT="47625" marB="47625" anchor="ctr"/>
                </a:tc>
                <a:tc>
                  <a:txBody>
                    <a:bodyPr/>
                    <a:lstStyle/>
                    <a:p>
                      <a:pPr rtl="0" fontAlgn="ctr"/>
                      <a:r>
                        <a:rPr lang="fr-FR" sz="1400" b="0">
                          <a:effectLst/>
                        </a:rPr>
                        <a:t>Régulièrement (point de lance)</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10003"/>
                  </a:ext>
                </a:extLst>
              </a:tr>
              <a:tr h="486716">
                <a:tc>
                  <a:txBody>
                    <a:bodyPr/>
                    <a:lstStyle/>
                    <a:p>
                      <a:pPr rtl="0" fontAlgn="ctr"/>
                      <a:r>
                        <a:rPr lang="fr-FR" sz="1400" b="0">
                          <a:effectLst/>
                        </a:rPr>
                        <a:t>Performance mesurée </a:t>
                      </a:r>
                    </a:p>
                  </a:txBody>
                  <a:tcPr marL="47625" marR="47625" marT="47625" marB="47625" anchor="ctr"/>
                </a:tc>
                <a:tc>
                  <a:txBody>
                    <a:bodyPr/>
                    <a:lstStyle/>
                    <a:p>
                      <a:pPr rtl="0" fontAlgn="ctr"/>
                      <a:r>
                        <a:rPr lang="fr-FR" sz="1400" b="0">
                          <a:effectLst/>
                        </a:rPr>
                        <a:t>Abstraitement (y compris les mauvaises mesures)</a:t>
                      </a:r>
                    </a:p>
                  </a:txBody>
                  <a:tcPr marL="47625" marR="47625" marT="47625" marB="47625" anchor="ctr"/>
                </a:tc>
                <a:tc>
                  <a:txBody>
                    <a:bodyPr/>
                    <a:lstStyle/>
                    <a:p>
                      <a:pPr rtl="0" fontAlgn="ctr"/>
                      <a:r>
                        <a:rPr lang="fr-FR" sz="1400" b="0">
                          <a:effectLst/>
                        </a:rPr>
                        <a:t>Concrètement (conformité SLA, problèmes résolus)</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10004"/>
                  </a:ext>
                </a:extLst>
              </a:tr>
              <a:tr h="685665">
                <a:tc>
                  <a:txBody>
                    <a:bodyPr/>
                    <a:lstStyle/>
                    <a:p>
                      <a:pPr rtl="0" fontAlgn="ctr"/>
                      <a:r>
                        <a:rPr lang="fr-FR" sz="1400" b="0">
                          <a:effectLst/>
                        </a:rPr>
                        <a:t>Compétences requises </a:t>
                      </a:r>
                    </a:p>
                  </a:txBody>
                  <a:tcPr marL="47625" marR="47625" marT="47625" marB="47625" anchor="ctr"/>
                </a:tc>
                <a:tc>
                  <a:txBody>
                    <a:bodyPr/>
                    <a:lstStyle/>
                    <a:p>
                      <a:pPr rtl="0" fontAlgn="ctr"/>
                      <a:r>
                        <a:rPr lang="fr-FR" sz="1400" b="0">
                          <a:effectLst/>
                        </a:rPr>
                        <a:t>Plus profond que large : langages, API, architecture, outils, processus,</a:t>
                      </a:r>
                      <a:r>
                        <a:rPr lang="fr-FR" sz="1400" b="0" baseline="0">
                          <a:effectLst/>
                        </a:rPr>
                        <a:t> etc.</a:t>
                      </a:r>
                    </a:p>
                  </a:txBody>
                  <a:tcPr marL="47625" marR="47625" marT="47625" marB="47625" anchor="ctr"/>
                </a:tc>
                <a:tc>
                  <a:txBody>
                    <a:bodyPr/>
                    <a:lstStyle/>
                    <a:p>
                      <a:pPr rtl="0" fontAlgn="ctr"/>
                      <a:r>
                        <a:rPr lang="fr-FR" sz="1400" b="0">
                          <a:effectLst/>
                        </a:rPr>
                        <a:t>Plus large que profond : configuration, administration, système d'exploitation, automatisation, </a:t>
                      </a:r>
                      <a:r>
                        <a:rPr lang="fr-FR" sz="1400" b="0" baseline="0">
                          <a:effectLst/>
                        </a:rPr>
                        <a:t>etc.</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2157100930"/>
                  </a:ext>
                </a:extLst>
              </a:tr>
              <a:tr h="486716">
                <a:tc>
                  <a:txBody>
                    <a:bodyPr/>
                    <a:lstStyle/>
                    <a:p>
                      <a:pPr rtl="0" fontAlgn="ctr"/>
                      <a:r>
                        <a:rPr lang="fr-FR" sz="1400" b="0">
                          <a:effectLst/>
                        </a:rPr>
                        <a:t>Agilité requise</a:t>
                      </a:r>
                    </a:p>
                  </a:txBody>
                  <a:tcPr marL="47625" marR="47625" marT="47625" marB="47625" anchor="ctr"/>
                </a:tc>
                <a:tc>
                  <a:txBody>
                    <a:bodyPr/>
                    <a:lstStyle/>
                    <a:p>
                      <a:pPr rtl="0" fontAlgn="ctr"/>
                      <a:r>
                        <a:rPr lang="fr-FR" sz="1400" b="0">
                          <a:effectLst/>
                        </a:rPr>
                        <a:t>Déplacer vite, innover, casser les choses, réparer plus tard</a:t>
                      </a:r>
                    </a:p>
                  </a:txBody>
                  <a:tcPr marL="47625" marR="47625" marT="47625" marB="47625" anchor="ctr"/>
                </a:tc>
                <a:tc>
                  <a:txBody>
                    <a:bodyPr/>
                    <a:lstStyle/>
                    <a:p>
                      <a:pPr rtl="0" fontAlgn="ctr"/>
                      <a:r>
                        <a:rPr lang="fr-FR" sz="1400" b="0">
                          <a:effectLst/>
                        </a:rPr>
                        <a:t>Les investissements doivent être largement justifiés, les attentes gérées</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2043771995"/>
                  </a:ext>
                </a:extLst>
              </a:tr>
            </a:tbl>
          </a:graphicData>
        </a:graphic>
      </p:graphicFrame>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11521865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DevOps et SRE</a:t>
            </a:r>
            <a:r>
              <a:rPr lang="en-US" altLang="en-US" dirty="0"/>
              <a:t/>
            </a:r>
            <a:br>
              <a:rPr lang="en-US" altLang="en-US" dirty="0"/>
            </a:br>
            <a:r>
              <a:rPr lang="fr-FR"/>
              <a:t>DevOps Divide (suite)</a:t>
            </a:r>
          </a:p>
        </p:txBody>
      </p:sp>
      <p:sp>
        <p:nvSpPr>
          <p:cNvPr id="2" name="Content Placeholder 1"/>
          <p:cNvSpPr>
            <a:spLocks noGrp="1"/>
          </p:cNvSpPr>
          <p:nvPr>
            <p:ph idx="1"/>
          </p:nvPr>
        </p:nvSpPr>
        <p:spPr>
          <a:xfrm>
            <a:off x="118753" y="834568"/>
            <a:ext cx="8853286" cy="4003649"/>
          </a:xfrm>
        </p:spPr>
        <p:txBody>
          <a:bodyPr/>
          <a:lstStyle/>
          <a:p>
            <a:pPr marL="0" indent="0" rtl="0">
              <a:buNone/>
            </a:pPr>
            <a:r>
              <a:rPr lang="fr-FR" sz="1600"/>
              <a:t>Dans l'écosystème informatique d'entreprise traditionnel de pré-virtualisation, séparer Dev des Ops semblait judicieux.</a:t>
            </a:r>
          </a:p>
          <a:p>
            <a:pPr marL="0" indent="0" rtl="0">
              <a:buNone/>
            </a:pPr>
            <a:r>
              <a:rPr lang="fr-FR" sz="1600"/>
              <a:t>Au début des années 2000, un mouvement a commencé pour traiter Dev et Ops comme une seule entité :</a:t>
            </a:r>
          </a:p>
          <a:p>
            <a:pPr lvl="1" rtl="0">
              <a:buFont typeface="Arial" panose="020B0604020202020204" pitchFamily="34" charset="0"/>
              <a:buChar char="•"/>
            </a:pPr>
            <a:r>
              <a:rPr lang="fr-FR" sz="1600"/>
              <a:t>Rendez les codeurs responsables du déploiement et de la maintenance.</a:t>
            </a:r>
          </a:p>
          <a:p>
            <a:pPr lvl="1" rtl="0">
              <a:buFont typeface="Arial" panose="020B0604020202020204" pitchFamily="34" charset="0"/>
              <a:buChar char="•"/>
            </a:pPr>
            <a:r>
              <a:rPr lang="fr-FR" sz="1600"/>
              <a:t>Traiter l'infrastructure virtualisée comme un code.</a:t>
            </a:r>
          </a:p>
          <a:p>
            <a:pPr>
              <a:buFont typeface="Arial" panose="020B0604020202020204" pitchFamily="34" charset="0"/>
              <a:buChar char="•"/>
            </a:pPr>
            <a:endParaRPr lang="en-US"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4077330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DevOps et SRE</a:t>
            </a:r>
            <a:r>
              <a:rPr lang="en-US" altLang="en-US" dirty="0"/>
              <a:t/>
            </a:r>
            <a:br>
              <a:rPr lang="en-US" altLang="en-US" dirty="0"/>
            </a:br>
            <a:r>
              <a:rPr lang="fr-FR"/>
              <a:t>Évolution des DevOps</a:t>
            </a:r>
          </a:p>
        </p:txBody>
      </p:sp>
      <p:sp>
        <p:nvSpPr>
          <p:cNvPr id="2" name="Content Placeholder 1"/>
          <p:cNvSpPr>
            <a:spLocks noGrp="1"/>
          </p:cNvSpPr>
          <p:nvPr>
            <p:ph idx="1"/>
          </p:nvPr>
        </p:nvSpPr>
        <p:spPr>
          <a:xfrm>
            <a:off x="199291" y="834569"/>
            <a:ext cx="8639909" cy="3971893"/>
          </a:xfrm>
        </p:spPr>
        <p:txBody>
          <a:bodyPr/>
          <a:lstStyle/>
          <a:p>
            <a:pPr marL="0" indent="0" rtl="0">
              <a:buNone/>
            </a:pPr>
            <a:r>
              <a:rPr lang="fr-FR" sz="1600"/>
              <a:t>DevOps a évolué et continue d'évoluer dans de nombreux endroits en parallèle. Certains événements clés ont façonné la discipline telle que nous la connaissons aujourd'hui.</a:t>
            </a:r>
          </a:p>
          <a:p>
            <a:pPr rtl="0">
              <a:buFont typeface="Arial" panose="020B0604020202020204" pitchFamily="34" charset="0"/>
              <a:buChar char="•"/>
            </a:pPr>
            <a:r>
              <a:rPr lang="fr-FR" sz="1600" b="1"/>
              <a:t>Définition des Moments 1 : SRE (Site Reliability Engineering)</a:t>
            </a:r>
            <a:r>
              <a:rPr lang="fr-FR" sz="1600"/>
              <a:t> : institutionnalisation de SRE par Google en 2003.</a:t>
            </a:r>
          </a:p>
          <a:p>
            <a:pPr rtl="0">
              <a:buFont typeface="Arial" panose="020B0604020202020204" pitchFamily="34" charset="0"/>
              <a:buChar char="•"/>
            </a:pPr>
            <a:r>
              <a:rPr lang="fr-FR" sz="1600" b="1"/>
              <a:t>Définition de Moments 2 : Debois and Agile Infrastructure</a:t>
            </a:r>
            <a:r>
              <a:rPr lang="fr-FR" sz="1600"/>
              <a:t> : présentation de Patrick Debois en 2009 sur l'automatisation de l'infrastructure virtuelle et physique à l'aide du contrôle de version et de l'application des méthodes Agile.</a:t>
            </a:r>
          </a:p>
          <a:p>
            <a:pPr rtl="0">
              <a:buFont typeface="Arial" panose="020B0604020202020204" pitchFamily="34" charset="0"/>
              <a:buChar char="•"/>
            </a:pPr>
            <a:r>
              <a:rPr lang="fr-FR" sz="1600" b="1"/>
              <a:t>Defining Moments 3 : Allspaw and Hammond</a:t>
            </a:r>
            <a:r>
              <a:rPr lang="fr-FR" sz="1600"/>
              <a:t> : Présentation de John Allspaw et Paul Hammond en 2009 décrivant un ensemble simple de meilleures pratiques DevOps fondées sur l'idée que Dev et Ops permettent à l'entreprise de coopérer.</a:t>
            </a:r>
          </a:p>
          <a:p>
            <a:pPr>
              <a:buFont typeface="Arial" panose="020B0604020202020204" pitchFamily="34" charset="0"/>
              <a:buChar char="•"/>
            </a:pPr>
            <a:endParaRPr lang="en-US" sz="1600" dirty="0"/>
          </a:p>
          <a:p>
            <a:pPr marL="0" indent="0">
              <a:buNone/>
            </a:pPr>
            <a:endParaRPr lang="en-US" sz="1600" dirty="0"/>
          </a:p>
          <a:p>
            <a:pPr>
              <a:buFont typeface="Arial" panose="020B0604020202020204" pitchFamily="34" charset="0"/>
              <a:buChar char="•"/>
            </a:pPr>
            <a:endParaRPr lang="en-US"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09744881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DevOps et SRE</a:t>
            </a:r>
            <a:r>
              <a:rPr lang="en-US" altLang="en-US" dirty="0"/>
              <a:t/>
            </a:r>
            <a:br>
              <a:rPr lang="en-US" altLang="en-US" dirty="0"/>
            </a:br>
            <a:r>
              <a:rPr lang="fr-FR"/>
              <a:t>Principes fondamentaux de DevOps</a:t>
            </a:r>
          </a:p>
        </p:txBody>
      </p:sp>
      <p:sp>
        <p:nvSpPr>
          <p:cNvPr id="2" name="Content Placeholder 1"/>
          <p:cNvSpPr>
            <a:spLocks noGrp="1"/>
          </p:cNvSpPr>
          <p:nvPr>
            <p:ph idx="1"/>
          </p:nvPr>
        </p:nvSpPr>
        <p:spPr>
          <a:xfrm>
            <a:off x="133634" y="760935"/>
            <a:ext cx="8893135" cy="4033804"/>
          </a:xfrm>
        </p:spPr>
        <p:txBody>
          <a:bodyPr/>
          <a:lstStyle/>
          <a:p>
            <a:pPr marL="0" indent="0" rtl="0">
              <a:buNone/>
            </a:pPr>
            <a:r>
              <a:rPr lang="fr-FR" sz="1600"/>
              <a:t>Les DEVOP/SRE ont de nombreux principes fondamentaux et pratiques exemplaires :</a:t>
            </a:r>
          </a:p>
          <a:p>
            <a:pPr rtl="0">
              <a:buFont typeface="Arial" panose="020B0604020202020204" pitchFamily="34" charset="0"/>
              <a:buChar char="•"/>
            </a:pPr>
            <a:r>
              <a:rPr lang="fr-FR" sz="1600"/>
              <a:t>Un accent sur l'automatisation</a:t>
            </a:r>
          </a:p>
          <a:p>
            <a:pPr rtl="0">
              <a:buFont typeface="Arial" panose="020B0604020202020204" pitchFamily="34" charset="0"/>
              <a:buChar char="•"/>
            </a:pPr>
            <a:r>
              <a:rPr lang="fr-FR" sz="1600"/>
              <a:t>L'idée que « l'échec est normal »</a:t>
            </a:r>
          </a:p>
          <a:p>
            <a:pPr rtl="0">
              <a:buFont typeface="Arial" panose="020B0604020202020204" pitchFamily="34" charset="0"/>
              <a:buChar char="•"/>
            </a:pPr>
            <a:r>
              <a:rPr lang="fr-FR" sz="1600"/>
              <a:t>Un remaniement de la « disponibilité » en termes de ce qu'une entreprise peut tolérer</a:t>
            </a:r>
          </a:p>
          <a:p>
            <a:pPr marL="0" indent="0">
              <a:buNone/>
            </a:pPr>
            <a:endParaRPr lang="en-US"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3878073"/>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DevOps et SRE</a:t>
            </a:r>
            <a:r>
              <a:rPr lang="en-US" altLang="en-US" dirty="0"/>
              <a:t/>
            </a:r>
            <a:br>
              <a:rPr lang="en-US" altLang="en-US" dirty="0"/>
            </a:br>
            <a:r>
              <a:rPr lang="fr-FR"/>
              <a:t>Principes fondamentaux de DevOps</a:t>
            </a:r>
          </a:p>
        </p:txBody>
      </p:sp>
      <p:sp>
        <p:nvSpPr>
          <p:cNvPr id="2" name="Content Placeholder 1"/>
          <p:cNvSpPr>
            <a:spLocks noGrp="1"/>
          </p:cNvSpPr>
          <p:nvPr>
            <p:ph idx="1"/>
          </p:nvPr>
        </p:nvSpPr>
        <p:spPr>
          <a:xfrm>
            <a:off x="145358" y="831273"/>
            <a:ext cx="8853286" cy="3613405"/>
          </a:xfrm>
        </p:spPr>
        <p:txBody>
          <a:bodyPr/>
          <a:lstStyle/>
          <a:p>
            <a:pPr marL="0" indent="0" rtl="0">
              <a:buNone/>
            </a:pPr>
            <a:r>
              <a:rPr lang="fr-FR" sz="1600" b="1"/>
              <a:t>SLOS, SLIS et budgets d'erreurs</a:t>
            </a:r>
          </a:p>
          <a:p>
            <a:pPr lvl="1" rtl="0">
              <a:buFont typeface="Arial" panose="020B0604020202020204" pitchFamily="34" charset="0"/>
              <a:buChar char="•"/>
            </a:pPr>
            <a:r>
              <a:rPr lang="fr-FR" sz="1600"/>
              <a:t>Les deux idées liées à la culture DevOps et SRE sont que les DevOps doivent fournir une valeur commerciale mesurable et convenue, et la réalité statistique de le faire parfaitement est impossible.</a:t>
            </a:r>
          </a:p>
          <a:p>
            <a:pPr lvl="1" rtl="0">
              <a:buFont typeface="Arial" panose="020B0604020202020204" pitchFamily="34" charset="0"/>
              <a:buChar char="•"/>
            </a:pPr>
            <a:r>
              <a:rPr lang="fr-FR" sz="1600"/>
              <a:t>Ces idées sont codifiées dans un objectif de niveau de service (OLS) défini en termes de mesures réelles appelées indicateurs de niveau de service (ILS).</a:t>
            </a:r>
          </a:p>
          <a:p>
            <a:pPr lvl="1" rtl="0">
              <a:buFont typeface="Arial" panose="020B0604020202020204" pitchFamily="34" charset="0"/>
              <a:buChar char="•"/>
            </a:pPr>
            <a:r>
              <a:rPr lang="fr-FR" sz="1600"/>
              <a:t>Les SIL s'alignent à la réalité pratique de la prestation d'un service aux clients.</a:t>
            </a:r>
          </a:p>
          <a:p>
            <a:pPr lvl="1" rtl="0">
              <a:buFont typeface="Arial" panose="020B0604020202020204" pitchFamily="34" charset="0"/>
              <a:buChar char="•"/>
            </a:pPr>
            <a:r>
              <a:rPr lang="fr-FR" sz="1600"/>
              <a:t>La méthodologie SLO/SLI permet une livraison plus rapide et moins coûteuse de valeur commerciale en supprimant l'obligation de rechercher la perfection. Elle peut également influer sur le rythme, la portée et d'autres aspects du développement afin d'assurer et d'améliorer l'adéquation.</a:t>
            </a:r>
          </a:p>
          <a:p>
            <a:pPr lvl="1" rtl="0">
              <a:buFont typeface="Arial" panose="020B0604020202020204" pitchFamily="34" charset="0"/>
              <a:buChar char="•"/>
            </a:pPr>
            <a:r>
              <a:rPr lang="fr-FR" sz="1600"/>
              <a:t>Une façon de modéliser les résultats de SLO/SLI nécessite d'établir un budget d'erreur pour un service pendant une période donnée, puis de soustraire les échecs pour atteindre SLO de cette valeur. </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415411007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 xmlns:c="http://schemas.openxmlformats.org/drawingml/2006/chart" xmlns:c15="http://schemas.microsoft.com/office/drawing/2012/chart"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À quoi s'attendre dans ce module</a:t>
            </a:r>
          </a:p>
        </p:txBody>
      </p:sp>
      <p:sp>
        <p:nvSpPr>
          <p:cNvPr id="6" name="Content Placeholder 1">
            <a:extLst>
              <a:ext uri="{FF2B5EF4-FFF2-40B4-BE49-F238E27FC236}">
                <a16:creationId xmlns="" xmlns:c="http://schemas.openxmlformats.org/drawingml/2006/chart" xmlns:c15="http://schemas.microsoft.com/office/drawing/2012/chart"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None/>
            </a:pPr>
            <a:r>
              <a:rPr lang="fr-FR" sz="1600"/>
              <a:t>Pour faciliter l'apprentissage, les caractéristiques suivantes peuvent être incluses dans ce module :</a:t>
            </a:r>
          </a:p>
          <a:p>
            <a:pPr marL="0" indent="0">
              <a:buNone/>
            </a:pPr>
            <a:endParaRPr lang="en-US" dirty="0"/>
          </a:p>
          <a:p>
            <a:pPr marL="0" indent="0">
              <a:buFont typeface="Wingdings" panose="05000000000000000000" pitchFamily="2" charset="2"/>
              <a:buNone/>
            </a:pPr>
            <a:endParaRPr lang="en-US" sz="1400" dirty="0">
              <a:ea typeface="+mn-ea"/>
              <a:cs typeface="+mn-cs"/>
            </a:endParaRPr>
          </a:p>
        </p:txBody>
      </p:sp>
      <p:graphicFrame>
        <p:nvGraphicFramePr>
          <p:cNvPr id="4" name="Content Placeholder 3">
            <a:extLst>
              <a:ext uri="{FF2B5EF4-FFF2-40B4-BE49-F238E27FC236}">
                <a16:creationId xmlns="" xmlns:c="http://schemas.openxmlformats.org/drawingml/2006/chart" xmlns:c15="http://schemas.microsoft.com/office/drawing/2012/chart" xmlns:a16="http://schemas.microsoft.com/office/drawing/2014/main" id="{DDD52CCD-9D1E-4CC4-815A-A5967A0831D9}"/>
              </a:ext>
            </a:extLst>
          </p:cNvPr>
          <p:cNvGraphicFramePr>
            <a:graphicFrameLocks noGrp="1"/>
          </p:cNvGraphicFramePr>
          <p:nvPr>
            <p:ph idx="1"/>
            <p:extLst>
              <p:ext uri="{D42A27DB-BD31-4B8C-83A1-F6EECF244321}">
                <p14:modId xmlns="" xmlns:c="http://schemas.openxmlformats.org/drawingml/2006/chart" xmlns:c15="http://schemas.microsoft.com/office/drawing/2012/chart" xmlns:p14="http://schemas.microsoft.com/office/powerpoint/2010/main" val="1449555638"/>
              </p:ext>
            </p:extLst>
          </p:nvPr>
        </p:nvGraphicFramePr>
        <p:xfrm>
          <a:off x="235781" y="1279280"/>
          <a:ext cx="8595235" cy="1432560"/>
        </p:xfrm>
        <a:graphic>
          <a:graphicData uri="http://schemas.openxmlformats.org/drawingml/2006/table">
            <a:tbl>
              <a:tblPr firstRow="1" bandRow="1">
                <a:tableStyleId>{5C22544A-7EE6-4342-B048-85BDC9FD1C3A}</a:tableStyleId>
              </a:tblPr>
              <a:tblGrid>
                <a:gridCol w="2178265">
                  <a:extLst>
                    <a:ext uri="{9D8B030D-6E8A-4147-A177-3AD203B41FA5}">
                      <a16:colId xmlns="" xmlns:c="http://schemas.openxmlformats.org/drawingml/2006/chart" xmlns:c15="http://schemas.microsoft.com/office/drawing/2012/chart" xmlns:a16="http://schemas.microsoft.com/office/drawing/2014/main" val="3215831619"/>
                    </a:ext>
                  </a:extLst>
                </a:gridCol>
                <a:gridCol w="6416970">
                  <a:extLst>
                    <a:ext uri="{9D8B030D-6E8A-4147-A177-3AD203B41FA5}">
                      <a16:colId xmlns="" xmlns:c="http://schemas.openxmlformats.org/drawingml/2006/chart" xmlns:c15="http://schemas.microsoft.com/office/drawing/2012/chart" xmlns:a16="http://schemas.microsoft.com/office/drawing/2014/main" val="276475465"/>
                    </a:ext>
                  </a:extLst>
                </a:gridCol>
              </a:tblGrid>
              <a:tr h="265091">
                <a:tc>
                  <a:txBody>
                    <a:bodyPr/>
                    <a:lstStyle/>
                    <a:p>
                      <a:pPr algn="ctr" rtl="0" fontAlgn="b"/>
                      <a:r>
                        <a:rPr lang="fr-FR" sz="1400" b="1" i="0" u="none" strike="noStrike">
                          <a:solidFill>
                            <a:schemeClr val="bg1"/>
                          </a:solidFill>
                          <a:effectLst/>
                          <a:latin typeface="+mn-lt"/>
                        </a:rPr>
                        <a:t>Fonctionnalité</a:t>
                      </a:r>
                    </a:p>
                  </a:txBody>
                  <a:tcPr marL="9525" marR="9525" marT="9525" marB="0" anchor="ctr"/>
                </a:tc>
                <a:tc>
                  <a:txBody>
                    <a:bodyPr/>
                    <a:lstStyle/>
                    <a:p>
                      <a:pPr algn="ctr" rtl="0"/>
                      <a:r>
                        <a:rPr lang="fr-FR"/>
                        <a:t>Description</a:t>
                      </a:r>
                    </a:p>
                  </a:txBody>
                  <a:tcPr anchor="ctr"/>
                </a:tc>
                <a:extLst>
                  <a:ext uri="{0D108BD9-81ED-4DB2-BD59-A6C34878D82A}">
                    <a16:rowId xmlns="" xmlns:c="http://schemas.openxmlformats.org/drawingml/2006/chart" xmlns:c15="http://schemas.microsoft.com/office/drawing/2012/chart" xmlns:a16="http://schemas.microsoft.com/office/drawing/2014/main" val="3768427975"/>
                  </a:ext>
                </a:extLst>
              </a:tr>
              <a:tr h="265091">
                <a:tc>
                  <a:txBody>
                    <a:bodyPr/>
                    <a:lstStyle/>
                    <a:p>
                      <a:pPr algn="l" rtl="0" fontAlgn="b"/>
                      <a:r>
                        <a:rPr lang="fr-FR" sz="1400" kern="1200">
                          <a:solidFill>
                            <a:schemeClr val="dk1"/>
                          </a:solidFill>
                          <a:latin typeface="+mn-lt"/>
                          <a:ea typeface="+mn-ea"/>
                          <a:cs typeface="+mn-cs"/>
                        </a:rPr>
                        <a:t>Travaux Pratiques</a:t>
                      </a:r>
                    </a:p>
                  </a:txBody>
                  <a:tcPr marL="9525" marR="9525" marT="9525" marB="0" anchor="b"/>
                </a:tc>
                <a:tc>
                  <a:txBody>
                    <a:bodyPr/>
                    <a:lstStyle/>
                    <a:p>
                      <a:pPr rtl="0"/>
                      <a:r>
                        <a:rPr lang="fr-FR" sz="1400" kern="1200">
                          <a:solidFill>
                            <a:schemeClr val="dk1"/>
                          </a:solidFill>
                          <a:latin typeface="+mn-lt"/>
                          <a:ea typeface="+mn-ea"/>
                          <a:cs typeface="+mn-cs"/>
                        </a:rPr>
                        <a:t>Travaux Pratiques conçus pour travailler avec des équipements physiques.</a:t>
                      </a:r>
                    </a:p>
                  </a:txBody>
                  <a:tcPr/>
                </a:tc>
                <a:extLst>
                  <a:ext uri="{0D108BD9-81ED-4DB2-BD59-A6C34878D82A}">
                    <a16:rowId xmlns="" xmlns:c="http://schemas.openxmlformats.org/drawingml/2006/chart" xmlns:c15="http://schemas.microsoft.com/office/drawing/2012/chart" xmlns:a16="http://schemas.microsoft.com/office/drawing/2014/main" val="2258594367"/>
                  </a:ext>
                </a:extLst>
              </a:tr>
              <a:tr h="265091">
                <a:tc>
                  <a:txBody>
                    <a:bodyPr/>
                    <a:lstStyle/>
                    <a:p>
                      <a:pPr algn="l" rtl="0" fontAlgn="b"/>
                      <a:r>
                        <a:rPr lang="fr-FR" sz="1400" kern="1200">
                          <a:solidFill>
                            <a:schemeClr val="dk1"/>
                          </a:solidFill>
                          <a:latin typeface="+mn-lt"/>
                          <a:ea typeface="+mn-ea"/>
                          <a:cs typeface="+mn-cs"/>
                        </a:rPr>
                        <a:t>Questionnaires sur le module</a:t>
                      </a:r>
                    </a:p>
                  </a:txBody>
                  <a:tcPr marL="9525" marR="9525" marT="9525" marB="0" anchor="b"/>
                </a:tc>
                <a:tc>
                  <a:txBody>
                    <a:bodyPr/>
                    <a:lstStyle/>
                    <a:p>
                      <a:pPr rtl="0"/>
                      <a:r>
                        <a:rPr lang="fr-FR" sz="1400" kern="1200">
                          <a:solidFill>
                            <a:schemeClr val="dk1"/>
                          </a:solidFill>
                          <a:latin typeface="+mn-lt"/>
                          <a:ea typeface="+mn-ea"/>
                          <a:cs typeface="+mn-cs"/>
                        </a:rPr>
                        <a:t>Des évaluations automatiques qui intègrent les concepts et les compétences acquises tout au long de la série de rubriques présentées dans le module.</a:t>
                      </a:r>
                    </a:p>
                  </a:txBody>
                  <a:tcPr/>
                </a:tc>
                <a:extLst>
                  <a:ext uri="{0D108BD9-81ED-4DB2-BD59-A6C34878D82A}">
                    <a16:rowId xmlns="" xmlns:c="http://schemas.openxmlformats.org/drawingml/2006/chart" xmlns:c15="http://schemas.microsoft.com/office/drawing/2012/chart" xmlns:a16="http://schemas.microsoft.com/office/drawing/2014/main" val="592533815"/>
                  </a:ext>
                </a:extLst>
              </a:tr>
              <a:tr h="265091">
                <a:tc>
                  <a:txBody>
                    <a:bodyPr/>
                    <a:lstStyle/>
                    <a:p>
                      <a:pPr algn="l" rtl="0" fontAlgn="b"/>
                      <a:r>
                        <a:rPr lang="fr-FR" sz="1400" kern="1200">
                          <a:solidFill>
                            <a:schemeClr val="dk1"/>
                          </a:solidFill>
                          <a:latin typeface="+mn-lt"/>
                          <a:ea typeface="+mn-ea"/>
                          <a:cs typeface="+mn-cs"/>
                        </a:rPr>
                        <a:t>Résumé du module</a:t>
                      </a:r>
                    </a:p>
                  </a:txBody>
                  <a:tcPr marL="9525" marR="9525" marT="9525" marB="0" anchor="b"/>
                </a:tc>
                <a:tc>
                  <a:txBody>
                    <a:bodyPr/>
                    <a:lstStyle/>
                    <a:p>
                      <a:pPr rtl="0"/>
                      <a:r>
                        <a:rPr lang="fr-FR"/>
                        <a:t>Récapte brièvement le contenu du module.</a:t>
                      </a:r>
                    </a:p>
                  </a:txBody>
                  <a:tcPr/>
                </a:tc>
                <a:extLst>
                  <a:ext uri="{0D108BD9-81ED-4DB2-BD59-A6C34878D82A}">
                    <a16:rowId xmlns="" xmlns:c="http://schemas.openxmlformats.org/drawingml/2006/chart" xmlns:c15="http://schemas.microsoft.com/office/drawing/2012/chart" xmlns:a16="http://schemas.microsoft.com/office/drawing/2014/main" val="2267046280"/>
                  </a:ext>
                </a:extLst>
              </a:tr>
            </a:tbl>
          </a:graphicData>
        </a:graphic>
      </p:graphicFrame>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73605805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DevOps et SRE</a:t>
            </a:r>
            <a:r>
              <a:rPr lang="en-US" altLang="en-US" dirty="0"/>
              <a:t/>
            </a:r>
            <a:br>
              <a:rPr lang="en-US" altLang="en-US" dirty="0"/>
            </a:br>
            <a:r>
              <a:rPr lang="fr-FR"/>
              <a:t>Résumé DevOps et SRE</a:t>
            </a:r>
          </a:p>
        </p:txBody>
      </p:sp>
      <p:sp>
        <p:nvSpPr>
          <p:cNvPr id="2" name="Content Placeholder 1"/>
          <p:cNvSpPr>
            <a:spLocks noGrp="1"/>
          </p:cNvSpPr>
          <p:nvPr>
            <p:ph idx="1"/>
          </p:nvPr>
        </p:nvSpPr>
        <p:spPr>
          <a:xfrm>
            <a:off x="145358" y="831273"/>
            <a:ext cx="8853286" cy="3613405"/>
          </a:xfrm>
        </p:spPr>
        <p:txBody>
          <a:bodyPr/>
          <a:lstStyle/>
          <a:p>
            <a:pPr marL="0" indent="0" rtl="0">
              <a:buNone/>
            </a:pPr>
            <a:r>
              <a:rPr lang="fr-FR" sz="1800"/>
              <a:t>DevOps/SRE coopère avec des technologies telles que la virtualisation et la conteneurisation, permettant une approche unifiée et un ensemble d'outils unifiés pour prendre en charge l'ingénierie coordonnée des applications et de l'infrastructure.</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44015149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4" y="915409"/>
            <a:ext cx="8335689" cy="1802391"/>
          </a:xfrm>
        </p:spPr>
        <p:txBody>
          <a:bodyPr/>
          <a:lstStyle/>
          <a:p>
            <a:pPr rtl="0"/>
            <a:r>
              <a:rPr lang="fr-FR">
                <a:solidFill>
                  <a:schemeClr val="accent5">
                    <a:lumMod val="40000"/>
                    <a:lumOff val="60000"/>
                  </a:schemeClr>
                </a:solidFill>
              </a:rPr>
              <a:t>7.3 Les scripts d'automatisation de base</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57323273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Scripts d'automatisation de base</a:t>
            </a:r>
            <a:r>
              <a:rPr lang="en-US" altLang="en-US" dirty="0"/>
              <a:t/>
            </a:r>
            <a:br>
              <a:rPr lang="en-US" altLang="en-US" dirty="0"/>
            </a:br>
            <a:r>
              <a:rPr lang="fr-FR"/>
              <a:t>Introduction aux scripts d'automatisation de base</a:t>
            </a:r>
          </a:p>
        </p:txBody>
      </p:sp>
      <p:sp>
        <p:nvSpPr>
          <p:cNvPr id="2" name="Content Placeholder 1"/>
          <p:cNvSpPr>
            <a:spLocks noGrp="1"/>
          </p:cNvSpPr>
          <p:nvPr>
            <p:ph idx="1"/>
          </p:nvPr>
        </p:nvSpPr>
        <p:spPr>
          <a:xfrm>
            <a:off x="145358" y="831273"/>
            <a:ext cx="8853286" cy="3435927"/>
          </a:xfrm>
        </p:spPr>
        <p:txBody>
          <a:bodyPr/>
          <a:lstStyle/>
          <a:p>
            <a:pPr rtl="0">
              <a:buFont typeface="Arial" panose="020B0604020202020204" pitchFamily="34" charset="0"/>
              <a:buChar char="•"/>
            </a:pPr>
            <a:r>
              <a:rPr lang="fr-FR" sz="1600"/>
              <a:t>Des outils d'automatisation puissants comme Ansible, Puppet et Chef apportent facilité d'utilisation, prévisibilité, discipline et capacité à travailler à grande échelle au travail DevOps. </a:t>
            </a:r>
          </a:p>
          <a:p>
            <a:pPr rtl="0">
              <a:buFont typeface="Arial" panose="020B0604020202020204" pitchFamily="34" charset="0"/>
              <a:buChar char="•"/>
            </a:pPr>
            <a:r>
              <a:rPr lang="fr-FR" sz="1600"/>
              <a:t>Bien que l'outil d'automatisation fonctionne en partie en enveloppant les fonctionnalités shell, les utilitaires du système d'exploitation, les fonctions API et d'autres éléments du plan de contrôle pour la simplicité, l'uniformité, l'enrichissement des fonctionnalités et la compatibilité dans les scénarios DevOps, ces outils ne résolvent toujours pas tous les problèmes de déploiement et de configuration.</a:t>
            </a:r>
          </a:p>
          <a:p>
            <a:pPr rtl="0">
              <a:buFont typeface="Arial" panose="020B0604020202020204" pitchFamily="34" charset="0"/>
              <a:buChar char="•"/>
            </a:pPr>
            <a:r>
              <a:rPr lang="fr-FR" sz="1600"/>
              <a:t>Chaque outil d'automatisation dispose d'une ou plusieurs fonctions qui exécutent des commandes et des scripts de base sur les cibles et renvoient les résultats.</a:t>
            </a:r>
          </a:p>
          <a:p>
            <a:pPr rtl="0">
              <a:buFont typeface="Arial" panose="020B0604020202020204" pitchFamily="34" charset="0"/>
              <a:buChar char="•"/>
            </a:pPr>
            <a:r>
              <a:rPr lang="fr-FR" sz="1600"/>
              <a:t>Il est donc important d'avoir des compétences de base en matière de script d'automatisation.</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972002637"/>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0" y="-1"/>
            <a:ext cx="9144000" cy="789880"/>
          </a:xfrm>
        </p:spPr>
        <p:txBody>
          <a:bodyPr/>
          <a:lstStyle/>
          <a:p>
            <a:pPr rtl="0"/>
            <a:r>
              <a:rPr lang="fr-FR" sz="1600"/>
              <a:t>Scripts d'automatisation de base</a:t>
            </a:r>
            <a:r>
              <a:rPr lang="en-US" altLang="en-US" dirty="0"/>
              <a:t/>
            </a:r>
            <a:br>
              <a:rPr lang="en-US" altLang="en-US" dirty="0"/>
            </a:br>
            <a:r>
              <a:rPr lang="fr-FR"/>
              <a:t>Outils de base pour l'automatisation des scripts</a:t>
            </a:r>
          </a:p>
        </p:txBody>
      </p:sp>
      <p:sp>
        <p:nvSpPr>
          <p:cNvPr id="2" name="Content Placeholder 1"/>
          <p:cNvSpPr>
            <a:spLocks noGrp="1"/>
          </p:cNvSpPr>
          <p:nvPr>
            <p:ph idx="1"/>
          </p:nvPr>
        </p:nvSpPr>
        <p:spPr>
          <a:xfrm>
            <a:off x="86742" y="690596"/>
            <a:ext cx="8853286" cy="4312227"/>
          </a:xfrm>
        </p:spPr>
        <p:txBody>
          <a:bodyPr/>
          <a:lstStyle/>
          <a:p>
            <a:pPr marL="0" indent="0" rtl="0">
              <a:buNone/>
            </a:pPr>
            <a:r>
              <a:rPr lang="fr-FR" sz="1400" dirty="0"/>
              <a:t>Les </a:t>
            </a:r>
            <a:r>
              <a:rPr lang="fr-FR" sz="1400" dirty="0" err="1"/>
              <a:t>shells</a:t>
            </a:r>
            <a:r>
              <a:rPr lang="fr-FR" sz="1400" dirty="0"/>
              <a:t> sont omniprésents, donc le script </a:t>
            </a:r>
            <a:r>
              <a:rPr lang="fr-FR" sz="1400" dirty="0" err="1"/>
              <a:t>shell</a:t>
            </a:r>
            <a:r>
              <a:rPr lang="fr-FR" sz="1400" dirty="0"/>
              <a:t> est historiquement le socle de l'automatisation.</a:t>
            </a:r>
          </a:p>
          <a:p>
            <a:pPr marL="0" indent="0" rtl="0">
              <a:buNone/>
            </a:pPr>
            <a:r>
              <a:rPr lang="fr-FR" sz="1400" b="1" dirty="0" err="1"/>
              <a:t>Bash</a:t>
            </a:r>
            <a:endParaRPr lang="fr-FR" sz="1400" b="1" dirty="0"/>
          </a:p>
          <a:p>
            <a:pPr rtl="0">
              <a:buFont typeface="Arial" panose="020B0604020202020204" pitchFamily="34" charset="0"/>
              <a:buChar char="•"/>
            </a:pPr>
            <a:r>
              <a:rPr lang="fr-FR" sz="1400" dirty="0"/>
              <a:t>Le </a:t>
            </a:r>
            <a:r>
              <a:rPr lang="fr-FR" sz="1400" dirty="0" err="1"/>
              <a:t>Bash</a:t>
            </a:r>
            <a:r>
              <a:rPr lang="fr-FR" sz="1400" dirty="0"/>
              <a:t> est un </a:t>
            </a:r>
            <a:r>
              <a:rPr lang="fr-FR" sz="1400" dirty="0" err="1"/>
              <a:t>shell</a:t>
            </a:r>
            <a:r>
              <a:rPr lang="fr-FR" sz="1400" dirty="0"/>
              <a:t> Unix et est un </a:t>
            </a:r>
            <a:r>
              <a:rPr lang="fr-FR" sz="1400" dirty="0" err="1"/>
              <a:t>shell</a:t>
            </a:r>
            <a:r>
              <a:rPr lang="fr-FR" sz="1400" dirty="0"/>
              <a:t> par défaut sur la plupart des distributions Linux et sur </a:t>
            </a:r>
            <a:r>
              <a:rPr lang="fr-FR" sz="1400" dirty="0" err="1"/>
              <a:t>macOS</a:t>
            </a:r>
            <a:r>
              <a:rPr lang="fr-FR" sz="1400" dirty="0"/>
              <a:t>. L'utilisation de commandes dans un script </a:t>
            </a:r>
            <a:r>
              <a:rPr lang="fr-FR" sz="1400" dirty="0" err="1"/>
              <a:t>Bash</a:t>
            </a:r>
            <a:r>
              <a:rPr lang="fr-FR" sz="1400" dirty="0"/>
              <a:t> est similaire à celle de les utiliser directement à partir de la ligne de commande.</a:t>
            </a:r>
          </a:p>
          <a:p>
            <a:pPr rtl="0">
              <a:buFont typeface="Arial" panose="020B0604020202020204" pitchFamily="34" charset="0"/>
              <a:buChar char="•"/>
            </a:pPr>
            <a:r>
              <a:rPr lang="fr-FR" sz="1400" dirty="0" err="1"/>
              <a:t>Bash</a:t>
            </a:r>
            <a:r>
              <a:rPr lang="fr-FR" sz="1400" dirty="0"/>
              <a:t> peut être utilisé pour l'accès par script à l'interface de ligne de commande AWS, vous pouvez utiliser les fonctionnalités intégrées et les bibliothèques de langages plus sophistiqués pour analyser des jeux de données complexes retournés (tels que JSON), gérer de nombreuses opérations parallèles, traiter des erreurs, gérer les réponses asynchrones aux commandes, etc.</a:t>
            </a:r>
          </a:p>
          <a:p>
            <a:pPr marL="0" indent="-46037" rtl="0">
              <a:buNone/>
            </a:pPr>
            <a:r>
              <a:rPr lang="fr-FR" sz="1400" b="1" dirty="0"/>
              <a:t>Les langages de programmation au-delà de </a:t>
            </a:r>
            <a:r>
              <a:rPr lang="fr-FR" sz="1400" b="1" dirty="0" err="1"/>
              <a:t>Bash</a:t>
            </a:r>
            <a:endParaRPr lang="fr-FR" sz="1400" b="1" dirty="0"/>
          </a:p>
          <a:p>
            <a:pPr rtl="0">
              <a:buFont typeface="Arial" panose="020B0604020202020204" pitchFamily="34" charset="0"/>
              <a:buChar char="•"/>
            </a:pPr>
            <a:r>
              <a:rPr lang="fr-FR" sz="1400" dirty="0"/>
              <a:t>Les langages sophistiqués s'améliorent sur </a:t>
            </a:r>
            <a:r>
              <a:rPr lang="fr-FR" sz="1400" dirty="0" err="1"/>
              <a:t>Bash</a:t>
            </a:r>
            <a:r>
              <a:rPr lang="fr-FR" sz="1400" dirty="0"/>
              <a:t> lorsque la complexité et les exigences d'échelle augmentent. Ils sont utiles lors de la création et de l'exploitation d'infrastructures </a:t>
            </a:r>
            <a:r>
              <a:rPr lang="fr-FR" sz="1400" dirty="0" err="1"/>
              <a:t>virtualisées</a:t>
            </a:r>
            <a:r>
              <a:rPr lang="fr-FR" sz="1400" dirty="0"/>
              <a:t> dans des environnements </a:t>
            </a:r>
            <a:r>
              <a:rPr lang="fr-FR" sz="1400" dirty="0" err="1"/>
              <a:t>cloud</a:t>
            </a:r>
            <a:r>
              <a:rPr lang="fr-FR" sz="1400" dirty="0"/>
              <a:t>, à l'aide de kits SDK.</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808468023"/>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Scripts d'automatisation de base</a:t>
            </a:r>
            <a:r>
              <a:rPr lang="en-US" altLang="en-US" dirty="0"/>
              <a:t/>
            </a:r>
            <a:br>
              <a:rPr lang="en-US" altLang="en-US" dirty="0"/>
            </a:br>
            <a:r>
              <a:rPr lang="fr-FR"/>
              <a:t>Automatisation des procédures</a:t>
            </a:r>
          </a:p>
        </p:txBody>
      </p:sp>
      <p:sp>
        <p:nvSpPr>
          <p:cNvPr id="2" name="Content Placeholder 1"/>
          <p:cNvSpPr>
            <a:spLocks noGrp="1"/>
          </p:cNvSpPr>
          <p:nvPr>
            <p:ph idx="1"/>
          </p:nvPr>
        </p:nvSpPr>
        <p:spPr>
          <a:xfrm>
            <a:off x="145357" y="709350"/>
            <a:ext cx="8853286" cy="3306973"/>
          </a:xfrm>
        </p:spPr>
        <p:txBody>
          <a:bodyPr/>
          <a:lstStyle/>
          <a:p>
            <a:pPr rtl="0">
              <a:buFont typeface="Arial" panose="020B0604020202020204" pitchFamily="34" charset="0"/>
              <a:buChar char="•"/>
            </a:pPr>
            <a:r>
              <a:rPr lang="fr-FR" sz="1200" dirty="0"/>
              <a:t>Une procédure impérative est une séquence ordonnée de commandes visant à atteindre un objectif. La séquence peut inclure le contrôle du débit, les conditions, la structure fonctionnelle, les classes et plus encore.</a:t>
            </a:r>
          </a:p>
          <a:p>
            <a:pPr rtl="0">
              <a:buFont typeface="Arial" panose="020B0604020202020204" pitchFamily="34" charset="0"/>
              <a:buChar char="•"/>
            </a:pPr>
            <a:r>
              <a:rPr lang="fr-FR" sz="1200" dirty="0"/>
              <a:t>Pour assurer l'efficacité et la réutilisation des scripts, on peut :</a:t>
            </a:r>
          </a:p>
          <a:p>
            <a:pPr lvl="2" rtl="0">
              <a:buFont typeface="Arial" panose="020B0604020202020204" pitchFamily="34" charset="0"/>
              <a:buChar char="•"/>
            </a:pPr>
            <a:r>
              <a:rPr lang="fr-FR" dirty="0"/>
              <a:t>Normaliser l'ordre et la présentation des paramètres, des indicateurs et des erreurs.</a:t>
            </a:r>
          </a:p>
          <a:p>
            <a:pPr lvl="2" rtl="0">
              <a:buFont typeface="Arial" panose="020B0604020202020204" pitchFamily="34" charset="0"/>
              <a:buChar char="•"/>
            </a:pPr>
            <a:r>
              <a:rPr lang="fr-FR" dirty="0"/>
              <a:t>Créer une hiérarchie de code qui divise les tâches de manière logique et efficace.</a:t>
            </a:r>
          </a:p>
          <a:p>
            <a:pPr lvl="2" rtl="0">
              <a:buFont typeface="Arial" panose="020B0604020202020204" pitchFamily="34" charset="0"/>
              <a:buChar char="•"/>
            </a:pPr>
            <a:r>
              <a:rPr lang="fr-FR" dirty="0"/>
              <a:t>Créer des scripts de haut niveau pour des déploiements entiers et des scripts de niveau inférieur pour les phases de déploiement.</a:t>
            </a:r>
          </a:p>
          <a:p>
            <a:pPr lvl="2" rtl="0">
              <a:buFont typeface="Arial" panose="020B0604020202020204" pitchFamily="34" charset="0"/>
              <a:buChar char="•"/>
            </a:pPr>
            <a:r>
              <a:rPr lang="fr-FR" dirty="0"/>
              <a:t>Séparer les données spécifiques au déploiement du code, ce qui rend le code aussi générique et réutilisable que possible.</a:t>
            </a:r>
          </a:p>
          <a:p>
            <a:pPr>
              <a:buFont typeface="Arial" panose="020B0604020202020204" pitchFamily="34" charset="0"/>
              <a:buChar char="•"/>
            </a:pPr>
            <a:endParaRPr lang="en-US" sz="1200" dirty="0"/>
          </a:p>
          <a:p>
            <a:pPr marL="0" indent="0">
              <a:buNone/>
            </a:pPr>
            <a:endParaRPr lang="en-US" sz="1400" dirty="0"/>
          </a:p>
        </p:txBody>
      </p:sp>
      <p:pic>
        <p:nvPicPr>
          <p:cNvPr id="4" name="Picture 3">
            <a:extLst>
              <a:ext uri="{FF2B5EF4-FFF2-40B4-BE49-F238E27FC236}">
                <a16:creationId xmlns="" xmlns:c="http://schemas.openxmlformats.org/drawingml/2006/chart" xmlns:c15="http://schemas.microsoft.com/office/drawing/2012/chart" xmlns:a16="http://schemas.microsoft.com/office/drawing/2014/main" id="{CF46DEFE-3C1E-4E80-91CA-91AB1432DD89}"/>
              </a:ext>
            </a:extLst>
          </p:cNvPr>
          <p:cNvPicPr>
            <a:picLocks noChangeAspect="1"/>
          </p:cNvPicPr>
          <p:nvPr/>
        </p:nvPicPr>
        <p:blipFill rotWithShape="1">
          <a:blip r:embed="rId4">
            <a:extLst>
              <a:ext uri="{28A0092B-C50C-407E-A947-70E740481C1C}">
                <a14:useLocalDpi xmlns="" xmlns:c="http://schemas.openxmlformats.org/drawingml/2006/chart" xmlns:c15="http://schemas.microsoft.com/office/drawing/2012/chart" xmlns:a14="http://schemas.microsoft.com/office/drawing/2010/main" val="0"/>
              </a:ext>
            </a:extLst>
          </a:blip>
          <a:srcRect l="911" t="2424" r="555"/>
          <a:stretch/>
        </p:blipFill>
        <p:spPr>
          <a:xfrm>
            <a:off x="1070810" y="3031958"/>
            <a:ext cx="6918157" cy="2056080"/>
          </a:xfrm>
          <a:prstGeom prst="rect">
            <a:avLst/>
          </a:prstGeom>
          <a:ln>
            <a:solidFill>
              <a:schemeClr val="bg1">
                <a:lumMod val="85000"/>
              </a:schemeClr>
            </a:solidFill>
          </a:ln>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6468914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Scripts d'automatisation de base</a:t>
            </a:r>
            <a:r>
              <a:rPr lang="en-US" altLang="en-US" dirty="0"/>
              <a:t/>
            </a:r>
            <a:br>
              <a:rPr lang="en-US" altLang="en-US" dirty="0"/>
            </a:br>
            <a:r>
              <a:rPr lang="fr-FR"/>
              <a:t>Automatisation des procédures (suite)</a:t>
            </a:r>
          </a:p>
        </p:txBody>
      </p:sp>
      <p:sp>
        <p:nvSpPr>
          <p:cNvPr id="2" name="Content Placeholder 1"/>
          <p:cNvSpPr>
            <a:spLocks noGrp="1"/>
          </p:cNvSpPr>
          <p:nvPr>
            <p:ph idx="1"/>
          </p:nvPr>
        </p:nvSpPr>
        <p:spPr>
          <a:xfrm>
            <a:off x="145357" y="737489"/>
            <a:ext cx="4603106" cy="3940019"/>
          </a:xfrm>
        </p:spPr>
        <p:txBody>
          <a:bodyPr/>
          <a:lstStyle/>
          <a:p>
            <a:pPr rtl="0">
              <a:buFont typeface="Arial" panose="020B0604020202020204" pitchFamily="34" charset="0"/>
              <a:buChar char="•"/>
            </a:pPr>
            <a:r>
              <a:rPr lang="fr-FR" sz="1400"/>
              <a:t>Des scripts procéduraux et des outils de configuration déclarative soigneusement rédigés examinent les cibles avant d'effectuer des tâches sur elles et n'exécutent que les tâches nécessaires pour atteindre l'état souhaité.</a:t>
            </a:r>
          </a:p>
          <a:p>
            <a:pPr rtl="0">
              <a:buFont typeface="Arial" panose="020B0604020202020204" pitchFamily="34" charset="0"/>
              <a:buChar char="•"/>
            </a:pPr>
            <a:r>
              <a:rPr lang="fr-FR" sz="1400"/>
              <a:t>Cette qualité de logiciel est appelée idempotence.</a:t>
            </a:r>
          </a:p>
          <a:p>
            <a:pPr rtl="0">
              <a:buFont typeface="Arial" panose="020B0604020202020204" pitchFamily="34" charset="0"/>
              <a:buChar char="•"/>
            </a:pPr>
            <a:r>
              <a:rPr lang="fr-FR" sz="1400"/>
              <a:t>Les principes de base de l'idempotence sont :</a:t>
            </a:r>
          </a:p>
          <a:p>
            <a:pPr lvl="2" rtl="0">
              <a:buFont typeface="Arial" panose="020B0604020202020204" pitchFamily="34" charset="0"/>
              <a:buChar char="•"/>
            </a:pPr>
            <a:r>
              <a:rPr lang="fr-FR" sz="1400"/>
              <a:t>Assurez-vous que la modification que vous souhaitez apporter n'a pas déjà été effectuée </a:t>
            </a:r>
          </a:p>
          <a:p>
            <a:pPr lvl="2" rtl="0">
              <a:buFont typeface="Arial" panose="020B0604020202020204" pitchFamily="34" charset="0"/>
              <a:buChar char="•"/>
            </a:pPr>
            <a:r>
              <a:rPr lang="fr-FR" sz="1400"/>
              <a:t>Accéder à un état dont le fonctionnement a été vérifié, si possible, avant d'apporter des modifications </a:t>
            </a:r>
          </a:p>
          <a:p>
            <a:pPr lvl="2" rtl="0">
              <a:buFont typeface="Arial" panose="020B0604020202020204" pitchFamily="34" charset="0"/>
              <a:buChar char="•"/>
            </a:pPr>
            <a:r>
              <a:rPr lang="fr-FR" sz="1400"/>
              <a:t>Test d'idempotence</a:t>
            </a:r>
          </a:p>
          <a:p>
            <a:pPr lvl="2" rtl="0">
              <a:buFont typeface="Arial" panose="020B0604020202020204" pitchFamily="34" charset="0"/>
              <a:buChar char="•"/>
            </a:pPr>
            <a:r>
              <a:rPr lang="fr-FR" sz="1400"/>
              <a:t>Tous les composants d'une procédure doivent être idempotent</a:t>
            </a:r>
          </a:p>
        </p:txBody>
      </p:sp>
      <p:pic>
        <p:nvPicPr>
          <p:cNvPr id="4" name="Picture 3">
            <a:extLst>
              <a:ext uri="{FF2B5EF4-FFF2-40B4-BE49-F238E27FC236}">
                <a16:creationId xmlns="" xmlns:c="http://schemas.openxmlformats.org/drawingml/2006/chart" xmlns:c15="http://schemas.microsoft.com/office/drawing/2012/chart" xmlns:a16="http://schemas.microsoft.com/office/drawing/2014/main" id="{5562F020-A1EF-4CA4-9379-0D48A074E273}"/>
              </a:ext>
            </a:extLst>
          </p:cNvPr>
          <p:cNvPicPr>
            <a:picLocks noChangeAspect="1"/>
          </p:cNvPicPr>
          <p:nvPr/>
        </p:nvPicPr>
        <p:blipFill>
          <a:blip r:embed="rId4">
            <a:extLst>
              <a:ext uri="{28A0092B-C50C-407E-A947-70E740481C1C}">
                <a14:useLocalDpi xmlns="" xmlns:c="http://schemas.openxmlformats.org/drawingml/2006/chart" xmlns:c15="http://schemas.microsoft.com/office/drawing/2012/chart" xmlns:a14="http://schemas.microsoft.com/office/drawing/2010/main" val="0"/>
              </a:ext>
            </a:extLst>
          </a:blip>
          <a:stretch>
            <a:fillRect/>
          </a:stretch>
        </p:blipFill>
        <p:spPr>
          <a:xfrm>
            <a:off x="4955038" y="902368"/>
            <a:ext cx="3340609" cy="3885037"/>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07108419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Scripts d'automatisation de base</a:t>
            </a:r>
            <a:r>
              <a:rPr lang="en-US" altLang="en-US" dirty="0"/>
              <a:t/>
            </a:r>
            <a:br>
              <a:rPr lang="en-US" altLang="en-US" dirty="0"/>
            </a:br>
            <a:r>
              <a:rPr lang="fr-FR"/>
              <a:t>Exécution de scripts localement et à distance</a:t>
            </a:r>
          </a:p>
        </p:txBody>
      </p:sp>
      <p:sp>
        <p:nvSpPr>
          <p:cNvPr id="2" name="Content Placeholder 1"/>
          <p:cNvSpPr>
            <a:spLocks noGrp="1"/>
          </p:cNvSpPr>
          <p:nvPr>
            <p:ph idx="1"/>
          </p:nvPr>
        </p:nvSpPr>
        <p:spPr>
          <a:xfrm>
            <a:off x="130552" y="766730"/>
            <a:ext cx="8882896" cy="4312227"/>
          </a:xfrm>
        </p:spPr>
        <p:txBody>
          <a:bodyPr/>
          <a:lstStyle/>
          <a:p>
            <a:pPr marL="0" indent="0" rtl="0">
              <a:buNone/>
            </a:pPr>
            <a:r>
              <a:rPr lang="fr-FR" sz="1200" dirty="0"/>
              <a:t>Pour configurer des systèmes distants, l'utilisateur doit accéder et exécuter des scripts sur eux. Il y a plusieurs façons de le faire :</a:t>
            </a:r>
          </a:p>
          <a:p>
            <a:pPr rtl="0">
              <a:buFont typeface="Arial" panose="020B0604020202020204" pitchFamily="34" charset="0"/>
              <a:buChar char="•"/>
            </a:pPr>
            <a:r>
              <a:rPr lang="fr-FR" sz="1200" dirty="0"/>
              <a:t>Stockez les scripts localement, transmettez-les aux machines cibles avec un utilitaire </a:t>
            </a:r>
            <a:r>
              <a:rPr lang="fr-FR" sz="1200" dirty="0" err="1"/>
              <a:t>shell</a:t>
            </a:r>
            <a:r>
              <a:rPr lang="fr-FR" sz="1200" dirty="0"/>
              <a:t> comme </a:t>
            </a:r>
            <a:r>
              <a:rPr lang="fr-FR" sz="1200" dirty="0" err="1">
                <a:solidFill>
                  <a:schemeClr val="bg1"/>
                </a:solidFill>
                <a:highlight>
                  <a:srgbClr val="000000"/>
                </a:highlight>
                <a:latin typeface="Times New Roman" panose="02020603050405020304" pitchFamily="18" charset="0"/>
                <a:cs typeface="Times New Roman" panose="02020603050405020304" pitchFamily="18" charset="0"/>
              </a:rPr>
              <a:t>scp</a:t>
            </a:r>
            <a:r>
              <a:rPr lang="fr-FR" sz="1200" dirty="0"/>
              <a:t>, puis connectez-vous à la machine distante en utilisant </a:t>
            </a:r>
            <a:r>
              <a:rPr lang="fr-FR" sz="1200" dirty="0" err="1">
                <a:solidFill>
                  <a:schemeClr val="bg1"/>
                </a:solidFill>
                <a:highlight>
                  <a:srgbClr val="000000"/>
                </a:highlight>
                <a:latin typeface="Times New Roman" panose="02020603050405020304" pitchFamily="18" charset="0"/>
                <a:cs typeface="Times New Roman" panose="02020603050405020304" pitchFamily="18" charset="0"/>
              </a:rPr>
              <a:t>ssh</a:t>
            </a:r>
            <a:r>
              <a:rPr lang="fr-FR" sz="1200" dirty="0" err="1"/>
              <a:t>et</a:t>
            </a:r>
            <a:r>
              <a:rPr lang="fr-FR" sz="1200" dirty="0"/>
              <a:t> exécutez-les. </a:t>
            </a:r>
          </a:p>
          <a:p>
            <a:pPr rtl="0">
              <a:buFont typeface="Arial" panose="020B0604020202020204" pitchFamily="34" charset="0"/>
              <a:buChar char="•"/>
            </a:pPr>
            <a:r>
              <a:rPr lang="fr-FR" sz="1200" dirty="0"/>
              <a:t>Canalisez des scripts vers une machine distante en utilisant </a:t>
            </a:r>
            <a:r>
              <a:rPr lang="fr-FR" sz="1200" dirty="0">
                <a:solidFill>
                  <a:schemeClr val="bg1"/>
                </a:solidFill>
                <a:highlight>
                  <a:srgbClr val="000000"/>
                </a:highlight>
                <a:latin typeface="Times New Roman" panose="02020603050405020304" pitchFamily="18" charset="0"/>
                <a:cs typeface="Times New Roman" panose="02020603050405020304" pitchFamily="18" charset="0"/>
              </a:rPr>
              <a:t>cat | </a:t>
            </a:r>
            <a:r>
              <a:rPr lang="fr-FR" sz="1200" dirty="0" err="1">
                <a:solidFill>
                  <a:schemeClr val="bg1"/>
                </a:solidFill>
                <a:highlight>
                  <a:srgbClr val="000000"/>
                </a:highlight>
                <a:latin typeface="Times New Roman" panose="02020603050405020304" pitchFamily="18" charset="0"/>
                <a:cs typeface="Times New Roman" panose="02020603050405020304" pitchFamily="18" charset="0"/>
              </a:rPr>
              <a:t>ssh</a:t>
            </a:r>
            <a:r>
              <a:rPr lang="fr-FR" sz="1200" dirty="0" err="1"/>
              <a:t>et</a:t>
            </a:r>
            <a:r>
              <a:rPr lang="fr-FR" sz="1200" dirty="0"/>
              <a:t> exécutez-les en séquence avec d'autres commandes, capturant et renvoyant les résultats au terminal, le tout en une seule commande.</a:t>
            </a:r>
          </a:p>
          <a:p>
            <a:pPr rtl="0">
              <a:buFont typeface="Arial" panose="020B0604020202020204" pitchFamily="34" charset="0"/>
              <a:buChar char="•"/>
            </a:pPr>
            <a:r>
              <a:rPr lang="fr-FR" sz="1200" dirty="0"/>
              <a:t>Installez un client de transfert de fichiers sécurisé à usage général comme SFTP, puis utilisez cet utilitaire pour vous connecter à la machine distante, transférer, définir les autorisations appropriées, puis exécuter le fichier de script.</a:t>
            </a:r>
          </a:p>
          <a:p>
            <a:pPr rtl="0">
              <a:buFont typeface="Arial" panose="020B0604020202020204" pitchFamily="34" charset="0"/>
              <a:buChar char="•"/>
            </a:pPr>
            <a:r>
              <a:rPr lang="fr-FR" sz="1200" dirty="0"/>
              <a:t>Stockez des scripts sur un serveur web, connectez-vous à la machine distante et récupérez-les avec </a:t>
            </a:r>
            <a:r>
              <a:rPr lang="fr-FR" sz="1200" dirty="0" err="1">
                <a:solidFill>
                  <a:schemeClr val="bg1"/>
                </a:solidFill>
                <a:highlight>
                  <a:srgbClr val="000000"/>
                </a:highlight>
                <a:latin typeface="Times New Roman" panose="02020603050405020304" pitchFamily="18" charset="0"/>
                <a:cs typeface="Times New Roman" panose="02020603050405020304" pitchFamily="18" charset="0"/>
              </a:rPr>
              <a:t>wget</a:t>
            </a:r>
            <a:r>
              <a:rPr lang="fr-FR" sz="1200" dirty="0"/>
              <a:t>, </a:t>
            </a:r>
            <a:r>
              <a:rPr lang="fr-FR" sz="1200" dirty="0" err="1">
                <a:solidFill>
                  <a:schemeClr val="bg1"/>
                </a:solidFill>
                <a:highlight>
                  <a:srgbClr val="000000"/>
                </a:highlight>
                <a:latin typeface="Times New Roman" panose="02020603050405020304" pitchFamily="18" charset="0"/>
                <a:cs typeface="Times New Roman" panose="02020603050405020304" pitchFamily="18" charset="0"/>
              </a:rPr>
              <a:t>curl</a:t>
            </a:r>
            <a:r>
              <a:rPr lang="fr-FR" sz="1200" dirty="0" err="1"/>
              <a:t>ou</a:t>
            </a:r>
            <a:r>
              <a:rPr lang="fr-FR" sz="1200" dirty="0"/>
              <a:t> d'autres utilitaires, ou stockez les scripts dans un dépôt Git. </a:t>
            </a:r>
          </a:p>
          <a:p>
            <a:pPr rtl="0">
              <a:buFont typeface="Arial" panose="020B0604020202020204" pitchFamily="34" charset="0"/>
              <a:buChar char="•"/>
            </a:pPr>
            <a:r>
              <a:rPr lang="fr-FR" sz="1200" dirty="0"/>
              <a:t>Installez une solution complète d'opérations à distance comme VNC ou </a:t>
            </a:r>
            <a:r>
              <a:rPr lang="fr-FR" sz="1200" dirty="0" err="1"/>
              <a:t>NoMachine</a:t>
            </a:r>
            <a:r>
              <a:rPr lang="fr-FR" sz="1200" dirty="0"/>
              <a:t> localement, installez son serveur sur la cible, transmettre/copier, puis exécutez des scripts.</a:t>
            </a:r>
          </a:p>
          <a:p>
            <a:pPr rtl="0">
              <a:buFont typeface="Arial" panose="020B0604020202020204" pitchFamily="34" charset="0"/>
              <a:buChar char="•"/>
            </a:pPr>
            <a:r>
              <a:rPr lang="fr-FR" sz="1200" dirty="0"/>
              <a:t>Si les machines cibles sont provisionnées sur une infrastructure </a:t>
            </a:r>
            <a:r>
              <a:rPr lang="fr-FR" sz="1200" dirty="0" err="1"/>
              <a:t>cloud</a:t>
            </a:r>
            <a:r>
              <a:rPr lang="fr-FR" sz="1200" dirty="0"/>
              <a:t>, il existe généralement un moyen d'injecter un script de configuration via la même commande CLI ou l'action </a:t>
            </a:r>
            <a:r>
              <a:rPr lang="fr-FR" sz="1200" dirty="0" err="1"/>
              <a:t>WebUI</a:t>
            </a:r>
            <a:r>
              <a:rPr lang="fr-FR" sz="1200" dirty="0"/>
              <a:t> qui manifeste la plate-forme.</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0" indent="0">
              <a:buNone/>
            </a:pPr>
            <a:endParaRPr lang="en-US" sz="14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240159672"/>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Scripts d'automatisation de base</a:t>
            </a:r>
            <a:r>
              <a:rPr lang="en-US" altLang="en-US" dirty="0"/>
              <a:t/>
            </a:r>
            <a:br>
              <a:rPr lang="en-US" altLang="en-US" dirty="0"/>
            </a:br>
            <a:r>
              <a:rPr lang="fr-FR"/>
              <a:t>Automatisation du cloud</a:t>
            </a:r>
          </a:p>
        </p:txBody>
      </p:sp>
      <p:sp>
        <p:nvSpPr>
          <p:cNvPr id="2" name="Content Placeholder 1"/>
          <p:cNvSpPr>
            <a:spLocks noGrp="1"/>
          </p:cNvSpPr>
          <p:nvPr>
            <p:ph idx="1"/>
          </p:nvPr>
        </p:nvSpPr>
        <p:spPr>
          <a:xfrm>
            <a:off x="228937" y="831273"/>
            <a:ext cx="8755575" cy="4018519"/>
          </a:xfrm>
        </p:spPr>
        <p:txBody>
          <a:bodyPr/>
          <a:lstStyle/>
          <a:p>
            <a:pPr rtl="0">
              <a:buFont typeface="Arial" panose="020B0604020202020204" pitchFamily="34" charset="0"/>
              <a:buChar char="•"/>
            </a:pPr>
            <a:r>
              <a:rPr lang="fr-FR" sz="1600"/>
              <a:t>L'automatisation du cloud permet à l'utilisateur de provisionner des hôtes virtualisés, de configurer des réseaux virtuels et d'autres services de connectivité, de réquisition, puis de déployer des applications sur cette infrastructure.</a:t>
            </a:r>
          </a:p>
          <a:p>
            <a:pPr rtl="0">
              <a:buFont typeface="Arial" panose="020B0604020202020204" pitchFamily="34" charset="0"/>
              <a:buChar char="•"/>
            </a:pPr>
            <a:r>
              <a:rPr lang="fr-FR" sz="1600"/>
              <a:t>Les fournisseurs de cloud et les communautés open source fournissent souvent des sous-systèmes spécialisés pour les outils de déploiement populaires, qui extraient un inventaire complet des ressources d'une infrastructure cloud et le tiennent à jour en temps réel pendant que l'automatisation apporte des modifications.</a:t>
            </a:r>
          </a:p>
          <a:p>
            <a:pPr rtl="0">
              <a:buFont typeface="Arial" panose="020B0604020202020204" pitchFamily="34" charset="0"/>
              <a:buChar char="•"/>
            </a:pPr>
            <a:r>
              <a:rPr lang="fr-FR" sz="1600"/>
              <a:t>L'utilisateur peut également gérer des ressources cloud à l'aide de scripts écrits en Bash, Python ou dans d'autres langues.</a:t>
            </a:r>
          </a:p>
          <a:p>
            <a:pPr marL="0" indent="0">
              <a:buNone/>
            </a:pPr>
            <a:endParaRPr lang="en-US" sz="1600" dirty="0"/>
          </a:p>
          <a:p>
            <a:pPr marL="0" indent="0">
              <a:buNone/>
            </a:pPr>
            <a:endParaRPr lang="en-US"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14748017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Scripts d'automatisation de base</a:t>
            </a:r>
            <a:r>
              <a:rPr lang="en-US" altLang="en-US" dirty="0"/>
              <a:t/>
            </a:r>
            <a:br>
              <a:rPr lang="en-US" altLang="en-US" dirty="0"/>
            </a:br>
            <a:r>
              <a:rPr lang="fr-FR"/>
              <a:t>Cloud CLI et SDK</a:t>
            </a:r>
          </a:p>
        </p:txBody>
      </p:sp>
      <p:sp>
        <p:nvSpPr>
          <p:cNvPr id="2" name="Content Placeholder 1"/>
          <p:cNvSpPr>
            <a:spLocks noGrp="1"/>
          </p:cNvSpPr>
          <p:nvPr>
            <p:ph idx="1"/>
          </p:nvPr>
        </p:nvSpPr>
        <p:spPr>
          <a:xfrm>
            <a:off x="209839" y="789880"/>
            <a:ext cx="8712092" cy="541615"/>
          </a:xfrm>
        </p:spPr>
        <p:txBody>
          <a:bodyPr/>
          <a:lstStyle/>
          <a:p>
            <a:pPr marL="0" indent="0" rtl="0">
              <a:buNone/>
            </a:pPr>
            <a:r>
              <a:rPr lang="fr-FR" sz="1400"/>
              <a:t>Les IaaS et d'autres types de cloud d'infrastructure fournissent également des CLI et des SDK qui permettent une connexion facile à leurs interfaces sous-jacentes, généralement basées sur REST.</a:t>
            </a:r>
          </a:p>
        </p:txBody>
      </p:sp>
      <p:graphicFrame>
        <p:nvGraphicFramePr>
          <p:cNvPr id="3" name="Table 3">
            <a:extLst>
              <a:ext uri="{FF2B5EF4-FFF2-40B4-BE49-F238E27FC236}">
                <a16:creationId xmlns="" xmlns:c="http://schemas.openxmlformats.org/drawingml/2006/chart" xmlns:c15="http://schemas.microsoft.com/office/drawing/2012/chart" xmlns:a16="http://schemas.microsoft.com/office/drawing/2014/main" id="{C89D74EA-302E-48FB-A263-47DDC516605C}"/>
              </a:ext>
            </a:extLst>
          </p:cNvPr>
          <p:cNvGraphicFramePr>
            <a:graphicFrameLocks noGrp="1"/>
          </p:cNvGraphicFramePr>
          <p:nvPr>
            <p:extLst>
              <p:ext uri="{D42A27DB-BD31-4B8C-83A1-F6EECF244321}">
                <p14:modId xmlns="" xmlns:c="http://schemas.openxmlformats.org/drawingml/2006/chart" xmlns:c15="http://schemas.microsoft.com/office/drawing/2012/chart" xmlns:p14="http://schemas.microsoft.com/office/powerpoint/2010/main" val="1560777046"/>
              </p:ext>
            </p:extLst>
          </p:nvPr>
        </p:nvGraphicFramePr>
        <p:xfrm>
          <a:off x="344384" y="1443790"/>
          <a:ext cx="8577548" cy="3261360"/>
        </p:xfrm>
        <a:graphic>
          <a:graphicData uri="http://schemas.openxmlformats.org/drawingml/2006/table">
            <a:tbl>
              <a:tblPr firstRow="1" bandRow="1">
                <a:tableStyleId>{69CF1AB2-1976-4502-BF36-3FF5EA218861}</a:tableStyleId>
              </a:tblPr>
              <a:tblGrid>
                <a:gridCol w="1900353">
                  <a:extLst>
                    <a:ext uri="{9D8B030D-6E8A-4147-A177-3AD203B41FA5}">
                      <a16:colId xmlns="" xmlns:c="http://schemas.openxmlformats.org/drawingml/2006/chart" xmlns:c15="http://schemas.microsoft.com/office/drawing/2012/chart" xmlns:a16="http://schemas.microsoft.com/office/drawing/2014/main" val="4138652806"/>
                    </a:ext>
                  </a:extLst>
                </a:gridCol>
                <a:gridCol w="6677195">
                  <a:extLst>
                    <a:ext uri="{9D8B030D-6E8A-4147-A177-3AD203B41FA5}">
                      <a16:colId xmlns="" xmlns:c="http://schemas.openxmlformats.org/drawingml/2006/chart" xmlns:c15="http://schemas.microsoft.com/office/drawing/2012/chart" xmlns:a16="http://schemas.microsoft.com/office/drawing/2014/main" val="346407690"/>
                    </a:ext>
                  </a:extLst>
                </a:gridCol>
              </a:tblGrid>
              <a:tr h="855708">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400" b="0"/>
                        <a:t>Cisco UCS - un cloud de métal nu</a:t>
                      </a:r>
                    </a:p>
                    <a:p>
                      <a:endParaRPr lang="en-US" b="0" dirty="0"/>
                    </a:p>
                  </a:txBody>
                  <a:tcPr/>
                </a:tc>
                <a:tc>
                  <a:txBody>
                    <a:bodyPr/>
                    <a:lstStyle/>
                    <a:p>
                      <a:pPr marL="288925" indent="-288925" rtl="0">
                        <a:buFont typeface="Arial" panose="020B0604020202020204" pitchFamily="34" charset="0"/>
                        <a:buChar char="•"/>
                      </a:pPr>
                      <a:r>
                        <a:rPr lang="fr-FR" sz="1400" b="0"/>
                        <a:t>API RESTful Cisco Intersight</a:t>
                      </a:r>
                    </a:p>
                    <a:p>
                      <a:pPr marL="288925" indent="-288925" rtl="0">
                        <a:buFont typeface="Arial" panose="020B0604020202020204" pitchFamily="34" charset="0"/>
                        <a:buChar char="•"/>
                      </a:pPr>
                      <a:r>
                        <a:rPr lang="fr-FR" sz="1400" b="0"/>
                        <a:t>Gamme de kits SDK pour l'API Intersight RESTful, y compris ceux pour Python et Microsoft PowerShell</a:t>
                      </a:r>
                    </a:p>
                    <a:p>
                      <a:pPr marL="288925" indent="-288925" rtl="0">
                        <a:buFont typeface="Arial" panose="020B0604020202020204" pitchFamily="34" charset="0"/>
                        <a:buChar char="•"/>
                      </a:pPr>
                      <a:r>
                        <a:rPr lang="fr-FR" sz="1400" b="0"/>
                        <a:t>Gamme de modules Ansible</a:t>
                      </a:r>
                    </a:p>
                  </a:txBody>
                  <a:tcPr/>
                </a:tc>
                <a:extLst>
                  <a:ext uri="{0D108BD9-81ED-4DB2-BD59-A6C34878D82A}">
                    <a16:rowId xmlns="" xmlns:c="http://schemas.openxmlformats.org/drawingml/2006/chart" xmlns:c15="http://schemas.microsoft.com/office/drawing/2012/chart" xmlns:a16="http://schemas.microsoft.com/office/drawing/2014/main" val="1915940140"/>
                  </a:ext>
                </a:extLst>
              </a:tr>
              <a:tr h="1048933">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400" b="0"/>
                        <a:t>VMware</a:t>
                      </a:r>
                    </a:p>
                    <a:p>
                      <a:endParaRPr lang="en-US" b="0" dirty="0"/>
                    </a:p>
                  </a:txBody>
                  <a:tcPr/>
                </a:tc>
                <a:tc>
                  <a:txBody>
                    <a:bodyPr/>
                    <a:lstStyle/>
                    <a:p>
                      <a:pPr marL="285750" lvl="2" indent="-285750" rtl="0">
                        <a:buClr>
                          <a:schemeClr val="tx2"/>
                        </a:buClr>
                        <a:buFont typeface="Arial" panose="020B0604020202020204" pitchFamily="34" charset="0"/>
                        <a:buChar char="•"/>
                      </a:pPr>
                      <a:r>
                        <a:rPr lang="fr-FR" sz="1400" b="0"/>
                        <a:t>Datacenter CLI</a:t>
                      </a:r>
                    </a:p>
                    <a:p>
                      <a:pPr marL="285750" lvl="2" indent="-285750" rtl="0">
                        <a:buClr>
                          <a:schemeClr val="tx2"/>
                        </a:buClr>
                        <a:buFont typeface="Arial" panose="020B0604020202020204" pitchFamily="34" charset="0"/>
                        <a:buChar char="•"/>
                      </a:pPr>
                      <a:r>
                        <a:rPr lang="fr-FR" sz="1400" b="0"/>
                        <a:t>vSphere CLI pour Linux et Windows</a:t>
                      </a:r>
                    </a:p>
                    <a:p>
                      <a:pPr marL="285750" lvl="2" indent="-285750" rtl="0">
                        <a:buClr>
                          <a:schemeClr val="tx2"/>
                        </a:buClr>
                        <a:buFont typeface="Arial" panose="020B0604020202020204" pitchFamily="34" charset="0"/>
                        <a:buChar char="•"/>
                      </a:pPr>
                      <a:r>
                        <a:rPr lang="fr-FR" sz="1400" b="0"/>
                        <a:t>PowerCLI pour Windows PowerShell</a:t>
                      </a:r>
                    </a:p>
                    <a:p>
                      <a:pPr marL="285750" lvl="2" indent="-285750" rtl="0">
                        <a:buClr>
                          <a:schemeClr val="tx2"/>
                        </a:buClr>
                        <a:buFont typeface="Arial" panose="020B0604020202020204" pitchFamily="34" charset="0"/>
                        <a:buChar char="•"/>
                      </a:pPr>
                      <a:r>
                        <a:rPr lang="fr-FR" sz="1400" b="0"/>
                        <a:t>Hôte de kits SDK pour les langages populaires, destinés à vSphere Automation, vCloud Suite et d'autres produits</a:t>
                      </a:r>
                    </a:p>
                  </a:txBody>
                  <a:tcPr/>
                </a:tc>
                <a:extLst>
                  <a:ext uri="{0D108BD9-81ED-4DB2-BD59-A6C34878D82A}">
                    <a16:rowId xmlns="" xmlns:c="http://schemas.openxmlformats.org/drawingml/2006/chart" xmlns:c15="http://schemas.microsoft.com/office/drawing/2012/chart" xmlns:a16="http://schemas.microsoft.com/office/drawing/2014/main" val="4147495941"/>
                  </a:ext>
                </a:extLst>
              </a:tr>
              <a:tr h="1127316">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400" b="0"/>
                        <a:t>OpenStack</a:t>
                      </a:r>
                    </a:p>
                    <a:p>
                      <a:endParaRPr lang="en-US" b="0" dirty="0"/>
                    </a:p>
                  </a:txBody>
                  <a:tcPr/>
                </a:tc>
                <a:tc>
                  <a:txBody>
                    <a:bodyPr/>
                    <a:lstStyle/>
                    <a:p>
                      <a:pPr marL="328613" indent="-285750" rtl="0">
                        <a:buFont typeface="Arial" panose="020B0604020202020204" pitchFamily="34" charset="0"/>
                        <a:buChar char="•"/>
                      </a:pPr>
                      <a:r>
                        <a:rPr lang="fr-FR" sz="1400" b="0"/>
                        <a:t>Client OpenStack (OSC)</a:t>
                      </a:r>
                    </a:p>
                    <a:p>
                      <a:pPr marL="328613" indent="-285750" rtl="0">
                        <a:buFont typeface="Arial" panose="020B0604020202020204" pitchFamily="34" charset="0"/>
                        <a:buChar char="•"/>
                      </a:pPr>
                      <a:r>
                        <a:rPr lang="fr-FR" sz="1400" b="0"/>
                        <a:t>API OpenStack de calcul, d'identité, d'image, de stockage d'objets et de stockage en bloc</a:t>
                      </a:r>
                    </a:p>
                    <a:p>
                      <a:pPr marL="328613" indent="-285750" rtl="0">
                        <a:buFont typeface="Arial" panose="020B0604020202020204" pitchFamily="34" charset="0"/>
                        <a:buChar char="•"/>
                      </a:pPr>
                      <a:r>
                        <a:rPr lang="fr-FR" sz="1400" b="0"/>
                        <a:t>Kit de développement logiciel OpenStack Python</a:t>
                      </a:r>
                    </a:p>
                    <a:p>
                      <a:pPr marL="328613" indent="-285750" rtl="0">
                        <a:buFont typeface="Arial" panose="020B0604020202020204" pitchFamily="34" charset="0"/>
                        <a:buChar char="•"/>
                      </a:pPr>
                      <a:r>
                        <a:rPr lang="fr-FR" sz="1400" b="0"/>
                        <a:t>Boîte à outils OpenStack</a:t>
                      </a:r>
                    </a:p>
                  </a:txBody>
                  <a:tcPr/>
                </a:tc>
                <a:extLst>
                  <a:ext uri="{0D108BD9-81ED-4DB2-BD59-A6C34878D82A}">
                    <a16:rowId xmlns="" xmlns:c="http://schemas.openxmlformats.org/drawingml/2006/chart" xmlns:c15="http://schemas.microsoft.com/office/drawing/2012/chart" xmlns:a16="http://schemas.microsoft.com/office/drawing/2014/main" val="988227405"/>
                  </a:ext>
                </a:extLst>
              </a:tr>
            </a:tbl>
          </a:graphicData>
        </a:graphic>
      </p:graphicFrame>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3564420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Scripts d'automatisation de base</a:t>
            </a:r>
            <a:r>
              <a:rPr lang="en-US" altLang="en-US" dirty="0"/>
              <a:t/>
            </a:r>
            <a:br>
              <a:rPr lang="en-US" altLang="en-US" dirty="0"/>
            </a:br>
            <a:r>
              <a:rPr lang="fr-FR"/>
              <a:t>Résumé des scripts d'automatisation de base</a:t>
            </a:r>
          </a:p>
        </p:txBody>
      </p:sp>
      <p:sp>
        <p:nvSpPr>
          <p:cNvPr id="2" name="Content Placeholder 1"/>
          <p:cNvSpPr>
            <a:spLocks noGrp="1"/>
          </p:cNvSpPr>
          <p:nvPr>
            <p:ph idx="1"/>
          </p:nvPr>
        </p:nvSpPr>
        <p:spPr>
          <a:xfrm>
            <a:off x="144524" y="739833"/>
            <a:ext cx="8854951" cy="3962796"/>
          </a:xfrm>
        </p:spPr>
        <p:txBody>
          <a:bodyPr/>
          <a:lstStyle/>
          <a:p>
            <a:pPr marL="0" indent="0" rtl="0">
              <a:buNone/>
            </a:pPr>
            <a:r>
              <a:rPr lang="fr-FR" sz="1800"/>
              <a:t>Les techniques de script d'automatisation de base sont excellentes à avoir dans la boîte à outils et leur compréhension améliorera l'installation en tant qu'opérateur et utilisateur de plates-formes d'automatisation matures.</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26866754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p:txBody>
          <a:bodyPr/>
          <a:lstStyle/>
          <a:p>
            <a:pPr rtl="0" eaLnBrk="1" hangingPunct="1"/>
            <a:r>
              <a:rPr lang="fr-FR"/>
              <a:t>Vérifiez vos connaissances</a:t>
            </a:r>
          </a:p>
        </p:txBody>
      </p:sp>
      <p:sp>
        <p:nvSpPr>
          <p:cNvPr id="7171" name="Content Placeholder 1"/>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sz="1600"/>
              <a:t>Les activités Vérifiez votre compréhension sont conçues pour permettre aux élèves de déterminer rapidement s'ils comprennent le contenu et s'ils peuvent poursuivre ou s'ils ont besoin de revoir. </a:t>
            </a:r>
          </a:p>
          <a:p>
            <a:pPr rtl="0">
              <a:spcBef>
                <a:spcPct val="30000"/>
              </a:spcBef>
              <a:buFont typeface="Arial" panose="020B0604020202020204" pitchFamily="34" charset="0"/>
              <a:buChar char="•"/>
            </a:pPr>
            <a:r>
              <a:rPr lang="fr-FR" sz="1600"/>
              <a:t>Les exercices du module Vérifiez votre compréhension ne sont </a:t>
            </a:r>
            <a:r>
              <a:rPr lang="fr-FR" sz="1600" b="1" i="1"/>
              <a:t>pas</a:t>
            </a:r>
            <a:r>
              <a:rPr lang="fr-FR" sz="1600"/>
              <a:t> comptés dans la note finale des candidats.</a:t>
            </a:r>
          </a:p>
          <a:p>
            <a:pPr rtl="0">
              <a:spcBef>
                <a:spcPct val="30000"/>
              </a:spcBef>
              <a:buFont typeface="Arial" panose="020B0604020202020204" pitchFamily="34" charset="0"/>
              <a:buChar char="•"/>
            </a:pPr>
            <a:r>
              <a:rPr lang="fr-FR" sz="1600"/>
              <a:t>Il n'existe aucune diapositive distincte pour ces exercices dans le fichier PPT. Ils sont répertoriés dans les notes de la diapositive qui apparaissent avant ces exercices.</a:t>
            </a:r>
          </a:p>
          <a:p>
            <a:pPr marL="0" indent="0" eaLnBrk="1" hangingPunct="1">
              <a:spcBef>
                <a:spcPct val="30000"/>
              </a:spcBef>
              <a:buNone/>
            </a:pPr>
            <a:endParaRPr lang="en-US" dirty="0"/>
          </a:p>
          <a:p>
            <a:pPr marL="0" indent="0" eaLnBrk="1" hangingPunct="1">
              <a:spcBef>
                <a:spcPct val="30000"/>
              </a:spcBef>
              <a:buNone/>
            </a:pPr>
            <a:endParaRPr lang="en-US"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4472702"/>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7.4 Les outils d'automatisation</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7510484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Introduction aux outils d'automatisation</a:t>
            </a:r>
          </a:p>
        </p:txBody>
      </p:sp>
      <p:sp>
        <p:nvSpPr>
          <p:cNvPr id="2" name="Content Placeholder 1"/>
          <p:cNvSpPr>
            <a:spLocks noGrp="1"/>
          </p:cNvSpPr>
          <p:nvPr>
            <p:ph idx="1"/>
          </p:nvPr>
        </p:nvSpPr>
        <p:spPr>
          <a:xfrm>
            <a:off x="145357" y="831273"/>
            <a:ext cx="8709275" cy="3092545"/>
          </a:xfrm>
        </p:spPr>
        <p:txBody>
          <a:bodyPr/>
          <a:lstStyle/>
          <a:p>
            <a:pPr rtl="0">
              <a:buFont typeface="Arial" panose="020B0604020202020204" pitchFamily="34" charset="0"/>
              <a:buChar char="•"/>
            </a:pPr>
            <a:r>
              <a:rPr lang="fr-FR" sz="1600"/>
              <a:t>Dans cette rubrique, les trois outils d'automatisation les plus populaires, Ansible, Puppet et Chef, sont discutés.</a:t>
            </a:r>
          </a:p>
          <a:p>
            <a:pPr rtl="0">
              <a:buFont typeface="Arial" panose="020B0604020202020204" pitchFamily="34" charset="0"/>
              <a:buChar char="•"/>
            </a:pPr>
            <a:r>
              <a:rPr lang="fr-FR" sz="1600"/>
              <a:t>Il y aura également une option pour installer l'un ou l'ensemble d'entre eux sur le poste de travail local.</a:t>
            </a:r>
          </a:p>
          <a:p>
            <a:pPr rtl="0">
              <a:buFont typeface="Arial" panose="020B0604020202020204" pitchFamily="34" charset="0"/>
              <a:buChar char="•"/>
            </a:pPr>
            <a:r>
              <a:rPr lang="fr-FR" sz="1600"/>
              <a:t>Pour essayer cela, il faut avoir accès à une station de travail basée sur Linux, comme Ubuntu ou macOS et se référer à la documentation d'installation de l'outil pour le système d'exploitation.</a:t>
            </a:r>
          </a:p>
          <a:p>
            <a:pPr marL="0" indent="0">
              <a:buNone/>
            </a:pPr>
            <a:endParaRPr lang="en-US" sz="1600" dirty="0"/>
          </a:p>
          <a:p>
            <a:pPr marL="0" indent="0">
              <a:buNone/>
            </a:pPr>
            <a:endParaRPr lang="en-US"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098886151"/>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Que font les outils d'automatisation pour nous ?</a:t>
            </a:r>
          </a:p>
        </p:txBody>
      </p:sp>
      <p:sp>
        <p:nvSpPr>
          <p:cNvPr id="2" name="Content Placeholder 1"/>
          <p:cNvSpPr>
            <a:spLocks noGrp="1"/>
          </p:cNvSpPr>
          <p:nvPr>
            <p:ph idx="1"/>
          </p:nvPr>
        </p:nvSpPr>
        <p:spPr>
          <a:xfrm>
            <a:off x="145357" y="831273"/>
            <a:ext cx="8998643" cy="4099542"/>
          </a:xfrm>
        </p:spPr>
        <p:txBody>
          <a:bodyPr/>
          <a:lstStyle/>
          <a:p>
            <a:pPr marL="0" indent="0" rtl="0">
              <a:buNone/>
            </a:pPr>
            <a:r>
              <a:rPr lang="fr-FR" sz="1600" b="1"/>
              <a:t>Que font les outils d'automatisation pour nous ?</a:t>
            </a:r>
          </a:p>
          <a:p>
            <a:pPr marL="0" indent="0" rtl="0">
              <a:buNone/>
            </a:pPr>
            <a:r>
              <a:rPr lang="fr-FR" sz="1600"/>
              <a:t>Les outils d'automatisation offrent des fonctionnalités puissantes par rapport aux stratégies d'automatisation ad hoc utilisant BASH, Python ou d'autres langages de programmation. Ces outils permettent aux développeurs de :</a:t>
            </a:r>
          </a:p>
          <a:p>
            <a:pPr rtl="0">
              <a:buFont typeface="Arial" panose="020B0604020202020204" pitchFamily="34" charset="0"/>
              <a:buChar char="•"/>
            </a:pPr>
            <a:r>
              <a:rPr lang="fr-FR" sz="1600"/>
              <a:t>Simplifier et uniformiser</a:t>
            </a:r>
          </a:p>
          <a:p>
            <a:pPr rtl="0">
              <a:buFont typeface="Arial" panose="020B0604020202020204" pitchFamily="34" charset="0"/>
              <a:buChar char="•"/>
            </a:pPr>
            <a:r>
              <a:rPr lang="fr-FR" sz="1600"/>
              <a:t>Accélérer le développement grâce à des fonctionnalités prêtes à</a:t>
            </a:r>
          </a:p>
          <a:p>
            <a:pPr rtl="0">
              <a:buFont typeface="Arial" panose="020B0604020202020204" pitchFamily="34" charset="0"/>
              <a:buChar char="•"/>
            </a:pPr>
            <a:r>
              <a:rPr lang="fr-FR" sz="1600"/>
              <a:t>Faciliter la réutilisation, séparer les préoccupations et promouvoir la sécurité</a:t>
            </a:r>
          </a:p>
          <a:p>
            <a:pPr rtl="0">
              <a:buFont typeface="Arial" panose="020B0604020202020204" pitchFamily="34" charset="0"/>
              <a:buChar char="•"/>
            </a:pPr>
            <a:r>
              <a:rPr lang="fr-FR" sz="1600"/>
              <a:t>Effectuer la découverte et gérer l'inventaire</a:t>
            </a:r>
          </a:p>
          <a:p>
            <a:pPr rtl="0">
              <a:buFont typeface="Arial" panose="020B0604020202020204" pitchFamily="34" charset="0"/>
              <a:buChar char="•"/>
            </a:pPr>
            <a:r>
              <a:rPr lang="fr-FR" sz="1600"/>
              <a:t>Balance de poignée (Handle scale)</a:t>
            </a:r>
          </a:p>
          <a:p>
            <a:pPr rtl="0">
              <a:buFont typeface="Arial" panose="020B0604020202020204" pitchFamily="34" charset="0"/>
              <a:buChar char="•"/>
            </a:pPr>
            <a:r>
              <a:rPr lang="fr-FR" sz="1600"/>
              <a:t>Mobiliser la communauté </a:t>
            </a:r>
          </a:p>
          <a:p>
            <a:pPr marL="0" indent="0">
              <a:buNone/>
            </a:pPr>
            <a:endParaRPr lang="en-US" sz="1600" dirty="0"/>
          </a:p>
          <a:p>
            <a:pPr marL="0" indent="0">
              <a:buNone/>
            </a:pPr>
            <a:endParaRPr lang="en-US"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84333330"/>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Concepts critiques</a:t>
            </a:r>
          </a:p>
        </p:txBody>
      </p:sp>
      <p:sp>
        <p:nvSpPr>
          <p:cNvPr id="2" name="Content Placeholder 1"/>
          <p:cNvSpPr>
            <a:spLocks noGrp="1"/>
          </p:cNvSpPr>
          <p:nvPr>
            <p:ph idx="1"/>
          </p:nvPr>
        </p:nvSpPr>
        <p:spPr>
          <a:xfrm>
            <a:off x="112466" y="791326"/>
            <a:ext cx="8919067" cy="4206280"/>
          </a:xfrm>
        </p:spPr>
        <p:txBody>
          <a:bodyPr/>
          <a:lstStyle/>
          <a:p>
            <a:pPr marL="0" indent="0" rtl="0">
              <a:buNone/>
            </a:pPr>
            <a:r>
              <a:rPr lang="fr-FR" sz="1400" b="1"/>
              <a:t>Idempotence : un aperçu</a:t>
            </a:r>
          </a:p>
          <a:p>
            <a:pPr rtl="0">
              <a:buFont typeface="Arial" panose="020B0604020202020204" pitchFamily="34" charset="0"/>
              <a:buChar char="•"/>
            </a:pPr>
            <a:r>
              <a:rPr lang="fr-FR" sz="1400"/>
              <a:t>Un logiciel Idempotent produit le même résultat souhaitable chaque fois qu'il est exécuté. </a:t>
            </a:r>
          </a:p>
          <a:p>
            <a:pPr rtl="0">
              <a:buFont typeface="Arial" panose="020B0604020202020204" pitchFamily="34" charset="0"/>
              <a:buChar char="•"/>
            </a:pPr>
            <a:r>
              <a:rPr lang="fr-FR" sz="1400"/>
              <a:t>Dans un logiciel de déploiement, Idempotence permet la convergence et la composabilité et permet de :</a:t>
            </a:r>
          </a:p>
          <a:p>
            <a:pPr marL="666749" lvl="1" indent="-285750" rtl="0">
              <a:buFont typeface="Arial" panose="020B0604020202020204" pitchFamily="34" charset="0"/>
              <a:buChar char="•"/>
            </a:pPr>
            <a:r>
              <a:rPr lang="fr-FR"/>
              <a:t>Rassembler plus facilement des composants dans des collections qui créent de nouveaux types d'infrastructure et effectuent de nouvelles tâches opérationnelles.</a:t>
            </a:r>
          </a:p>
          <a:p>
            <a:pPr marL="666749" lvl="1" indent="-285750" rtl="0">
              <a:buFont typeface="Arial" panose="020B0604020202020204" pitchFamily="34" charset="0"/>
              <a:buChar char="•"/>
            </a:pPr>
            <a:r>
              <a:rPr lang="fr-FR"/>
              <a:t>Exécuter des collections complètes de construction/déploiement pour réparer en toute sécurité les petits problèmes d'infrastructure, effectuer des mises à niveau progressives, modifier la configuration ou gérer la mise à l'échelle. </a:t>
            </a:r>
          </a:p>
          <a:p>
            <a:pPr marL="0" indent="0" rtl="0">
              <a:buNone/>
            </a:pPr>
            <a:r>
              <a:rPr lang="fr-FR" sz="1400" b="1"/>
              <a:t>Procédure par opposition à déclaration</a:t>
            </a:r>
          </a:p>
          <a:p>
            <a:pPr rtl="0">
              <a:buFont typeface="Arial" panose="020B0604020202020204" pitchFamily="34" charset="0"/>
              <a:buChar char="•"/>
            </a:pPr>
            <a:r>
              <a:rPr lang="fr-FR" sz="1400"/>
              <a:t>Le code procédural peut atteindre l'idempotence, mais de nombreux outils de gestion de l'infrastructure, de déploiement et d'orchestration ont adopté une autre méthode, qui consiste à créer un déclaratif.</a:t>
            </a:r>
          </a:p>
          <a:p>
            <a:pPr rtl="0">
              <a:buFont typeface="Arial" panose="020B0604020202020204" pitchFamily="34" charset="0"/>
              <a:buChar char="•"/>
            </a:pPr>
            <a:r>
              <a:rPr lang="fr-FR" sz="1400"/>
              <a:t>Un déclaratif est un modèle statique utilisé par le middleware qui intègre des détails spécifiques au déploiement, examine les circonstances actuelles et met l'infrastructure réelle en alignement avec le modèle, et généralement le chemin le moins long.</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401097541"/>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Concepts critiques (suite)</a:t>
            </a:r>
          </a:p>
        </p:txBody>
      </p:sp>
      <p:graphicFrame>
        <p:nvGraphicFramePr>
          <p:cNvPr id="2" name="Table 1">
            <a:extLst>
              <a:ext uri="{FF2B5EF4-FFF2-40B4-BE49-F238E27FC236}">
                <a16:creationId xmlns="" xmlns:c="http://schemas.openxmlformats.org/drawingml/2006/chart" xmlns:c15="http://schemas.microsoft.com/office/drawing/2012/chart" xmlns:a16="http://schemas.microsoft.com/office/drawing/2014/main" id="{AD4F66C7-6A60-4ECC-B4B5-F2DEBBD0082B}"/>
              </a:ext>
            </a:extLst>
          </p:cNvPr>
          <p:cNvGraphicFramePr>
            <a:graphicFrameLocks noGrp="1"/>
          </p:cNvGraphicFramePr>
          <p:nvPr>
            <p:extLst>
              <p:ext uri="{D42A27DB-BD31-4B8C-83A1-F6EECF244321}">
                <p14:modId xmlns="" xmlns:c="http://schemas.openxmlformats.org/drawingml/2006/chart" xmlns:c15="http://schemas.microsoft.com/office/drawing/2012/chart" xmlns:p14="http://schemas.microsoft.com/office/powerpoint/2010/main" val="693629250"/>
              </p:ext>
            </p:extLst>
          </p:nvPr>
        </p:nvGraphicFramePr>
        <p:xfrm>
          <a:off x="103030" y="1201705"/>
          <a:ext cx="8950816" cy="4027170"/>
        </p:xfrm>
        <a:graphic>
          <a:graphicData uri="http://schemas.openxmlformats.org/drawingml/2006/table">
            <a:tbl>
              <a:tblPr firstRow="1" bandRow="1">
                <a:tableStyleId>{5C22544A-7EE6-4342-B048-85BDC9FD1C3A}</a:tableStyleId>
              </a:tblPr>
              <a:tblGrid>
                <a:gridCol w="2112136">
                  <a:extLst>
                    <a:ext uri="{9D8B030D-6E8A-4147-A177-3AD203B41FA5}">
                      <a16:colId xmlns="" xmlns:c="http://schemas.openxmlformats.org/drawingml/2006/chart" xmlns:c15="http://schemas.microsoft.com/office/drawing/2012/chart" xmlns:a16="http://schemas.microsoft.com/office/drawing/2014/main" val="20000"/>
                    </a:ext>
                  </a:extLst>
                </a:gridCol>
                <a:gridCol w="2060620">
                  <a:extLst>
                    <a:ext uri="{9D8B030D-6E8A-4147-A177-3AD203B41FA5}">
                      <a16:colId xmlns="" xmlns:c="http://schemas.openxmlformats.org/drawingml/2006/chart" xmlns:c15="http://schemas.microsoft.com/office/drawing/2012/chart" xmlns:a16="http://schemas.microsoft.com/office/drawing/2014/main" val="20001"/>
                    </a:ext>
                  </a:extLst>
                </a:gridCol>
                <a:gridCol w="2099256">
                  <a:extLst>
                    <a:ext uri="{9D8B030D-6E8A-4147-A177-3AD203B41FA5}">
                      <a16:colId xmlns="" xmlns:c="http://schemas.openxmlformats.org/drawingml/2006/chart" xmlns:c15="http://schemas.microsoft.com/office/drawing/2012/chart" xmlns:a16="http://schemas.microsoft.com/office/drawing/2014/main" val="20002"/>
                    </a:ext>
                  </a:extLst>
                </a:gridCol>
                <a:gridCol w="2678804">
                  <a:extLst>
                    <a:ext uri="{9D8B030D-6E8A-4147-A177-3AD203B41FA5}">
                      <a16:colId xmlns="" xmlns:c="http://schemas.openxmlformats.org/drawingml/2006/chart" xmlns:c15="http://schemas.microsoft.com/office/drawing/2012/chart" xmlns:a16="http://schemas.microsoft.com/office/drawing/2014/main" val="3746200597"/>
                    </a:ext>
                  </a:extLst>
                </a:gridCol>
              </a:tblGrid>
              <a:tr h="272249">
                <a:tc>
                  <a:txBody>
                    <a:bodyPr/>
                    <a:lstStyle/>
                    <a:p>
                      <a:pPr marL="0" indent="0" algn="ctr" rtl="0">
                        <a:buNone/>
                      </a:pPr>
                      <a:r>
                        <a:rPr lang="fr-FR" sz="1400" b="1"/>
                        <a:t>Provisionnement</a:t>
                      </a:r>
                    </a:p>
                  </a:txBody>
                  <a:tcPr anchor="ctr"/>
                </a:tc>
                <a:tc>
                  <a:txBody>
                    <a:bodyPr/>
                    <a:lstStyle/>
                    <a:p>
                      <a:pPr marL="0" indent="0" algn="ctr" rtl="0">
                        <a:buNone/>
                      </a:pPr>
                      <a:r>
                        <a:rPr lang="fr-FR" sz="1400" b="1"/>
                        <a:t>Configuration</a:t>
                      </a:r>
                    </a:p>
                  </a:txBody>
                  <a:tcPr anchor="ctr"/>
                </a:tc>
                <a:tc>
                  <a:txBody>
                    <a:bodyPr/>
                    <a:lstStyle/>
                    <a:p>
                      <a:pPr marL="0" indent="0" algn="ctr" rtl="0">
                        <a:buNone/>
                      </a:pPr>
                      <a:r>
                        <a:rPr lang="fr-FR" sz="1400" b="1"/>
                        <a:t>Déploiement</a:t>
                      </a:r>
                    </a:p>
                  </a:txBody>
                  <a:tcPr anchor="ctr"/>
                </a:tc>
                <a:tc>
                  <a:txBody>
                    <a:bodyPr/>
                    <a:lstStyle/>
                    <a:p>
                      <a:pPr marL="0" indent="0" algn="ctr" rtl="0">
                        <a:buNone/>
                      </a:pPr>
                      <a:r>
                        <a:rPr lang="fr-FR" sz="1400" b="1"/>
                        <a:t>Orchestration</a:t>
                      </a:r>
                    </a:p>
                  </a:txBody>
                  <a:tcPr anchor="ctr"/>
                </a:tc>
                <a:extLst>
                  <a:ext uri="{0D108BD9-81ED-4DB2-BD59-A6C34878D82A}">
                    <a16:rowId xmlns="" xmlns:c="http://schemas.openxmlformats.org/drawingml/2006/chart" xmlns:c15="http://schemas.microsoft.com/office/drawing/2012/chart" xmlns:a16="http://schemas.microsoft.com/office/drawing/2014/main" val="10000"/>
                  </a:ext>
                </a:extLst>
              </a:tr>
              <a:tr h="2371970">
                <a:tc>
                  <a:txBody>
                    <a:bodyPr/>
                    <a:lstStyle/>
                    <a:p>
                      <a:pPr marL="0" indent="0" rtl="0">
                        <a:buNone/>
                      </a:pPr>
                      <a:r>
                        <a:rPr lang="fr-FR" sz="1400"/>
                        <a:t>Il s'agit d'obtenir une infrastructure de calcul, de stockage et de réseau (réelle ou virtuelle), d'activer les communications, de la mettre en service et de la rendre prête à l'emploi par les opérateurs et les développeurs.</a:t>
                      </a:r>
                    </a:p>
                  </a:txBody>
                  <a:tcPr/>
                </a:tc>
                <a:tc>
                  <a:txBody>
                    <a:bodyPr/>
                    <a:lstStyle/>
                    <a:p>
                      <a:pPr marL="0" indent="0" rtl="0">
                        <a:buNone/>
                      </a:pPr>
                      <a:r>
                        <a:rPr lang="fr-FR" sz="1400"/>
                        <a:t>Cela signifie installer des applications et des services de base et effectuer les opérations, les tâches et les tests nécessaires pour préparer une plate-forme de bas niveau pour déployer des applications ou une plate-forme de niveau supérieur.</a:t>
                      </a:r>
                    </a:p>
                  </a:txBody>
                  <a:tcPr marL="47625" marR="47625" marT="47625" marB="47625"/>
                </a:tc>
                <a:tc>
                  <a:txBody>
                    <a:bodyPr/>
                    <a:lstStyle/>
                    <a:p>
                      <a:pPr marL="0" indent="0" rtl="0">
                        <a:buNone/>
                      </a:pPr>
                      <a:r>
                        <a:rPr lang="fr-FR" sz="1400"/>
                        <a:t>Cela implique la création, l'organisation, l'intégration et la préparation d'applications multi-composants ou de plates-formes de niveau supérieur, souvent sur plusieurs nœuds.</a:t>
                      </a:r>
                    </a:p>
                  </a:txBody>
                  <a:tcPr marL="47625" marR="47625" marT="47625" marB="47625"/>
                </a:tc>
                <a:tc>
                  <a:txBody>
                    <a:bodyPr/>
                    <a:lstStyle/>
                    <a:p>
                      <a:pPr marL="0" indent="0" algn="ctr" rtl="0">
                        <a:buNone/>
                      </a:pPr>
                      <a:r>
                        <a:rPr lang="fr-FR" sz="1400"/>
                        <a:t>Cela peut se référer à plusieurs choses :</a:t>
                      </a:r>
                    </a:p>
                    <a:p>
                      <a:pPr marL="176213" lvl="1" indent="-176213" rtl="0">
                        <a:buFont typeface="Arial" panose="020B0604020202020204" pitchFamily="34" charset="0"/>
                        <a:buChar char="•"/>
                      </a:pPr>
                      <a:r>
                        <a:rPr lang="fr-FR" sz="1400"/>
                        <a:t>Automatisation construite par l'utilisateur ou inhérente à la plate-forme visant à gérer les cycles de vie des charges de travail et à réagir dynamiquement aux conditions changeantes. </a:t>
                      </a:r>
                    </a:p>
                    <a:p>
                      <a:pPr marL="176213" lvl="1" indent="-176213" rtl="0">
                        <a:buFont typeface="Arial" panose="020B0604020202020204" pitchFamily="34" charset="0"/>
                        <a:buChar char="•"/>
                      </a:pPr>
                      <a:r>
                        <a:rPr lang="fr-FR" sz="1400"/>
                        <a:t>Des processus ou des workflows qui relient les tâches d'automatisation pour offrir des avantages commerciaux, tels que le libre-service (self-service).</a:t>
                      </a:r>
                    </a:p>
                    <a:p>
                      <a:pPr>
                        <a:buFont typeface="Arial" panose="020B0604020202020204" pitchFamily="34" charset="0"/>
                        <a:buChar char="•"/>
                      </a:pPr>
                      <a:endParaRPr lang="en-US" sz="1400" b="1" dirty="0"/>
                    </a:p>
                    <a:p>
                      <a:pPr fontAlgn="ctr"/>
                      <a:endParaRPr lang="en-US" sz="1400" b="0" dirty="0">
                        <a:effectLst/>
                      </a:endParaRPr>
                    </a:p>
                  </a:txBody>
                  <a:tcPr marL="47625" marR="47625" marT="47625" marB="47625"/>
                </a:tc>
                <a:extLst>
                  <a:ext uri="{0D108BD9-81ED-4DB2-BD59-A6C34878D82A}">
                    <a16:rowId xmlns="" xmlns:c="http://schemas.openxmlformats.org/drawingml/2006/chart" xmlns:c15="http://schemas.microsoft.com/office/drawing/2012/chart" xmlns:a16="http://schemas.microsoft.com/office/drawing/2014/main" val="10001"/>
                  </a:ext>
                </a:extLst>
              </a:tr>
            </a:tbl>
          </a:graphicData>
        </a:graphic>
      </p:graphicFrame>
      <p:sp>
        <p:nvSpPr>
          <p:cNvPr id="11" name="TextBox 10">
            <a:extLst>
              <a:ext uri="{FF2B5EF4-FFF2-40B4-BE49-F238E27FC236}">
                <a16:creationId xmlns="" xmlns:c="http://schemas.openxmlformats.org/drawingml/2006/chart" xmlns:c15="http://schemas.microsoft.com/office/drawing/2012/chart" xmlns:a16="http://schemas.microsoft.com/office/drawing/2014/main" id="{301E3520-4FE0-45E6-BE70-DBD31C452B8A}"/>
              </a:ext>
            </a:extLst>
          </p:cNvPr>
          <p:cNvSpPr txBox="1"/>
          <p:nvPr/>
        </p:nvSpPr>
        <p:spPr>
          <a:xfrm>
            <a:off x="90153" y="796811"/>
            <a:ext cx="8861341" cy="338554"/>
          </a:xfrm>
          <a:prstGeom prst="rect">
            <a:avLst/>
          </a:prstGeom>
          <a:noFill/>
        </p:spPr>
        <p:txBody>
          <a:bodyPr wrap="square">
            <a:spAutoFit/>
          </a:bodyPr>
          <a:lstStyle/>
          <a:p>
            <a:pPr rtl="0"/>
            <a:r>
              <a:rPr lang="fr-FR" sz="1600" b="1" i="0" dirty="0">
                <a:solidFill>
                  <a:srgbClr val="000000"/>
                </a:solidFill>
                <a:effectLst/>
                <a:latin typeface="+mn-lt"/>
              </a:rPr>
              <a:t>Provisionnement vs. configuration vs. déploiement vs. orchestration</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42010986"/>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Concepts critiques (suite)</a:t>
            </a:r>
          </a:p>
        </p:txBody>
      </p:sp>
      <p:sp>
        <p:nvSpPr>
          <p:cNvPr id="2" name="Content Placeholder 1"/>
          <p:cNvSpPr>
            <a:spLocks noGrp="1"/>
          </p:cNvSpPr>
          <p:nvPr>
            <p:ph idx="1"/>
          </p:nvPr>
        </p:nvSpPr>
        <p:spPr>
          <a:xfrm>
            <a:off x="145356" y="831273"/>
            <a:ext cx="3560370" cy="3543957"/>
          </a:xfrm>
        </p:spPr>
        <p:txBody>
          <a:bodyPr/>
          <a:lstStyle/>
          <a:p>
            <a:pPr marL="0" indent="0" rtl="0">
              <a:buNone/>
            </a:pPr>
            <a:r>
              <a:rPr lang="fr-FR" sz="1200" b="1" dirty="0"/>
              <a:t>Sans état (</a:t>
            </a:r>
            <a:r>
              <a:rPr lang="fr-FR" sz="1200" b="1" dirty="0" err="1"/>
              <a:t>Statelessness</a:t>
            </a:r>
            <a:r>
              <a:rPr lang="fr-FR" sz="1200" b="1" dirty="0"/>
              <a:t>)</a:t>
            </a:r>
          </a:p>
          <a:p>
            <a:pPr marL="0" indent="0" rtl="0">
              <a:buNone/>
            </a:pPr>
            <a:r>
              <a:rPr lang="fr-FR" sz="1200" dirty="0"/>
              <a:t>L'automatisation fonctionne mieux lorsque les applications peuvent être rendues sans état. Cela signifie que leur redéploiement en place ne détruit ni ne perd aucune trace des données dont les utilisateurs ou les opérateurs ont besoin.</a:t>
            </a:r>
          </a:p>
          <a:p>
            <a:pPr marL="0" indent="0" rtl="0">
              <a:buNone/>
            </a:pPr>
            <a:r>
              <a:rPr lang="fr-FR" sz="1200" dirty="0"/>
              <a:t>Les deux états d'une demande sont les suivants :</a:t>
            </a:r>
          </a:p>
          <a:p>
            <a:pPr rtl="0">
              <a:buFont typeface="Arial" panose="020B0604020202020204" pitchFamily="34" charset="0"/>
              <a:buChar char="•"/>
            </a:pPr>
            <a:r>
              <a:rPr lang="fr-FR" sz="1200" b="1" dirty="0"/>
              <a:t>Pas apatride (Not </a:t>
            </a:r>
            <a:r>
              <a:rPr lang="fr-FR" sz="1200" b="1" dirty="0" err="1"/>
              <a:t>Stateless</a:t>
            </a:r>
            <a:r>
              <a:rPr lang="fr-FR" sz="1200" b="1" dirty="0"/>
              <a:t>) </a:t>
            </a:r>
            <a:r>
              <a:rPr lang="fr-FR" sz="1200" dirty="0">
                <a:cs typeface="ＭＳ Ｐゴシック" charset="0"/>
              </a:rPr>
              <a:t> :</a:t>
            </a:r>
            <a:r>
              <a:rPr lang="fr-FR" sz="1200" dirty="0"/>
              <a:t> application qui enregistre des informations importantes dans des fichiers ou dans une base de données sur le fichier local.</a:t>
            </a:r>
          </a:p>
          <a:p>
            <a:pPr rtl="0">
              <a:buFont typeface="Arial" panose="020B0604020202020204" pitchFamily="34" charset="0"/>
              <a:buChar char="•"/>
            </a:pPr>
            <a:r>
              <a:rPr lang="fr-FR" sz="1200" b="1" dirty="0"/>
              <a:t>Apatrides (</a:t>
            </a:r>
            <a:r>
              <a:rPr lang="fr-FR" sz="1200" b="1" dirty="0" err="1"/>
              <a:t>Stateless</a:t>
            </a:r>
            <a:r>
              <a:rPr lang="fr-FR" sz="1200" b="1" dirty="0"/>
              <a:t>)</a:t>
            </a:r>
            <a:r>
              <a:rPr lang="fr-FR" sz="1200" dirty="0">
                <a:cs typeface="ＭＳ Ｐゴシック" charset="0"/>
              </a:rPr>
              <a:t>  :</a:t>
            </a:r>
            <a:r>
              <a:rPr lang="fr-FR" sz="1200" dirty="0"/>
              <a:t> application qui conserve son état dans une base de données distincte ou qui fournit un service qui ne nécessite aucune mémoire d'état entre les invocations.</a:t>
            </a:r>
          </a:p>
          <a:p>
            <a:pPr>
              <a:buFont typeface="Arial" panose="020B0604020202020204" pitchFamily="34" charset="0"/>
              <a:buChar char="•"/>
            </a:pPr>
            <a:endParaRPr lang="en-US" sz="1200" dirty="0"/>
          </a:p>
        </p:txBody>
      </p:sp>
      <p:pic>
        <p:nvPicPr>
          <p:cNvPr id="4" name="Picture 3">
            <a:extLst>
              <a:ext uri="{FF2B5EF4-FFF2-40B4-BE49-F238E27FC236}">
                <a16:creationId xmlns="" xmlns:c="http://schemas.openxmlformats.org/drawingml/2006/chart" xmlns:c15="http://schemas.microsoft.com/office/drawing/2012/chart" xmlns:a16="http://schemas.microsoft.com/office/drawing/2014/main" id="{F04FFF82-F821-4FB1-8538-A4A90840BA89}"/>
              </a:ext>
            </a:extLst>
          </p:cNvPr>
          <p:cNvPicPr>
            <a:picLocks noChangeAspect="1"/>
          </p:cNvPicPr>
          <p:nvPr/>
        </p:nvPicPr>
        <p:blipFill>
          <a:blip r:embed="rId4"/>
          <a:stretch>
            <a:fillRect/>
          </a:stretch>
        </p:blipFill>
        <p:spPr>
          <a:xfrm>
            <a:off x="3705726" y="1192812"/>
            <a:ext cx="5302127" cy="3315381"/>
          </a:xfrm>
          <a:prstGeom prst="rect">
            <a:avLst/>
          </a:prstGeom>
          <a:ln>
            <a:solidFill>
              <a:schemeClr val="bg1">
                <a:lumMod val="85000"/>
              </a:schemeClr>
            </a:solidFill>
          </a:ln>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226001482"/>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Outils d'automatisation populaires</a:t>
            </a:r>
          </a:p>
        </p:txBody>
      </p:sp>
      <p:sp>
        <p:nvSpPr>
          <p:cNvPr id="2" name="Content Placeholder 1"/>
          <p:cNvSpPr>
            <a:spLocks noGrp="1"/>
          </p:cNvSpPr>
          <p:nvPr>
            <p:ph idx="1"/>
          </p:nvPr>
        </p:nvSpPr>
        <p:spPr>
          <a:xfrm>
            <a:off x="145357" y="831273"/>
            <a:ext cx="8906046" cy="3775451"/>
          </a:xfrm>
        </p:spPr>
        <p:txBody>
          <a:bodyPr/>
          <a:lstStyle/>
          <a:p>
            <a:pPr rtl="0">
              <a:buFont typeface="Arial" panose="020B0604020202020204" pitchFamily="34" charset="0"/>
              <a:buChar char="•"/>
            </a:pPr>
            <a:r>
              <a:rPr lang="fr-FR" sz="1600"/>
              <a:t>Le premier outil d'automatisation moderne a été Puppet qui a été introduit en 2005 comme open source, puis commercialisé sous le nom de Puppet Enterprise par Puppet Labs en 2011.</a:t>
            </a:r>
          </a:p>
          <a:p>
            <a:pPr rtl="0">
              <a:buFont typeface="Arial" panose="020B0604020202020204" pitchFamily="34" charset="0"/>
              <a:buChar char="•"/>
            </a:pPr>
            <a:r>
              <a:rPr lang="fr-FR" sz="1600"/>
              <a:t>Les outils d'automatisation les plus populaires sont Ansible, Marionnette, Chef. Ils partagent les caractéristiques suivantes :</a:t>
            </a:r>
          </a:p>
          <a:p>
            <a:pPr marL="358775" rtl="0">
              <a:buFont typeface="Arial" panose="020B0604020202020204" pitchFamily="34" charset="0"/>
              <a:buChar char="•"/>
            </a:pPr>
            <a:r>
              <a:rPr lang="fr-FR" sz="1600"/>
              <a:t>Relativement facile à apprendre</a:t>
            </a:r>
          </a:p>
          <a:p>
            <a:pPr marL="358775" rtl="0">
              <a:buFont typeface="Arial" panose="020B0604020202020204" pitchFamily="34" charset="0"/>
              <a:buChar char="•"/>
            </a:pPr>
            <a:r>
              <a:rPr lang="fr-FR" sz="1600"/>
              <a:t>Disponible en version open source</a:t>
            </a:r>
          </a:p>
          <a:p>
            <a:pPr marL="358775" rtl="0">
              <a:buFont typeface="Arial" panose="020B0604020202020204" pitchFamily="34" charset="0"/>
              <a:buChar char="•"/>
            </a:pPr>
            <a:r>
              <a:rPr lang="fr-FR" sz="1600"/>
              <a:t>Les plugins et les adaptateurs leur permettent de contrôler directement ou indirectement de nombreux types de ressources</a:t>
            </a:r>
          </a:p>
          <a:p>
            <a:pPr marL="174625" rtl="0">
              <a:buFont typeface="Arial" panose="020B0604020202020204" pitchFamily="34" charset="0"/>
              <a:buChar char="•"/>
            </a:pPr>
            <a:r>
              <a:rPr lang="fr-FR" sz="1600"/>
              <a:t>De nombreuses autres solutions existent également. Les fournisseurs de cloud privés et publics approuvent souvent leurs propres outils pour une utilisation sur leurs plateformes, tels que le projet HEAT d'OpenStack, AWS CloudFormation, SaltStack et Terraform.</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903572108"/>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Ansible</a:t>
            </a:r>
          </a:p>
        </p:txBody>
      </p:sp>
      <p:sp>
        <p:nvSpPr>
          <p:cNvPr id="2" name="Content Placeholder 1"/>
          <p:cNvSpPr>
            <a:spLocks noGrp="1"/>
          </p:cNvSpPr>
          <p:nvPr>
            <p:ph idx="1"/>
          </p:nvPr>
        </p:nvSpPr>
        <p:spPr>
          <a:xfrm>
            <a:off x="145357" y="738676"/>
            <a:ext cx="8790299" cy="4087968"/>
          </a:xfrm>
        </p:spPr>
        <p:txBody>
          <a:bodyPr/>
          <a:lstStyle/>
          <a:p>
            <a:pPr rtl="0">
              <a:buFont typeface="Arial" panose="020B0604020202020204" pitchFamily="34" charset="0"/>
              <a:buChar char="•"/>
            </a:pPr>
            <a:r>
              <a:rPr lang="fr-FR" sz="1600"/>
              <a:t>Ansible est disponible en open source, et dans une version avec des fonctionnalités supplémentaires, de IBM/Red Hat, appelée Ansible Tower. </a:t>
            </a:r>
          </a:p>
          <a:p>
            <a:pPr rtl="0">
              <a:buFont typeface="Arial" panose="020B0604020202020204" pitchFamily="34" charset="0"/>
              <a:buChar char="•"/>
            </a:pPr>
            <a:r>
              <a:rPr lang="fr-FR" sz="1600"/>
              <a:t>Ansible est largement géré à partir de la ligne de commande Bash, avec un code d'automatisation développé et maintenu à l'aide de n'importe quel éditeur de texte standard. </a:t>
            </a:r>
          </a:p>
          <a:p>
            <a:pPr>
              <a:buFont typeface="Arial" panose="020B0604020202020204" pitchFamily="34" charset="0"/>
              <a:buChar char="•"/>
            </a:pPr>
            <a:endParaRPr lang="en-US"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646462251"/>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Ansible (suite)</a:t>
            </a:r>
          </a:p>
        </p:txBody>
      </p:sp>
      <p:sp>
        <p:nvSpPr>
          <p:cNvPr id="2" name="Content Placeholder 1"/>
          <p:cNvSpPr>
            <a:spLocks noGrp="1"/>
          </p:cNvSpPr>
          <p:nvPr>
            <p:ph idx="1"/>
          </p:nvPr>
        </p:nvSpPr>
        <p:spPr>
          <a:xfrm>
            <a:off x="72679" y="830178"/>
            <a:ext cx="4499321" cy="3973315"/>
          </a:xfrm>
        </p:spPr>
        <p:txBody>
          <a:bodyPr/>
          <a:lstStyle/>
          <a:p>
            <a:pPr marL="0" indent="0" rtl="0">
              <a:buNone/>
            </a:pPr>
            <a:r>
              <a:rPr lang="fr-FR" sz="1200" b="1" dirty="0"/>
              <a:t>Architecture </a:t>
            </a:r>
            <a:r>
              <a:rPr lang="fr-FR" sz="1200" b="1" dirty="0" err="1"/>
              <a:t>Ansible</a:t>
            </a:r>
            <a:r>
              <a:rPr lang="fr-FR" sz="1200" b="1" dirty="0"/>
              <a:t> : </a:t>
            </a:r>
            <a:r>
              <a:rPr lang="fr-FR" sz="1200" dirty="0"/>
              <a:t>Simple et Léger</a:t>
            </a:r>
          </a:p>
          <a:p>
            <a:pPr rtl="0">
              <a:buFont typeface="Arial" panose="020B0604020202020204" pitchFamily="34" charset="0"/>
              <a:buChar char="•"/>
            </a:pPr>
            <a:r>
              <a:rPr lang="fr-FR" sz="1200" dirty="0"/>
              <a:t>Le nœud de contrôle s'exécute sur n'importe quelle machine Linux exécutant Python 2 ou 3.Toutes les mises à jour du système sont effectuées sur le nœud de contrôle.</a:t>
            </a:r>
          </a:p>
          <a:p>
            <a:pPr rtl="0">
              <a:buFont typeface="Arial" panose="020B0604020202020204" pitchFamily="34" charset="0"/>
              <a:buChar char="•"/>
            </a:pPr>
            <a:r>
              <a:rPr lang="fr-FR" sz="1200" dirty="0"/>
              <a:t>Le nœud de contrôle se connecte aux ressources gérées via SSH et permet à </a:t>
            </a:r>
            <a:r>
              <a:rPr lang="fr-FR" sz="1200" dirty="0" err="1"/>
              <a:t>Ansible</a:t>
            </a:r>
            <a:r>
              <a:rPr lang="fr-FR" sz="1200" dirty="0"/>
              <a:t> de :</a:t>
            </a:r>
          </a:p>
          <a:p>
            <a:pPr lvl="2" rtl="0"/>
            <a:r>
              <a:rPr lang="fr-FR" dirty="0"/>
              <a:t>Exécutez des commandes </a:t>
            </a:r>
            <a:r>
              <a:rPr lang="fr-FR" dirty="0" err="1"/>
              <a:t>shell</a:t>
            </a:r>
            <a:r>
              <a:rPr lang="fr-FR" dirty="0"/>
              <a:t> sur un serveur distant, ou effectuez des transactions avec un routeur distant, ou une autre entité réseau, via son interface REST.</a:t>
            </a:r>
          </a:p>
          <a:p>
            <a:pPr lvl="2" rtl="0"/>
            <a:r>
              <a:rPr lang="fr-FR" dirty="0"/>
              <a:t>Injectez des scripts Python dans les cibles et supprimez-les après leur exécution.</a:t>
            </a:r>
          </a:p>
          <a:p>
            <a:pPr lvl="2" rtl="0"/>
            <a:r>
              <a:rPr lang="fr-FR" dirty="0"/>
              <a:t>Installez Python sur les machines cibles si nécessaire.</a:t>
            </a:r>
          </a:p>
          <a:p>
            <a:pPr rtl="0">
              <a:buFont typeface="Arial" panose="020B0604020202020204" pitchFamily="34" charset="0"/>
              <a:buChar char="•"/>
            </a:pPr>
            <a:r>
              <a:rPr lang="fr-FR" sz="1200" dirty="0"/>
              <a:t>Les plugins permettent à </a:t>
            </a:r>
            <a:r>
              <a:rPr lang="fr-FR" sz="1200" dirty="0" err="1"/>
              <a:t>Ansible</a:t>
            </a:r>
            <a:r>
              <a:rPr lang="fr-FR" sz="1200" dirty="0"/>
              <a:t> de collecter des faits et d'effectuer des opérations sur une infrastructure qui ne peut pas exécuter Python localement.</a:t>
            </a:r>
          </a:p>
          <a:p>
            <a:pPr marL="0" indent="0">
              <a:buNone/>
            </a:pPr>
            <a:endParaRPr lang="en-IN" sz="1400" b="1" dirty="0"/>
          </a:p>
        </p:txBody>
      </p:sp>
      <p:pic>
        <p:nvPicPr>
          <p:cNvPr id="3" name="Picture 2"/>
          <p:cNvPicPr>
            <a:picLocks noChangeAspect="1"/>
          </p:cNvPicPr>
          <p:nvPr/>
        </p:nvPicPr>
        <p:blipFill>
          <a:blip r:embed="rId4">
            <a:extLst>
              <a:ext uri="{28A0092B-C50C-407E-A947-70E740481C1C}">
                <a14:useLocalDpi xmlns="" xmlns:c="http://schemas.openxmlformats.org/drawingml/2006/chart" xmlns:c15="http://schemas.microsoft.com/office/drawing/2012/chart" xmlns:a14="http://schemas.microsoft.com/office/drawing/2010/main" val="0"/>
              </a:ext>
            </a:extLst>
          </a:blip>
          <a:stretch>
            <a:fillRect/>
          </a:stretch>
        </p:blipFill>
        <p:spPr>
          <a:xfrm>
            <a:off x="4526826" y="951750"/>
            <a:ext cx="4463395" cy="3476224"/>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021923618"/>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Ansible (suite)</a:t>
            </a:r>
          </a:p>
        </p:txBody>
      </p:sp>
      <p:sp>
        <p:nvSpPr>
          <p:cNvPr id="2" name="Content Placeholder 1"/>
          <p:cNvSpPr>
            <a:spLocks noGrp="1"/>
          </p:cNvSpPr>
          <p:nvPr>
            <p:ph idx="1"/>
          </p:nvPr>
        </p:nvSpPr>
        <p:spPr>
          <a:xfrm>
            <a:off x="145356" y="738676"/>
            <a:ext cx="8801873" cy="4087968"/>
          </a:xfrm>
        </p:spPr>
        <p:txBody>
          <a:bodyPr/>
          <a:lstStyle/>
          <a:p>
            <a:pPr marL="0" indent="0" rtl="0">
              <a:buNone/>
            </a:pPr>
            <a:r>
              <a:rPr lang="fr-FR" sz="1200" b="1" dirty="0"/>
              <a:t>Installation d'</a:t>
            </a:r>
            <a:r>
              <a:rPr lang="fr-FR" sz="1200" b="1" dirty="0" err="1"/>
              <a:t>Ansible</a:t>
            </a:r>
            <a:endParaRPr lang="fr-FR" sz="1200" b="1" dirty="0"/>
          </a:p>
          <a:p>
            <a:pPr rtl="0">
              <a:buFont typeface="Arial" panose="020B0604020202020204" pitchFamily="34" charset="0"/>
              <a:buChar char="•"/>
            </a:pPr>
            <a:r>
              <a:rPr lang="fr-FR" sz="1200" dirty="0"/>
              <a:t>L'application de nœud de contrôle </a:t>
            </a:r>
            <a:r>
              <a:rPr lang="fr-FR" sz="1200" dirty="0" err="1"/>
              <a:t>Ansible</a:t>
            </a:r>
            <a:r>
              <a:rPr lang="fr-FR" sz="1200" dirty="0"/>
              <a:t> est installée sur une machine Linux à partir de son dépôt de paquets public. Pour installer </a:t>
            </a:r>
            <a:r>
              <a:rPr lang="fr-FR" sz="1200" dirty="0" err="1"/>
              <a:t>Ansible</a:t>
            </a:r>
            <a:r>
              <a:rPr lang="fr-FR" sz="1200" dirty="0"/>
              <a:t> sur un poste de travail, reportez-vous à la documentation d'installation appropriée au périphérique.</a:t>
            </a:r>
          </a:p>
          <a:p>
            <a:pPr marL="0" indent="0" rtl="0">
              <a:buNone/>
            </a:pPr>
            <a:r>
              <a:rPr lang="fr-FR" sz="1200" b="1" dirty="0"/>
              <a:t>Structure de code </a:t>
            </a:r>
            <a:r>
              <a:rPr lang="fr-FR" sz="1200" b="1" dirty="0" err="1"/>
              <a:t>ansible</a:t>
            </a:r>
            <a:endParaRPr lang="fr-FR" sz="1200" b="1" dirty="0"/>
          </a:p>
          <a:p>
            <a:pPr rtl="0">
              <a:buFont typeface="Arial" panose="020B0604020202020204" pitchFamily="34" charset="0"/>
              <a:buChar char="•"/>
            </a:pPr>
            <a:r>
              <a:rPr lang="fr-FR" sz="1200" dirty="0"/>
              <a:t>Dans la structure de code </a:t>
            </a:r>
            <a:r>
              <a:rPr lang="fr-FR" sz="1200" dirty="0" err="1"/>
              <a:t>Ansible</a:t>
            </a:r>
            <a:r>
              <a:rPr lang="fr-FR" sz="1200" dirty="0"/>
              <a:t>, le travail est séparé en fichiers YAML (</a:t>
            </a:r>
            <a:r>
              <a:rPr lang="fr-FR" sz="1200" dirty="0">
                <a:solidFill>
                  <a:schemeClr val="bg1"/>
                </a:solidFill>
                <a:highlight>
                  <a:srgbClr val="000000"/>
                </a:highlight>
                <a:latin typeface="Times New Roman" panose="02020603050405020304" pitchFamily="18" charset="0"/>
                <a:cs typeface="Times New Roman" panose="02020603050405020304" pitchFamily="18" charset="0"/>
              </a:rPr>
              <a:t>.</a:t>
            </a:r>
            <a:r>
              <a:rPr lang="fr-FR" sz="1200" dirty="0" err="1">
                <a:solidFill>
                  <a:schemeClr val="bg1"/>
                </a:solidFill>
                <a:highlight>
                  <a:srgbClr val="000000"/>
                </a:highlight>
                <a:latin typeface="Times New Roman" panose="02020603050405020304" pitchFamily="18" charset="0"/>
                <a:cs typeface="Times New Roman" panose="02020603050405020304" pitchFamily="18" charset="0"/>
              </a:rPr>
              <a:t>yml</a:t>
            </a:r>
            <a:r>
              <a:rPr lang="fr-FR" sz="1200" dirty="0"/>
              <a:t>) qui contiennent une séquence de tâches, exécutées dans l'ordre de haut en bas. </a:t>
            </a:r>
            <a:r>
              <a:rPr lang="fr-FR" sz="1200" dirty="0" err="1"/>
              <a:t>Ansible</a:t>
            </a:r>
            <a:r>
              <a:rPr lang="fr-FR" sz="1200" dirty="0"/>
              <a:t> a des centaines de modules Python </a:t>
            </a:r>
            <a:r>
              <a:rPr lang="fr-FR" sz="1200" dirty="0" err="1"/>
              <a:t>pré-construits</a:t>
            </a:r>
            <a:r>
              <a:rPr lang="fr-FR" sz="1200" dirty="0"/>
              <a:t> qui enveloppent des fonctions au niveau du système d'exploitation et des méta-fonctions.</a:t>
            </a:r>
          </a:p>
          <a:p>
            <a:pPr marL="0" indent="0" rtl="0">
              <a:buNone/>
            </a:pPr>
            <a:r>
              <a:rPr lang="fr-FR" sz="1200" b="1" dirty="0" err="1"/>
              <a:t>Playbooks</a:t>
            </a:r>
            <a:r>
              <a:rPr lang="fr-FR" sz="1200" b="1" dirty="0"/>
              <a:t> et rôles</a:t>
            </a:r>
          </a:p>
          <a:p>
            <a:pPr rtl="0">
              <a:buFont typeface="Arial" panose="020B0604020202020204" pitchFamily="34" charset="0"/>
              <a:buChar char="•"/>
            </a:pPr>
            <a:r>
              <a:rPr lang="fr-FR" sz="1200" dirty="0"/>
              <a:t>Un </a:t>
            </a:r>
            <a:r>
              <a:rPr lang="fr-FR" sz="1200" dirty="0" err="1"/>
              <a:t>playbook</a:t>
            </a:r>
            <a:r>
              <a:rPr lang="fr-FR" sz="1200" dirty="0"/>
              <a:t> </a:t>
            </a:r>
            <a:r>
              <a:rPr lang="fr-FR" sz="1200" dirty="0" err="1"/>
              <a:t>Ansible</a:t>
            </a:r>
            <a:r>
              <a:rPr lang="fr-FR" sz="1200" dirty="0"/>
              <a:t> peut être écrit comme un document monolithique avec une série de tâches nommées et modulaires. </a:t>
            </a:r>
          </a:p>
          <a:p>
            <a:pPr rtl="0">
              <a:buFont typeface="Arial" panose="020B0604020202020204" pitchFamily="34" charset="0"/>
              <a:buChar char="•"/>
            </a:pPr>
            <a:r>
              <a:rPr lang="fr-FR" sz="1200" dirty="0"/>
              <a:t>Les développeurs construisent un modèle d'une tâche </a:t>
            </a:r>
            <a:r>
              <a:rPr lang="fr-FR" sz="1200" dirty="0" err="1"/>
              <a:t>DevOps</a:t>
            </a:r>
            <a:r>
              <a:rPr lang="fr-FR" sz="1200" dirty="0"/>
              <a:t> complexe à partir de séquences de tâches de </a:t>
            </a:r>
            <a:r>
              <a:rPr lang="fr-FR" sz="1200" dirty="0" err="1"/>
              <a:t>playbook</a:t>
            </a:r>
            <a:r>
              <a:rPr lang="fr-FR" sz="1200" dirty="0"/>
              <a:t> de bas niveau appelées rôles, puis référencez-les dans des </a:t>
            </a:r>
            <a:r>
              <a:rPr lang="fr-FR" sz="1200" dirty="0" err="1"/>
              <a:t>playbooks</a:t>
            </a:r>
            <a:r>
              <a:rPr lang="fr-FR" sz="1200" dirty="0"/>
              <a:t> de niveau supérieur, ajoutant parfois des tâches supplémentaires au niveau du </a:t>
            </a:r>
            <a:r>
              <a:rPr lang="fr-FR" sz="1200" dirty="0" err="1"/>
              <a:t>playbook</a:t>
            </a:r>
            <a:r>
              <a:rPr lang="fr-FR" sz="1200" dirty="0"/>
              <a:t>.</a:t>
            </a:r>
          </a:p>
          <a:p>
            <a:pPr rtl="0">
              <a:buFont typeface="Arial" panose="020B0604020202020204" pitchFamily="34" charset="0"/>
              <a:buChar char="•"/>
            </a:pPr>
            <a:r>
              <a:rPr lang="fr-FR" sz="1200" dirty="0"/>
              <a:t>Cette séparation des préoccupations assure la clarté, la réutilisation et la </a:t>
            </a:r>
            <a:r>
              <a:rPr lang="fr-FR" sz="1200" dirty="0" err="1"/>
              <a:t>partageabilité</a:t>
            </a:r>
            <a:r>
              <a:rPr lang="fr-FR" sz="1200" dirty="0"/>
              <a:t> des rôles.</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92782831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noChangeArrowheads="1"/>
          </p:cNvSpPr>
          <p:nvPr>
            <p:ph type="title"/>
          </p:nvPr>
        </p:nvSpPr>
        <p:spPr>
          <a:xfrm>
            <a:off x="1" y="41393"/>
            <a:ext cx="9144000" cy="568207"/>
          </a:xfrm>
        </p:spPr>
        <p:txBody>
          <a:bodyPr/>
          <a:lstStyle/>
          <a:p>
            <a:pPr rtl="0" eaLnBrk="1" hangingPunct="1"/>
            <a:r>
              <a:rPr lang="fr-FR"/>
              <a:t>Module 7 : Activités</a:t>
            </a:r>
          </a:p>
        </p:txBody>
      </p:sp>
      <p:sp>
        <p:nvSpPr>
          <p:cNvPr id="6147" name="Content Placeholder 1"/>
          <p:cNvSpPr>
            <a:spLocks noGrp="1" noChangeArrowheads="1"/>
          </p:cNvSpPr>
          <p:nvPr>
            <p:ph idx="1"/>
          </p:nvPr>
        </p:nvSpPr>
        <p:spPr>
          <a:xfrm>
            <a:off x="136631" y="609600"/>
            <a:ext cx="8695135" cy="348414"/>
          </a:xfrm>
        </p:spPr>
        <p:txBody>
          <a:bodyPr/>
          <a:lstStyle/>
          <a:p>
            <a:pPr marL="0" indent="0" rtl="0">
              <a:spcBef>
                <a:spcPct val="30000"/>
              </a:spcBef>
              <a:buNone/>
            </a:pPr>
            <a:r>
              <a:rPr lang="fr-FR" sz="1600"/>
              <a:t>Quelles sont les activités associées à ce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Table 3"/>
          <p:cNvGraphicFramePr>
            <a:graphicFrameLocks/>
          </p:cNvGraphicFramePr>
          <p:nvPr>
            <p:extLst>
              <p:ext uri="{D42A27DB-BD31-4B8C-83A1-F6EECF244321}">
                <p14:modId xmlns="" xmlns:c="http://schemas.openxmlformats.org/drawingml/2006/chart" xmlns:c15="http://schemas.microsoft.com/office/drawing/2012/chart" xmlns:p14="http://schemas.microsoft.com/office/powerpoint/2010/main" val="1192331476"/>
              </p:ext>
            </p:extLst>
          </p:nvPr>
        </p:nvGraphicFramePr>
        <p:xfrm>
          <a:off x="369489" y="1318874"/>
          <a:ext cx="8229418" cy="1627523"/>
        </p:xfrm>
        <a:graphic>
          <a:graphicData uri="http://schemas.openxmlformats.org/drawingml/2006/table">
            <a:tbl>
              <a:tblPr firstRow="1" bandRow="1">
                <a:tableStyleId>{5C22544A-7EE6-4342-B048-85BDC9FD1C3A}</a:tableStyleId>
              </a:tblPr>
              <a:tblGrid>
                <a:gridCol w="1129733">
                  <a:extLst>
                    <a:ext uri="{9D8B030D-6E8A-4147-A177-3AD203B41FA5}">
                      <a16:colId xmlns="" xmlns:c="http://schemas.openxmlformats.org/drawingml/2006/chart" xmlns:c15="http://schemas.microsoft.com/office/drawing/2012/chart" xmlns:a16="http://schemas.microsoft.com/office/drawing/2014/main" val="20001"/>
                    </a:ext>
                  </a:extLst>
                </a:gridCol>
                <a:gridCol w="1444945">
                  <a:extLst>
                    <a:ext uri="{9D8B030D-6E8A-4147-A177-3AD203B41FA5}">
                      <a16:colId xmlns="" xmlns:c="http://schemas.openxmlformats.org/drawingml/2006/chart" xmlns:c15="http://schemas.microsoft.com/office/drawing/2012/chart" xmlns:a16="http://schemas.microsoft.com/office/drawing/2014/main" val="3156509146"/>
                    </a:ext>
                  </a:extLst>
                </a:gridCol>
                <a:gridCol w="4230356">
                  <a:extLst>
                    <a:ext uri="{9D8B030D-6E8A-4147-A177-3AD203B41FA5}">
                      <a16:colId xmlns="" xmlns:c="http://schemas.openxmlformats.org/drawingml/2006/chart" xmlns:c15="http://schemas.microsoft.com/office/drawing/2012/chart" xmlns:a16="http://schemas.microsoft.com/office/drawing/2014/main" val="20002"/>
                    </a:ext>
                  </a:extLst>
                </a:gridCol>
                <a:gridCol w="1424384">
                  <a:extLst>
                    <a:ext uri="{9D8B030D-6E8A-4147-A177-3AD203B41FA5}">
                      <a16:colId xmlns="" xmlns:c="http://schemas.openxmlformats.org/drawingml/2006/chart" xmlns:c15="http://schemas.microsoft.com/office/drawing/2012/chart" xmlns:a16="http://schemas.microsoft.com/office/drawing/2014/main" val="20003"/>
                    </a:ext>
                  </a:extLst>
                </a:gridCol>
              </a:tblGrid>
              <a:tr h="404415">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100"/>
                        <a:t>N° de page</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100"/>
                        <a:t>Type d'exercice</a:t>
                      </a:r>
                    </a:p>
                  </a:txBody>
                  <a:tcPr marL="68580" marR="68580" marT="34290" marB="34290" anchor="ctr"/>
                </a:tc>
                <a:tc>
                  <a:txBody>
                    <a:bodyPr/>
                    <a:lstStyle/>
                    <a:p>
                      <a:pPr algn="ctr" rtl="0"/>
                      <a:r>
                        <a:rPr lang="fr-FR" sz="1100"/>
                        <a:t>Nom de l'exercice</a:t>
                      </a:r>
                    </a:p>
                  </a:txBody>
                  <a:tcPr marL="68580" marR="68580" marT="34290" marB="34290" anchor="ctr"/>
                </a:tc>
                <a:tc>
                  <a:txBody>
                    <a:bodyPr/>
                    <a:lstStyle/>
                    <a:p>
                      <a:pPr algn="ctr" rtl="0"/>
                      <a:r>
                        <a:rPr lang="fr-FR" sz="1100"/>
                        <a:t>Facultatif ?</a:t>
                      </a:r>
                    </a:p>
                  </a:txBody>
                  <a:tcPr marL="68580" marR="68580" marT="34290" marB="34290" anchor="ctr"/>
                </a:tc>
                <a:extLst>
                  <a:ext uri="{0D108BD9-81ED-4DB2-BD59-A6C34878D82A}">
                    <a16:rowId xmlns="" xmlns:c="http://schemas.openxmlformats.org/drawingml/2006/chart" xmlns:c15="http://schemas.microsoft.com/office/drawing/2012/chart" xmlns:a16="http://schemas.microsoft.com/office/drawing/2014/main" val="10000"/>
                  </a:ext>
                </a:extLst>
              </a:tr>
              <a:tr h="305777">
                <a:tc>
                  <a:txBody>
                    <a:bodyPr/>
                    <a:lstStyle/>
                    <a:p>
                      <a:pPr algn="ctr" rtl="0"/>
                      <a:r>
                        <a:rPr lang="fr-FR" sz="1100">
                          <a:solidFill>
                            <a:schemeClr val="tx1"/>
                          </a:solidFill>
                        </a:rPr>
                        <a:t>7.0.3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solidFill>
                            <a:schemeClr val="tx1"/>
                          </a:solidFill>
                        </a:rPr>
                        <a:t>de prototypage</a:t>
                      </a:r>
                    </a:p>
                  </a:txBody>
                  <a:tcPr marL="68580" marR="68580" marT="34290" marB="34290" anchor="ctr"/>
                </a:tc>
                <a:tc>
                  <a:txBody>
                    <a:bodyPr/>
                    <a:lstStyle/>
                    <a:p>
                      <a:pPr rtl="0"/>
                      <a:r>
                        <a:rPr lang="fr-FR" sz="1100" b="0" i="0" kern="1200">
                          <a:solidFill>
                            <a:schemeClr val="tx1"/>
                          </a:solidFill>
                          <a:effectLst/>
                          <a:latin typeface="+mn-lt"/>
                          <a:ea typeface="+mn-ea"/>
                          <a:cs typeface="+mn-cs"/>
                        </a:rPr>
                        <a:t>Installer la machine virtuelle CSR1000v</a:t>
                      </a:r>
                    </a:p>
                  </a:txBody>
                  <a:tcPr marL="68580" marR="68580" marT="34290" marB="34290" anchor="ctr"/>
                </a:tc>
                <a:tc>
                  <a:txBody>
                    <a:bodyPr/>
                    <a:lstStyle/>
                    <a:p>
                      <a:pPr rtl="0"/>
                      <a:r>
                        <a:rPr lang="fr-FR" sz="1100">
                          <a:solidFill>
                            <a:schemeClr val="tx1"/>
                          </a:solidFill>
                        </a:rPr>
                        <a:t>Recommandation</a:t>
                      </a:r>
                    </a:p>
                  </a:txBody>
                  <a:tcPr marL="68580" marR="68580" marT="34290" marB="34290" anchor="ctr"/>
                </a:tc>
                <a:extLst>
                  <a:ext uri="{0D108BD9-81ED-4DB2-BD59-A6C34878D82A}">
                    <a16:rowId xmlns="" xmlns:c="http://schemas.openxmlformats.org/drawingml/2006/chart" xmlns:c15="http://schemas.microsoft.com/office/drawing/2012/chart" xmlns:a16="http://schemas.microsoft.com/office/drawing/2014/main" val="10001"/>
                  </a:ext>
                </a:extLst>
              </a:tr>
              <a:tr h="305777">
                <a:tc>
                  <a:txBody>
                    <a:bodyPr/>
                    <a:lstStyle/>
                    <a:p>
                      <a:pPr algn="ctr" rtl="0"/>
                      <a:r>
                        <a:rPr lang="fr-FR" sz="1100">
                          <a:solidFill>
                            <a:schemeClr val="tx1"/>
                          </a:solidFill>
                        </a:rPr>
                        <a:t>7.4.7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chemeClr val="tx1"/>
                          </a:solidFill>
                        </a:rPr>
                        <a:t>de prototypage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b="0" i="0" kern="1200">
                          <a:solidFill>
                            <a:schemeClr val="tx1"/>
                          </a:solidFill>
                          <a:effectLst/>
                          <a:latin typeface="+mn-lt"/>
                          <a:ea typeface="+mn-ea"/>
                          <a:cs typeface="+mn-cs"/>
                        </a:rPr>
                        <a:t>Utiliser Ansible pour Sauvegarder et configurer un périphérique</a:t>
                      </a:r>
                    </a:p>
                  </a:txBody>
                  <a:tcPr marL="68580" marR="68580" marT="34290" marB="34290" anchor="ctr"/>
                </a:tc>
                <a:tc>
                  <a:txBody>
                    <a:bodyPr/>
                    <a:lstStyle/>
                    <a:p>
                      <a:pPr rtl="0"/>
                      <a:r>
                        <a:rPr lang="fr-FR" sz="1100">
                          <a:solidFill>
                            <a:schemeClr val="tx1"/>
                          </a:solidFill>
                        </a:rPr>
                        <a:t>Recommandation</a:t>
                      </a:r>
                    </a:p>
                  </a:txBody>
                  <a:tcPr marL="68580" marR="68580" marT="34290" marB="34290" anchor="ctr"/>
                </a:tc>
                <a:extLst>
                  <a:ext uri="{0D108BD9-81ED-4DB2-BD59-A6C34878D82A}">
                    <a16:rowId xmlns="" xmlns:c="http://schemas.openxmlformats.org/drawingml/2006/chart" xmlns:c15="http://schemas.microsoft.com/office/drawing/2012/chart" xmlns:a16="http://schemas.microsoft.com/office/drawing/2014/main" val="3039725069"/>
                  </a:ext>
                </a:extLst>
              </a:tr>
              <a:tr h="305777">
                <a:tc>
                  <a:txBody>
                    <a:bodyPr/>
                    <a:lstStyle/>
                    <a:p>
                      <a:pPr algn="ctr" rtl="0"/>
                      <a:r>
                        <a:rPr lang="fr-FR" sz="1100">
                          <a:solidFill>
                            <a:schemeClr val="tx1"/>
                          </a:solidFill>
                        </a:rPr>
                        <a:t>7.4.8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chemeClr val="tx1"/>
                          </a:solidFill>
                        </a:rPr>
                        <a:t>de prototypage</a:t>
                      </a:r>
                    </a:p>
                  </a:txBody>
                  <a:tcPr marL="68580" marR="68580" marT="34290" marB="34290" anchor="ctr"/>
                </a:tc>
                <a:tc>
                  <a:txBody>
                    <a:bodyPr/>
                    <a:lstStyle/>
                    <a:p>
                      <a:pPr rtl="0"/>
                      <a:r>
                        <a:rPr lang="fr-FR" sz="1100" b="0" i="0" kern="1200">
                          <a:solidFill>
                            <a:schemeClr val="tx1"/>
                          </a:solidFill>
                          <a:effectLst/>
                          <a:latin typeface="+mn-lt"/>
                          <a:ea typeface="+mn-ea"/>
                          <a:cs typeface="+mn-cs"/>
                        </a:rPr>
                        <a:t>Utiliser Ansible pour automatiser l'installation d'un serveur Web</a:t>
                      </a:r>
                    </a:p>
                  </a:txBody>
                  <a:tcPr marL="68580" marR="68580" marT="34290" marB="34290" anchor="ctr"/>
                </a:tc>
                <a:tc>
                  <a:txBody>
                    <a:bodyPr/>
                    <a:lstStyle/>
                    <a:p>
                      <a:pPr rtl="0"/>
                      <a:r>
                        <a:rPr lang="fr-FR" sz="1100">
                          <a:solidFill>
                            <a:schemeClr val="tx1"/>
                          </a:solidFill>
                        </a:rPr>
                        <a:t>Recommandation</a:t>
                      </a:r>
                    </a:p>
                  </a:txBody>
                  <a:tcPr marL="68580" marR="68580" marT="34290" marB="34290" anchor="ctr"/>
                </a:tc>
                <a:extLst>
                  <a:ext uri="{0D108BD9-81ED-4DB2-BD59-A6C34878D82A}">
                    <a16:rowId xmlns="" xmlns:c="http://schemas.openxmlformats.org/drawingml/2006/chart" xmlns:c15="http://schemas.microsoft.com/office/drawing/2012/chart" xmlns:a16="http://schemas.microsoft.com/office/drawing/2014/main" val="1814984366"/>
                  </a:ext>
                </a:extLst>
              </a:tr>
              <a:tr h="305777">
                <a:tc>
                  <a:txBody>
                    <a:bodyPr/>
                    <a:lstStyle/>
                    <a:p>
                      <a:pPr algn="ctr" rtl="0"/>
                      <a:r>
                        <a:rPr lang="fr-FR" sz="1100">
                          <a:solidFill>
                            <a:schemeClr val="tx1"/>
                          </a:solidFill>
                        </a:rPr>
                        <a:t>7.6.3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chemeClr val="tx1"/>
                          </a:solidFill>
                        </a:rPr>
                        <a:t>de prototypage</a:t>
                      </a:r>
                    </a:p>
                  </a:txBody>
                  <a:tcPr marL="68580" marR="68580" marT="34290" marB="34290" anchor="ctr"/>
                </a:tc>
                <a:tc>
                  <a:txBody>
                    <a:bodyPr/>
                    <a:lstStyle/>
                    <a:p>
                      <a:pPr rtl="0"/>
                      <a:r>
                        <a:rPr lang="fr-FR" sz="1100" b="0" i="0" kern="1200">
                          <a:solidFill>
                            <a:schemeClr val="tx1"/>
                          </a:solidFill>
                          <a:effectLst/>
                          <a:latin typeface="+mn-lt"/>
                          <a:ea typeface="+mn-ea"/>
                          <a:cs typeface="+mn-cs"/>
                        </a:rPr>
                        <a:t>Test automatisé avec PYATS et Génie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chemeClr val="tx1"/>
                          </a:solidFill>
                          <a:effectLst/>
                          <a:uLnTx/>
                          <a:uFillTx/>
                        </a:rPr>
                        <a:t>Recommandation</a:t>
                      </a:r>
                    </a:p>
                  </a:txBody>
                  <a:tcPr marL="68580" marR="68580" marT="34290" marB="34290" anchor="ctr"/>
                </a:tc>
                <a:extLst>
                  <a:ext uri="{0D108BD9-81ED-4DB2-BD59-A6C34878D82A}">
                    <a16:rowId xmlns="" xmlns:c="http://schemas.openxmlformats.org/drawingml/2006/chart" xmlns:c15="http://schemas.microsoft.com/office/drawing/2012/chart" xmlns:a16="http://schemas.microsoft.com/office/drawing/2014/main" val="1074708435"/>
                  </a:ext>
                </a:extLst>
              </a:tr>
            </a:tbl>
          </a:graphicData>
        </a:graphic>
      </p:graphicFrame>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794653849"/>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Ansible (suite)</a:t>
            </a:r>
          </a:p>
        </p:txBody>
      </p:sp>
      <p:sp>
        <p:nvSpPr>
          <p:cNvPr id="2" name="Content Placeholder 1"/>
          <p:cNvSpPr>
            <a:spLocks noGrp="1"/>
          </p:cNvSpPr>
          <p:nvPr>
            <p:ph idx="1"/>
          </p:nvPr>
        </p:nvSpPr>
        <p:spPr>
          <a:xfrm>
            <a:off x="120255" y="738676"/>
            <a:ext cx="8903490" cy="4087968"/>
          </a:xfrm>
        </p:spPr>
        <p:txBody>
          <a:bodyPr/>
          <a:lstStyle/>
          <a:p>
            <a:pPr marL="0" indent="0" rtl="0">
              <a:buNone/>
            </a:pPr>
            <a:r>
              <a:rPr lang="fr-FR" sz="1400" b="1"/>
              <a:t>Organisation du projet Ansible</a:t>
            </a:r>
          </a:p>
          <a:p>
            <a:pPr marL="0" indent="0" rtl="0">
              <a:buNone/>
            </a:pPr>
            <a:r>
              <a:rPr lang="fr-FR" sz="1400"/>
              <a:t>Les projets ansibles sont organisés dans une structure de répertoire imbriquée. La hiérarchie est facilement placée sous contrôle de version et utilisée pour l'infrastructure de style GITOPS en tant que code.</a:t>
            </a:r>
          </a:p>
          <a:p>
            <a:pPr marL="0" indent="0" rtl="0">
              <a:buNone/>
            </a:pPr>
            <a:r>
              <a:rPr lang="fr-FR" sz="1400"/>
              <a:t>Les éléments de hiérarchie de dossiers ansibles incluent les </a:t>
            </a:r>
            <a:r>
              <a:rPr lang="fr-FR" sz="1400">
                <a:solidFill>
                  <a:srgbClr val="000000"/>
                </a:solidFill>
                <a:ea typeface="ＭＳ Ｐゴシック" charset="0"/>
              </a:rPr>
              <a:t>fichiers d'inventaire, les fichiers variables, les fichiers de bibliothèque et d'utilitaires, les fichiers de playbook principaux.</a:t>
            </a:r>
          </a:p>
          <a:p>
            <a:pPr marL="0" indent="0" rtl="0">
              <a:buNone/>
            </a:pPr>
            <a:r>
              <a:rPr lang="fr-FR" sz="1400" b="1"/>
              <a:t>Ansible à l'échelle</a:t>
            </a:r>
          </a:p>
          <a:p>
            <a:pPr rtl="0">
              <a:buFont typeface="Arial" panose="020B0604020202020204" pitchFamily="34" charset="0"/>
              <a:buChar char="•"/>
            </a:pPr>
            <a:r>
              <a:rPr lang="fr-FR" sz="1400"/>
              <a:t>Il existe des défis de taille pour les grandes entreprises, tels que la gestion et le contrôle de l'accès à de nombreux nœuds Ansible de manière flexible et sécurisée. Cela inclut également la mise en place de contrôleurs à distance en toute transparence et en toute sécurité sous le contrôle de l'automatisation centralisée de l'entreprise. </a:t>
            </a:r>
          </a:p>
          <a:p>
            <a:pPr rtl="0">
              <a:buFont typeface="Arial" panose="020B0604020202020204" pitchFamily="34" charset="0"/>
              <a:buChar char="•"/>
            </a:pPr>
            <a:r>
              <a:rPr lang="fr-FR" sz="1400"/>
              <a:t>Pour cela, il existe deux solutions de plan de contrôle : </a:t>
            </a:r>
            <a:r>
              <a:rPr lang="fr-FR" sz="1400">
                <a:solidFill>
                  <a:srgbClr val="000000"/>
                </a:solidFill>
              </a:rPr>
              <a:t>Red Hat Ansible Tower et AWX projet.</a:t>
            </a:r>
          </a:p>
          <a:p>
            <a:pPr rtl="0">
              <a:buFont typeface="Arial" panose="020B0604020202020204" pitchFamily="34" charset="0"/>
              <a:buChar char="•"/>
            </a:pPr>
            <a:r>
              <a:rPr lang="fr-FR" sz="1400"/>
              <a:t>Les implémentations d'Ansible à plus grande échelle bénéficient également d'Ansible Vault, une fonctionnalité intégrée qui permet le chiffrement des mots de passe et d'autres informations sensibles.</a:t>
            </a:r>
          </a:p>
          <a:p>
            <a:pPr>
              <a:buFont typeface="Arial" panose="020B0604020202020204" pitchFamily="34" charset="0"/>
              <a:buChar char="•"/>
            </a:pPr>
            <a:endParaRPr lang="en-US" sz="1400" dirty="0"/>
          </a:p>
          <a:p>
            <a:pPr marL="0" indent="0">
              <a:buNone/>
            </a:pPr>
            <a:endParaRPr lang="en-US" sz="1400" dirty="0">
              <a:solidFill>
                <a:srgbClr val="000000"/>
              </a:solidFill>
              <a:ea typeface="ＭＳ Ｐゴシック" charset="0"/>
            </a:endParaRP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43867771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Ansible (suite)</a:t>
            </a:r>
          </a:p>
        </p:txBody>
      </p:sp>
      <p:sp>
        <p:nvSpPr>
          <p:cNvPr id="2" name="Content Placeholder 1"/>
          <p:cNvSpPr>
            <a:spLocks noGrp="1"/>
          </p:cNvSpPr>
          <p:nvPr>
            <p:ph idx="1"/>
          </p:nvPr>
        </p:nvSpPr>
        <p:spPr>
          <a:xfrm>
            <a:off x="120255" y="738676"/>
            <a:ext cx="8903490" cy="4087968"/>
          </a:xfrm>
        </p:spPr>
        <p:txBody>
          <a:bodyPr/>
          <a:lstStyle/>
          <a:p>
            <a:pPr marL="0" indent="0" rtl="0">
              <a:buNone/>
            </a:pPr>
            <a:r>
              <a:rPr lang="fr-FR" sz="1400" b="1"/>
              <a:t>Ressources de Cisco Ansible</a:t>
            </a:r>
          </a:p>
          <a:p>
            <a:pPr marL="0" indent="0" rtl="0">
              <a:buNone/>
            </a:pPr>
            <a:r>
              <a:rPr lang="fr-FR" sz="1400"/>
              <a:t>Cisco et la communauté Ansible gèrent de vastes bibliothèques de modules Ansible pour automatiser le matériel de calcul et de réseau Cisco, y compris :</a:t>
            </a:r>
          </a:p>
          <a:p>
            <a:pPr rtl="0">
              <a:buFont typeface="Arial" panose="020B0604020202020204" pitchFamily="34" charset="0"/>
              <a:buChar char="•"/>
            </a:pPr>
            <a:r>
              <a:rPr lang="fr-FR" sz="1400"/>
              <a:t>Un très grand ensemble de modules intégrés pour configurer les structures d'infrastructure Cisco orientée application via le contrôleur APIC (Application Policy Infrastructure Controller). </a:t>
            </a:r>
          </a:p>
          <a:p>
            <a:pPr rtl="0">
              <a:buFont typeface="Arial" panose="020B0604020202020204" pitchFamily="34" charset="0"/>
              <a:buChar char="•"/>
            </a:pPr>
            <a:r>
              <a:rPr lang="fr-FR" sz="1400"/>
              <a:t>Contrôle à distance des périphériques réseau Cisco exécutant IOS-XR, ainsi que des modules pour l'envoi de commandes et la récupération des résultats de ces périphériques via l'interface CLI ou via l'interface REST standard de NETCONF.</a:t>
            </a:r>
          </a:p>
          <a:p>
            <a:pPr rtl="0">
              <a:buFont typeface="Arial" panose="020B0604020202020204" pitchFamily="34" charset="0"/>
              <a:buChar char="•"/>
            </a:pPr>
            <a:r>
              <a:rPr lang="fr-FR" sz="1400"/>
              <a:t>Modules ansibles pour configurer l'infrastructure Cisco UCS via l'interface REST Intersight.</a:t>
            </a:r>
          </a:p>
          <a:p>
            <a:pPr marL="142875" lvl="1" indent="0">
              <a:buNone/>
            </a:pPr>
            <a:endParaRPr lang="en-US"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6467182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Ansible</a:t>
            </a:r>
          </a:p>
        </p:txBody>
      </p:sp>
      <p:sp>
        <p:nvSpPr>
          <p:cNvPr id="9" name="Content Placeholder 1"/>
          <p:cNvSpPr>
            <a:spLocks noGrp="1"/>
          </p:cNvSpPr>
          <p:nvPr>
            <p:ph idx="1"/>
          </p:nvPr>
        </p:nvSpPr>
        <p:spPr>
          <a:xfrm>
            <a:off x="213756" y="856791"/>
            <a:ext cx="8769469" cy="3738960"/>
          </a:xfrm>
        </p:spPr>
        <p:txBody>
          <a:bodyPr/>
          <a:lstStyle/>
          <a:p>
            <a:pPr rtl="0">
              <a:buFont typeface="Arial" panose="020B0604020202020204" pitchFamily="34" charset="0"/>
              <a:buChar char="•"/>
            </a:pPr>
            <a:r>
              <a:rPr lang="fr-FR" sz="1400"/>
              <a:t>Ansible utilise normalement </a:t>
            </a:r>
            <a:r>
              <a:rPr lang="fr-FR" sz="1400">
                <a:solidFill>
                  <a:schemeClr val="bg1"/>
                </a:solidFill>
                <a:highlight>
                  <a:srgbClr val="000000"/>
                </a:highlight>
                <a:latin typeface="Times New Roman" panose="02020603050405020304" pitchFamily="18" charset="0"/>
                <a:cs typeface="Times New Roman" panose="02020603050405020304" pitchFamily="18" charset="0"/>
              </a:rPr>
              <a:t>ssh</a:t>
            </a:r>
            <a:r>
              <a:rPr lang="fr-FR" sz="1400" b="1"/>
              <a:t> </a:t>
            </a:r>
            <a:r>
              <a:rPr lang="fr-FR" sz="1400"/>
              <a:t>pour se connecter à des hôtes distants et exécuter des commandes. </a:t>
            </a:r>
          </a:p>
          <a:p>
            <a:pPr rtl="0">
              <a:buFont typeface="Arial" panose="020B0604020202020204" pitchFamily="34" charset="0"/>
              <a:buChar char="•"/>
            </a:pPr>
            <a:r>
              <a:rPr lang="fr-FR" sz="1400"/>
              <a:t>Voyons comment créer un site Web simple sur un hôte distant. </a:t>
            </a:r>
          </a:p>
          <a:p>
            <a:pPr marL="0" indent="0" rtl="0">
              <a:buNone/>
            </a:pPr>
            <a:r>
              <a:rPr lang="fr-FR" sz="1400" b="1"/>
              <a:t>Connaissances préalables requises</a:t>
            </a:r>
          </a:p>
          <a:p>
            <a:pPr rtl="0">
              <a:buFont typeface="Arial" panose="020B0604020202020204" pitchFamily="34" charset="0"/>
              <a:buChar char="•"/>
            </a:pPr>
            <a:r>
              <a:rPr lang="fr-FR" sz="1400"/>
              <a:t>Un hôte cible exécutant un système d'exploitation compatible (tel que le serveur Ubuntu 18.04)</a:t>
            </a:r>
          </a:p>
          <a:p>
            <a:pPr rtl="0">
              <a:buFont typeface="Arial" panose="020B0604020202020204" pitchFamily="34" charset="0"/>
              <a:buChar char="•"/>
            </a:pPr>
            <a:r>
              <a:rPr lang="fr-FR" sz="1400"/>
              <a:t>SSH et authentification par clé configurée sur cet hôte</a:t>
            </a:r>
          </a:p>
          <a:p>
            <a:pPr rtl="0">
              <a:buFont typeface="Arial" panose="020B0604020202020204" pitchFamily="34" charset="0"/>
              <a:buChar char="•"/>
            </a:pPr>
            <a:r>
              <a:rPr lang="fr-FR" sz="1400"/>
              <a:t>Ansible installé sur votre poste de travail local</a:t>
            </a:r>
          </a:p>
          <a:p>
            <a:pPr marL="0" indent="0">
              <a:buNone/>
            </a:pPr>
            <a:endParaRPr lang="en-US" sz="1400" b="1"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10290002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Ansible (suite)</a:t>
            </a:r>
          </a:p>
        </p:txBody>
      </p:sp>
      <p:sp>
        <p:nvSpPr>
          <p:cNvPr id="9" name="Content Placeholder 1"/>
          <p:cNvSpPr>
            <a:spLocks noGrp="1"/>
          </p:cNvSpPr>
          <p:nvPr>
            <p:ph idx="1"/>
          </p:nvPr>
        </p:nvSpPr>
        <p:spPr>
          <a:xfrm>
            <a:off x="118756" y="778362"/>
            <a:ext cx="5401534" cy="4095219"/>
          </a:xfrm>
        </p:spPr>
        <p:txBody>
          <a:bodyPr/>
          <a:lstStyle/>
          <a:p>
            <a:pPr marL="0" indent="0" rtl="0">
              <a:buNone/>
            </a:pPr>
            <a:r>
              <a:rPr lang="fr-FR" sz="1400" b="1"/>
              <a:t>Construction d'une arborescence de fichiers de projet Ansible</a:t>
            </a:r>
          </a:p>
          <a:p>
            <a:pPr rtl="0">
              <a:buFont typeface="Arial" panose="020B0604020202020204" pitchFamily="34" charset="0"/>
              <a:buChar char="•"/>
            </a:pPr>
            <a:r>
              <a:rPr lang="fr-FR" sz="1400"/>
              <a:t>Aux fins de cet exercice, le nom d'hôte de la machine cible (résolution DNS) est la </a:t>
            </a:r>
            <a:r>
              <a:rPr lang="fr-FR" sz="1400">
                <a:solidFill>
                  <a:schemeClr val="bg1"/>
                </a:solidFill>
                <a:highlight>
                  <a:srgbClr val="000000"/>
                </a:highlight>
                <a:latin typeface="Times New Roman" panose="02020603050405020304" pitchFamily="18" charset="0"/>
                <a:cs typeface="Times New Roman" panose="02020603050405020304" pitchFamily="18" charset="0"/>
              </a:rPr>
              <a:t>cible</a:t>
            </a:r>
            <a:r>
              <a:rPr lang="fr-FR" sz="1400"/>
              <a:t>.</a:t>
            </a:r>
          </a:p>
          <a:p>
            <a:pPr rtl="0">
              <a:buFont typeface="Arial" panose="020B0604020202020204" pitchFamily="34" charset="0"/>
              <a:buChar char="•"/>
            </a:pPr>
            <a:r>
              <a:rPr lang="fr-FR" sz="1400"/>
              <a:t>Avec votre machine cible accessible en SSH-accessible, commencez à construire une structure de dossier de base pour le projet Ansible.</a:t>
            </a:r>
          </a:p>
        </p:txBody>
      </p:sp>
      <p:pic>
        <p:nvPicPr>
          <p:cNvPr id="4" name="Picture 3">
            <a:extLst>
              <a:ext uri="{FF2B5EF4-FFF2-40B4-BE49-F238E27FC236}">
                <a16:creationId xmlns="" xmlns:c="http://schemas.openxmlformats.org/drawingml/2006/chart" xmlns:c15="http://schemas.microsoft.com/office/drawing/2012/chart" xmlns:a16="http://schemas.microsoft.com/office/drawing/2014/main" id="{ECD03345-DB60-4C35-840E-234762BDC6B9}"/>
              </a:ext>
            </a:extLst>
          </p:cNvPr>
          <p:cNvPicPr>
            <a:picLocks noChangeAspect="1"/>
          </p:cNvPicPr>
          <p:nvPr/>
        </p:nvPicPr>
        <p:blipFill>
          <a:blip r:embed="rId4"/>
          <a:stretch>
            <a:fillRect/>
          </a:stretch>
        </p:blipFill>
        <p:spPr>
          <a:xfrm>
            <a:off x="5967663" y="976200"/>
            <a:ext cx="2536716" cy="881557"/>
          </a:xfrm>
          <a:prstGeom prst="rect">
            <a:avLst/>
          </a:prstGeom>
        </p:spPr>
      </p:pic>
      <p:sp>
        <p:nvSpPr>
          <p:cNvPr id="6" name="Content Placeholder 1">
            <a:extLst>
              <a:ext uri="{FF2B5EF4-FFF2-40B4-BE49-F238E27FC236}">
                <a16:creationId xmlns="" xmlns:c="http://schemas.openxmlformats.org/drawingml/2006/chart" xmlns:c15="http://schemas.microsoft.com/office/drawing/2012/chart" xmlns:a16="http://schemas.microsoft.com/office/drawing/2014/main" id="{03E89859-3C72-49F6-91A6-F3D1FE9FB979}"/>
              </a:ext>
            </a:extLst>
          </p:cNvPr>
          <p:cNvSpPr txBox="1">
            <a:spLocks/>
          </p:cNvSpPr>
          <p:nvPr/>
        </p:nvSpPr>
        <p:spPr bwMode="auto">
          <a:xfrm>
            <a:off x="118756" y="2571750"/>
            <a:ext cx="5401534" cy="4095219"/>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400"/>
              <a:t>Au niveau supérieur de votre dossier de projet, vous avez besoin des éléments suivants :</a:t>
            </a:r>
          </a:p>
          <a:p>
            <a:pPr marL="361950" rtl="0">
              <a:buFont typeface="Arial" panose="020B0604020202020204" pitchFamily="34" charset="0"/>
              <a:buChar char="•"/>
            </a:pPr>
            <a:r>
              <a:rPr lang="fr-FR" sz="1400"/>
              <a:t>Fichier d'inventaire contenant des informations sur la ou les machines sur lesquelles vous souhaitez déployer.</a:t>
            </a:r>
          </a:p>
          <a:p>
            <a:pPr marL="361950" rtl="0">
              <a:buFont typeface="Arial" panose="020B0604020202020204" pitchFamily="34" charset="0"/>
              <a:buChar char="•"/>
            </a:pPr>
            <a:r>
              <a:rPr lang="fr-FR" sz="1400"/>
              <a:t>Un fichier </a:t>
            </a:r>
            <a:r>
              <a:rPr lang="fr-FR" sz="1400">
                <a:solidFill>
                  <a:schemeClr val="bg1"/>
                </a:solidFill>
                <a:highlight>
                  <a:srgbClr val="000000"/>
                </a:highlight>
                <a:latin typeface="Times New Roman" panose="02020603050405020304" pitchFamily="18" charset="0"/>
                <a:cs typeface="Times New Roman" panose="02020603050405020304" pitchFamily="18" charset="0"/>
              </a:rPr>
              <a:t>site.yml</a:t>
            </a:r>
            <a:r>
              <a:rPr lang="fr-FR" sz="1400" b="1"/>
              <a:t> </a:t>
            </a:r>
            <a:r>
              <a:rPr lang="fr-FR" sz="1400"/>
              <a:t>de haut niveau, contenant le niveau d'instructions le plus abstrait.</a:t>
            </a:r>
          </a:p>
          <a:p>
            <a:pPr marL="361950" rtl="0">
              <a:buFont typeface="Arial" panose="020B0604020202020204" pitchFamily="34" charset="0"/>
              <a:buChar char="•"/>
            </a:pPr>
            <a:r>
              <a:rPr lang="fr-FR" sz="1400"/>
              <a:t>Structure de dossier de rôle pour contenir votre rôle de </a:t>
            </a:r>
            <a:r>
              <a:rPr lang="fr-FR" sz="1400">
                <a:solidFill>
                  <a:schemeClr val="bg1"/>
                </a:solidFill>
                <a:highlight>
                  <a:srgbClr val="000000"/>
                </a:highlight>
                <a:latin typeface="Times New Roman" panose="02020603050405020304" pitchFamily="18" charset="0"/>
                <a:cs typeface="Times New Roman" panose="02020603050405020304" pitchFamily="18" charset="0"/>
              </a:rPr>
              <a:t>serveur Web</a:t>
            </a:r>
            <a:r>
              <a:rPr lang="fr-FR" sz="1400"/>
              <a:t>. </a:t>
            </a:r>
          </a:p>
          <a:p>
            <a:endParaRPr lang="en-US" sz="1400" dirty="0"/>
          </a:p>
          <a:p>
            <a:pPr marL="192087" indent="0">
              <a:buFont typeface="Wingdings" panose="05000000000000000000" pitchFamily="2" charset="2"/>
              <a:buNone/>
            </a:pPr>
            <a:endParaRPr lang="en-US" sz="1400" dirty="0"/>
          </a:p>
        </p:txBody>
      </p:sp>
      <p:pic>
        <p:nvPicPr>
          <p:cNvPr id="5" name="Picture 4">
            <a:extLst>
              <a:ext uri="{FF2B5EF4-FFF2-40B4-BE49-F238E27FC236}">
                <a16:creationId xmlns="" xmlns:c="http://schemas.openxmlformats.org/drawingml/2006/chart" xmlns:c15="http://schemas.microsoft.com/office/drawing/2012/chart" xmlns:a16="http://schemas.microsoft.com/office/drawing/2014/main" id="{109FE7D4-704C-43F1-8D18-5061B1D0E24E}"/>
              </a:ext>
            </a:extLst>
          </p:cNvPr>
          <p:cNvPicPr>
            <a:picLocks noChangeAspect="1"/>
          </p:cNvPicPr>
          <p:nvPr/>
        </p:nvPicPr>
        <p:blipFill>
          <a:blip r:embed="rId5"/>
          <a:stretch>
            <a:fillRect/>
          </a:stretch>
        </p:blipFill>
        <p:spPr>
          <a:xfrm>
            <a:off x="5450123" y="2839453"/>
            <a:ext cx="3575121" cy="1448315"/>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496698191"/>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Ansible (suite)</a:t>
            </a:r>
          </a:p>
        </p:txBody>
      </p:sp>
      <p:sp>
        <p:nvSpPr>
          <p:cNvPr id="9" name="Content Placeholder 1"/>
          <p:cNvSpPr>
            <a:spLocks noGrp="1"/>
          </p:cNvSpPr>
          <p:nvPr>
            <p:ph idx="1"/>
          </p:nvPr>
        </p:nvSpPr>
        <p:spPr>
          <a:xfrm>
            <a:off x="175211" y="831273"/>
            <a:ext cx="8824409" cy="1740477"/>
          </a:xfrm>
        </p:spPr>
        <p:txBody>
          <a:bodyPr/>
          <a:lstStyle/>
          <a:p>
            <a:pPr marL="0" indent="0" rtl="0">
              <a:buNone/>
            </a:pPr>
            <a:r>
              <a:rPr lang="fr-FR" sz="1400" b="1"/>
              <a:t>Création de votre fichier d'inventaire</a:t>
            </a:r>
          </a:p>
          <a:p>
            <a:pPr rtl="0">
              <a:buFont typeface="Arial" panose="020B0604020202020204" pitchFamily="34" charset="0"/>
              <a:buChar char="•"/>
            </a:pPr>
            <a:r>
              <a:rPr lang="fr-FR" sz="1400"/>
              <a:t>Votre fichier d'inventaire pour ce projet peut être très simple. Faites-en le nom d'hôte résoluble par le DNS de votre machine cible :</a:t>
            </a:r>
          </a:p>
          <a:p>
            <a:pPr>
              <a:buFont typeface="Arial" panose="020B0604020202020204" pitchFamily="34" charset="0"/>
              <a:buChar char="•"/>
            </a:pPr>
            <a:endParaRPr lang="en-IN" sz="1400" dirty="0"/>
          </a:p>
          <a:p>
            <a:pPr>
              <a:buFont typeface="Arial" panose="020B0604020202020204" pitchFamily="34" charset="0"/>
              <a:buChar char="•"/>
            </a:pPr>
            <a:endParaRPr lang="en-IN" sz="1400" dirty="0"/>
          </a:p>
          <a:p>
            <a:endParaRPr lang="en-US" sz="1400" dirty="0"/>
          </a:p>
          <a:p>
            <a:pPr marL="192087" indent="0">
              <a:buNone/>
            </a:pPr>
            <a:endParaRPr lang="en-US" sz="1400" dirty="0"/>
          </a:p>
        </p:txBody>
      </p:sp>
      <p:pic>
        <p:nvPicPr>
          <p:cNvPr id="4" name="Picture 3">
            <a:extLst>
              <a:ext uri="{FF2B5EF4-FFF2-40B4-BE49-F238E27FC236}">
                <a16:creationId xmlns="" xmlns:c="http://schemas.openxmlformats.org/drawingml/2006/chart" xmlns:c15="http://schemas.microsoft.com/office/drawing/2012/chart" xmlns:a16="http://schemas.microsoft.com/office/drawing/2014/main" id="{B62CE0B1-84CD-441C-A3C3-CF96E61F4F26}"/>
              </a:ext>
            </a:extLst>
          </p:cNvPr>
          <p:cNvPicPr>
            <a:picLocks noChangeAspect="1"/>
          </p:cNvPicPr>
          <p:nvPr/>
        </p:nvPicPr>
        <p:blipFill>
          <a:blip r:embed="rId4"/>
          <a:stretch>
            <a:fillRect/>
          </a:stretch>
        </p:blipFill>
        <p:spPr>
          <a:xfrm>
            <a:off x="1270789" y="1999958"/>
            <a:ext cx="4457034" cy="777955"/>
          </a:xfrm>
          <a:prstGeom prst="rect">
            <a:avLst/>
          </a:prstGeom>
        </p:spPr>
      </p:pic>
      <p:sp>
        <p:nvSpPr>
          <p:cNvPr id="2" name="Content Placeholder 1">
            <a:extLst>
              <a:ext uri="{FF2B5EF4-FFF2-40B4-BE49-F238E27FC236}">
                <a16:creationId xmlns="" xmlns:c="http://schemas.openxmlformats.org/drawingml/2006/chart" xmlns:c15="http://schemas.microsoft.com/office/drawing/2012/chart" xmlns:a16="http://schemas.microsoft.com/office/drawing/2014/main" id="{FCED1E66-20F1-4BFB-B0E4-8DD4FDC31D3A}"/>
              </a:ext>
            </a:extLst>
          </p:cNvPr>
          <p:cNvSpPr/>
          <p:nvPr/>
        </p:nvSpPr>
        <p:spPr>
          <a:xfrm>
            <a:off x="171990" y="3164305"/>
            <a:ext cx="6000210" cy="1384995"/>
          </a:xfrm>
          <a:prstGeom prst="rect">
            <a:avLst/>
          </a:prstGeom>
        </p:spPr>
        <p:txBody>
          <a:bodyPr wrap="square">
            <a:spAutoFit/>
          </a:bodyPr>
          <a:lstStyle/>
          <a:p>
            <a:pPr marL="216000" indent="-216000" rtl="0">
              <a:buClr>
                <a:schemeClr val="tx1"/>
              </a:buClr>
              <a:buFont typeface="Arial" panose="020B0604020202020204" pitchFamily="34" charset="0"/>
              <a:buChar char="•"/>
            </a:pPr>
            <a:r>
              <a:rPr lang="fr-FR" sz="1400" dirty="0">
                <a:solidFill>
                  <a:srgbClr val="000000"/>
                </a:solidFill>
                <a:latin typeface="+mn-lt"/>
              </a:rPr>
              <a:t>Vous définissez un groupe appelé</a:t>
            </a:r>
            <a:r>
              <a:rPr lang="fr-FR" sz="1400" dirty="0">
                <a:solidFill>
                  <a:schemeClr val="bg1"/>
                </a:solidFill>
                <a:latin typeface="+mn-lt"/>
              </a:rPr>
              <a:t> </a:t>
            </a:r>
            <a:r>
              <a:rPr lang="fr-FR" sz="1400" dirty="0">
                <a:solidFill>
                  <a:schemeClr val="bg1"/>
                </a:solidFill>
                <a:highlight>
                  <a:srgbClr val="000000"/>
                </a:highlight>
                <a:latin typeface="Times New Roman" panose="02020603050405020304" pitchFamily="18" charset="0"/>
                <a:cs typeface="Times New Roman" panose="02020603050405020304" pitchFamily="18" charset="0"/>
              </a:rPr>
              <a:t>serveurs Web</a:t>
            </a:r>
            <a:r>
              <a:rPr lang="fr-FR" sz="1400" dirty="0">
                <a:solidFill>
                  <a:schemeClr val="bg1"/>
                </a:solidFill>
                <a:latin typeface="+mn-lt"/>
              </a:rPr>
              <a:t> </a:t>
            </a:r>
            <a:r>
              <a:rPr lang="fr-FR" sz="1400" dirty="0">
                <a:solidFill>
                  <a:srgbClr val="000000"/>
                </a:solidFill>
                <a:latin typeface="+mn-lt"/>
              </a:rPr>
              <a:t>et y mettez le nom d'hôte (ou IP) de votre machine cible.</a:t>
            </a:r>
          </a:p>
          <a:p>
            <a:pPr marL="216000" indent="-216000" rtl="0">
              <a:buClr>
                <a:schemeClr val="tx1"/>
              </a:buClr>
              <a:buFont typeface="Arial" panose="020B0604020202020204" pitchFamily="34" charset="0"/>
              <a:buChar char="•"/>
            </a:pPr>
            <a:r>
              <a:rPr lang="fr-FR" sz="1400" dirty="0">
                <a:solidFill>
                  <a:srgbClr val="000000"/>
                </a:solidFill>
                <a:latin typeface="+mn-lt"/>
              </a:rPr>
              <a:t>Vous pouvez ajouter de nouveaux noms d'hôte/IP à ce bloc de groupe ou ajouter des blocs de groupe supplémentaires pour affecter des hôtes à des déploiements plus complexes.</a:t>
            </a:r>
          </a:p>
          <a:p>
            <a:pPr marL="285750" indent="-285750">
              <a:buClr>
                <a:schemeClr val="tx1"/>
              </a:buClr>
              <a:buFont typeface="Arial" panose="020B0604020202020204" pitchFamily="34" charset="0"/>
              <a:buChar char="•"/>
            </a:pPr>
            <a:endParaRPr lang="en-US" sz="1400" dirty="0">
              <a:solidFill>
                <a:srgbClr val="000000"/>
              </a:solidFill>
              <a:latin typeface="+mn-lt"/>
            </a:endParaRPr>
          </a:p>
        </p:txBody>
      </p:sp>
      <p:pic>
        <p:nvPicPr>
          <p:cNvPr id="5" name="Picture 4">
            <a:extLst>
              <a:ext uri="{FF2B5EF4-FFF2-40B4-BE49-F238E27FC236}">
                <a16:creationId xmlns="" xmlns:c="http://schemas.openxmlformats.org/drawingml/2006/chart" xmlns:c15="http://schemas.microsoft.com/office/drawing/2012/chart" xmlns:a16="http://schemas.microsoft.com/office/drawing/2014/main" id="{F545CB18-8650-4298-9C4C-68CFF1B84AFF}"/>
              </a:ext>
            </a:extLst>
          </p:cNvPr>
          <p:cNvPicPr>
            <a:picLocks noChangeAspect="1"/>
          </p:cNvPicPr>
          <p:nvPr/>
        </p:nvPicPr>
        <p:blipFill>
          <a:blip r:embed="rId5"/>
          <a:stretch>
            <a:fillRect/>
          </a:stretch>
        </p:blipFill>
        <p:spPr>
          <a:xfrm>
            <a:off x="6172200" y="2346957"/>
            <a:ext cx="2064401" cy="2377621"/>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488959245"/>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Ansible (suite)</a:t>
            </a:r>
          </a:p>
        </p:txBody>
      </p:sp>
      <p:sp>
        <p:nvSpPr>
          <p:cNvPr id="9" name="Content Placeholder 1"/>
          <p:cNvSpPr>
            <a:spLocks noGrp="1"/>
          </p:cNvSpPr>
          <p:nvPr>
            <p:ph idx="1"/>
          </p:nvPr>
        </p:nvSpPr>
        <p:spPr>
          <a:xfrm>
            <a:off x="70801" y="777634"/>
            <a:ext cx="6588151" cy="2777061"/>
          </a:xfrm>
        </p:spPr>
        <p:txBody>
          <a:bodyPr/>
          <a:lstStyle/>
          <a:p>
            <a:pPr marL="0" indent="0" rtl="0">
              <a:buNone/>
            </a:pPr>
            <a:r>
              <a:rPr lang="fr-FR" sz="1400" b="1"/>
              <a:t>Création de votre fichier de playbook de niveau supérieur</a:t>
            </a:r>
          </a:p>
          <a:p>
            <a:pPr rtl="0">
              <a:buFont typeface="Arial" panose="020B0604020202020204" pitchFamily="34" charset="0"/>
              <a:buChar char="•"/>
            </a:pPr>
            <a:r>
              <a:rPr lang="fr-FR" sz="1400"/>
              <a:t>Un playbook de niveau supérieur décrit généralement l'ordre, les autorisations et d'autres détails sous lesquels les actions de configuration de niveau inférieur, définies dans les rôles, sont appliquées.</a:t>
            </a:r>
          </a:p>
          <a:p>
            <a:pPr rtl="0">
              <a:buFont typeface="Arial" panose="020B0604020202020204" pitchFamily="34" charset="0"/>
              <a:buChar char="•"/>
            </a:pPr>
            <a:r>
              <a:rPr lang="fr-FR" sz="1400"/>
              <a:t>Dans cet exemple, le fichier </a:t>
            </a:r>
            <a:r>
              <a:rPr lang="fr-FR" sz="1400">
                <a:solidFill>
                  <a:schemeClr val="bg1"/>
                </a:solidFill>
                <a:highlight>
                  <a:srgbClr val="000000"/>
                </a:highlight>
                <a:latin typeface="Times New Roman" panose="02020603050405020304" pitchFamily="18" charset="0"/>
                <a:cs typeface="Times New Roman" panose="02020603050405020304" pitchFamily="18" charset="0"/>
              </a:rPr>
              <a:t>site.yml</a:t>
            </a:r>
            <a:r>
              <a:rPr lang="fr-FR" sz="1400"/>
              <a:t> identifie les hôtes sur lesquels vous souhaitez effectuer une opération et les rôles que vous souhaitez appliquer à ces hôtes. </a:t>
            </a:r>
          </a:p>
          <a:p>
            <a:pPr rtl="0">
              <a:buFont typeface="Arial" panose="020B0604020202020204" pitchFamily="34" charset="0"/>
              <a:buChar char="•"/>
            </a:pPr>
            <a:r>
              <a:rPr lang="fr-FR" sz="1400"/>
              <a:t>La ligne </a:t>
            </a:r>
            <a:r>
              <a:rPr lang="fr-FR" sz="1400">
                <a:solidFill>
                  <a:schemeClr val="bg1"/>
                </a:solidFill>
                <a:highlight>
                  <a:srgbClr val="000000"/>
                </a:highlight>
                <a:latin typeface="Times New Roman" panose="02020603050405020304" pitchFamily="18" charset="0"/>
                <a:cs typeface="Times New Roman" panose="02020603050405020304" pitchFamily="18" charset="0"/>
              </a:rPr>
              <a:t>become: true </a:t>
            </a:r>
            <a:r>
              <a:rPr lang="fr-FR" sz="1400" b="1"/>
              <a:t> </a:t>
            </a:r>
            <a:r>
              <a:rPr lang="fr-FR" sz="1400"/>
              <a:t> indique à Ansible que vous voulez jouer les rôles en tant que root, via sudo.</a:t>
            </a:r>
          </a:p>
          <a:p>
            <a:pPr marL="192087" indent="0">
              <a:buNone/>
            </a:pPr>
            <a:endParaRPr lang="en-US" sz="1400" dirty="0"/>
          </a:p>
        </p:txBody>
      </p:sp>
      <p:pic>
        <p:nvPicPr>
          <p:cNvPr id="2" name="Picture 1">
            <a:extLst>
              <a:ext uri="{FF2B5EF4-FFF2-40B4-BE49-F238E27FC236}">
                <a16:creationId xmlns="" xmlns:c="http://schemas.openxmlformats.org/drawingml/2006/chart" xmlns:c15="http://schemas.microsoft.com/office/drawing/2012/chart" xmlns:a16="http://schemas.microsoft.com/office/drawing/2014/main" id="{00149253-7C93-4B23-B7B1-F29D2A8104D6}"/>
              </a:ext>
            </a:extLst>
          </p:cNvPr>
          <p:cNvPicPr>
            <a:picLocks noChangeAspect="1"/>
          </p:cNvPicPr>
          <p:nvPr/>
        </p:nvPicPr>
        <p:blipFill>
          <a:blip r:embed="rId4"/>
          <a:stretch>
            <a:fillRect/>
          </a:stretch>
        </p:blipFill>
        <p:spPr>
          <a:xfrm>
            <a:off x="6540659" y="1381132"/>
            <a:ext cx="2413333" cy="1440000"/>
          </a:xfrm>
          <a:prstGeom prst="rect">
            <a:avLst/>
          </a:prstGeom>
        </p:spPr>
      </p:pic>
      <p:sp>
        <p:nvSpPr>
          <p:cNvPr id="8" name="Content Placeholder 1">
            <a:extLst>
              <a:ext uri="{FF2B5EF4-FFF2-40B4-BE49-F238E27FC236}">
                <a16:creationId xmlns="" xmlns:c="http://schemas.openxmlformats.org/drawingml/2006/chart" xmlns:c15="http://schemas.microsoft.com/office/drawing/2012/chart" xmlns:a16="http://schemas.microsoft.com/office/drawing/2014/main" id="{E4456F52-14F2-4F73-B5CD-1ED416D4F323}"/>
              </a:ext>
            </a:extLst>
          </p:cNvPr>
          <p:cNvSpPr txBox="1">
            <a:spLocks/>
          </p:cNvSpPr>
          <p:nvPr/>
        </p:nvSpPr>
        <p:spPr bwMode="auto">
          <a:xfrm>
            <a:off x="135261" y="3208340"/>
            <a:ext cx="9008739" cy="1541305"/>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None/>
            </a:pPr>
            <a:r>
              <a:rPr lang="fr-FR" sz="1400" b="1"/>
              <a:t>Création de votre rôle de serveurs Web</a:t>
            </a:r>
          </a:p>
          <a:p>
            <a:pPr marL="285750" indent="-285750" rtl="0">
              <a:buFont typeface="Arial" panose="020B0604020202020204" pitchFamily="34" charset="0"/>
              <a:buChar char="•"/>
            </a:pPr>
            <a:r>
              <a:rPr lang="fr-FR" sz="1400"/>
              <a:t>L'étape suivante consiste à créer le rôle qui installe et configure votre serveur Web.</a:t>
            </a:r>
          </a:p>
          <a:p>
            <a:pPr marL="285750" indent="-285750" rtl="0">
              <a:buFont typeface="Arial" panose="020B0604020202020204" pitchFamily="34" charset="0"/>
              <a:buChar char="•"/>
            </a:pPr>
            <a:r>
              <a:rPr lang="fr-FR" sz="1400"/>
              <a:t>Vous avez déjà créé la structure de dossier pour le rôle en utilisant </a:t>
            </a:r>
            <a:r>
              <a:rPr lang="fr-FR" sz="1400">
                <a:solidFill>
                  <a:schemeClr val="bg1"/>
                </a:solidFill>
                <a:highlight>
                  <a:srgbClr val="000000"/>
                </a:highlight>
                <a:latin typeface="Times New Roman" panose="02020603050405020304" pitchFamily="18" charset="0"/>
                <a:cs typeface="Times New Roman" panose="02020603050405020304" pitchFamily="18" charset="0"/>
              </a:rPr>
              <a:t>ansible-galaxy</a:t>
            </a:r>
            <a:r>
              <a:rPr lang="fr-FR" sz="1400"/>
              <a:t>.</a:t>
            </a:r>
          </a:p>
          <a:p>
            <a:pPr marL="285750" indent="-285750" rtl="0">
              <a:buFont typeface="Arial" panose="020B0604020202020204" pitchFamily="34" charset="0"/>
              <a:buChar char="•"/>
            </a:pPr>
            <a:r>
              <a:rPr lang="fr-FR" sz="1400"/>
              <a:t>Le code du rôle est contenu dans un fichier appelé </a:t>
            </a:r>
            <a:r>
              <a:rPr lang="fr-FR" sz="1400">
                <a:solidFill>
                  <a:schemeClr val="bg1"/>
                </a:solidFill>
                <a:highlight>
                  <a:srgbClr val="000000"/>
                </a:highlight>
                <a:latin typeface="Times New Roman" panose="02020603050405020304" pitchFamily="18" charset="0"/>
                <a:cs typeface="Times New Roman" panose="02020603050405020304" pitchFamily="18" charset="0"/>
              </a:rPr>
              <a:t>main.yml </a:t>
            </a:r>
            <a:r>
              <a:rPr lang="fr-FR" sz="1400"/>
              <a:t>dans le</a:t>
            </a:r>
            <a:r>
              <a:rPr lang="fr-FR" sz="1400" b="1"/>
              <a:t> </a:t>
            </a:r>
            <a:r>
              <a:rPr lang="fr-FR" sz="1400"/>
              <a:t>répertoire </a:t>
            </a:r>
            <a:r>
              <a:rPr lang="fr-FR" sz="1400">
                <a:solidFill>
                  <a:schemeClr val="bg1"/>
                </a:solidFill>
                <a:highlight>
                  <a:srgbClr val="000000"/>
                </a:highlight>
                <a:latin typeface="Times New Roman" panose="02020603050405020304" pitchFamily="18" charset="0"/>
                <a:cs typeface="Times New Roman" panose="02020603050405020304" pitchFamily="18" charset="0"/>
              </a:rPr>
              <a:t>/tasks </a:t>
            </a:r>
            <a:r>
              <a:rPr lang="fr-FR" sz="1400"/>
              <a:t>du rôle.</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915299443"/>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Ansible (suite)</a:t>
            </a:r>
          </a:p>
        </p:txBody>
      </p:sp>
      <p:sp>
        <p:nvSpPr>
          <p:cNvPr id="9" name="Content Placeholder 1"/>
          <p:cNvSpPr>
            <a:spLocks noGrp="1"/>
          </p:cNvSpPr>
          <p:nvPr>
            <p:ph idx="1"/>
          </p:nvPr>
        </p:nvSpPr>
        <p:spPr>
          <a:xfrm>
            <a:off x="154379" y="856791"/>
            <a:ext cx="4417621" cy="4245316"/>
          </a:xfrm>
        </p:spPr>
        <p:txBody>
          <a:bodyPr/>
          <a:lstStyle/>
          <a:p>
            <a:pPr rtl="0">
              <a:buFont typeface="Arial" panose="020B0604020202020204" pitchFamily="34" charset="0"/>
              <a:buChar char="•"/>
            </a:pPr>
            <a:r>
              <a:rPr lang="fr-FR" sz="1400"/>
              <a:t>Vous pouvez éditer le</a:t>
            </a:r>
            <a:r>
              <a:rPr lang="fr-FR" sz="1400" b="1"/>
              <a:t> </a:t>
            </a:r>
            <a:r>
              <a:rPr lang="fr-FR" sz="1400"/>
              <a:t>fichier </a:t>
            </a:r>
            <a:r>
              <a:rPr lang="fr-FR" sz="1400">
                <a:solidFill>
                  <a:schemeClr val="bg1"/>
                </a:solidFill>
                <a:highlight>
                  <a:srgbClr val="000000"/>
                </a:highlight>
                <a:latin typeface="Times New Roman" panose="02020603050405020304" pitchFamily="18" charset="0"/>
                <a:cs typeface="Times New Roman" panose="02020603050405020304" pitchFamily="18" charset="0"/>
              </a:rPr>
              <a:t>rôles/webserver/tasks/main.yml</a:t>
            </a:r>
            <a:r>
              <a:rPr lang="fr-FR" sz="1400" b="1"/>
              <a:t> </a:t>
            </a:r>
            <a:r>
              <a:rPr lang="fr-FR" sz="1400"/>
              <a:t>directement, comme illustré ici</a:t>
            </a:r>
            <a:r>
              <a:rPr lang="fr-FR" sz="1400" b="1"/>
              <a:t>.</a:t>
            </a:r>
          </a:p>
          <a:p>
            <a:pPr rtl="0">
              <a:buFont typeface="Arial" panose="020B0604020202020204" pitchFamily="34" charset="0"/>
              <a:buChar char="•"/>
            </a:pPr>
            <a:r>
              <a:rPr lang="fr-FR" sz="1400"/>
              <a:t>Le rôle comporte deux tâches :</a:t>
            </a:r>
          </a:p>
          <a:p>
            <a:pPr lvl="1" rtl="0">
              <a:buFont typeface="Arial" panose="020B0604020202020204" pitchFamily="34" charset="0"/>
              <a:buChar char="•"/>
            </a:pPr>
            <a:r>
              <a:rPr lang="fr-FR"/>
              <a:t>Déployez Apache2.</a:t>
            </a:r>
          </a:p>
          <a:p>
            <a:pPr lvl="1" rtl="0">
              <a:buFont typeface="Arial" panose="020B0604020202020204" pitchFamily="34" charset="0"/>
              <a:buChar char="•"/>
            </a:pPr>
            <a:r>
              <a:rPr lang="fr-FR"/>
              <a:t>Copiez un nouveau</a:t>
            </a:r>
            <a:r>
              <a:rPr lang="fr-FR" b="1"/>
              <a:t> </a:t>
            </a:r>
            <a:r>
              <a:rPr lang="fr-FR"/>
              <a:t>fichier </a:t>
            </a:r>
            <a:r>
              <a:rPr lang="fr-FR">
                <a:solidFill>
                  <a:schemeClr val="bg1"/>
                </a:solidFill>
                <a:highlight>
                  <a:srgbClr val="000000"/>
                </a:highlight>
                <a:latin typeface="Times New Roman" panose="02020603050405020304" pitchFamily="18" charset="0"/>
                <a:cs typeface="Times New Roman" panose="02020603050405020304" pitchFamily="18" charset="0"/>
              </a:rPr>
              <a:t>index.html </a:t>
            </a:r>
            <a:r>
              <a:rPr lang="fr-FR"/>
              <a:t>dans la racine HTML Apache2, en remplaçant la</a:t>
            </a:r>
            <a:r>
              <a:rPr lang="fr-FR" b="1"/>
              <a:t> </a:t>
            </a:r>
            <a:r>
              <a:rPr lang="fr-FR"/>
              <a:t>page</a:t>
            </a:r>
            <a:r>
              <a:rPr lang="fr-FR">
                <a:solidFill>
                  <a:schemeClr val="bg1"/>
                </a:solidFill>
                <a:highlight>
                  <a:srgbClr val="000000"/>
                </a:highlight>
                <a:latin typeface="Times New Roman" panose="02020603050405020304" pitchFamily="18" charset="0"/>
                <a:cs typeface="Times New Roman" panose="02020603050405020304" pitchFamily="18" charset="0"/>
              </a:rPr>
              <a:t> index.html </a:t>
            </a:r>
            <a:r>
              <a:rPr lang="fr-FR"/>
              <a:t>par défaut.</a:t>
            </a:r>
          </a:p>
          <a:p>
            <a:pPr rtl="0">
              <a:buFont typeface="Arial" panose="020B0604020202020204" pitchFamily="34" charset="0"/>
              <a:buChar char="•"/>
            </a:pPr>
            <a:r>
              <a:rPr lang="fr-FR" sz="1400"/>
              <a:t>Dans </a:t>
            </a:r>
            <a:r>
              <a:rPr lang="fr-FR" sz="1400">
                <a:solidFill>
                  <a:schemeClr val="bg1"/>
                </a:solidFill>
                <a:highlight>
                  <a:srgbClr val="000000"/>
                </a:highlight>
                <a:latin typeface="Times New Roman" panose="02020603050405020304" pitchFamily="18" charset="0"/>
                <a:cs typeface="Times New Roman" panose="02020603050405020304" pitchFamily="18" charset="0"/>
              </a:rPr>
              <a:t>apt :</a:t>
            </a:r>
            <a:r>
              <a:rPr lang="fr-FR" sz="1400"/>
              <a:t> stanza, vous nommez le paquet, son état requis et demandez au module apt de mettre à jour son cache.</a:t>
            </a:r>
          </a:p>
          <a:p>
            <a:pPr rtl="0">
              <a:buFont typeface="Arial" panose="020B0604020202020204" pitchFamily="34" charset="0"/>
              <a:buChar char="•"/>
            </a:pPr>
            <a:r>
              <a:rPr lang="fr-FR" sz="1400"/>
              <a:t>Dans la seconde stanza, la routine de copie d'Ansible déplace un fichier de votre système local vers un répertoire sur la cible et modifie également son propriétaire et ses autorisations.</a:t>
            </a:r>
          </a:p>
          <a:p>
            <a:endParaRPr lang="en-US" sz="1400" dirty="0"/>
          </a:p>
          <a:p>
            <a:pPr marL="0" indent="0">
              <a:buNone/>
            </a:pPr>
            <a:endParaRPr lang="en-US" sz="1400" b="1" dirty="0"/>
          </a:p>
          <a:p>
            <a:pPr marL="192087" indent="0">
              <a:buNone/>
            </a:pPr>
            <a:endParaRPr lang="en-US" sz="1400" dirty="0"/>
          </a:p>
        </p:txBody>
      </p:sp>
      <p:pic>
        <p:nvPicPr>
          <p:cNvPr id="3" name="Picture 2">
            <a:extLst>
              <a:ext uri="{FF2B5EF4-FFF2-40B4-BE49-F238E27FC236}">
                <a16:creationId xmlns="" xmlns:c="http://schemas.openxmlformats.org/drawingml/2006/chart" xmlns:c15="http://schemas.microsoft.com/office/drawing/2012/chart" xmlns:a16="http://schemas.microsoft.com/office/drawing/2014/main" id="{9DC6629E-A58E-4220-9828-3D39E8A1C330}"/>
              </a:ext>
            </a:extLst>
          </p:cNvPr>
          <p:cNvPicPr>
            <a:picLocks noChangeAspect="1"/>
          </p:cNvPicPr>
          <p:nvPr/>
        </p:nvPicPr>
        <p:blipFill>
          <a:blip r:embed="rId4"/>
          <a:stretch>
            <a:fillRect/>
          </a:stretch>
        </p:blipFill>
        <p:spPr>
          <a:xfrm>
            <a:off x="4819647" y="1252912"/>
            <a:ext cx="4140000" cy="2856369"/>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853746592"/>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Ansible (suite)</a:t>
            </a:r>
          </a:p>
        </p:txBody>
      </p:sp>
      <p:sp>
        <p:nvSpPr>
          <p:cNvPr id="9" name="Content Placeholder 1"/>
          <p:cNvSpPr>
            <a:spLocks noGrp="1"/>
          </p:cNvSpPr>
          <p:nvPr>
            <p:ph idx="1"/>
          </p:nvPr>
        </p:nvSpPr>
        <p:spPr>
          <a:xfrm>
            <a:off x="95004" y="813459"/>
            <a:ext cx="5070554" cy="4000217"/>
          </a:xfrm>
        </p:spPr>
        <p:txBody>
          <a:bodyPr/>
          <a:lstStyle/>
          <a:p>
            <a:pPr marL="0" indent="0" rtl="0">
              <a:buNone/>
            </a:pPr>
            <a:r>
              <a:rPr lang="fr-FR" sz="1400" b="1"/>
              <a:t>Création de votre fichier index.html</a:t>
            </a:r>
          </a:p>
          <a:p>
            <a:pPr rtl="0">
              <a:buFont typeface="Arial" panose="020B0604020202020204" pitchFamily="34" charset="0"/>
              <a:buChar char="•"/>
            </a:pPr>
            <a:r>
              <a:rPr lang="fr-FR" sz="1400"/>
              <a:t>Bien sûr, vous devrez également créer un nouveau</a:t>
            </a:r>
            <a:r>
              <a:rPr lang="fr-FR" sz="1400" b="1"/>
              <a:t> </a:t>
            </a:r>
            <a:r>
              <a:rPr lang="fr-FR" sz="1400"/>
              <a:t>fichier </a:t>
            </a:r>
            <a:r>
              <a:rPr lang="fr-FR" sz="1400">
                <a:solidFill>
                  <a:schemeClr val="bg1"/>
                </a:solidFill>
                <a:highlight>
                  <a:srgbClr val="000000"/>
                </a:highlight>
                <a:latin typeface="Times New Roman" panose="02020603050405020304" pitchFamily="18" charset="0"/>
                <a:cs typeface="Times New Roman" panose="02020603050405020304" pitchFamily="18" charset="0"/>
              </a:rPr>
              <a:t>index.html </a:t>
            </a:r>
            <a:r>
              <a:rPr lang="fr-FR" sz="1400"/>
              <a:t>.</a:t>
            </a:r>
          </a:p>
          <a:p>
            <a:pPr rtl="0">
              <a:buFont typeface="Arial" panose="020B0604020202020204" pitchFamily="34" charset="0"/>
              <a:buChar char="•"/>
            </a:pPr>
            <a:r>
              <a:rPr lang="fr-FR" sz="1400"/>
              <a:t>La commande Ansible copy suppose que ces fichiers seront stockés dans le</a:t>
            </a:r>
            <a:r>
              <a:rPr lang="fr-FR" sz="1400" b="1"/>
              <a:t> </a:t>
            </a:r>
            <a:r>
              <a:rPr lang="fr-FR" sz="1400"/>
              <a:t>répertoire </a:t>
            </a:r>
            <a:r>
              <a:rPr lang="fr-FR" sz="1400">
                <a:solidFill>
                  <a:schemeClr val="bg1"/>
                </a:solidFill>
                <a:highlight>
                  <a:srgbClr val="000000"/>
                </a:highlight>
                <a:latin typeface="Times New Roman" panose="02020603050405020304" pitchFamily="18" charset="0"/>
                <a:cs typeface="Times New Roman" panose="02020603050405020304" pitchFamily="18" charset="0"/>
              </a:rPr>
              <a:t>/files </a:t>
            </a:r>
            <a:r>
              <a:rPr lang="fr-FR" sz="1400"/>
              <a:t>du rôle qui les appelle, sauf indication contraire.</a:t>
            </a:r>
          </a:p>
          <a:p>
            <a:pPr rtl="0">
              <a:buFont typeface="Arial" panose="020B0604020202020204" pitchFamily="34" charset="0"/>
              <a:buChar char="•"/>
            </a:pPr>
            <a:r>
              <a:rPr lang="fr-FR" sz="1400"/>
              <a:t>Accédez à ce répertoire et créez le fichier </a:t>
            </a:r>
            <a:r>
              <a:rPr lang="fr-FR" sz="1400">
                <a:solidFill>
                  <a:schemeClr val="bg1"/>
                </a:solidFill>
                <a:highlight>
                  <a:srgbClr val="000000"/>
                </a:highlight>
                <a:latin typeface="Times New Roman" panose="02020603050405020304" pitchFamily="18" charset="0"/>
                <a:cs typeface="Times New Roman" panose="02020603050405020304" pitchFamily="18" charset="0"/>
              </a:rPr>
              <a:t>index.html</a:t>
            </a:r>
            <a:r>
              <a:rPr lang="fr-FR" sz="1400"/>
              <a:t>, en enregistrant vos modifications par la suite.</a:t>
            </a:r>
          </a:p>
          <a:p>
            <a:pPr marL="342900" indent="-342900">
              <a:buFont typeface="+mj-lt"/>
              <a:buAutoNum type="arabicPeriod" startAt="6"/>
            </a:pPr>
            <a:endParaRPr lang="en-US" sz="1400" b="1" dirty="0"/>
          </a:p>
          <a:p>
            <a:pPr marL="0" indent="0">
              <a:buNone/>
            </a:pPr>
            <a:endParaRPr lang="en-IN" sz="1400" dirty="0"/>
          </a:p>
        </p:txBody>
      </p:sp>
      <p:pic>
        <p:nvPicPr>
          <p:cNvPr id="2" name="Picture 1">
            <a:extLst>
              <a:ext uri="{FF2B5EF4-FFF2-40B4-BE49-F238E27FC236}">
                <a16:creationId xmlns="" xmlns:c="http://schemas.openxmlformats.org/drawingml/2006/chart" xmlns:c15="http://schemas.microsoft.com/office/drawing/2012/chart" xmlns:a16="http://schemas.microsoft.com/office/drawing/2014/main" id="{F107B9B3-9531-49CF-8941-2DC1DE00304E}"/>
              </a:ext>
            </a:extLst>
          </p:cNvPr>
          <p:cNvPicPr>
            <a:picLocks noChangeAspect="1"/>
          </p:cNvPicPr>
          <p:nvPr/>
        </p:nvPicPr>
        <p:blipFill>
          <a:blip r:embed="rId4"/>
          <a:stretch>
            <a:fillRect/>
          </a:stretch>
        </p:blipFill>
        <p:spPr>
          <a:xfrm>
            <a:off x="5374105" y="1184791"/>
            <a:ext cx="3122139" cy="2311194"/>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822063614"/>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Ansible (suite)</a:t>
            </a:r>
          </a:p>
        </p:txBody>
      </p:sp>
      <p:sp>
        <p:nvSpPr>
          <p:cNvPr id="9" name="Content Placeholder 1"/>
          <p:cNvSpPr>
            <a:spLocks noGrp="1"/>
          </p:cNvSpPr>
          <p:nvPr>
            <p:ph idx="1"/>
          </p:nvPr>
        </p:nvSpPr>
        <p:spPr>
          <a:xfrm>
            <a:off x="95003" y="813459"/>
            <a:ext cx="8900716" cy="4000217"/>
          </a:xfrm>
        </p:spPr>
        <p:txBody>
          <a:bodyPr/>
          <a:lstStyle/>
          <a:p>
            <a:pPr marL="0" indent="0" rtl="0">
              <a:buNone/>
            </a:pPr>
            <a:r>
              <a:rPr lang="fr-FR" sz="1400" b="1"/>
              <a:t>Exécution de votre déploiement</a:t>
            </a:r>
          </a:p>
          <a:p>
            <a:pPr rtl="0">
              <a:buFont typeface="Arial" panose="020B0604020202020204" pitchFamily="34" charset="0"/>
              <a:buChar char="•"/>
            </a:pPr>
            <a:r>
              <a:rPr lang="fr-FR" sz="1400"/>
              <a:t>Maintenant, vous êtes prêt à exécuter votre déploiement. Dans le répertoire de niveau supérieur de votre projet, vous pouvez le faire avec l'instruction :</a:t>
            </a:r>
          </a:p>
          <a:p>
            <a:pPr>
              <a:buFont typeface="Arial" panose="020B0604020202020204" pitchFamily="34" charset="0"/>
              <a:buChar char="•"/>
            </a:pPr>
            <a:endParaRPr lang="en-US" altLang="en-US" sz="1400" b="1" dirty="0"/>
          </a:p>
          <a:p>
            <a:pPr>
              <a:buFont typeface="Arial" panose="020B0604020202020204" pitchFamily="34" charset="0"/>
              <a:buChar char="•"/>
            </a:pPr>
            <a:endParaRPr lang="en-US" altLang="en-US" sz="1400" b="1" dirty="0"/>
          </a:p>
          <a:p>
            <a:pPr rtl="0">
              <a:buFont typeface="Arial" panose="020B0604020202020204" pitchFamily="34" charset="0"/>
              <a:buChar char="•"/>
            </a:pPr>
            <a:r>
              <a:rPr lang="fr-FR" sz="1400">
                <a:solidFill>
                  <a:schemeClr val="bg1"/>
                </a:solidFill>
                <a:highlight>
                  <a:srgbClr val="000000"/>
                </a:highlight>
                <a:latin typeface="Times New Roman" panose="02020603050405020304" pitchFamily="18" charset="0"/>
                <a:cs typeface="Times New Roman" panose="02020603050405020304" pitchFamily="18" charset="0"/>
              </a:rPr>
              <a:t>-i</a:t>
            </a:r>
            <a:r>
              <a:rPr lang="fr-FR" sz="1400"/>
              <a:t> nomme votre fichier d'inventaire.</a:t>
            </a:r>
          </a:p>
          <a:p>
            <a:pPr rtl="0">
              <a:buFont typeface="Arial" panose="020B0604020202020204" pitchFamily="34" charset="0"/>
              <a:buChar char="•"/>
            </a:pPr>
            <a:r>
              <a:rPr lang="fr-FR" sz="1400">
                <a:solidFill>
                  <a:schemeClr val="bg1"/>
                </a:solidFill>
                <a:highlight>
                  <a:srgbClr val="000000"/>
                </a:highlight>
                <a:latin typeface="Times New Roman" panose="02020603050405020304" pitchFamily="18" charset="0"/>
                <a:cs typeface="Times New Roman" panose="02020603050405020304" pitchFamily="18" charset="0"/>
              </a:rPr>
              <a:t>-u</a:t>
            </a:r>
            <a:r>
              <a:rPr lang="fr-FR" sz="1400"/>
              <a:t>nomme votre utilisateur sudo.</a:t>
            </a:r>
          </a:p>
          <a:p>
            <a:pPr rtl="0">
              <a:buFont typeface="Arial" panose="020B0604020202020204" pitchFamily="34" charset="0"/>
              <a:buChar char="•"/>
            </a:pPr>
            <a:r>
              <a:rPr lang="fr-FR" sz="1400">
                <a:solidFill>
                  <a:schemeClr val="bg1"/>
                </a:solidFill>
                <a:highlight>
                  <a:srgbClr val="000000"/>
                </a:highlight>
                <a:latin typeface="Times New Roman" panose="02020603050405020304" pitchFamily="18" charset="0"/>
                <a:cs typeface="Times New Roman" panose="02020603050405020304" pitchFamily="18" charset="0"/>
              </a:rPr>
              <a:t>-K</a:t>
            </a:r>
            <a:r>
              <a:rPr lang="fr-FR" sz="1400"/>
              <a:t>demande à Ansible de nous demander votre mot de passe sudo, au moment où il commence l'exécution.</a:t>
            </a:r>
          </a:p>
          <a:p>
            <a:pPr rtl="0">
              <a:buFont typeface="Arial" panose="020B0604020202020204" pitchFamily="34" charset="0"/>
              <a:buChar char="•"/>
            </a:pPr>
            <a:r>
              <a:rPr lang="fr-FR" sz="1400">
                <a:solidFill>
                  <a:schemeClr val="bg1"/>
                </a:solidFill>
                <a:highlight>
                  <a:srgbClr val="000000"/>
                </a:highlight>
                <a:latin typeface="Times New Roman" panose="02020603050405020304" pitchFamily="18" charset="0"/>
                <a:cs typeface="Times New Roman" panose="02020603050405020304" pitchFamily="18" charset="0"/>
              </a:rPr>
              <a:t>site.yml</a:t>
            </a:r>
            <a:r>
              <a:rPr lang="fr-FR" sz="1400"/>
              <a:t>est le fichier qui régit votre déploiement.</a:t>
            </a:r>
          </a:p>
          <a:p>
            <a:pPr marL="0" indent="0" defTabSz="914400" eaLnBrk="0" hangingPunct="0">
              <a:spcBef>
                <a:spcPct val="0"/>
              </a:spcBef>
              <a:spcAft>
                <a:spcPct val="0"/>
              </a:spcAft>
              <a:buClrTx/>
              <a:buSzTx/>
              <a:buNone/>
            </a:pPr>
            <a:endParaRPr lang="en-US" sz="1400" dirty="0"/>
          </a:p>
          <a:p>
            <a:pPr marL="0" indent="0">
              <a:buNone/>
            </a:pPr>
            <a:endParaRPr lang="en-IN" sz="1400" dirty="0"/>
          </a:p>
        </p:txBody>
      </p:sp>
      <p:pic>
        <p:nvPicPr>
          <p:cNvPr id="4" name="Picture 3">
            <a:extLst>
              <a:ext uri="{FF2B5EF4-FFF2-40B4-BE49-F238E27FC236}">
                <a16:creationId xmlns="" xmlns:c="http://schemas.openxmlformats.org/drawingml/2006/chart" xmlns:c15="http://schemas.microsoft.com/office/drawing/2012/chart" xmlns:a16="http://schemas.microsoft.com/office/drawing/2014/main" id="{EE1FB65F-E296-455F-B08F-8E8EBD80DD79}"/>
              </a:ext>
            </a:extLst>
          </p:cNvPr>
          <p:cNvPicPr>
            <a:picLocks noChangeAspect="1"/>
          </p:cNvPicPr>
          <p:nvPr/>
        </p:nvPicPr>
        <p:blipFill>
          <a:blip r:embed="rId4"/>
          <a:stretch>
            <a:fillRect/>
          </a:stretch>
        </p:blipFill>
        <p:spPr>
          <a:xfrm>
            <a:off x="1733292" y="1883895"/>
            <a:ext cx="6098182" cy="468000"/>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4140986920"/>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Ansible (suite)</a:t>
            </a:r>
          </a:p>
        </p:txBody>
      </p:sp>
      <p:sp>
        <p:nvSpPr>
          <p:cNvPr id="9" name="Content Placeholder 1"/>
          <p:cNvSpPr>
            <a:spLocks noGrp="1"/>
          </p:cNvSpPr>
          <p:nvPr>
            <p:ph idx="1"/>
          </p:nvPr>
        </p:nvSpPr>
        <p:spPr>
          <a:xfrm>
            <a:off x="95003" y="765960"/>
            <a:ext cx="8900716" cy="680896"/>
          </a:xfrm>
        </p:spPr>
        <p:txBody>
          <a:bodyPr/>
          <a:lstStyle/>
          <a:p>
            <a:pPr defTabSz="914400" rtl="0" eaLnBrk="0" hangingPunct="0">
              <a:spcBef>
                <a:spcPct val="0"/>
              </a:spcBef>
              <a:spcAft>
                <a:spcPct val="0"/>
              </a:spcAft>
              <a:buClr>
                <a:schemeClr val="tx1"/>
              </a:buClr>
              <a:buSzTx/>
              <a:buFont typeface="Arial" panose="020B0604020202020204" pitchFamily="34" charset="0"/>
              <a:buChar char="•"/>
            </a:pPr>
            <a:r>
              <a:rPr lang="fr-FR" sz="1600"/>
              <a:t>Si tout va bien, Ansible devrait nous demander votre mot de passe DEVENE (mot de passe sudo), puis retourner les résultats similaires au suivant :</a:t>
            </a:r>
          </a:p>
        </p:txBody>
      </p:sp>
      <p:pic>
        <p:nvPicPr>
          <p:cNvPr id="8" name="Picture 7">
            <a:extLst>
              <a:ext uri="{FF2B5EF4-FFF2-40B4-BE49-F238E27FC236}">
                <a16:creationId xmlns="" xmlns:c="http://schemas.openxmlformats.org/drawingml/2006/chart" xmlns:c15="http://schemas.microsoft.com/office/drawing/2012/chart" xmlns:a16="http://schemas.microsoft.com/office/drawing/2014/main" id="{A84DFC61-F8C0-452D-9A77-1A4D2A7B39C1}"/>
              </a:ext>
            </a:extLst>
          </p:cNvPr>
          <p:cNvPicPr>
            <a:picLocks noChangeAspect="1"/>
          </p:cNvPicPr>
          <p:nvPr/>
        </p:nvPicPr>
        <p:blipFill>
          <a:blip r:embed="rId4"/>
          <a:stretch>
            <a:fillRect/>
          </a:stretch>
        </p:blipFill>
        <p:spPr>
          <a:xfrm>
            <a:off x="436645" y="1446855"/>
            <a:ext cx="8217432" cy="2376000"/>
          </a:xfrm>
          <a:prstGeom prst="rect">
            <a:avLst/>
          </a:prstGeom>
        </p:spPr>
      </p:pic>
      <p:sp>
        <p:nvSpPr>
          <p:cNvPr id="6" name="Content Placeholder 1">
            <a:extLst>
              <a:ext uri="{FF2B5EF4-FFF2-40B4-BE49-F238E27FC236}">
                <a16:creationId xmlns="" xmlns:c="http://schemas.openxmlformats.org/drawingml/2006/chart" xmlns:c15="http://schemas.microsoft.com/office/drawing/2012/chart" xmlns:a16="http://schemas.microsoft.com/office/drawing/2014/main" id="{A629E8F6-3E44-4208-89A5-E1A9B51C577C}"/>
              </a:ext>
            </a:extLst>
          </p:cNvPr>
          <p:cNvSpPr txBox="1">
            <a:spLocks/>
          </p:cNvSpPr>
          <p:nvPr/>
        </p:nvSpPr>
        <p:spPr bwMode="auto">
          <a:xfrm>
            <a:off x="95003" y="3950317"/>
            <a:ext cx="8900716" cy="4000217"/>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600"/>
              <a:t>Et maintenant, si vous visitez l'adresse IP de votre machine cible dans un navigateur, vous devriez voir votre nouvelle page d'accueil.</a:t>
            </a:r>
          </a:p>
          <a:p>
            <a:pPr>
              <a:buFont typeface="Arial" panose="020B0604020202020204" pitchFamily="34" charset="0"/>
              <a:buChar char="•"/>
            </a:pPr>
            <a:endParaRPr lang="en-US"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91943335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815"/>
            <a:ext cx="9144000" cy="757551"/>
          </a:xfrm>
        </p:spPr>
        <p:txBody>
          <a:bodyPr/>
          <a:lstStyle/>
          <a:p>
            <a:pPr rtl="0"/>
            <a:r>
              <a:rPr lang="fr-FR"/>
              <a:t>Module 7 : Meilleures pratiques</a:t>
            </a:r>
          </a:p>
        </p:txBody>
      </p:sp>
      <p:sp>
        <p:nvSpPr>
          <p:cNvPr id="11266" name="Content Placeholder 1"/>
          <p:cNvSpPr>
            <a:spLocks noGrp="1" noChangeArrowheads="1"/>
          </p:cNvSpPr>
          <p:nvPr>
            <p:ph idx="1"/>
          </p:nvPr>
        </p:nvSpPr>
        <p:spPr>
          <a:xfrm>
            <a:off x="145357" y="685800"/>
            <a:ext cx="8853286" cy="4107098"/>
          </a:xfrm>
        </p:spPr>
        <p:txBody>
          <a:bodyPr/>
          <a:lstStyle/>
          <a:p>
            <a:pPr marL="0" indent="0" rtl="0">
              <a:lnSpc>
                <a:spcPct val="85000"/>
              </a:lnSpc>
              <a:spcBef>
                <a:spcPct val="30000"/>
              </a:spcBef>
              <a:buNone/>
            </a:pPr>
            <a:r>
              <a:rPr lang="fr-FR" sz="1600"/>
              <a:t>Avant d'enseigner le contenu du module 7, l'enseignant doit:</a:t>
            </a:r>
          </a:p>
          <a:p>
            <a:pPr rtl="0">
              <a:lnSpc>
                <a:spcPct val="85000"/>
              </a:lnSpc>
              <a:spcBef>
                <a:spcPct val="30000"/>
              </a:spcBef>
              <a:buFont typeface="Arial" panose="020B0604020202020204" pitchFamily="34" charset="0"/>
              <a:buChar char="•"/>
            </a:pPr>
            <a:r>
              <a:rPr lang="fr-FR" sz="1600"/>
              <a:t>Passez en revue les activités et les évaluations de ce module.</a:t>
            </a:r>
          </a:p>
          <a:p>
            <a:pPr rtl="0">
              <a:lnSpc>
                <a:spcPct val="85000"/>
              </a:lnSpc>
              <a:spcBef>
                <a:spcPct val="30000"/>
              </a:spcBef>
              <a:buFont typeface="Arial" panose="020B0604020202020204" pitchFamily="34" charset="0"/>
              <a:buChar char="•"/>
            </a:pPr>
            <a:r>
              <a:rPr lang="fr-FR" sz="1600"/>
              <a:t>Essayez d'inclure autant de questions que possible pour maintenir l'intérêt des élèves pendant la présentation en classe.</a:t>
            </a:r>
          </a:p>
          <a:p>
            <a:pPr marL="0" indent="0">
              <a:buNone/>
            </a:pPr>
            <a:endParaRPr lang="en-US" sz="1600" b="1" dirty="0"/>
          </a:p>
          <a:p>
            <a:pPr marL="0" indent="0" rtl="0">
              <a:buNone/>
            </a:pPr>
            <a:r>
              <a:rPr lang="fr-FR" sz="1600" b="1"/>
              <a:t>Rubrique 7.1</a:t>
            </a:r>
          </a:p>
          <a:p>
            <a:pPr lvl="1" rtl="0"/>
            <a:r>
              <a:rPr lang="fr-FR" sz="1600"/>
              <a:t>Demandez aux élèves s'ils connaissent les termes « automatisation » et « infrastructure ». Familiarisez-vous avec l'automatisation de l'infrastructure. </a:t>
            </a:r>
          </a:p>
          <a:p>
            <a:pPr lvl="1" rtl="0"/>
            <a:r>
              <a:rPr lang="fr-FR" sz="1600"/>
              <a:t>Discutez de la nécessité de l'automatisation. </a:t>
            </a:r>
          </a:p>
          <a:p>
            <a:pPr lvl="1" rtl="0"/>
            <a:r>
              <a:rPr lang="fr-FR" sz="1600"/>
              <a:t>Décrivez brièvement certains cas d'automatisation à la classe.</a:t>
            </a:r>
          </a:p>
          <a:p>
            <a:pPr marL="0" lvl="1" indent="0">
              <a:buNone/>
            </a:pPr>
            <a:endParaRPr lang="en-US" sz="1600"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p>
          <a:p>
            <a:pPr eaLnBrk="1" hangingPunct="1">
              <a:lnSpc>
                <a:spcPct val="85000"/>
              </a:lnSpc>
              <a:spcBef>
                <a:spcPct val="30000"/>
              </a:spcBef>
            </a:pPr>
            <a:endParaRPr lang="en-US" sz="1600" dirty="0"/>
          </a:p>
        </p:txBody>
      </p:sp>
    </p:spTree>
    <p:extLst>
      <p:ext uri="{BB962C8B-B14F-4D97-AF65-F5344CB8AC3E}">
        <p14:creationId xmlns="" xmlns:c="http://schemas.openxmlformats.org/drawingml/2006/chart" xmlns:c15="http://schemas.microsoft.com/office/drawing/2012/chart" xmlns:p14="http://schemas.microsoft.com/office/powerpoint/2010/main" val="4051986856"/>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Ansible (suite)</a:t>
            </a:r>
          </a:p>
        </p:txBody>
      </p:sp>
      <p:sp>
        <p:nvSpPr>
          <p:cNvPr id="9" name="Content Placeholder 1"/>
          <p:cNvSpPr>
            <a:spLocks noGrp="1"/>
          </p:cNvSpPr>
          <p:nvPr>
            <p:ph idx="1"/>
          </p:nvPr>
        </p:nvSpPr>
        <p:spPr>
          <a:xfrm>
            <a:off x="166255" y="797415"/>
            <a:ext cx="8752114" cy="4035843"/>
          </a:xfrm>
        </p:spPr>
        <p:txBody>
          <a:bodyPr/>
          <a:lstStyle/>
          <a:p>
            <a:pPr marL="0" indent="0" rtl="0">
              <a:buNone/>
            </a:pPr>
            <a:r>
              <a:rPr lang="fr-FR" sz="1200" b="1" dirty="0"/>
              <a:t>Procédure pas à pas </a:t>
            </a:r>
            <a:r>
              <a:rPr lang="fr-FR" sz="1200" b="1" dirty="0" err="1"/>
              <a:t>Ansible</a:t>
            </a:r>
            <a:r>
              <a:rPr lang="fr-FR" sz="1200" b="1" dirty="0"/>
              <a:t> CI/CD</a:t>
            </a:r>
          </a:p>
          <a:p>
            <a:pPr marL="0" indent="0" rtl="0">
              <a:buNone/>
            </a:pPr>
            <a:r>
              <a:rPr lang="fr-FR" sz="1200" dirty="0"/>
              <a:t>Parcourons l'exemple comme s'ils faisaient partie d'un pipeline CI/CD.</a:t>
            </a:r>
          </a:p>
          <a:p>
            <a:pPr rtl="0">
              <a:buFont typeface="Arial" panose="020B0604020202020204" pitchFamily="34" charset="0"/>
              <a:buChar char="•"/>
            </a:pPr>
            <a:r>
              <a:rPr lang="fr-FR" sz="1200" dirty="0"/>
              <a:t>Développeur collaborant avec vous sur </a:t>
            </a:r>
            <a:r>
              <a:rPr lang="fr-FR" sz="1200" dirty="0" err="1"/>
              <a:t>GitHub</a:t>
            </a:r>
            <a:r>
              <a:rPr lang="fr-FR" sz="1200" dirty="0"/>
              <a:t> commet un changement sur le site Web tel que dans</a:t>
            </a:r>
            <a:r>
              <a:rPr lang="fr-FR" sz="1200" b="1" dirty="0"/>
              <a:t> </a:t>
            </a:r>
            <a:r>
              <a:rPr lang="fr-FR" sz="1200" dirty="0"/>
              <a:t>le fichier </a:t>
            </a:r>
            <a:r>
              <a:rPr lang="fr-FR" sz="1200" dirty="0">
                <a:solidFill>
                  <a:schemeClr val="bg1"/>
                </a:solidFill>
                <a:highlight>
                  <a:srgbClr val="000000"/>
                </a:highlight>
                <a:latin typeface="Times New Roman" panose="02020603050405020304" pitchFamily="18" charset="0"/>
                <a:cs typeface="Times New Roman" panose="02020603050405020304" pitchFamily="18" charset="0"/>
              </a:rPr>
              <a:t>index.html </a:t>
            </a:r>
            <a:r>
              <a:rPr lang="fr-FR" sz="1200" dirty="0"/>
              <a:t>.</a:t>
            </a:r>
          </a:p>
          <a:p>
            <a:pPr rtl="0">
              <a:buFont typeface="Arial" panose="020B0604020202020204" pitchFamily="34" charset="0"/>
              <a:buChar char="•"/>
            </a:pPr>
            <a:r>
              <a:rPr lang="fr-FR" sz="1200" dirty="0"/>
              <a:t>Ensuite, les tests dans le référentiel exécutent des contrôles de syntaxe et de santé mentale ainsi que des règles de révision de code pour chaque requête d'extraction.</a:t>
            </a:r>
          </a:p>
          <a:p>
            <a:pPr rtl="0">
              <a:buFont typeface="Arial" panose="020B0604020202020204" pitchFamily="34" charset="0"/>
              <a:buChar char="•"/>
            </a:pPr>
            <a:r>
              <a:rPr lang="fr-FR" sz="1200" dirty="0"/>
              <a:t>Ensuite, le système CI/CD prépare un environnement et exécute des tests prédéfinis pour n'importe quel </a:t>
            </a:r>
            <a:r>
              <a:rPr lang="fr-FR" sz="1200" dirty="0" err="1"/>
              <a:t>playbook</a:t>
            </a:r>
            <a:r>
              <a:rPr lang="fr-FR" sz="1200" dirty="0"/>
              <a:t> </a:t>
            </a:r>
            <a:r>
              <a:rPr lang="fr-FR" sz="1200" dirty="0" err="1"/>
              <a:t>Ansible</a:t>
            </a:r>
            <a:r>
              <a:rPr lang="fr-FR" sz="1200" dirty="0"/>
              <a:t>. Il doit indiquer la version attendue à chaque fois et l'installer. Voici un exemple de pipeline :</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400" dirty="0"/>
          </a:p>
        </p:txBody>
      </p:sp>
      <p:pic>
        <p:nvPicPr>
          <p:cNvPr id="3" name="Picture 2">
            <a:extLst>
              <a:ext uri="{FF2B5EF4-FFF2-40B4-BE49-F238E27FC236}">
                <a16:creationId xmlns="" xmlns:c="http://schemas.openxmlformats.org/drawingml/2006/chart" xmlns:c15="http://schemas.microsoft.com/office/drawing/2012/chart" xmlns:a16="http://schemas.microsoft.com/office/drawing/2014/main" id="{60A31BBD-9FCD-4FAB-8207-FD1EE65C7C4A}"/>
              </a:ext>
            </a:extLst>
          </p:cNvPr>
          <p:cNvPicPr>
            <a:picLocks noChangeAspect="1"/>
          </p:cNvPicPr>
          <p:nvPr/>
        </p:nvPicPr>
        <p:blipFill>
          <a:blip r:embed="rId4"/>
          <a:stretch>
            <a:fillRect/>
          </a:stretch>
        </p:blipFill>
        <p:spPr>
          <a:xfrm>
            <a:off x="2014851" y="2884111"/>
            <a:ext cx="4414023" cy="1058969"/>
          </a:xfrm>
          <a:prstGeom prst="rect">
            <a:avLst/>
          </a:prstGeom>
        </p:spPr>
      </p:pic>
      <p:sp>
        <p:nvSpPr>
          <p:cNvPr id="5" name="Content Placeholder 1">
            <a:extLst>
              <a:ext uri="{FF2B5EF4-FFF2-40B4-BE49-F238E27FC236}">
                <a16:creationId xmlns="" xmlns:c="http://schemas.openxmlformats.org/drawingml/2006/chart" xmlns:c15="http://schemas.microsoft.com/office/drawing/2012/chart" xmlns:a16="http://schemas.microsoft.com/office/drawing/2014/main" id="{A76531AA-B934-440B-B7F9-DC9C758D25C7}"/>
              </a:ext>
            </a:extLst>
          </p:cNvPr>
          <p:cNvSpPr txBox="1">
            <a:spLocks/>
          </p:cNvSpPr>
          <p:nvPr/>
        </p:nvSpPr>
        <p:spPr bwMode="auto">
          <a:xfrm>
            <a:off x="179095" y="4124356"/>
            <a:ext cx="8905528" cy="789880"/>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90000" bIns="45720" numCol="1" anchor="t" anchorCtr="0" compatLnSpc="1">
            <a:prstTxWarp prst="textNoShape">
              <a:avLst/>
            </a:prstTxWarp>
            <a:noAutofit/>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defTabSz="914400" rtl="0" eaLnBrk="0" hangingPunct="0">
              <a:buFont typeface="Arial" panose="020B0604020202020204" pitchFamily="34" charset="0"/>
              <a:buChar char="•"/>
            </a:pPr>
            <a:r>
              <a:rPr lang="fr-FR" sz="1200" dirty="0"/>
              <a:t>Une fois que Jenkins a terminé l'exécution de la tâche, vous pouvez recevoir une notification indiquant que tout est prêt pour la mise en scène et vous pouvez pousser ces modifications vers la production avec un autre pipeline, cette fois pour le pousser vers la production. </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628784724"/>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336883"/>
            <a:ext cx="9144000" cy="494389"/>
          </a:xfrm>
        </p:spPr>
        <p:txBody>
          <a:bodyPr/>
          <a:lstStyle/>
          <a:p>
            <a:pPr rtl="0"/>
            <a:r>
              <a:rPr lang="fr-FR" sz="1600" dirty="0"/>
              <a:t>Outils d'automatisation</a:t>
            </a:r>
            <a:r>
              <a:rPr lang="en-US" altLang="en-US" dirty="0"/>
              <a:t/>
            </a:r>
            <a:br>
              <a:rPr lang="en-US" altLang="en-US" dirty="0"/>
            </a:br>
            <a:r>
              <a:rPr lang="fr-FR" dirty="0"/>
              <a:t>Travaux pratiques — Utiliser </a:t>
            </a:r>
            <a:r>
              <a:rPr lang="fr-FR" dirty="0" err="1"/>
              <a:t>Ansible</a:t>
            </a:r>
            <a:r>
              <a:rPr lang="fr-FR" dirty="0"/>
              <a:t> pour Sauvegarder et configurer un périphérique</a:t>
            </a:r>
          </a:p>
        </p:txBody>
      </p:sp>
      <p:sp>
        <p:nvSpPr>
          <p:cNvPr id="9" name="Content Placeholder 1"/>
          <p:cNvSpPr>
            <a:spLocks noGrp="1"/>
          </p:cNvSpPr>
          <p:nvPr>
            <p:ph idx="1"/>
          </p:nvPr>
        </p:nvSpPr>
        <p:spPr>
          <a:xfrm>
            <a:off x="225794" y="1359567"/>
            <a:ext cx="8645074" cy="2511789"/>
          </a:xfrm>
        </p:spPr>
        <p:txBody>
          <a:bodyPr/>
          <a:lstStyle/>
          <a:p>
            <a:pPr marL="0" indent="0" rtl="0">
              <a:buNone/>
            </a:pPr>
            <a:r>
              <a:rPr lang="fr-FR" sz="1600" dirty="0"/>
              <a:t>Au cours de ces travaux pratiques, vous aborderez les points suivants :</a:t>
            </a:r>
          </a:p>
          <a:p>
            <a:pPr rtl="0">
              <a:buFont typeface="Arial" panose="020B0604020202020204" pitchFamily="34" charset="0"/>
              <a:buChar char="•"/>
            </a:pPr>
            <a:r>
              <a:rPr lang="fr-FR" sz="1600" b="1" dirty="0"/>
              <a:t>Partie 1</a:t>
            </a:r>
            <a:r>
              <a:rPr lang="fr-FR" sz="1600" dirty="0"/>
              <a:t>: Lancer la DEVASC VM et la CSR1000v VM</a:t>
            </a:r>
          </a:p>
          <a:p>
            <a:pPr rtl="0">
              <a:buFont typeface="Arial" panose="020B0604020202020204" pitchFamily="34" charset="0"/>
              <a:buChar char="•"/>
            </a:pPr>
            <a:r>
              <a:rPr lang="fr-FR" sz="1600" b="1" dirty="0"/>
              <a:t>Partie 2</a:t>
            </a:r>
            <a:r>
              <a:rPr lang="fr-FR" sz="1600" dirty="0"/>
              <a:t>: Configurer </a:t>
            </a:r>
            <a:r>
              <a:rPr lang="fr-FR" sz="1600" dirty="0" err="1"/>
              <a:t>Ansible</a:t>
            </a:r>
            <a:endParaRPr lang="fr-FR" sz="1600" dirty="0"/>
          </a:p>
          <a:p>
            <a:pPr rtl="0">
              <a:buFont typeface="Arial" panose="020B0604020202020204" pitchFamily="34" charset="0"/>
              <a:buChar char="•"/>
            </a:pPr>
            <a:r>
              <a:rPr lang="fr-FR" sz="1600" b="1" dirty="0"/>
              <a:t>Partie 3:</a:t>
            </a:r>
            <a:r>
              <a:rPr lang="fr-FR" sz="1600" dirty="0"/>
              <a:t> Utiliser </a:t>
            </a:r>
            <a:r>
              <a:rPr lang="fr-FR" sz="1600" dirty="0" err="1"/>
              <a:t>Ansible</a:t>
            </a:r>
            <a:r>
              <a:rPr lang="fr-FR" sz="1600" dirty="0"/>
              <a:t> pour sauvegarder une configuration</a:t>
            </a:r>
          </a:p>
          <a:p>
            <a:pPr rtl="0">
              <a:buFont typeface="Arial" panose="020B0604020202020204" pitchFamily="34" charset="0"/>
              <a:buChar char="•"/>
            </a:pPr>
            <a:r>
              <a:rPr lang="fr-FR" sz="1600" b="1" dirty="0"/>
              <a:t>Partie 4</a:t>
            </a:r>
            <a:r>
              <a:rPr lang="fr-FR" sz="1600" dirty="0"/>
              <a:t>: Utiliser </a:t>
            </a:r>
            <a:r>
              <a:rPr lang="fr-FR" sz="1600" dirty="0" err="1"/>
              <a:t>Ansible</a:t>
            </a:r>
            <a:r>
              <a:rPr lang="fr-FR" sz="1600" dirty="0"/>
              <a:t> pour configurer un périphérique</a:t>
            </a:r>
          </a:p>
          <a:p>
            <a:pPr marL="0" indent="0">
              <a:buNone/>
            </a:pPr>
            <a:endParaRPr lang="en-US"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595041310"/>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45167"/>
            <a:ext cx="9144000" cy="386105"/>
          </a:xfrm>
        </p:spPr>
        <p:txBody>
          <a:bodyPr/>
          <a:lstStyle/>
          <a:p>
            <a:pPr rtl="0"/>
            <a:r>
              <a:rPr lang="fr-FR" sz="1600" dirty="0"/>
              <a:t>Outils d'automatisation</a:t>
            </a:r>
            <a:r>
              <a:rPr lang="en-US" altLang="en-US" dirty="0"/>
              <a:t/>
            </a:r>
            <a:br>
              <a:rPr lang="en-US" altLang="en-US" dirty="0"/>
            </a:br>
            <a:r>
              <a:rPr lang="fr-FR" dirty="0"/>
              <a:t>Travaux pratiques — Utiliser </a:t>
            </a:r>
            <a:r>
              <a:rPr lang="fr-FR" dirty="0" err="1"/>
              <a:t>Ansible</a:t>
            </a:r>
            <a:r>
              <a:rPr lang="fr-FR" dirty="0"/>
              <a:t> pour automatiser l'installation d'un serveur Web</a:t>
            </a:r>
          </a:p>
        </p:txBody>
      </p:sp>
      <p:sp>
        <p:nvSpPr>
          <p:cNvPr id="9" name="Content Placeholder 1"/>
          <p:cNvSpPr>
            <a:spLocks noGrp="1"/>
          </p:cNvSpPr>
          <p:nvPr>
            <p:ph idx="1"/>
          </p:nvPr>
        </p:nvSpPr>
        <p:spPr>
          <a:xfrm>
            <a:off x="201880" y="1335505"/>
            <a:ext cx="8633361" cy="3331498"/>
          </a:xfrm>
        </p:spPr>
        <p:txBody>
          <a:bodyPr/>
          <a:lstStyle/>
          <a:p>
            <a:pPr marL="0" indent="0" rtl="0">
              <a:buNone/>
            </a:pPr>
            <a:r>
              <a:rPr lang="fr-FR" sz="1600" dirty="0"/>
              <a:t>Au cours de ces travaux pratiques, vous aborderez les points suivants :</a:t>
            </a:r>
          </a:p>
          <a:p>
            <a:pPr rtl="0">
              <a:buFont typeface="Arial" panose="020B0604020202020204" pitchFamily="34" charset="0"/>
              <a:buChar char="•"/>
            </a:pPr>
            <a:r>
              <a:rPr lang="fr-FR" sz="1600" b="1" dirty="0"/>
              <a:t>Partie 1</a:t>
            </a:r>
            <a:r>
              <a:rPr lang="fr-FR" sz="1600" dirty="0"/>
              <a:t>: Lancer la DEVASC VM</a:t>
            </a:r>
          </a:p>
          <a:p>
            <a:pPr rtl="0">
              <a:buFont typeface="Arial" panose="020B0604020202020204" pitchFamily="34" charset="0"/>
              <a:buChar char="•"/>
            </a:pPr>
            <a:r>
              <a:rPr lang="fr-FR" sz="1600" b="1" dirty="0"/>
              <a:t>Partie 2:</a:t>
            </a:r>
            <a:r>
              <a:rPr lang="fr-FR" sz="1600" dirty="0"/>
              <a:t> Effectuer une sauvegarde avec </a:t>
            </a:r>
            <a:r>
              <a:rPr lang="fr-FR" sz="1600" dirty="0" err="1"/>
              <a:t>Ansible</a:t>
            </a:r>
            <a:endParaRPr lang="fr-FR" sz="1600" dirty="0"/>
          </a:p>
          <a:p>
            <a:pPr rtl="0">
              <a:buFont typeface="Arial" panose="020B0604020202020204" pitchFamily="34" charset="0"/>
              <a:buChar char="•"/>
            </a:pPr>
            <a:r>
              <a:rPr lang="fr-FR" sz="1600" b="1" dirty="0"/>
              <a:t>Partie 3</a:t>
            </a:r>
            <a:r>
              <a:rPr lang="fr-FR" sz="1600" dirty="0"/>
              <a:t>: Configurer l'adressage IPv6 avec </a:t>
            </a:r>
            <a:r>
              <a:rPr lang="fr-FR" sz="1600" dirty="0" err="1"/>
              <a:t>Ansible</a:t>
            </a:r>
            <a:endParaRPr lang="fr-FR" sz="1600" dirty="0"/>
          </a:p>
          <a:p>
            <a:pPr rtl="0">
              <a:buFont typeface="Arial" panose="020B0604020202020204" pitchFamily="34" charset="0"/>
              <a:buChar char="•"/>
            </a:pPr>
            <a:r>
              <a:rPr lang="fr-FR" sz="1600" b="1" dirty="0"/>
              <a:t>Partie 4: </a:t>
            </a:r>
            <a:r>
              <a:rPr lang="fr-FR" sz="1600" dirty="0"/>
              <a:t>Utiliser </a:t>
            </a:r>
            <a:r>
              <a:rPr lang="fr-FR" sz="1600" dirty="0" err="1"/>
              <a:t>Ansible</a:t>
            </a:r>
            <a:r>
              <a:rPr lang="fr-FR" sz="1600" dirty="0"/>
              <a:t> pour installer Apache sur des serveurs Web</a:t>
            </a:r>
          </a:p>
          <a:p>
            <a:pPr rtl="0">
              <a:buFont typeface="Arial" panose="020B0604020202020204" pitchFamily="34" charset="0"/>
              <a:buChar char="•"/>
            </a:pPr>
            <a:r>
              <a:rPr lang="fr-FR" sz="1600" b="1" dirty="0"/>
              <a:t>Partie 5</a:t>
            </a:r>
            <a:r>
              <a:rPr lang="fr-FR" sz="1600" dirty="0"/>
              <a:t>: Ajouter des options à votre </a:t>
            </a:r>
            <a:r>
              <a:rPr lang="fr-FR" sz="1600" dirty="0" err="1"/>
              <a:t>playbook</a:t>
            </a:r>
            <a:r>
              <a:rPr lang="fr-FR" sz="1600" dirty="0"/>
              <a:t> </a:t>
            </a:r>
            <a:r>
              <a:rPr lang="fr-FR" sz="1600" dirty="0" err="1"/>
              <a:t>ansible</a:t>
            </a:r>
            <a:r>
              <a:rPr lang="fr-FR" sz="1600" dirty="0"/>
              <a:t> pour les serveurs Web Apache</a:t>
            </a:r>
          </a:p>
          <a:p>
            <a:pPr marL="0" indent="0">
              <a:buNone/>
            </a:pPr>
            <a:endParaRPr lang="en-US"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388085947"/>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0" y="17642"/>
            <a:ext cx="9144000" cy="789880"/>
          </a:xfrm>
        </p:spPr>
        <p:txBody>
          <a:bodyPr/>
          <a:lstStyle/>
          <a:p>
            <a:pPr rtl="0"/>
            <a:r>
              <a:rPr lang="fr-FR" sz="1600"/>
              <a:t>Outils d'automatisation</a:t>
            </a:r>
            <a:r>
              <a:rPr lang="en-US" altLang="en-US" dirty="0"/>
              <a:t/>
            </a:r>
            <a:br>
              <a:rPr lang="en-US" altLang="en-US" dirty="0"/>
            </a:br>
            <a:r>
              <a:rPr lang="fr-FR"/>
              <a:t>Puppet</a:t>
            </a:r>
          </a:p>
        </p:txBody>
      </p:sp>
      <p:sp>
        <p:nvSpPr>
          <p:cNvPr id="9" name="Content Placeholder 1"/>
          <p:cNvSpPr>
            <a:spLocks noGrp="1"/>
          </p:cNvSpPr>
          <p:nvPr>
            <p:ph idx="1"/>
          </p:nvPr>
        </p:nvSpPr>
        <p:spPr>
          <a:xfrm>
            <a:off x="56424" y="697126"/>
            <a:ext cx="8479798" cy="4288988"/>
          </a:xfrm>
        </p:spPr>
        <p:txBody>
          <a:bodyPr/>
          <a:lstStyle/>
          <a:p>
            <a:pPr marL="0" indent="0" rtl="0">
              <a:buNone/>
            </a:pPr>
            <a:r>
              <a:rPr lang="fr-FR" sz="1400" dirty="0"/>
              <a:t>Fondée comme open source en 2005 et commercialisée sous le nom de </a:t>
            </a:r>
            <a:r>
              <a:rPr lang="fr-FR" sz="1400" dirty="0" err="1"/>
              <a:t>Puppet</a:t>
            </a:r>
            <a:r>
              <a:rPr lang="fr-FR" sz="1400" dirty="0"/>
              <a:t> Enterprise par </a:t>
            </a:r>
            <a:r>
              <a:rPr lang="fr-FR" sz="1400" dirty="0" err="1"/>
              <a:t>Puppet</a:t>
            </a:r>
            <a:r>
              <a:rPr lang="fr-FR" sz="1400" dirty="0"/>
              <a:t> </a:t>
            </a:r>
            <a:r>
              <a:rPr lang="fr-FR" sz="1400" dirty="0" err="1"/>
              <a:t>Labs</a:t>
            </a:r>
            <a:r>
              <a:rPr lang="fr-FR" sz="1400" dirty="0"/>
              <a:t> en 2011.</a:t>
            </a:r>
          </a:p>
        </p:txBody>
      </p:sp>
      <p:sp>
        <p:nvSpPr>
          <p:cNvPr id="5" name="Content Placeholder 1">
            <a:extLst>
              <a:ext uri="{FF2B5EF4-FFF2-40B4-BE49-F238E27FC236}">
                <a16:creationId xmlns="" xmlns:c="http://schemas.openxmlformats.org/drawingml/2006/chart" xmlns:c15="http://schemas.microsoft.com/office/drawing/2012/chart" xmlns:a16="http://schemas.microsoft.com/office/drawing/2014/main" id="{1B0CDC46-1C3D-48CC-B419-BF32CDDE2509}"/>
              </a:ext>
            </a:extLst>
          </p:cNvPr>
          <p:cNvSpPr txBox="1">
            <a:spLocks/>
          </p:cNvSpPr>
          <p:nvPr/>
        </p:nvSpPr>
        <p:spPr bwMode="auto">
          <a:xfrm>
            <a:off x="51213" y="1227221"/>
            <a:ext cx="2963018" cy="4048634"/>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Font typeface="Wingdings" panose="05000000000000000000" pitchFamily="2" charset="2"/>
              <a:buNone/>
            </a:pPr>
            <a:r>
              <a:rPr lang="fr-FR" sz="1200" b="1" dirty="0"/>
              <a:t>Architecture components</a:t>
            </a:r>
          </a:p>
          <a:p>
            <a:pPr rtl="0">
              <a:buFont typeface="Arial" panose="020B0604020202020204" pitchFamily="34" charset="0"/>
              <a:buChar char="•"/>
            </a:pPr>
            <a:r>
              <a:rPr lang="fr-FR" sz="1200" dirty="0"/>
              <a:t>Serveur désigné pour héberger les principaux composants de l'application.</a:t>
            </a:r>
          </a:p>
          <a:p>
            <a:pPr rtl="0">
              <a:buFont typeface="Arial" panose="020B0604020202020204" pitchFamily="34" charset="0"/>
              <a:buChar char="•"/>
            </a:pPr>
            <a:r>
              <a:rPr lang="fr-FR" sz="1200" dirty="0"/>
              <a:t>Un client sécurisé, également connu sous le nom d'agent </a:t>
            </a:r>
            <a:r>
              <a:rPr lang="fr-FR" sz="1200" dirty="0" err="1"/>
              <a:t>Puppet</a:t>
            </a:r>
            <a:r>
              <a:rPr lang="fr-FR" sz="1200" dirty="0"/>
              <a:t>.</a:t>
            </a:r>
          </a:p>
          <a:p>
            <a:pPr rtl="0">
              <a:buFont typeface="Arial" panose="020B0604020202020204" pitchFamily="34" charset="0"/>
              <a:buChar char="•"/>
            </a:pPr>
            <a:r>
              <a:rPr lang="fr-FR" sz="1200" dirty="0"/>
              <a:t>Modules permettant d'activer les connexions pour les API </a:t>
            </a:r>
            <a:r>
              <a:rPr lang="fr-FR" sz="1200" dirty="0" err="1"/>
              <a:t>cloud</a:t>
            </a:r>
            <a:r>
              <a:rPr lang="fr-FR" sz="1200" dirty="0"/>
              <a:t> et le matériel qui ne peuvent pas exécuter un agent.</a:t>
            </a:r>
          </a:p>
          <a:p>
            <a:pPr rtl="0">
              <a:buFont typeface="Arial" panose="020B0604020202020204" pitchFamily="34" charset="0"/>
              <a:buChar char="•"/>
            </a:pPr>
            <a:r>
              <a:rPr lang="fr-FR" sz="1200" dirty="0"/>
              <a:t>Dans les implémentations évolutives, un agent proxy pour décharger le travail de connexion directe aux CLI de périphérique et d'échange d'informations.</a:t>
            </a:r>
          </a:p>
          <a:p>
            <a:pPr>
              <a:buFont typeface="Arial" panose="020B0604020202020204" pitchFamily="34" charset="0"/>
              <a:buChar char="•"/>
            </a:pPr>
            <a:endParaRPr lang="en-US" sz="1200" dirty="0"/>
          </a:p>
        </p:txBody>
      </p:sp>
      <p:pic>
        <p:nvPicPr>
          <p:cNvPr id="8" name="Picture 7">
            <a:extLst>
              <a:ext uri="{FF2B5EF4-FFF2-40B4-BE49-F238E27FC236}">
                <a16:creationId xmlns="" xmlns:c="http://schemas.openxmlformats.org/drawingml/2006/chart" xmlns:c15="http://schemas.microsoft.com/office/drawing/2012/chart" xmlns:a16="http://schemas.microsoft.com/office/drawing/2014/main" id="{4E7E6644-BE63-4DD1-8084-E7C1D582F60E}"/>
              </a:ext>
            </a:extLst>
          </p:cNvPr>
          <p:cNvPicPr>
            <a:picLocks noChangeAspect="1"/>
          </p:cNvPicPr>
          <p:nvPr/>
        </p:nvPicPr>
        <p:blipFill>
          <a:blip r:embed="rId4"/>
          <a:stretch>
            <a:fillRect/>
          </a:stretch>
        </p:blipFill>
        <p:spPr>
          <a:xfrm>
            <a:off x="3065746" y="1167063"/>
            <a:ext cx="5975526" cy="3599804"/>
          </a:xfrm>
          <a:prstGeom prst="rect">
            <a:avLst/>
          </a:prstGeom>
          <a:ln>
            <a:solidFill>
              <a:schemeClr val="bg1">
                <a:lumMod val="75000"/>
              </a:schemeClr>
            </a:solidFill>
          </a:ln>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413879536"/>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Puppet (suite)</a:t>
            </a:r>
          </a:p>
        </p:txBody>
      </p:sp>
      <p:sp>
        <p:nvSpPr>
          <p:cNvPr id="9" name="Content Placeholder 1"/>
          <p:cNvSpPr>
            <a:spLocks noGrp="1"/>
          </p:cNvSpPr>
          <p:nvPr>
            <p:ph idx="1"/>
          </p:nvPr>
        </p:nvSpPr>
        <p:spPr>
          <a:xfrm>
            <a:off x="166418" y="783774"/>
            <a:ext cx="8775701" cy="3918856"/>
          </a:xfrm>
        </p:spPr>
        <p:txBody>
          <a:bodyPr/>
          <a:lstStyle/>
          <a:p>
            <a:pPr marL="0" indent="0" rtl="0">
              <a:buNone/>
            </a:pPr>
            <a:r>
              <a:rPr lang="fr-FR" sz="1400" b="1"/>
              <a:t>Installation de Puppet</a:t>
            </a:r>
          </a:p>
          <a:p>
            <a:pPr rtl="0">
              <a:buFont typeface="Arial" panose="020B0604020202020204" pitchFamily="34" charset="0"/>
              <a:buChar char="•"/>
            </a:pPr>
            <a:r>
              <a:rPr lang="fr-FR" sz="1400"/>
              <a:t>Puppet Server nécessite un matériel puissant (ou une grande machine virtuelle) et un client Network Time Protocol pour être installé, configuré et testé. </a:t>
            </a:r>
          </a:p>
          <a:p>
            <a:pPr rtl="0">
              <a:buFont typeface="Arial" panose="020B0604020202020204" pitchFamily="34" charset="0"/>
              <a:buChar char="•"/>
            </a:pPr>
            <a:r>
              <a:rPr lang="fr-FR" sz="1400"/>
              <a:t>Les agents auront besoin du</a:t>
            </a:r>
            <a:r>
              <a:rPr lang="fr-FR" sz="1400" b="1"/>
              <a:t> </a:t>
            </a:r>
            <a:r>
              <a:rPr lang="fr-FR" sz="1400"/>
              <a:t>fichier </a:t>
            </a:r>
            <a:r>
              <a:rPr lang="fr-FR" sz="1400">
                <a:solidFill>
                  <a:schemeClr val="bg1"/>
                </a:solidFill>
                <a:highlight>
                  <a:srgbClr val="000000"/>
                </a:highlight>
                <a:latin typeface="Times New Roman" panose="02020603050405020304" pitchFamily="18" charset="0"/>
                <a:cs typeface="Times New Roman" panose="02020603050405020304" pitchFamily="18" charset="0"/>
              </a:rPr>
              <a:t>puppet.conf </a:t>
            </a:r>
            <a:r>
              <a:rPr lang="fr-FR" sz="1400"/>
              <a:t>configuré pour communiquer avec le serveur Puppet.</a:t>
            </a:r>
          </a:p>
          <a:p>
            <a:pPr rtl="0">
              <a:buFont typeface="Arial" panose="020B0604020202020204" pitchFamily="34" charset="0"/>
              <a:buChar char="•"/>
            </a:pPr>
            <a:r>
              <a:rPr lang="fr-FR" sz="1400"/>
              <a:t>Une fois le service client démarré, le certificat sera signé par le serveur. Le serveur sera désormais en mesure de rassembler les faits du client et de mettre à jour l'état du client avec toute modification de configuration.</a:t>
            </a:r>
          </a:p>
          <a:p>
            <a:pPr marL="0" indent="0" rtl="0">
              <a:buNone/>
            </a:pPr>
            <a:r>
              <a:rPr lang="fr-FR" sz="1400" b="1"/>
              <a:t>Structure du code de marionnette</a:t>
            </a:r>
          </a:p>
          <a:p>
            <a:pPr rtl="0">
              <a:buFont typeface="Arial" panose="020B0604020202020204" pitchFamily="34" charset="0"/>
              <a:buChar char="•"/>
            </a:pPr>
            <a:r>
              <a:rPr lang="fr-FR" sz="1400"/>
              <a:t>Puppet stocke les composants d'un projet ou d'une configuration discrète dans une arborescence de répertoires (</a:t>
            </a:r>
            <a:r>
              <a:rPr lang="fr-FR" sz="1400">
                <a:solidFill>
                  <a:schemeClr val="bg1"/>
                </a:solidFill>
                <a:highlight>
                  <a:srgbClr val="000000"/>
                </a:highlight>
                <a:latin typeface="Times New Roman" panose="02020603050405020304" pitchFamily="18" charset="0"/>
                <a:cs typeface="Times New Roman" panose="02020603050405020304" pitchFamily="18" charset="0"/>
              </a:rPr>
              <a:t>/etc/puppetlabs/code/environments</a:t>
            </a:r>
            <a:r>
              <a:rPr lang="fr-FR" sz="1400"/>
              <a:t>).</a:t>
            </a:r>
          </a:p>
          <a:p>
            <a:pPr rtl="0">
              <a:buFont typeface="Arial" panose="020B0604020202020204" pitchFamily="34" charset="0"/>
              <a:buChar char="•"/>
            </a:pPr>
            <a:r>
              <a:rPr lang="fr-FR" sz="1400"/>
              <a:t>Les dossiers subsidiaires sont créés en fonction de la configuration dans </a:t>
            </a:r>
            <a:r>
              <a:rPr lang="fr-FR" sz="1400">
                <a:solidFill>
                  <a:schemeClr val="bg1"/>
                </a:solidFill>
                <a:highlight>
                  <a:srgbClr val="000000"/>
                </a:highlight>
                <a:latin typeface="Times New Roman" panose="02020603050405020304" pitchFamily="18" charset="0"/>
                <a:cs typeface="Times New Roman" panose="02020603050405020304" pitchFamily="18" charset="0"/>
              </a:rPr>
              <a:t>puppet.conf</a:t>
            </a:r>
            <a:r>
              <a:rPr lang="fr-FR" sz="1400" b="1"/>
              <a:t> </a:t>
            </a:r>
            <a:r>
              <a:rPr lang="fr-FR" sz="1400"/>
              <a:t>ou par l'opérateur. </a:t>
            </a:r>
          </a:p>
          <a:p>
            <a:pPr rtl="0">
              <a:buFont typeface="Arial" panose="020B0604020202020204" pitchFamily="34" charset="0"/>
              <a:buChar char="•"/>
            </a:pPr>
            <a:r>
              <a:rPr lang="fr-FR" sz="1400"/>
              <a:t>Puppet est livré avec un ensemble de ressources de base intégrées. De nombreuses ressources supplémentaires pour effectuer toutes sortes d'opérations peuvent être téléchargées et installées à partir de Puppet Forge à l'aide de la commande du module Puppet.</a:t>
            </a:r>
          </a:p>
          <a:p>
            <a:pPr>
              <a:buFont typeface="Arial" panose="020B0604020202020204" pitchFamily="34" charset="0"/>
              <a:buChar char="•"/>
            </a:pPr>
            <a:endParaRPr lang="en-IN" sz="1400" dirty="0"/>
          </a:p>
          <a:p>
            <a:pPr>
              <a:buFont typeface="Arial" panose="020B0604020202020204" pitchFamily="34" charset="0"/>
              <a:buChar char="•"/>
            </a:pPr>
            <a:endParaRPr lang="en-US" sz="14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991843011"/>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Puppet (suite)</a:t>
            </a:r>
          </a:p>
        </p:txBody>
      </p:sp>
      <p:sp>
        <p:nvSpPr>
          <p:cNvPr id="9" name="Content Placeholder 1"/>
          <p:cNvSpPr>
            <a:spLocks noGrp="1"/>
          </p:cNvSpPr>
          <p:nvPr>
            <p:ph idx="1"/>
          </p:nvPr>
        </p:nvSpPr>
        <p:spPr>
          <a:xfrm>
            <a:off x="178294" y="783772"/>
            <a:ext cx="8835078" cy="3883231"/>
          </a:xfrm>
        </p:spPr>
        <p:txBody>
          <a:bodyPr/>
          <a:lstStyle/>
          <a:p>
            <a:pPr marL="0" indent="0" rtl="0">
              <a:buNone/>
            </a:pPr>
            <a:r>
              <a:rPr lang="fr-FR" sz="1400" b="1"/>
              <a:t>Puppet à l'échelle</a:t>
            </a:r>
          </a:p>
          <a:p>
            <a:pPr rtl="0">
              <a:buFont typeface="Arial" panose="020B0604020202020204" pitchFamily="34" charset="0"/>
              <a:buChar char="•"/>
            </a:pPr>
            <a:r>
              <a:rPr lang="fr-FR" sz="1400"/>
              <a:t>Puppet Server est un peu monolithique, et une installation monolithique est recommandée par les implémentateurs (open source).</a:t>
            </a:r>
          </a:p>
          <a:p>
            <a:pPr rtl="0">
              <a:buFont typeface="Arial" panose="020B0604020202020204" pitchFamily="34" charset="0"/>
              <a:buChar char="•"/>
            </a:pPr>
            <a:r>
              <a:rPr lang="fr-FR" sz="1400"/>
              <a:t>L'étape pour accueillir plus d'hôtes consiste à créer des « maîtres de compilation » supplémentaires, qui compilent des catalogues pour les agents clients et les placent derrière un équilibreur de charge pour distribuer le travail.</a:t>
            </a:r>
          </a:p>
          <a:p>
            <a:pPr rtl="0">
              <a:buFont typeface="Arial" panose="020B0604020202020204" pitchFamily="34" charset="0"/>
              <a:buChar char="•"/>
            </a:pPr>
            <a:r>
              <a:rPr lang="fr-FR" sz="1400"/>
              <a:t>Les clients de Puppet Enterprise peuvent accroître leur capacité en remplaçant PuppetDB par une base de données autonome et personnalisée appelée PE-PostgreSQL. </a:t>
            </a:r>
          </a:p>
          <a:p>
            <a:pPr marL="0" indent="0" rtl="0">
              <a:buNone/>
            </a:pPr>
            <a:r>
              <a:rPr lang="fr-FR" sz="1400" b="1"/>
              <a:t>Ressources de Puppet Cisco</a:t>
            </a:r>
          </a:p>
          <a:p>
            <a:pPr marL="0" indent="0" rtl="0">
              <a:buNone/>
            </a:pPr>
            <a:r>
              <a:rPr lang="fr-FR" sz="1400"/>
              <a:t>Cisco et la communauté Puppet maintiennent de vastes bibliothèques de modules pour automatiser le matériel de calcul et de réseau Cisco. Notamment :</a:t>
            </a:r>
          </a:p>
          <a:p>
            <a:pPr rtl="0">
              <a:buFont typeface="Arial" panose="020B0604020202020204" pitchFamily="34" charset="0"/>
              <a:buChar char="•"/>
            </a:pPr>
            <a:r>
              <a:rPr lang="fr-FR" sz="1400"/>
              <a:t>Modules Cisco IOS permettant la gestion de l'infrastructure IOS</a:t>
            </a:r>
          </a:p>
          <a:p>
            <a:pPr rtl="0">
              <a:buFont typeface="Arial" panose="020B0604020202020204" pitchFamily="34" charset="0"/>
              <a:buChar char="•"/>
            </a:pPr>
            <a:r>
              <a:rPr lang="fr-FR" sz="1400"/>
              <a:t>Modules Cisco UCS permettant le contrôle de UCS via UCS Manager</a:t>
            </a:r>
          </a:p>
          <a:p>
            <a:pPr>
              <a:buFont typeface="Arial" panose="020B0604020202020204" pitchFamily="34" charset="0"/>
              <a:buChar char="•"/>
            </a:pPr>
            <a:endParaRPr lang="en-IN" sz="14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568645303"/>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de Puppet</a:t>
            </a:r>
          </a:p>
        </p:txBody>
      </p:sp>
      <p:sp>
        <p:nvSpPr>
          <p:cNvPr id="9" name="Content Placeholder 1"/>
          <p:cNvSpPr>
            <a:spLocks noGrp="1"/>
          </p:cNvSpPr>
          <p:nvPr>
            <p:ph idx="1"/>
          </p:nvPr>
        </p:nvSpPr>
        <p:spPr>
          <a:xfrm>
            <a:off x="249545" y="831273"/>
            <a:ext cx="8716325" cy="3835730"/>
          </a:xfrm>
        </p:spPr>
        <p:txBody>
          <a:bodyPr/>
          <a:lstStyle/>
          <a:p>
            <a:pPr rtl="0">
              <a:buFont typeface="Arial" panose="020B0604020202020204" pitchFamily="34" charset="0"/>
              <a:buChar char="•"/>
            </a:pPr>
            <a:r>
              <a:rPr lang="fr-FR" sz="1400"/>
              <a:t>Cet exercice explique comment installer Puppet, puis utiliser Puppet pour installer Apache 2 sur un appareil. </a:t>
            </a:r>
          </a:p>
          <a:p>
            <a:pPr rtl="0">
              <a:buFont typeface="Arial" panose="020B0604020202020204" pitchFamily="34" charset="0"/>
              <a:buChar char="•"/>
            </a:pPr>
            <a:r>
              <a:rPr lang="fr-FR" sz="1400"/>
              <a:t>Cela correspond approximativement au flux de travail normal pour les opérations Puppet dans un environnement client/serveur automatisé.</a:t>
            </a:r>
          </a:p>
          <a:p>
            <a:pPr rtl="0">
              <a:buFont typeface="Arial" panose="020B0604020202020204" pitchFamily="34" charset="0"/>
              <a:buChar char="•"/>
            </a:pPr>
            <a:r>
              <a:rPr lang="fr-FR" sz="1400"/>
              <a:t>Notez que les modules peuvent être complètement génériques et exempts d'informations spécifiques au site, puis être appelés séparément et réutilisables pour configurer un nombre quelconque d'hôtes ou de composants d'infrastructure. </a:t>
            </a:r>
          </a:p>
          <a:p>
            <a:pPr marL="0" indent="0" rtl="0">
              <a:buNone/>
            </a:pPr>
            <a:r>
              <a:rPr lang="fr-FR" sz="1400" b="1"/>
              <a:t>Installation de Puppet Server</a:t>
            </a:r>
          </a:p>
          <a:p>
            <a:pPr rtl="0">
              <a:buFont typeface="Arial" panose="020B0604020202020204" pitchFamily="34" charset="0"/>
              <a:buChar char="•"/>
            </a:pPr>
            <a:r>
              <a:rPr lang="fr-FR" sz="1400"/>
              <a:t>Puppet Server nécessite un matériel puissant (ou une grande machine virtuelle) et un client Network Time Protocol pour être installé, configuré et testé.</a:t>
            </a:r>
          </a:p>
          <a:p>
            <a:pPr rtl="0">
              <a:buFont typeface="Arial" panose="020B0604020202020204" pitchFamily="34" charset="0"/>
              <a:buChar char="•"/>
            </a:pPr>
            <a:r>
              <a:rPr lang="fr-FR" sz="1400"/>
              <a:t>Les instructions pour l'installation du serveur sont disponibles dans la documentation de Puppet.</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087290296"/>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de Puppet (suite)</a:t>
            </a:r>
          </a:p>
        </p:txBody>
      </p:sp>
      <p:sp>
        <p:nvSpPr>
          <p:cNvPr id="9" name="Content Placeholder 1"/>
          <p:cNvSpPr>
            <a:spLocks noGrp="1"/>
          </p:cNvSpPr>
          <p:nvPr>
            <p:ph idx="1"/>
          </p:nvPr>
        </p:nvSpPr>
        <p:spPr>
          <a:xfrm>
            <a:off x="101022" y="831274"/>
            <a:ext cx="8857181" cy="1520536"/>
          </a:xfrm>
        </p:spPr>
        <p:txBody>
          <a:bodyPr/>
          <a:lstStyle/>
          <a:p>
            <a:pPr marL="0" indent="0" rtl="0">
              <a:buNone/>
            </a:pPr>
            <a:r>
              <a:rPr lang="fr-FR" sz="1400" b="1"/>
              <a:t>Installation du client Puppet</a:t>
            </a:r>
          </a:p>
          <a:p>
            <a:pPr rtl="0">
              <a:buFont typeface="Arial" panose="020B0604020202020204" pitchFamily="34" charset="0"/>
              <a:buChar char="•"/>
            </a:pPr>
            <a:r>
              <a:rPr lang="fr-FR" sz="1400"/>
              <a:t>Lorsque le serveur Puppet Server est en cours d'exécution, vous pouvez installer Puppet Agents sur un hôte. Par exemple, sur un système Linux de type Debian, vous pouvez installer Puppet Agent à l'aide d'une seule commande :</a:t>
            </a:r>
          </a:p>
          <a:p>
            <a:pPr marL="0" indent="0">
              <a:buNone/>
            </a:pPr>
            <a:endParaRPr lang="en-IN" sz="1400" b="1"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p:txBody>
      </p:sp>
      <p:pic>
        <p:nvPicPr>
          <p:cNvPr id="2" name="Picture 1">
            <a:extLst>
              <a:ext uri="{FF2B5EF4-FFF2-40B4-BE49-F238E27FC236}">
                <a16:creationId xmlns="" xmlns:c="http://schemas.openxmlformats.org/drawingml/2006/chart" xmlns:c15="http://schemas.microsoft.com/office/drawing/2012/chart" xmlns:a16="http://schemas.microsoft.com/office/drawing/2014/main" id="{D7329F80-A65B-44CD-B148-3D6730B33A1F}"/>
              </a:ext>
            </a:extLst>
          </p:cNvPr>
          <p:cNvPicPr>
            <a:picLocks noChangeAspect="1"/>
          </p:cNvPicPr>
          <p:nvPr/>
        </p:nvPicPr>
        <p:blipFill>
          <a:blip r:embed="rId4"/>
          <a:stretch>
            <a:fillRect/>
          </a:stretch>
        </p:blipFill>
        <p:spPr>
          <a:xfrm>
            <a:off x="2083494" y="1860884"/>
            <a:ext cx="4269359" cy="508624"/>
          </a:xfrm>
          <a:prstGeom prst="rect">
            <a:avLst/>
          </a:prstGeom>
        </p:spPr>
      </p:pic>
      <p:sp>
        <p:nvSpPr>
          <p:cNvPr id="3" name="Content Placeholder 1">
            <a:extLst>
              <a:ext uri="{FF2B5EF4-FFF2-40B4-BE49-F238E27FC236}">
                <a16:creationId xmlns="" xmlns:c="http://schemas.openxmlformats.org/drawingml/2006/chart" xmlns:c15="http://schemas.microsoft.com/office/drawing/2012/chart" xmlns:a16="http://schemas.microsoft.com/office/drawing/2014/main" id="{F8E5987A-D0C0-4243-BFFD-61593F3B1FBD}"/>
              </a:ext>
            </a:extLst>
          </p:cNvPr>
          <p:cNvSpPr/>
          <p:nvPr/>
        </p:nvSpPr>
        <p:spPr>
          <a:xfrm>
            <a:off x="96244" y="2439876"/>
            <a:ext cx="5289297" cy="1600438"/>
          </a:xfrm>
          <a:prstGeom prst="rect">
            <a:avLst/>
          </a:prstGeom>
        </p:spPr>
        <p:txBody>
          <a:bodyPr wrap="square">
            <a:spAutoFit/>
          </a:bodyPr>
          <a:lstStyle/>
          <a:p>
            <a:pPr marL="0" indent="0" rtl="0">
              <a:buNone/>
            </a:pPr>
            <a:r>
              <a:rPr lang="fr-FR" sz="1400" b="1">
                <a:solidFill>
                  <a:srgbClr val="000000"/>
                </a:solidFill>
                <a:latin typeface="+mn-lt"/>
              </a:rPr>
              <a:t>Modification</a:t>
            </a:r>
          </a:p>
          <a:p>
            <a:pPr marL="285750" indent="-285750" rtl="0">
              <a:buClr>
                <a:schemeClr val="tx1"/>
              </a:buClr>
              <a:buFont typeface="Arial" panose="020B0604020202020204" pitchFamily="34" charset="0"/>
              <a:buChar char="•"/>
            </a:pPr>
            <a:r>
              <a:rPr lang="fr-FR" sz="1400">
                <a:solidFill>
                  <a:srgbClr val="000000"/>
                </a:solidFill>
                <a:latin typeface="+mn-lt"/>
              </a:rPr>
              <a:t>Une fois installé, Puppet Agent doit être configuré pour rechercher un serveur Puppet. </a:t>
            </a:r>
          </a:p>
          <a:p>
            <a:pPr marL="285750" indent="-285750" rtl="0">
              <a:buClr>
                <a:schemeClr val="tx1"/>
              </a:buClr>
              <a:buFont typeface="Arial" panose="020B0604020202020204" pitchFamily="34" charset="0"/>
              <a:buChar char="•"/>
            </a:pPr>
            <a:r>
              <a:rPr lang="fr-FR" sz="1400">
                <a:solidFill>
                  <a:srgbClr val="000000"/>
                </a:solidFill>
                <a:latin typeface="+mn-lt"/>
              </a:rPr>
              <a:t>Ajoutez les lignes au fichier </a:t>
            </a:r>
            <a:r>
              <a:rPr lang="fr-FR" sz="1400">
                <a:solidFill>
                  <a:schemeClr val="bg1"/>
                </a:solidFill>
                <a:highlight>
                  <a:srgbClr val="000000"/>
                </a:highlight>
                <a:latin typeface="Times New Roman" panose="02020603050405020304" pitchFamily="18" charset="0"/>
                <a:cs typeface="Times New Roman" panose="02020603050405020304" pitchFamily="18" charset="0"/>
              </a:rPr>
              <a:t>/etc/puppet/puppet.conf</a:t>
            </a:r>
            <a:r>
              <a:rPr lang="fr-FR" sz="1400" b="1">
                <a:solidFill>
                  <a:schemeClr val="bg1"/>
                </a:solidFill>
                <a:latin typeface="Times New Roman" panose="02020603050405020304" pitchFamily="18" charset="0"/>
                <a:cs typeface="Times New Roman" panose="02020603050405020304" pitchFamily="18" charset="0"/>
              </a:rPr>
              <a:t> </a:t>
            </a:r>
            <a:r>
              <a:rPr lang="fr-FR" sz="1400">
                <a:solidFill>
                  <a:srgbClr val="000000"/>
                </a:solidFill>
                <a:latin typeface="+mn-lt"/>
              </a:rPr>
              <a:t>qui indique au client, le nom d'hôte de votre serveur et le nom du certificat d'authentification que vous allez générer à l'étape suivante.</a:t>
            </a:r>
          </a:p>
        </p:txBody>
      </p:sp>
      <p:pic>
        <p:nvPicPr>
          <p:cNvPr id="4" name="Picture 3">
            <a:extLst>
              <a:ext uri="{FF2B5EF4-FFF2-40B4-BE49-F238E27FC236}">
                <a16:creationId xmlns="" xmlns:c="http://schemas.openxmlformats.org/drawingml/2006/chart" xmlns:c15="http://schemas.microsoft.com/office/drawing/2012/chart" xmlns:a16="http://schemas.microsoft.com/office/drawing/2014/main" id="{FE5DC9D4-EE70-4A75-9BC4-C3593477706A}"/>
              </a:ext>
            </a:extLst>
          </p:cNvPr>
          <p:cNvPicPr>
            <a:picLocks noChangeAspect="1"/>
          </p:cNvPicPr>
          <p:nvPr/>
        </p:nvPicPr>
        <p:blipFill>
          <a:blip r:embed="rId5"/>
          <a:stretch>
            <a:fillRect/>
          </a:stretch>
        </p:blipFill>
        <p:spPr>
          <a:xfrm>
            <a:off x="5385541" y="2791691"/>
            <a:ext cx="2878155" cy="1520535"/>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762634835"/>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 </a:t>
            </a:r>
            <a:r>
              <a:rPr lang="en-US" altLang="en-US" dirty="0"/>
              <a:t/>
            </a:r>
            <a:br>
              <a:rPr lang="en-US" altLang="en-US" dirty="0"/>
            </a:br>
            <a:r>
              <a:rPr lang="fr-FR"/>
              <a:t>Exemple de Puppet (suite)</a:t>
            </a:r>
          </a:p>
        </p:txBody>
      </p:sp>
      <p:sp>
        <p:nvSpPr>
          <p:cNvPr id="9" name="Content Placeholder 1"/>
          <p:cNvSpPr>
            <a:spLocks noGrp="1"/>
          </p:cNvSpPr>
          <p:nvPr>
            <p:ph idx="1"/>
          </p:nvPr>
        </p:nvSpPr>
        <p:spPr>
          <a:xfrm>
            <a:off x="184149" y="831273"/>
            <a:ext cx="8793596" cy="376857"/>
          </a:xfrm>
        </p:spPr>
        <p:txBody>
          <a:bodyPr/>
          <a:lstStyle/>
          <a:p>
            <a:pPr rtl="0">
              <a:buFont typeface="Arial" panose="020B0604020202020204" pitchFamily="34" charset="0"/>
              <a:buChar char="•"/>
            </a:pPr>
            <a:r>
              <a:rPr lang="fr-FR" sz="1600"/>
              <a:t>Démarrez le service de marionnettes sur le Client :</a:t>
            </a:r>
          </a:p>
        </p:txBody>
      </p:sp>
      <p:pic>
        <p:nvPicPr>
          <p:cNvPr id="5" name="Picture 4">
            <a:extLst>
              <a:ext uri="{FF2B5EF4-FFF2-40B4-BE49-F238E27FC236}">
                <a16:creationId xmlns="" xmlns:c="http://schemas.openxmlformats.org/drawingml/2006/chart" xmlns:c15="http://schemas.microsoft.com/office/drawing/2012/chart" xmlns:a16="http://schemas.microsoft.com/office/drawing/2014/main" id="{961E6020-CA75-43DC-92D9-218C3269FFB0}"/>
              </a:ext>
            </a:extLst>
          </p:cNvPr>
          <p:cNvPicPr>
            <a:picLocks noChangeAspect="1"/>
          </p:cNvPicPr>
          <p:nvPr/>
        </p:nvPicPr>
        <p:blipFill>
          <a:blip r:embed="rId4"/>
          <a:stretch>
            <a:fillRect/>
          </a:stretch>
        </p:blipFill>
        <p:spPr>
          <a:xfrm>
            <a:off x="506940" y="1208130"/>
            <a:ext cx="7800000" cy="324000"/>
          </a:xfrm>
          <a:prstGeom prst="rect">
            <a:avLst/>
          </a:prstGeom>
        </p:spPr>
      </p:pic>
      <p:sp>
        <p:nvSpPr>
          <p:cNvPr id="7" name="Content Placeholder 1">
            <a:extLst>
              <a:ext uri="{FF2B5EF4-FFF2-40B4-BE49-F238E27FC236}">
                <a16:creationId xmlns="" xmlns:c="http://schemas.openxmlformats.org/drawingml/2006/chart" xmlns:c15="http://schemas.microsoft.com/office/drawing/2012/chart" xmlns:a16="http://schemas.microsoft.com/office/drawing/2014/main" id="{3A1EBFE5-37B5-44F5-B20B-4A631AB83480}"/>
              </a:ext>
            </a:extLst>
          </p:cNvPr>
          <p:cNvSpPr txBox="1">
            <a:spLocks/>
          </p:cNvSpPr>
          <p:nvPr/>
        </p:nvSpPr>
        <p:spPr bwMode="auto">
          <a:xfrm>
            <a:off x="184149" y="1621153"/>
            <a:ext cx="8793596" cy="474234"/>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600"/>
              <a:t>Vous devriez obtenir une réponse similaire à la suivante :</a:t>
            </a:r>
          </a:p>
        </p:txBody>
      </p:sp>
      <p:pic>
        <p:nvPicPr>
          <p:cNvPr id="6" name="Picture 5">
            <a:extLst>
              <a:ext uri="{FF2B5EF4-FFF2-40B4-BE49-F238E27FC236}">
                <a16:creationId xmlns="" xmlns:c="http://schemas.openxmlformats.org/drawingml/2006/chart" xmlns:c15="http://schemas.microsoft.com/office/drawing/2012/chart" xmlns:a16="http://schemas.microsoft.com/office/drawing/2014/main" id="{056BEFDC-99CF-4B7F-9240-5945F54E7B84}"/>
              </a:ext>
            </a:extLst>
          </p:cNvPr>
          <p:cNvPicPr>
            <a:picLocks noChangeAspect="1"/>
          </p:cNvPicPr>
          <p:nvPr/>
        </p:nvPicPr>
        <p:blipFill>
          <a:blip r:embed="rId5"/>
          <a:stretch>
            <a:fillRect/>
          </a:stretch>
        </p:blipFill>
        <p:spPr>
          <a:xfrm>
            <a:off x="1273415" y="2095387"/>
            <a:ext cx="6597170" cy="1260000"/>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778536400"/>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 </a:t>
            </a:r>
            <a:r>
              <a:rPr lang="en-US" altLang="en-US" dirty="0"/>
              <a:t/>
            </a:r>
            <a:br>
              <a:rPr lang="en-US" altLang="en-US" dirty="0"/>
            </a:br>
            <a:r>
              <a:rPr lang="fr-FR"/>
              <a:t>Exemple de Puppet (suite)</a:t>
            </a:r>
          </a:p>
        </p:txBody>
      </p:sp>
      <p:sp>
        <p:nvSpPr>
          <p:cNvPr id="9" name="Content Placeholder 1"/>
          <p:cNvSpPr>
            <a:spLocks noGrp="1"/>
          </p:cNvSpPr>
          <p:nvPr>
            <p:ph idx="1"/>
          </p:nvPr>
        </p:nvSpPr>
        <p:spPr>
          <a:xfrm>
            <a:off x="202044" y="841346"/>
            <a:ext cx="8763826" cy="4075038"/>
          </a:xfrm>
        </p:spPr>
        <p:txBody>
          <a:bodyPr/>
          <a:lstStyle/>
          <a:p>
            <a:pPr marL="0" indent="0" rtl="0">
              <a:buNone/>
            </a:pPr>
            <a:r>
              <a:rPr lang="fr-FR" sz="1200" b="1" dirty="0"/>
              <a:t>Signature du certificat</a:t>
            </a:r>
          </a:p>
          <a:p>
            <a:pPr rtl="0">
              <a:buFont typeface="Arial" panose="020B0604020202020204" pitchFamily="34" charset="0"/>
              <a:buChar char="•"/>
            </a:pPr>
            <a:r>
              <a:rPr lang="fr-FR" sz="1200" dirty="0"/>
              <a:t>Les agents </a:t>
            </a:r>
            <a:r>
              <a:rPr lang="fr-FR" sz="1200" dirty="0" err="1"/>
              <a:t>Puppet</a:t>
            </a:r>
            <a:r>
              <a:rPr lang="fr-FR" sz="1200" dirty="0"/>
              <a:t> utilisent des certificats pour s'authentifier auprès du serveur avant de récupérer leurs configurations. </a:t>
            </a:r>
          </a:p>
          <a:p>
            <a:pPr rtl="0">
              <a:buFont typeface="Arial" panose="020B0604020202020204" pitchFamily="34" charset="0"/>
              <a:buChar char="•"/>
            </a:pPr>
            <a:r>
              <a:rPr lang="fr-FR" sz="1200" dirty="0"/>
              <a:t>Lorsque le service Client démarre pour la première fois, il envoie une demande à son serveur assigné pour que son certificat soit signé, ce qui permet la communication.</a:t>
            </a:r>
          </a:p>
          <a:p>
            <a:pPr rtl="0">
              <a:buFont typeface="Arial" panose="020B0604020202020204" pitchFamily="34" charset="0"/>
              <a:buChar char="•"/>
            </a:pPr>
            <a:r>
              <a:rPr lang="fr-FR" sz="1200" dirty="0"/>
              <a:t>Sur le serveur, émettez la</a:t>
            </a:r>
            <a:r>
              <a:rPr lang="fr-FR" sz="1200" b="1" dirty="0"/>
              <a:t> </a:t>
            </a:r>
            <a:r>
              <a:rPr lang="fr-FR" sz="1200" dirty="0"/>
              <a:t>commande </a:t>
            </a:r>
            <a:r>
              <a:rPr lang="fr-FR" sz="1200" dirty="0">
                <a:solidFill>
                  <a:schemeClr val="bg1"/>
                </a:solidFill>
                <a:highlight>
                  <a:srgbClr val="000000"/>
                </a:highlight>
                <a:latin typeface="Times New Roman" panose="02020603050405020304" pitchFamily="18" charset="0"/>
                <a:cs typeface="Times New Roman" panose="02020603050405020304" pitchFamily="18" charset="0"/>
              </a:rPr>
              <a:t>ca </a:t>
            </a:r>
            <a:r>
              <a:rPr lang="fr-FR" sz="1200" dirty="0" err="1">
                <a:solidFill>
                  <a:schemeClr val="bg1"/>
                </a:solidFill>
                <a:highlight>
                  <a:srgbClr val="000000"/>
                </a:highlight>
                <a:latin typeface="Times New Roman" panose="02020603050405020304" pitchFamily="18" charset="0"/>
                <a:cs typeface="Times New Roman" panose="02020603050405020304" pitchFamily="18" charset="0"/>
              </a:rPr>
              <a:t>list</a:t>
            </a:r>
            <a:r>
              <a:rPr lang="fr-FR" sz="1200" dirty="0">
                <a:solidFill>
                  <a:schemeClr val="bg1"/>
                </a:solidFill>
                <a:highlight>
                  <a:srgbClr val="000000"/>
                </a:highlight>
                <a:latin typeface="Times New Roman" panose="02020603050405020304" pitchFamily="18" charset="0"/>
                <a:cs typeface="Times New Roman" panose="02020603050405020304" pitchFamily="18" charset="0"/>
              </a:rPr>
              <a:t> </a:t>
            </a:r>
            <a:r>
              <a:rPr lang="fr-FR" sz="1200" dirty="0"/>
              <a:t>renvoie une liste de certificats en attente.</a:t>
            </a:r>
          </a:p>
        </p:txBody>
      </p:sp>
      <p:pic>
        <p:nvPicPr>
          <p:cNvPr id="5" name="Picture 4">
            <a:extLst>
              <a:ext uri="{FF2B5EF4-FFF2-40B4-BE49-F238E27FC236}">
                <a16:creationId xmlns="" xmlns:c="http://schemas.openxmlformats.org/drawingml/2006/chart" xmlns:c15="http://schemas.microsoft.com/office/drawing/2012/chart" xmlns:a16="http://schemas.microsoft.com/office/drawing/2014/main" id="{B4BE073E-E5F6-4B2D-BEA3-8781663EE142}"/>
              </a:ext>
            </a:extLst>
          </p:cNvPr>
          <p:cNvPicPr>
            <a:picLocks noChangeAspect="1"/>
          </p:cNvPicPr>
          <p:nvPr/>
        </p:nvPicPr>
        <p:blipFill>
          <a:blip r:embed="rId4"/>
          <a:stretch>
            <a:fillRect/>
          </a:stretch>
        </p:blipFill>
        <p:spPr>
          <a:xfrm>
            <a:off x="2086602" y="2482865"/>
            <a:ext cx="4994710" cy="396000"/>
          </a:xfrm>
          <a:prstGeom prst="rect">
            <a:avLst/>
          </a:prstGeom>
        </p:spPr>
      </p:pic>
      <p:sp>
        <p:nvSpPr>
          <p:cNvPr id="7" name="Content Placeholder 1">
            <a:extLst>
              <a:ext uri="{FF2B5EF4-FFF2-40B4-BE49-F238E27FC236}">
                <a16:creationId xmlns="" xmlns:c="http://schemas.openxmlformats.org/drawingml/2006/chart" xmlns:c15="http://schemas.microsoft.com/office/drawing/2012/chart" xmlns:a16="http://schemas.microsoft.com/office/drawing/2014/main" id="{DEAE4947-C5D6-41EE-A033-12A4A1BAE424}"/>
              </a:ext>
            </a:extLst>
          </p:cNvPr>
          <p:cNvSpPr txBox="1">
            <a:spLocks/>
          </p:cNvSpPr>
          <p:nvPr/>
        </p:nvSpPr>
        <p:spPr bwMode="auto">
          <a:xfrm>
            <a:off x="190087" y="2976849"/>
            <a:ext cx="8763826" cy="546982"/>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Font typeface="Wingdings" panose="05000000000000000000" pitchFamily="2" charset="2"/>
              <a:buNone/>
            </a:pPr>
            <a:r>
              <a:rPr lang="fr-FR" sz="1200" dirty="0"/>
              <a:t>La</a:t>
            </a:r>
            <a:r>
              <a:rPr lang="fr-FR" sz="1200" b="1" dirty="0"/>
              <a:t> </a:t>
            </a:r>
            <a:r>
              <a:rPr lang="fr-FR" sz="1200" dirty="0"/>
              <a:t>réponse devrait être semblable à la suivante :</a:t>
            </a:r>
          </a:p>
          <a:p>
            <a:pPr marL="0" indent="0">
              <a:buFont typeface="Wingdings" panose="05000000000000000000" pitchFamily="2" charset="2"/>
              <a:buNone/>
            </a:pPr>
            <a:endParaRPr lang="en-US" sz="1400" dirty="0"/>
          </a:p>
        </p:txBody>
      </p:sp>
      <p:pic>
        <p:nvPicPr>
          <p:cNvPr id="6" name="Picture 5">
            <a:extLst>
              <a:ext uri="{FF2B5EF4-FFF2-40B4-BE49-F238E27FC236}">
                <a16:creationId xmlns="" xmlns:c="http://schemas.openxmlformats.org/drawingml/2006/chart" xmlns:c15="http://schemas.microsoft.com/office/drawing/2012/chart" xmlns:a16="http://schemas.microsoft.com/office/drawing/2014/main" id="{7C86DADC-1D28-4A50-8524-0F4366CB42D3}"/>
              </a:ext>
            </a:extLst>
          </p:cNvPr>
          <p:cNvPicPr>
            <a:picLocks noChangeAspect="1"/>
          </p:cNvPicPr>
          <p:nvPr/>
        </p:nvPicPr>
        <p:blipFill>
          <a:blip r:embed="rId5"/>
          <a:stretch>
            <a:fillRect/>
          </a:stretch>
        </p:blipFill>
        <p:spPr>
          <a:xfrm>
            <a:off x="407957" y="3456152"/>
            <a:ext cx="8352000" cy="720000"/>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63643311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7 : Meilleures pratiques (suite)</a:t>
            </a:r>
          </a:p>
        </p:txBody>
      </p:sp>
      <p:sp>
        <p:nvSpPr>
          <p:cNvPr id="11266" name="Content Placeholder 1"/>
          <p:cNvSpPr>
            <a:spLocks noGrp="1" noChangeArrowheads="1"/>
          </p:cNvSpPr>
          <p:nvPr>
            <p:ph idx="1"/>
          </p:nvPr>
        </p:nvSpPr>
        <p:spPr>
          <a:xfrm>
            <a:off x="145358" y="685800"/>
            <a:ext cx="8853286" cy="4107098"/>
          </a:xfrm>
        </p:spPr>
        <p:txBody>
          <a:bodyPr/>
          <a:lstStyle/>
          <a:p>
            <a:pPr marL="0" lvl="1" indent="0" rtl="0">
              <a:buNone/>
            </a:pPr>
            <a:r>
              <a:rPr lang="fr-FR" sz="1600" b="1"/>
              <a:t>Rubrique 7.2</a:t>
            </a:r>
          </a:p>
          <a:p>
            <a:pPr marL="341313" lvl="1" indent="-171450" defTabSz="457200" rtl="0">
              <a:buFont typeface="Arial" panose="020B0604020202020204" pitchFamily="34" charset="0"/>
              <a:buChar char="•"/>
            </a:pPr>
            <a:r>
              <a:rPr lang="fr-FR" sz="1600"/>
              <a:t>Demandez si les participants savent ce que sont DevOps et SRE. Demandez-leur de partager leur compréhension. Si les participants ne sont pas au courant, expliquez les termes. </a:t>
            </a:r>
          </a:p>
          <a:p>
            <a:pPr marL="341313" lvl="1" indent="-171450" defTabSz="457200" rtl="0">
              <a:buFont typeface="Arial" panose="020B0604020202020204" pitchFamily="34" charset="0"/>
              <a:buChar char="•"/>
            </a:pPr>
            <a:r>
              <a:rPr lang="fr-FR" sz="1600"/>
              <a:t>Discutez de l'importance de DevOps Divide.</a:t>
            </a:r>
          </a:p>
          <a:p>
            <a:pPr marL="341313" lvl="1" indent="-171450" defTabSz="457200" rtl="0">
              <a:buFont typeface="Arial" panose="020B0604020202020204" pitchFamily="34" charset="0"/>
              <a:buChar char="•"/>
            </a:pPr>
            <a:r>
              <a:rPr lang="fr-FR" sz="1600"/>
              <a:t>Explain the evolution and core principles of DevOps.</a:t>
            </a:r>
          </a:p>
          <a:p>
            <a:pPr marL="0" lvl="1" indent="0">
              <a:buNone/>
            </a:pPr>
            <a:endParaRPr lang="en-US" sz="1600" b="1" dirty="0"/>
          </a:p>
          <a:p>
            <a:pPr marL="0" lvl="1" indent="0" rtl="0">
              <a:buNone/>
            </a:pPr>
            <a:r>
              <a:rPr lang="fr-FR" sz="1600" b="1"/>
              <a:t>Rubrique 7.3</a:t>
            </a:r>
          </a:p>
          <a:p>
            <a:pPr marL="341313" lvl="1" indent="-171450" defTabSz="457200" rtl="0">
              <a:buFont typeface="Arial" panose="020B0604020202020204" pitchFamily="34" charset="0"/>
              <a:buChar char="•"/>
            </a:pPr>
            <a:r>
              <a:rPr lang="fr-FR" sz="1600"/>
              <a:t>Discutez des scripts d'automatisation et de ses outils de base.</a:t>
            </a:r>
          </a:p>
          <a:p>
            <a:pPr marL="341313" lvl="1" indent="-171450" defTabSz="457200" rtl="0">
              <a:buFont typeface="Arial" panose="020B0604020202020204" pitchFamily="34" charset="0"/>
              <a:buChar char="•"/>
            </a:pPr>
            <a:r>
              <a:rPr lang="fr-FR" sz="1600"/>
              <a:t>Expliquer l'automatisation des procédures</a:t>
            </a:r>
          </a:p>
          <a:p>
            <a:pPr marL="341313" lvl="1" indent="-171450" defTabSz="457200" rtl="0">
              <a:buFont typeface="Arial" panose="020B0604020202020204" pitchFamily="34" charset="0"/>
              <a:buChar char="•"/>
            </a:pPr>
            <a:r>
              <a:rPr lang="fr-FR" sz="1600"/>
              <a:t>Précisez la classe sur l'exécution de scripts localement et à distance.</a:t>
            </a:r>
          </a:p>
          <a:p>
            <a:pPr marL="341313" lvl="1" indent="-171450" defTabSz="457200" rtl="0">
              <a:buFont typeface="Arial" panose="020B0604020202020204" pitchFamily="34" charset="0"/>
              <a:buChar char="•"/>
            </a:pPr>
            <a:r>
              <a:rPr lang="fr-FR" sz="1600"/>
              <a:t>Expliquez l'automatisation du cloud, les CLI et les SDK du cloud.</a:t>
            </a:r>
          </a:p>
          <a:p>
            <a:pPr lvl="1"/>
            <a:endParaRPr lang="en-US" sz="1600" dirty="0"/>
          </a:p>
          <a:p>
            <a:pPr marL="142875" lvl="1" indent="0">
              <a:buNone/>
            </a:pPr>
            <a:endParaRPr lang="en-US" altLang="ja-JP" sz="1600" dirty="0"/>
          </a:p>
          <a:p>
            <a:pPr marL="0" indent="0">
              <a:lnSpc>
                <a:spcPct val="85000"/>
              </a:lnSpc>
              <a:spcBef>
                <a:spcPct val="30000"/>
              </a:spcBef>
              <a:buNone/>
            </a:pPr>
            <a:endParaRPr lang="en-US" sz="1600" dirty="0"/>
          </a:p>
          <a:p>
            <a:pPr>
              <a:lnSpc>
                <a:spcPct val="85000"/>
              </a:lnSpc>
              <a:spcBef>
                <a:spcPct val="30000"/>
              </a:spcBef>
            </a:pPr>
            <a:endParaRPr lang="en-US" sz="1600" dirty="0"/>
          </a:p>
          <a:p>
            <a:pPr>
              <a:lnSpc>
                <a:spcPct val="85000"/>
              </a:lnSpc>
              <a:spcBef>
                <a:spcPct val="30000"/>
              </a:spcBef>
            </a:pPr>
            <a:endParaRPr lang="en-US" sz="1600" dirty="0"/>
          </a:p>
          <a:p>
            <a:pPr lvl="1">
              <a:lnSpc>
                <a:spcPct val="85000"/>
              </a:lnSpc>
              <a:spcBef>
                <a:spcPct val="30000"/>
              </a:spcBef>
            </a:pPr>
            <a:endParaRPr lang="en-US" sz="1600"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p>
          <a:p>
            <a:pPr eaLnBrk="1" hangingPunct="1">
              <a:lnSpc>
                <a:spcPct val="85000"/>
              </a:lnSpc>
              <a:spcBef>
                <a:spcPct val="30000"/>
              </a:spcBef>
            </a:pPr>
            <a:endParaRPr lang="en-US" sz="1600" dirty="0"/>
          </a:p>
        </p:txBody>
      </p:sp>
    </p:spTree>
    <p:extLst>
      <p:ext uri="{BB962C8B-B14F-4D97-AF65-F5344CB8AC3E}">
        <p14:creationId xmlns="" xmlns:c="http://schemas.openxmlformats.org/drawingml/2006/chart" xmlns:c15="http://schemas.microsoft.com/office/drawing/2012/chart" xmlns:p14="http://schemas.microsoft.com/office/powerpoint/2010/main" val="296139971"/>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 </a:t>
            </a:r>
            <a:r>
              <a:rPr lang="en-US" altLang="en-US" dirty="0"/>
              <a:t/>
            </a:r>
            <a:br>
              <a:rPr lang="en-US" altLang="en-US" dirty="0"/>
            </a:br>
            <a:r>
              <a:rPr lang="fr-FR"/>
              <a:t>Exemple de Puppet (suite)</a:t>
            </a:r>
          </a:p>
        </p:txBody>
      </p:sp>
      <p:sp>
        <p:nvSpPr>
          <p:cNvPr id="9" name="Content Placeholder 1"/>
          <p:cNvSpPr>
            <a:spLocks noGrp="1"/>
          </p:cNvSpPr>
          <p:nvPr>
            <p:ph idx="1"/>
          </p:nvPr>
        </p:nvSpPr>
        <p:spPr>
          <a:xfrm>
            <a:off x="202044" y="841346"/>
            <a:ext cx="8763826" cy="247578"/>
          </a:xfrm>
        </p:spPr>
        <p:txBody>
          <a:bodyPr/>
          <a:lstStyle/>
          <a:p>
            <a:pPr rtl="0">
              <a:buFont typeface="Arial" panose="020B0604020202020204" pitchFamily="34" charset="0"/>
              <a:buChar char="•"/>
            </a:pPr>
            <a:r>
              <a:rPr lang="fr-FR" sz="1600"/>
              <a:t>Vous pouvez ensuite signer le certificat, en activant la gestion du nœud distant :</a:t>
            </a:r>
          </a:p>
        </p:txBody>
      </p:sp>
      <p:pic>
        <p:nvPicPr>
          <p:cNvPr id="2" name="Picture 1">
            <a:extLst>
              <a:ext uri="{FF2B5EF4-FFF2-40B4-BE49-F238E27FC236}">
                <a16:creationId xmlns="" xmlns:c="http://schemas.openxmlformats.org/drawingml/2006/chart" xmlns:c15="http://schemas.microsoft.com/office/drawing/2012/chart" xmlns:a16="http://schemas.microsoft.com/office/drawing/2014/main" id="{FD4A6B23-E672-4481-A462-C0CD1FBF3D7C}"/>
              </a:ext>
            </a:extLst>
          </p:cNvPr>
          <p:cNvPicPr>
            <a:picLocks noChangeAspect="1"/>
          </p:cNvPicPr>
          <p:nvPr/>
        </p:nvPicPr>
        <p:blipFill>
          <a:blip r:embed="rId4"/>
          <a:stretch>
            <a:fillRect/>
          </a:stretch>
        </p:blipFill>
        <p:spPr>
          <a:xfrm>
            <a:off x="985901" y="1336261"/>
            <a:ext cx="7506000" cy="432000"/>
          </a:xfrm>
          <a:prstGeom prst="rect">
            <a:avLst/>
          </a:prstGeom>
        </p:spPr>
      </p:pic>
      <p:sp>
        <p:nvSpPr>
          <p:cNvPr id="7" name="Content Placeholder 1">
            <a:extLst>
              <a:ext uri="{FF2B5EF4-FFF2-40B4-BE49-F238E27FC236}">
                <a16:creationId xmlns="" xmlns:c="http://schemas.openxmlformats.org/drawingml/2006/chart" xmlns:c15="http://schemas.microsoft.com/office/drawing/2012/chart" xmlns:a16="http://schemas.microsoft.com/office/drawing/2014/main" id="{86DCA2BA-EB7F-47D8-8A07-5B83C9C93BEB}"/>
              </a:ext>
            </a:extLst>
          </p:cNvPr>
          <p:cNvSpPr txBox="1">
            <a:spLocks/>
          </p:cNvSpPr>
          <p:nvPr/>
        </p:nvSpPr>
        <p:spPr bwMode="auto">
          <a:xfrm>
            <a:off x="202044" y="1941637"/>
            <a:ext cx="8763826" cy="410880"/>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600"/>
              <a:t>La réponse :</a:t>
            </a:r>
          </a:p>
        </p:txBody>
      </p:sp>
      <p:pic>
        <p:nvPicPr>
          <p:cNvPr id="6" name="Picture 5">
            <a:extLst>
              <a:ext uri="{FF2B5EF4-FFF2-40B4-BE49-F238E27FC236}">
                <a16:creationId xmlns="" xmlns:c="http://schemas.openxmlformats.org/drawingml/2006/chart" xmlns:c15="http://schemas.microsoft.com/office/drawing/2012/chart" xmlns:a16="http://schemas.microsoft.com/office/drawing/2014/main" id="{78D2858A-9683-453A-9021-ED9D8C1DE77F}"/>
              </a:ext>
            </a:extLst>
          </p:cNvPr>
          <p:cNvPicPr>
            <a:picLocks noChangeAspect="1"/>
          </p:cNvPicPr>
          <p:nvPr/>
        </p:nvPicPr>
        <p:blipFill>
          <a:blip r:embed="rId5"/>
          <a:stretch>
            <a:fillRect/>
          </a:stretch>
        </p:blipFill>
        <p:spPr>
          <a:xfrm>
            <a:off x="1476000" y="2358984"/>
            <a:ext cx="6192000" cy="432000"/>
          </a:xfrm>
          <a:prstGeom prst="rect">
            <a:avLst/>
          </a:prstGeom>
        </p:spPr>
      </p:pic>
      <p:sp>
        <p:nvSpPr>
          <p:cNvPr id="8" name="Content Placeholder 1">
            <a:extLst>
              <a:ext uri="{FF2B5EF4-FFF2-40B4-BE49-F238E27FC236}">
                <a16:creationId xmlns="" xmlns:c="http://schemas.openxmlformats.org/drawingml/2006/chart" xmlns:c15="http://schemas.microsoft.com/office/drawing/2012/chart" xmlns:a16="http://schemas.microsoft.com/office/drawing/2014/main" id="{E4D120BF-38B0-4C72-94F5-BAD156915C6E}"/>
              </a:ext>
            </a:extLst>
          </p:cNvPr>
          <p:cNvSpPr txBox="1">
            <a:spLocks/>
          </p:cNvSpPr>
          <p:nvPr/>
        </p:nvSpPr>
        <p:spPr bwMode="auto">
          <a:xfrm>
            <a:off x="202044" y="3105981"/>
            <a:ext cx="8763826" cy="1283139"/>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600"/>
              <a:t>Le serveur et le client sont désormais liés de manière sécurisée et capables de communiquer.</a:t>
            </a:r>
          </a:p>
          <a:p>
            <a:pPr rtl="0">
              <a:buFont typeface="Arial" panose="020B0604020202020204" pitchFamily="34" charset="0"/>
              <a:buChar char="•"/>
            </a:pPr>
            <a:r>
              <a:rPr lang="fr-FR" sz="1600"/>
              <a:t>Cela permettra au serveur de recueillir des faits à partir du client et vous permettra de créer sur le serveur des configurations obtenues par le client et utilisées pour converger son état (toutes les 15 minutes).</a:t>
            </a:r>
          </a:p>
          <a:p>
            <a:pPr>
              <a:buFont typeface="Arial" panose="020B0604020202020204" pitchFamily="34" charset="0"/>
              <a:buChar char="•"/>
            </a:pPr>
            <a:endParaRPr lang="en-US" sz="1600" dirty="0"/>
          </a:p>
          <a:p>
            <a:pPr marL="0" indent="0">
              <a:buFont typeface="Wingdings" panose="05000000000000000000" pitchFamily="2" charset="2"/>
              <a:buNone/>
            </a:pPr>
            <a:endParaRPr lang="en-US" sz="1600" dirty="0"/>
          </a:p>
          <a:p>
            <a:pPr>
              <a:buFont typeface="Arial" panose="020B0604020202020204" pitchFamily="34" charset="0"/>
              <a:buChar char="•"/>
            </a:pPr>
            <a:endParaRPr lang="en-US" sz="1600" dirty="0"/>
          </a:p>
          <a:p>
            <a:pPr marL="0" indent="0">
              <a:buFont typeface="Wingdings" panose="05000000000000000000" pitchFamily="2" charset="2"/>
              <a:buNone/>
            </a:pPr>
            <a:endParaRPr lang="en-US"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1844553"/>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 </a:t>
            </a:r>
            <a:r>
              <a:rPr lang="en-US" altLang="en-US" dirty="0"/>
              <a:t/>
            </a:r>
            <a:br>
              <a:rPr lang="en-US" altLang="en-US" dirty="0"/>
            </a:br>
            <a:r>
              <a:rPr lang="fr-FR"/>
              <a:t>Exemple de Puppet (suite)</a:t>
            </a:r>
          </a:p>
        </p:txBody>
      </p:sp>
      <p:sp>
        <p:nvSpPr>
          <p:cNvPr id="9" name="Content Placeholder 1"/>
          <p:cNvSpPr>
            <a:spLocks noGrp="1"/>
          </p:cNvSpPr>
          <p:nvPr>
            <p:ph idx="1"/>
          </p:nvPr>
        </p:nvSpPr>
        <p:spPr>
          <a:xfrm>
            <a:off x="178130" y="856791"/>
            <a:ext cx="8895532" cy="603041"/>
          </a:xfrm>
        </p:spPr>
        <p:txBody>
          <a:bodyPr/>
          <a:lstStyle/>
          <a:p>
            <a:pPr marL="0" indent="0" rtl="0">
              <a:buNone/>
            </a:pPr>
            <a:r>
              <a:rPr lang="fr-FR" sz="1400" b="1" dirty="0"/>
              <a:t>Créer une configuration</a:t>
            </a:r>
          </a:p>
          <a:p>
            <a:pPr rtl="0">
              <a:buFont typeface="Arial" panose="020B0604020202020204" pitchFamily="34" charset="0"/>
              <a:buChar char="•"/>
            </a:pPr>
            <a:r>
              <a:rPr lang="fr-FR" sz="1400" dirty="0" err="1"/>
              <a:t>Puppet</a:t>
            </a:r>
            <a:r>
              <a:rPr lang="fr-FR" sz="1400" dirty="0"/>
              <a:t> vous permet de stocker les composants d'un projet ou d'une configuration discrète dans une arborescence de répertoires.</a:t>
            </a:r>
          </a:p>
        </p:txBody>
      </p:sp>
      <p:pic>
        <p:nvPicPr>
          <p:cNvPr id="5" name="Picture 4">
            <a:extLst>
              <a:ext uri="{FF2B5EF4-FFF2-40B4-BE49-F238E27FC236}">
                <a16:creationId xmlns="" xmlns:c="http://schemas.openxmlformats.org/drawingml/2006/chart" xmlns:c15="http://schemas.microsoft.com/office/drawing/2012/chart" xmlns:a16="http://schemas.microsoft.com/office/drawing/2014/main" id="{EDC141F5-DFC5-42EA-A5F1-F61302B846E7}"/>
              </a:ext>
            </a:extLst>
          </p:cNvPr>
          <p:cNvPicPr>
            <a:picLocks noChangeAspect="1"/>
          </p:cNvPicPr>
          <p:nvPr/>
        </p:nvPicPr>
        <p:blipFill>
          <a:blip r:embed="rId4"/>
          <a:stretch>
            <a:fillRect/>
          </a:stretch>
        </p:blipFill>
        <p:spPr>
          <a:xfrm>
            <a:off x="1348539" y="1808399"/>
            <a:ext cx="6005198" cy="576658"/>
          </a:xfrm>
          <a:prstGeom prst="rect">
            <a:avLst/>
          </a:prstGeom>
        </p:spPr>
      </p:pic>
      <p:sp>
        <p:nvSpPr>
          <p:cNvPr id="6" name="Content Placeholder 1">
            <a:extLst>
              <a:ext uri="{FF2B5EF4-FFF2-40B4-BE49-F238E27FC236}">
                <a16:creationId xmlns="" xmlns:c="http://schemas.openxmlformats.org/drawingml/2006/chart" xmlns:c15="http://schemas.microsoft.com/office/drawing/2012/chart" xmlns:a16="http://schemas.microsoft.com/office/drawing/2014/main" id="{2F58DE0B-F4BC-48B9-898B-38EBB6BA9BA7}"/>
              </a:ext>
            </a:extLst>
          </p:cNvPr>
          <p:cNvSpPr txBox="1">
            <a:spLocks/>
          </p:cNvSpPr>
          <p:nvPr/>
        </p:nvSpPr>
        <p:spPr bwMode="auto">
          <a:xfrm>
            <a:off x="124233" y="2646946"/>
            <a:ext cx="8895532" cy="589455"/>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400" dirty="0"/>
              <a:t>Les dossiers subsidiaires sont créés en fonction de la configuration dans </a:t>
            </a:r>
            <a:r>
              <a:rPr lang="fr-FR" sz="1400" dirty="0" err="1">
                <a:solidFill>
                  <a:schemeClr val="bg1"/>
                </a:solidFill>
                <a:highlight>
                  <a:srgbClr val="000000"/>
                </a:highlight>
                <a:latin typeface="Times New Roman" panose="02020603050405020304" pitchFamily="18" charset="0"/>
                <a:cs typeface="Times New Roman" panose="02020603050405020304" pitchFamily="18" charset="0"/>
              </a:rPr>
              <a:t>puppet.conf</a:t>
            </a:r>
            <a:r>
              <a:rPr lang="fr-FR" sz="1400" b="1" dirty="0"/>
              <a:t> </a:t>
            </a:r>
            <a:r>
              <a:rPr lang="fr-FR" sz="1400" dirty="0"/>
              <a:t>ou par l'opérateur. </a:t>
            </a:r>
          </a:p>
          <a:p>
            <a:pPr rtl="0">
              <a:buFont typeface="Arial" panose="020B0604020202020204" pitchFamily="34" charset="0"/>
              <a:buChar char="•"/>
            </a:pPr>
            <a:r>
              <a:rPr lang="fr-FR" sz="1400" dirty="0"/>
              <a:t>Dans cet exemple, ayant déclaré </a:t>
            </a:r>
            <a:r>
              <a:rPr lang="fr-FR" sz="1400" dirty="0">
                <a:solidFill>
                  <a:schemeClr val="bg1"/>
                </a:solidFill>
                <a:highlight>
                  <a:srgbClr val="000000"/>
                </a:highlight>
                <a:latin typeface="Times New Roman" panose="02020603050405020304" pitchFamily="18" charset="0"/>
                <a:cs typeface="Times New Roman" panose="02020603050405020304" pitchFamily="18" charset="0"/>
              </a:rPr>
              <a:t>environnement = production</a:t>
            </a:r>
            <a:r>
              <a:rPr lang="fr-FR" sz="1400" dirty="0"/>
              <a:t>, </a:t>
            </a:r>
            <a:r>
              <a:rPr lang="fr-FR" sz="1400" dirty="0" err="1"/>
              <a:t>Puppet</a:t>
            </a:r>
            <a:r>
              <a:rPr lang="fr-FR" sz="1400" dirty="0"/>
              <a:t> a déjà créé un répertoire pour ce site par défaut, contenant un</a:t>
            </a:r>
            <a:r>
              <a:rPr lang="fr-FR" sz="1400" b="1" dirty="0"/>
              <a:t> </a:t>
            </a:r>
            <a:r>
              <a:rPr lang="fr-FR" sz="1400" dirty="0"/>
              <a:t>sous-répertoire de </a:t>
            </a:r>
            <a:r>
              <a:rPr lang="fr-FR" sz="1400" dirty="0">
                <a:solidFill>
                  <a:schemeClr val="bg1"/>
                </a:solidFill>
                <a:highlight>
                  <a:srgbClr val="000000"/>
                </a:highlight>
                <a:latin typeface="Times New Roman" panose="02020603050405020304" pitchFamily="18" charset="0"/>
                <a:cs typeface="Times New Roman" panose="02020603050405020304" pitchFamily="18" charset="0"/>
              </a:rPr>
              <a:t>modules </a:t>
            </a:r>
            <a:r>
              <a:rPr lang="fr-FR" sz="1400" dirty="0"/>
              <a:t>dans lequel nous pouvons stocker des projets secondaires et des manifestes pour les choses que nous devons construire et configurer.</a:t>
            </a:r>
          </a:p>
        </p:txBody>
      </p:sp>
      <p:pic>
        <p:nvPicPr>
          <p:cNvPr id="7" name="Picture 6">
            <a:extLst>
              <a:ext uri="{FF2B5EF4-FFF2-40B4-BE49-F238E27FC236}">
                <a16:creationId xmlns="" xmlns:c="http://schemas.openxmlformats.org/drawingml/2006/chart" xmlns:c15="http://schemas.microsoft.com/office/drawing/2012/chart" xmlns:a16="http://schemas.microsoft.com/office/drawing/2014/main" id="{8DA2CB7B-94C8-4479-B84C-0FB5FBC02250}"/>
              </a:ext>
            </a:extLst>
          </p:cNvPr>
          <p:cNvPicPr>
            <a:picLocks noChangeAspect="1"/>
          </p:cNvPicPr>
          <p:nvPr/>
        </p:nvPicPr>
        <p:blipFill>
          <a:blip r:embed="rId5"/>
          <a:stretch>
            <a:fillRect/>
          </a:stretch>
        </p:blipFill>
        <p:spPr>
          <a:xfrm>
            <a:off x="983946" y="3885330"/>
            <a:ext cx="7200171" cy="543720"/>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4084420364"/>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 </a:t>
            </a:r>
            <a:r>
              <a:rPr lang="en-US" altLang="en-US" dirty="0"/>
              <a:t/>
            </a:r>
            <a:br>
              <a:rPr lang="en-US" altLang="en-US" dirty="0"/>
            </a:br>
            <a:r>
              <a:rPr lang="fr-FR"/>
              <a:t>Exemple de Puppet (suite)</a:t>
            </a:r>
          </a:p>
        </p:txBody>
      </p:sp>
      <p:sp>
        <p:nvSpPr>
          <p:cNvPr id="9" name="Content Placeholder 1"/>
          <p:cNvSpPr>
            <a:spLocks noGrp="1"/>
          </p:cNvSpPr>
          <p:nvPr>
            <p:ph idx="1"/>
          </p:nvPr>
        </p:nvSpPr>
        <p:spPr>
          <a:xfrm>
            <a:off x="190005" y="856791"/>
            <a:ext cx="8835242" cy="1007386"/>
          </a:xfrm>
        </p:spPr>
        <p:txBody>
          <a:bodyPr/>
          <a:lstStyle/>
          <a:p>
            <a:pPr rtl="0">
              <a:buFont typeface="Arial" panose="020B0604020202020204" pitchFamily="34" charset="0"/>
              <a:buChar char="•"/>
            </a:pPr>
            <a:r>
              <a:rPr lang="fr-FR" sz="1400" dirty="0"/>
              <a:t>Vous allez maintenant installer Apache2 sur votre client géré. Les opérations de marionnettes sont généralement effectuées en tant que </a:t>
            </a:r>
            <a:r>
              <a:rPr lang="fr-FR" sz="1400" dirty="0" err="1"/>
              <a:t>root</a:t>
            </a:r>
            <a:r>
              <a:rPr lang="fr-FR" sz="1400" dirty="0"/>
              <a:t>, donc devenez </a:t>
            </a:r>
            <a:r>
              <a:rPr lang="fr-FR" sz="1400" dirty="0" err="1"/>
              <a:t>root</a:t>
            </a:r>
            <a:r>
              <a:rPr lang="fr-FR" sz="1400" dirty="0"/>
              <a:t> sur le serveur temporairement en entrant </a:t>
            </a:r>
            <a:r>
              <a:rPr lang="fr-FR" sz="1400" dirty="0" err="1">
                <a:solidFill>
                  <a:schemeClr val="bg1"/>
                </a:solidFill>
                <a:highlight>
                  <a:srgbClr val="000000"/>
                </a:highlight>
                <a:latin typeface="Times New Roman" panose="02020603050405020304" pitchFamily="18" charset="0"/>
                <a:cs typeface="Times New Roman" panose="02020603050405020304" pitchFamily="18" charset="0"/>
              </a:rPr>
              <a:t>sudo</a:t>
            </a:r>
            <a:r>
              <a:rPr lang="fr-FR" sz="1400" dirty="0">
                <a:solidFill>
                  <a:schemeClr val="bg1"/>
                </a:solidFill>
                <a:highlight>
                  <a:srgbClr val="000000"/>
                </a:highlight>
                <a:latin typeface="Times New Roman" panose="02020603050405020304" pitchFamily="18" charset="0"/>
                <a:cs typeface="Times New Roman" panose="02020603050405020304" pitchFamily="18" charset="0"/>
              </a:rPr>
              <a:t> su -</a:t>
            </a:r>
            <a:r>
              <a:rPr lang="fr-FR" sz="1400" dirty="0"/>
              <a:t>.</a:t>
            </a:r>
          </a:p>
          <a:p>
            <a:pPr rtl="0">
              <a:buFont typeface="Arial" panose="020B0604020202020204" pitchFamily="34" charset="0"/>
              <a:buChar char="•"/>
            </a:pPr>
            <a:r>
              <a:rPr lang="fr-FR" sz="1400" dirty="0"/>
              <a:t>Accédez au dossier </a:t>
            </a:r>
            <a:r>
              <a:rPr lang="fr-FR" sz="1400" dirty="0">
                <a:solidFill>
                  <a:schemeClr val="bg1"/>
                </a:solidFill>
                <a:highlight>
                  <a:srgbClr val="000000"/>
                </a:highlight>
                <a:latin typeface="Times New Roman" panose="02020603050405020304" pitchFamily="18" charset="0"/>
                <a:cs typeface="Times New Roman" panose="02020603050405020304" pitchFamily="18" charset="0"/>
              </a:rPr>
              <a:t>/modules </a:t>
            </a:r>
            <a:r>
              <a:rPr lang="fr-FR" sz="1400" b="1" dirty="0"/>
              <a:t> </a:t>
            </a:r>
            <a:r>
              <a:rPr lang="fr-FR" sz="1400" dirty="0"/>
              <a:t>dans l'environnement </a:t>
            </a:r>
            <a:r>
              <a:rPr lang="fr-FR" sz="1400" dirty="0">
                <a:solidFill>
                  <a:schemeClr val="bg1"/>
                </a:solidFill>
                <a:highlight>
                  <a:srgbClr val="000000"/>
                </a:highlight>
                <a:latin typeface="Times New Roman" panose="02020603050405020304" pitchFamily="18" charset="0"/>
                <a:cs typeface="Times New Roman" panose="02020603050405020304" pitchFamily="18" charset="0"/>
              </a:rPr>
              <a:t>/production</a:t>
            </a:r>
            <a:r>
              <a:rPr lang="fr-FR" sz="1400" b="1" dirty="0"/>
              <a:t> </a:t>
            </a:r>
            <a:r>
              <a:rPr lang="fr-FR" sz="1400" dirty="0"/>
              <a:t> .</a:t>
            </a:r>
          </a:p>
        </p:txBody>
      </p:sp>
      <p:pic>
        <p:nvPicPr>
          <p:cNvPr id="5" name="Picture 4">
            <a:extLst>
              <a:ext uri="{FF2B5EF4-FFF2-40B4-BE49-F238E27FC236}">
                <a16:creationId xmlns="" xmlns:c="http://schemas.openxmlformats.org/drawingml/2006/chart" xmlns:c15="http://schemas.microsoft.com/office/drawing/2012/chart" xmlns:a16="http://schemas.microsoft.com/office/drawing/2014/main" id="{218611E7-86D2-4AF6-A0D5-14D9ED3B3780}"/>
              </a:ext>
            </a:extLst>
          </p:cNvPr>
          <p:cNvPicPr>
            <a:picLocks noChangeAspect="1"/>
          </p:cNvPicPr>
          <p:nvPr/>
        </p:nvPicPr>
        <p:blipFill>
          <a:blip r:embed="rId4"/>
          <a:stretch>
            <a:fillRect/>
          </a:stretch>
        </p:blipFill>
        <p:spPr>
          <a:xfrm>
            <a:off x="1352527" y="2080744"/>
            <a:ext cx="6216923" cy="360000"/>
          </a:xfrm>
          <a:prstGeom prst="rect">
            <a:avLst/>
          </a:prstGeom>
        </p:spPr>
      </p:pic>
      <p:sp>
        <p:nvSpPr>
          <p:cNvPr id="7" name="Content Placeholder 1">
            <a:extLst>
              <a:ext uri="{FF2B5EF4-FFF2-40B4-BE49-F238E27FC236}">
                <a16:creationId xmlns="" xmlns:c="http://schemas.openxmlformats.org/drawingml/2006/chart" xmlns:c15="http://schemas.microsoft.com/office/drawing/2012/chart" xmlns:a16="http://schemas.microsoft.com/office/drawing/2014/main" id="{99A90B7B-726A-4CFC-B145-83409C92C029}"/>
              </a:ext>
            </a:extLst>
          </p:cNvPr>
          <p:cNvSpPr txBox="1">
            <a:spLocks/>
          </p:cNvSpPr>
          <p:nvPr/>
        </p:nvSpPr>
        <p:spPr bwMode="auto">
          <a:xfrm>
            <a:off x="190005" y="2574758"/>
            <a:ext cx="8835242" cy="344567"/>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400" dirty="0"/>
              <a:t>Créez une structure de dossier pour contenir le module </a:t>
            </a:r>
            <a:r>
              <a:rPr lang="fr-FR" sz="1400" dirty="0" err="1">
                <a:solidFill>
                  <a:schemeClr val="bg1"/>
                </a:solidFill>
                <a:highlight>
                  <a:srgbClr val="000000"/>
                </a:highlight>
                <a:latin typeface="Times New Roman" panose="02020603050405020304" pitchFamily="18" charset="0"/>
                <a:cs typeface="Times New Roman" panose="02020603050405020304" pitchFamily="18" charset="0"/>
              </a:rPr>
              <a:t>install</a:t>
            </a:r>
            <a:r>
              <a:rPr lang="fr-FR" sz="1400" dirty="0">
                <a:solidFill>
                  <a:schemeClr val="bg1"/>
                </a:solidFill>
                <a:highlight>
                  <a:srgbClr val="000000"/>
                </a:highlight>
                <a:latin typeface="Times New Roman" panose="02020603050405020304" pitchFamily="18" charset="0"/>
                <a:cs typeface="Times New Roman" panose="02020603050405020304" pitchFamily="18" charset="0"/>
              </a:rPr>
              <a:t> apache</a:t>
            </a:r>
            <a:r>
              <a:rPr lang="fr-FR" sz="1400" b="1" dirty="0"/>
              <a:t> </a:t>
            </a:r>
            <a:r>
              <a:rPr lang="fr-FR" sz="1400" dirty="0"/>
              <a:t>.</a:t>
            </a:r>
          </a:p>
        </p:txBody>
      </p:sp>
      <p:pic>
        <p:nvPicPr>
          <p:cNvPr id="6" name="Picture 5">
            <a:extLst>
              <a:ext uri="{FF2B5EF4-FFF2-40B4-BE49-F238E27FC236}">
                <a16:creationId xmlns="" xmlns:c="http://schemas.openxmlformats.org/drawingml/2006/chart" xmlns:c15="http://schemas.microsoft.com/office/drawing/2012/chart" xmlns:a16="http://schemas.microsoft.com/office/drawing/2014/main" id="{CCDC09A3-4606-4380-9422-4636B7427CAE}"/>
              </a:ext>
            </a:extLst>
          </p:cNvPr>
          <p:cNvPicPr>
            <a:picLocks noChangeAspect="1"/>
          </p:cNvPicPr>
          <p:nvPr/>
        </p:nvPicPr>
        <p:blipFill>
          <a:blip r:embed="rId5"/>
          <a:stretch>
            <a:fillRect/>
          </a:stretch>
        </p:blipFill>
        <p:spPr>
          <a:xfrm>
            <a:off x="2676648" y="2918802"/>
            <a:ext cx="3544616" cy="720000"/>
          </a:xfrm>
          <a:prstGeom prst="rect">
            <a:avLst/>
          </a:prstGeom>
        </p:spPr>
      </p:pic>
      <p:sp>
        <p:nvSpPr>
          <p:cNvPr id="8" name="Content Placeholder 1">
            <a:extLst>
              <a:ext uri="{FF2B5EF4-FFF2-40B4-BE49-F238E27FC236}">
                <a16:creationId xmlns="" xmlns:c="http://schemas.openxmlformats.org/drawingml/2006/chart" xmlns:c15="http://schemas.microsoft.com/office/drawing/2012/chart" xmlns:a16="http://schemas.microsoft.com/office/drawing/2014/main" id="{6A83F9DB-E232-4203-B6C0-4A88B895E329}"/>
              </a:ext>
            </a:extLst>
          </p:cNvPr>
          <p:cNvSpPr txBox="1">
            <a:spLocks/>
          </p:cNvSpPr>
          <p:nvPr/>
        </p:nvSpPr>
        <p:spPr bwMode="auto">
          <a:xfrm>
            <a:off x="190005" y="3713939"/>
            <a:ext cx="8835242" cy="858062"/>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400" dirty="0"/>
              <a:t>Dans le dossier manifestes, créez un fichier appelé </a:t>
            </a:r>
            <a:r>
              <a:rPr lang="fr-FR" sz="1400" dirty="0" err="1">
                <a:solidFill>
                  <a:schemeClr val="bg1"/>
                </a:solidFill>
                <a:highlight>
                  <a:srgbClr val="000000"/>
                </a:highlight>
                <a:latin typeface="Times New Roman" panose="02020603050405020304" pitchFamily="18" charset="0"/>
                <a:cs typeface="Times New Roman" panose="02020603050405020304" pitchFamily="18" charset="0"/>
              </a:rPr>
              <a:t>init.pp</a:t>
            </a:r>
            <a:r>
              <a:rPr lang="fr-FR" sz="1400" dirty="0"/>
              <a:t>, qui est un nom de fichier réservé pour l'étape d'initialisation d'un module.</a:t>
            </a:r>
          </a:p>
          <a:p>
            <a:pPr>
              <a:buFont typeface="Arial" panose="020B0604020202020204" pitchFamily="34" charset="0"/>
              <a:buChar char="•"/>
            </a:pPr>
            <a:endParaRPr lang="en-US" sz="1600" dirty="0"/>
          </a:p>
          <a:p>
            <a:pPr>
              <a:buFont typeface="Arial" panose="020B0604020202020204" pitchFamily="34" charset="0"/>
              <a:buChar char="•"/>
            </a:pPr>
            <a:endParaRPr lang="en-US"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236927591"/>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 </a:t>
            </a:r>
            <a:r>
              <a:rPr lang="en-US" altLang="en-US" dirty="0"/>
              <a:t/>
            </a:r>
            <a:br>
              <a:rPr lang="en-US" altLang="en-US" dirty="0"/>
            </a:br>
            <a:r>
              <a:rPr lang="fr-FR"/>
              <a:t>Exemple de Puppet (suite)</a:t>
            </a:r>
          </a:p>
        </p:txBody>
      </p:sp>
      <p:sp>
        <p:nvSpPr>
          <p:cNvPr id="9" name="Content Placeholder 1"/>
          <p:cNvSpPr>
            <a:spLocks noGrp="1"/>
          </p:cNvSpPr>
          <p:nvPr>
            <p:ph idx="1"/>
          </p:nvPr>
        </p:nvSpPr>
        <p:spPr>
          <a:xfrm>
            <a:off x="83129" y="808465"/>
            <a:ext cx="4372598" cy="4095219"/>
          </a:xfrm>
        </p:spPr>
        <p:txBody>
          <a:bodyPr/>
          <a:lstStyle/>
          <a:p>
            <a:pPr rtl="0">
              <a:buFont typeface="Arial" panose="020B0604020202020204" pitchFamily="34" charset="0"/>
              <a:buChar char="•"/>
            </a:pPr>
            <a:r>
              <a:rPr lang="fr-FR" sz="1600"/>
              <a:t>La définition de classe ordonne les étapes que nous voulons effectuer :</a:t>
            </a:r>
          </a:p>
          <a:p>
            <a:pPr lvl="1" rtl="0">
              <a:buFont typeface="Arial" panose="020B0604020202020204" pitchFamily="34" charset="0"/>
              <a:buChar char="•"/>
            </a:pPr>
            <a:r>
              <a:rPr lang="fr-FR" sz="1600" b="1"/>
              <a:t>Étape 1.</a:t>
            </a:r>
            <a:r>
              <a:rPr lang="fr-FR" sz="1600"/>
              <a:t>Appelez la ressource de </a:t>
            </a:r>
            <a:r>
              <a:rPr lang="fr-FR" sz="1600">
                <a:solidFill>
                  <a:schemeClr val="bg1"/>
                </a:solidFill>
                <a:highlight>
                  <a:srgbClr val="000000"/>
                </a:highlight>
                <a:latin typeface="Times New Roman" panose="02020603050405020304" pitchFamily="18" charset="0"/>
                <a:cs typeface="Times New Roman" panose="02020603050405020304" pitchFamily="18" charset="0"/>
              </a:rPr>
              <a:t>paquet </a:t>
            </a:r>
            <a:r>
              <a:rPr lang="fr-FR" sz="1600" b="1"/>
              <a:t> </a:t>
            </a:r>
            <a:r>
              <a:rPr lang="fr-FR" sz="1600"/>
              <a:t>pour installer le paquet nommé en </a:t>
            </a:r>
            <a:r>
              <a:rPr lang="fr-FR" sz="1600">
                <a:solidFill>
                  <a:schemeClr val="bg1"/>
                </a:solidFill>
                <a:highlight>
                  <a:srgbClr val="000000"/>
                </a:highlight>
                <a:latin typeface="Times New Roman" panose="02020603050405020304" pitchFamily="18" charset="0"/>
                <a:cs typeface="Times New Roman" panose="02020603050405020304" pitchFamily="18" charset="0"/>
              </a:rPr>
              <a:t>ensure =&gt;installed</a:t>
            </a:r>
            <a:r>
              <a:rPr lang="fr-FR" sz="1600"/>
              <a:t>.</a:t>
            </a:r>
          </a:p>
          <a:p>
            <a:pPr lvl="1" rtl="0">
              <a:buFont typeface="Arial" panose="020B0604020202020204" pitchFamily="34" charset="0"/>
              <a:buChar char="•"/>
            </a:pPr>
            <a:r>
              <a:rPr lang="fr-FR" sz="1600" b="1"/>
              <a:t>Étape 2.</a:t>
            </a:r>
            <a:r>
              <a:rPr lang="fr-FR" sz="1600"/>
              <a:t>Appelez la ressource de service à exécuter si son exigence est satisfaite. Demandez au serveur de s'assurer que le service est disponible, puis de le redémarrer automatiquement lorsque le serveur redémarre.</a:t>
            </a:r>
          </a:p>
          <a:p>
            <a:pPr marL="0" indent="0">
              <a:buNone/>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IN" sz="1600" dirty="0"/>
          </a:p>
        </p:txBody>
      </p:sp>
      <p:pic>
        <p:nvPicPr>
          <p:cNvPr id="7" name="Picture 6">
            <a:extLst>
              <a:ext uri="{FF2B5EF4-FFF2-40B4-BE49-F238E27FC236}">
                <a16:creationId xmlns="" xmlns:c="http://schemas.openxmlformats.org/drawingml/2006/chart" xmlns:c15="http://schemas.microsoft.com/office/drawing/2012/chart" xmlns:a16="http://schemas.microsoft.com/office/drawing/2014/main" id="{65077938-9063-4118-BAD8-5FE8D0856997}"/>
              </a:ext>
            </a:extLst>
          </p:cNvPr>
          <p:cNvPicPr>
            <a:picLocks noChangeAspect="1"/>
          </p:cNvPicPr>
          <p:nvPr/>
        </p:nvPicPr>
        <p:blipFill>
          <a:blip r:embed="rId4"/>
          <a:stretch>
            <a:fillRect/>
          </a:stretch>
        </p:blipFill>
        <p:spPr>
          <a:xfrm>
            <a:off x="4676400" y="963625"/>
            <a:ext cx="3660000" cy="2520000"/>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501544095"/>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 </a:t>
            </a:r>
            <a:r>
              <a:rPr lang="en-US" altLang="en-US" dirty="0"/>
              <a:t/>
            </a:r>
            <a:br>
              <a:rPr lang="en-US" altLang="en-US" dirty="0"/>
            </a:br>
            <a:r>
              <a:rPr lang="fr-FR"/>
              <a:t>Exemple de Puppet (suite)</a:t>
            </a:r>
          </a:p>
        </p:txBody>
      </p:sp>
      <p:sp>
        <p:nvSpPr>
          <p:cNvPr id="9" name="Content Placeholder 1"/>
          <p:cNvSpPr>
            <a:spLocks noGrp="1"/>
          </p:cNvSpPr>
          <p:nvPr>
            <p:ph idx="1"/>
          </p:nvPr>
        </p:nvSpPr>
        <p:spPr>
          <a:xfrm>
            <a:off x="83128" y="808465"/>
            <a:ext cx="8162513" cy="4095219"/>
          </a:xfrm>
        </p:spPr>
        <p:txBody>
          <a:bodyPr/>
          <a:lstStyle/>
          <a:p>
            <a:pPr rtl="0">
              <a:buFont typeface="Arial" panose="020B0604020202020204" pitchFamily="34" charset="0"/>
              <a:buChar char="•"/>
            </a:pPr>
            <a:r>
              <a:rPr lang="fr-FR" sz="1600"/>
              <a:t>Accédez au dossier des manifestes associé.</a:t>
            </a:r>
          </a:p>
        </p:txBody>
      </p:sp>
      <p:pic>
        <p:nvPicPr>
          <p:cNvPr id="2" name="Picture 1">
            <a:extLst>
              <a:ext uri="{FF2B5EF4-FFF2-40B4-BE49-F238E27FC236}">
                <a16:creationId xmlns="" xmlns:c="http://schemas.openxmlformats.org/drawingml/2006/chart" xmlns:c15="http://schemas.microsoft.com/office/drawing/2012/chart" xmlns:a16="http://schemas.microsoft.com/office/drawing/2014/main" id="{C9B931B0-E278-4F28-A0A9-6B15F109F06F}"/>
              </a:ext>
            </a:extLst>
          </p:cNvPr>
          <p:cNvPicPr>
            <a:picLocks noChangeAspect="1"/>
          </p:cNvPicPr>
          <p:nvPr/>
        </p:nvPicPr>
        <p:blipFill>
          <a:blip r:embed="rId4"/>
          <a:stretch>
            <a:fillRect/>
          </a:stretch>
        </p:blipFill>
        <p:spPr>
          <a:xfrm>
            <a:off x="1473284" y="1331089"/>
            <a:ext cx="6566400" cy="432000"/>
          </a:xfrm>
          <a:prstGeom prst="rect">
            <a:avLst/>
          </a:prstGeom>
        </p:spPr>
      </p:pic>
      <p:sp>
        <p:nvSpPr>
          <p:cNvPr id="6" name="Content Placeholder 1">
            <a:extLst>
              <a:ext uri="{FF2B5EF4-FFF2-40B4-BE49-F238E27FC236}">
                <a16:creationId xmlns="" xmlns:c="http://schemas.openxmlformats.org/drawingml/2006/chart" xmlns:c15="http://schemas.microsoft.com/office/drawing/2012/chart" xmlns:a16="http://schemas.microsoft.com/office/drawing/2014/main" id="{423E2D90-FFD0-4A80-924B-DD020311D957}"/>
              </a:ext>
            </a:extLst>
          </p:cNvPr>
          <p:cNvSpPr txBox="1">
            <a:spLocks/>
          </p:cNvSpPr>
          <p:nvPr/>
        </p:nvSpPr>
        <p:spPr bwMode="auto">
          <a:xfrm>
            <a:off x="83128" y="1987561"/>
            <a:ext cx="8162513" cy="1913880"/>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600"/>
              <a:t>Créez un fichier </a:t>
            </a:r>
            <a:r>
              <a:rPr lang="fr-FR" sz="1600">
                <a:solidFill>
                  <a:schemeClr val="bg1"/>
                </a:solidFill>
                <a:highlight>
                  <a:srgbClr val="000000"/>
                </a:highlight>
                <a:latin typeface="Times New Roman" panose="02020603050405020304" pitchFamily="18" charset="0"/>
                <a:cs typeface="Times New Roman" panose="02020603050405020304" pitchFamily="18" charset="0"/>
              </a:rPr>
              <a:t>site.pp</a:t>
            </a:r>
            <a:r>
              <a:rPr lang="fr-FR" sz="1600"/>
              <a:t> qui appelle le module et l'applique à la machine cible.</a:t>
            </a:r>
          </a:p>
          <a:p>
            <a:pPr marL="0" indent="0">
              <a:buFont typeface="Wingdings" panose="05000000000000000000" pitchFamily="2" charset="2"/>
              <a:buNone/>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sz="1600" dirty="0"/>
          </a:p>
        </p:txBody>
      </p:sp>
      <p:pic>
        <p:nvPicPr>
          <p:cNvPr id="3" name="Picture 2">
            <a:extLst>
              <a:ext uri="{FF2B5EF4-FFF2-40B4-BE49-F238E27FC236}">
                <a16:creationId xmlns="" xmlns:c="http://schemas.openxmlformats.org/drawingml/2006/chart" xmlns:c15="http://schemas.microsoft.com/office/drawing/2012/chart" xmlns:a16="http://schemas.microsoft.com/office/drawing/2014/main" id="{C8655851-5B33-4B9C-9AA7-0FAC59D6AA12}"/>
              </a:ext>
            </a:extLst>
          </p:cNvPr>
          <p:cNvPicPr>
            <a:picLocks noChangeAspect="1"/>
          </p:cNvPicPr>
          <p:nvPr/>
        </p:nvPicPr>
        <p:blipFill>
          <a:blip r:embed="rId5"/>
          <a:stretch>
            <a:fillRect/>
          </a:stretch>
        </p:blipFill>
        <p:spPr>
          <a:xfrm>
            <a:off x="2888053" y="2571750"/>
            <a:ext cx="2880000" cy="1080000"/>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274664567"/>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 </a:t>
            </a:r>
            <a:r>
              <a:rPr lang="en-US" altLang="en-US" dirty="0"/>
              <a:t/>
            </a:r>
            <a:br>
              <a:rPr lang="en-US" altLang="en-US" dirty="0"/>
            </a:br>
            <a:r>
              <a:rPr lang="fr-FR"/>
              <a:t>Exemple de Puppet (suite)</a:t>
            </a:r>
          </a:p>
        </p:txBody>
      </p:sp>
      <p:sp>
        <p:nvSpPr>
          <p:cNvPr id="9" name="Content Placeholder 1"/>
          <p:cNvSpPr>
            <a:spLocks noGrp="1"/>
          </p:cNvSpPr>
          <p:nvPr>
            <p:ph idx="1"/>
          </p:nvPr>
        </p:nvSpPr>
        <p:spPr>
          <a:xfrm>
            <a:off x="154545" y="760023"/>
            <a:ext cx="8930079" cy="3657600"/>
          </a:xfrm>
        </p:spPr>
        <p:txBody>
          <a:bodyPr/>
          <a:lstStyle/>
          <a:p>
            <a:pPr marL="0" indent="0" rtl="0">
              <a:buNone/>
            </a:pPr>
            <a:r>
              <a:rPr lang="fr-FR" sz="1600" b="1"/>
              <a:t>Déploiement de la configuration</a:t>
            </a:r>
          </a:p>
          <a:p>
            <a:pPr marL="0" indent="0" rtl="0">
              <a:buNone/>
            </a:pPr>
            <a:r>
              <a:rPr lang="fr-FR" sz="1600"/>
              <a:t>Vous disposez de deux options pour déployer la configuration terminée :</a:t>
            </a:r>
          </a:p>
          <a:p>
            <a:pPr rtl="0">
              <a:buFont typeface="Arial" panose="020B0604020202020204" pitchFamily="34" charset="0"/>
              <a:buChar char="•"/>
            </a:pPr>
            <a:r>
              <a:rPr lang="fr-FR" sz="1600"/>
              <a:t>Le redémarrage du serveur Puppet permet désormais de compiler les manifestes et de les mettre à la disposition de l'agent Puppet sur le périphérique nommé. L'agent va les récupérer et les appliquer, en installant Apache2 avec le prochain cycle de mise à jour :</a:t>
            </a:r>
          </a:p>
        </p:txBody>
      </p:sp>
      <p:pic>
        <p:nvPicPr>
          <p:cNvPr id="5" name="Picture 4">
            <a:extLst>
              <a:ext uri="{FF2B5EF4-FFF2-40B4-BE49-F238E27FC236}">
                <a16:creationId xmlns="" xmlns:c="http://schemas.openxmlformats.org/drawingml/2006/chart" xmlns:c15="http://schemas.microsoft.com/office/drawing/2012/chart" xmlns:a16="http://schemas.microsoft.com/office/drawing/2014/main" id="{8DD5CAEA-25A5-4C1D-A715-7F3E910637DF}"/>
              </a:ext>
            </a:extLst>
          </p:cNvPr>
          <p:cNvPicPr>
            <a:picLocks noChangeAspect="1"/>
          </p:cNvPicPr>
          <p:nvPr/>
        </p:nvPicPr>
        <p:blipFill>
          <a:blip r:embed="rId4"/>
          <a:stretch>
            <a:fillRect/>
          </a:stretch>
        </p:blipFill>
        <p:spPr>
          <a:xfrm>
            <a:off x="2418750" y="2571750"/>
            <a:ext cx="4306500" cy="432000"/>
          </a:xfrm>
          <a:prstGeom prst="rect">
            <a:avLst/>
          </a:prstGeom>
        </p:spPr>
      </p:pic>
      <p:sp>
        <p:nvSpPr>
          <p:cNvPr id="6" name="Content Placeholder 1">
            <a:extLst>
              <a:ext uri="{FF2B5EF4-FFF2-40B4-BE49-F238E27FC236}">
                <a16:creationId xmlns="" xmlns:c="http://schemas.openxmlformats.org/drawingml/2006/chart" xmlns:c15="http://schemas.microsoft.com/office/drawing/2012/chart" xmlns:a16="http://schemas.microsoft.com/office/drawing/2014/main" id="{F892AFA5-66D5-4B01-A010-BF5D5D934276}"/>
              </a:ext>
            </a:extLst>
          </p:cNvPr>
          <p:cNvSpPr txBox="1">
            <a:spLocks/>
          </p:cNvSpPr>
          <p:nvPr/>
        </p:nvSpPr>
        <p:spPr bwMode="auto">
          <a:xfrm>
            <a:off x="309089" y="3091635"/>
            <a:ext cx="8930079" cy="3657600"/>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600"/>
              <a:t>Pour le développement et le débogage, vous pouvez appeler Puppet Agent sur une machine cible. L'agent interroge immédiatement le serveur, télécharge son catalogue et l'applique. Les résultats seront similaires aux suivants :</a:t>
            </a:r>
            <a:r>
              <a:rPr lang="fr-FR" sz="1600" b="1"/>
              <a:t> </a:t>
            </a:r>
          </a:p>
          <a:p>
            <a:pPr>
              <a:buFont typeface="Arial" panose="020B0604020202020204" pitchFamily="34" charset="0"/>
              <a:buChar char="•"/>
            </a:pPr>
            <a:endParaRPr lang="en-US" sz="1600" dirty="0"/>
          </a:p>
          <a:p>
            <a:pPr marL="0" indent="0">
              <a:buFont typeface="Wingdings" panose="05000000000000000000" pitchFamily="2" charset="2"/>
              <a:buNone/>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sz="1600" dirty="0"/>
          </a:p>
        </p:txBody>
      </p:sp>
      <p:pic>
        <p:nvPicPr>
          <p:cNvPr id="8" name="Picture 7">
            <a:extLst>
              <a:ext uri="{FF2B5EF4-FFF2-40B4-BE49-F238E27FC236}">
                <a16:creationId xmlns="" xmlns:c="http://schemas.openxmlformats.org/drawingml/2006/chart" xmlns:c15="http://schemas.microsoft.com/office/drawing/2012/chart" xmlns:a16="http://schemas.microsoft.com/office/drawing/2014/main" id="{DB102C3F-B564-42F4-A993-33755EA5650F}"/>
              </a:ext>
            </a:extLst>
          </p:cNvPr>
          <p:cNvPicPr>
            <a:picLocks noChangeAspect="1"/>
          </p:cNvPicPr>
          <p:nvPr/>
        </p:nvPicPr>
        <p:blipFill>
          <a:blip r:embed="rId5"/>
          <a:stretch>
            <a:fillRect/>
          </a:stretch>
        </p:blipFill>
        <p:spPr>
          <a:xfrm>
            <a:off x="2973592" y="4009373"/>
            <a:ext cx="2500364" cy="432000"/>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644393597"/>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dirty="0"/>
              <a:t>Outils d'automatisation </a:t>
            </a:r>
            <a:r>
              <a:rPr lang="en-US" altLang="en-US" dirty="0"/>
              <a:t/>
            </a:r>
            <a:br>
              <a:rPr lang="en-US" altLang="en-US" dirty="0"/>
            </a:br>
            <a:r>
              <a:rPr lang="fr-FR" dirty="0"/>
              <a:t>Exemple de </a:t>
            </a:r>
            <a:r>
              <a:rPr lang="fr-FR" dirty="0" err="1"/>
              <a:t>Puppet</a:t>
            </a:r>
            <a:r>
              <a:rPr lang="fr-FR" dirty="0"/>
              <a:t> </a:t>
            </a:r>
            <a:r>
              <a:rPr lang="fr-FR" dirty="0" smtClean="0"/>
              <a:t>(suite)</a:t>
            </a:r>
            <a:endParaRPr lang="fr-FR" dirty="0"/>
          </a:p>
        </p:txBody>
      </p:sp>
      <p:sp>
        <p:nvSpPr>
          <p:cNvPr id="9" name="Content Placeholder 1"/>
          <p:cNvSpPr>
            <a:spLocks noGrp="1"/>
          </p:cNvSpPr>
          <p:nvPr>
            <p:ph idx="1"/>
          </p:nvPr>
        </p:nvSpPr>
        <p:spPr>
          <a:xfrm>
            <a:off x="154545" y="882855"/>
            <a:ext cx="8930079" cy="3657600"/>
          </a:xfrm>
        </p:spPr>
        <p:txBody>
          <a:bodyPr/>
          <a:lstStyle/>
          <a:p>
            <a:pPr rtl="0">
              <a:buFont typeface="Arial" panose="020B0604020202020204" pitchFamily="34" charset="0"/>
              <a:buChar char="•"/>
            </a:pPr>
            <a:r>
              <a:rPr lang="fr-FR" sz="1600"/>
              <a:t>L'agent interroge immédiatement le serveur, télécharge son catalogue et l'applique. The results will be similar to the following:</a:t>
            </a:r>
          </a:p>
        </p:txBody>
      </p:sp>
      <p:pic>
        <p:nvPicPr>
          <p:cNvPr id="7" name="Picture 6">
            <a:extLst>
              <a:ext uri="{FF2B5EF4-FFF2-40B4-BE49-F238E27FC236}">
                <a16:creationId xmlns="" xmlns:c="http://schemas.openxmlformats.org/drawingml/2006/chart" xmlns:c15="http://schemas.microsoft.com/office/drawing/2012/chart" xmlns:a16="http://schemas.microsoft.com/office/drawing/2014/main" id="{08E3641F-B3F3-4634-9135-5BCED11CDBF4}"/>
              </a:ext>
            </a:extLst>
          </p:cNvPr>
          <p:cNvPicPr>
            <a:picLocks noChangeAspect="1"/>
          </p:cNvPicPr>
          <p:nvPr/>
        </p:nvPicPr>
        <p:blipFill>
          <a:blip r:embed="rId4"/>
          <a:stretch>
            <a:fillRect/>
          </a:stretch>
        </p:blipFill>
        <p:spPr>
          <a:xfrm>
            <a:off x="249383" y="1587837"/>
            <a:ext cx="8705274" cy="972000"/>
          </a:xfrm>
          <a:prstGeom prst="rect">
            <a:avLst/>
          </a:prstGeom>
        </p:spPr>
      </p:pic>
      <p:sp>
        <p:nvSpPr>
          <p:cNvPr id="5" name="Content Placeholder 1">
            <a:extLst>
              <a:ext uri="{FF2B5EF4-FFF2-40B4-BE49-F238E27FC236}">
                <a16:creationId xmlns="" xmlns:c="http://schemas.openxmlformats.org/drawingml/2006/chart" xmlns:c15="http://schemas.microsoft.com/office/drawing/2012/chart" xmlns:a16="http://schemas.microsoft.com/office/drawing/2014/main" id="{F49698FE-B1F5-481A-87B4-51037C250F78}"/>
              </a:ext>
            </a:extLst>
          </p:cNvPr>
          <p:cNvSpPr txBox="1">
            <a:spLocks/>
          </p:cNvSpPr>
          <p:nvPr/>
        </p:nvSpPr>
        <p:spPr bwMode="auto">
          <a:xfrm>
            <a:off x="154545" y="2711655"/>
            <a:ext cx="8930079" cy="3657600"/>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600"/>
              <a:t>Une fois que l'application a été déployée avec succès, entrez l'adresse IP de la machine cible dans votre navigateur. Cela devrait faire apparaître la page d'accueil par défaut d'Apache 2.</a:t>
            </a:r>
          </a:p>
          <a:p>
            <a:pPr marL="0" indent="0">
              <a:buFont typeface="Wingdings" panose="05000000000000000000" pitchFamily="2" charset="2"/>
              <a:buNone/>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255600937"/>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Chef</a:t>
            </a:r>
          </a:p>
        </p:txBody>
      </p:sp>
      <p:sp>
        <p:nvSpPr>
          <p:cNvPr id="9" name="Content Placeholder 1"/>
          <p:cNvSpPr>
            <a:spLocks noGrp="1"/>
          </p:cNvSpPr>
          <p:nvPr>
            <p:ph idx="1"/>
          </p:nvPr>
        </p:nvSpPr>
        <p:spPr>
          <a:xfrm>
            <a:off x="142668" y="807522"/>
            <a:ext cx="8751950" cy="4144487"/>
          </a:xfrm>
        </p:spPr>
        <p:txBody>
          <a:bodyPr/>
          <a:lstStyle/>
          <a:p>
            <a:pPr rtl="0">
              <a:buFont typeface="Arial" panose="020B0604020202020204" pitchFamily="34" charset="0"/>
              <a:buChar char="•"/>
            </a:pPr>
            <a:r>
              <a:rPr lang="fr-FR" sz="1600"/>
              <a:t>Chef fournit un système complet pour traiter l'infrastructure en tant que code. </a:t>
            </a:r>
          </a:p>
          <a:p>
            <a:pPr rtl="0">
              <a:buFont typeface="Arial" panose="020B0604020202020204" pitchFamily="34" charset="0"/>
              <a:buChar char="•"/>
            </a:pPr>
            <a:r>
              <a:rPr lang="fr-FR" sz="1600"/>
              <a:t>Les produits Chef sont partiellement sous licence, mais sont gratuits pour un usage personnel (dans le cas de Chef Infra Server, pour moins de 25 nœuds gérés).</a:t>
            </a:r>
          </a:p>
          <a:p>
            <a:pPr rtl="0">
              <a:buFont typeface="Arial" panose="020B0604020202020204" pitchFamily="34" charset="0"/>
              <a:buChar char="•"/>
            </a:pPr>
            <a:r>
              <a:rPr lang="fr-FR" sz="1600"/>
              <a:t>Les produits et solutions de Chef permettent la création, le test, l'organisation, le stockage du référentiel et l'exécution sur des cibles distantes, soit à partir d'une station de travail Chef autonome, soit indirectement à partir d'un serveur Chef Infra central.</a:t>
            </a:r>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IN"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191407423"/>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Chef (suite)</a:t>
            </a:r>
          </a:p>
        </p:txBody>
      </p:sp>
      <p:sp>
        <p:nvSpPr>
          <p:cNvPr id="9" name="Content Placeholder 1"/>
          <p:cNvSpPr>
            <a:spLocks noGrp="1"/>
          </p:cNvSpPr>
          <p:nvPr>
            <p:ph idx="1"/>
          </p:nvPr>
        </p:nvSpPr>
        <p:spPr>
          <a:xfrm>
            <a:off x="152400" y="856791"/>
            <a:ext cx="2853530" cy="3742918"/>
          </a:xfrm>
        </p:spPr>
        <p:txBody>
          <a:bodyPr/>
          <a:lstStyle/>
          <a:p>
            <a:pPr marL="0" indent="0" rtl="0">
              <a:buNone/>
            </a:pPr>
            <a:r>
              <a:rPr lang="fr-FR" sz="1400" b="1"/>
              <a:t>Chef Architecture - Composantes </a:t>
            </a:r>
          </a:p>
          <a:p>
            <a:pPr lvl="1" rtl="0">
              <a:buFont typeface="Arial" panose="020B0604020202020204" pitchFamily="34" charset="0"/>
              <a:buChar char="•"/>
            </a:pPr>
            <a:r>
              <a:rPr lang="fr-FR"/>
              <a:t>Chef Workstation </a:t>
            </a:r>
          </a:p>
          <a:p>
            <a:pPr lvl="1" rtl="0">
              <a:buFont typeface="Arial" panose="020B0604020202020204" pitchFamily="34" charset="0"/>
              <a:buChar char="•"/>
            </a:pPr>
            <a:r>
              <a:rPr lang="fr-FR"/>
              <a:t>Chef Infra Client (l'agent hôte)</a:t>
            </a:r>
            <a:r>
              <a:rPr lang="fr-FR">
                <a:solidFill>
                  <a:schemeClr val="tx1"/>
                </a:solidFill>
                <a:cs typeface="ＭＳ Ｐゴシック" charset="0"/>
              </a:rPr>
              <a:t> </a:t>
            </a:r>
          </a:p>
          <a:p>
            <a:pPr lvl="1" rtl="0">
              <a:buFont typeface="Arial" panose="020B0604020202020204" pitchFamily="34" charset="0"/>
              <a:buChar char="•"/>
            </a:pPr>
            <a:r>
              <a:rPr lang="fr-FR"/>
              <a:t>Chef Infra Server </a:t>
            </a:r>
          </a:p>
          <a:p>
            <a:pPr marL="0" indent="0" rtl="0">
              <a:buNone/>
            </a:pPr>
            <a:r>
              <a:rPr lang="fr-FR" sz="1400"/>
              <a:t>La plupart des tâches de configuration peuvent également être effectuées directement entre Chef Workstation et les nœuds et périphériques gérés.</a:t>
            </a:r>
          </a:p>
          <a:p>
            <a:pPr marL="0" indent="0">
              <a:buNone/>
            </a:pPr>
            <a:endParaRPr lang="en-US" sz="1400" b="1" dirty="0"/>
          </a:p>
        </p:txBody>
      </p:sp>
      <p:pic>
        <p:nvPicPr>
          <p:cNvPr id="4" name="Picture 3">
            <a:extLst>
              <a:ext uri="{FF2B5EF4-FFF2-40B4-BE49-F238E27FC236}">
                <a16:creationId xmlns="" xmlns:c="http://schemas.openxmlformats.org/drawingml/2006/chart" xmlns:c15="http://schemas.microsoft.com/office/drawing/2012/chart" xmlns:a16="http://schemas.microsoft.com/office/drawing/2014/main" id="{92114F4E-0A5C-4D2D-B05D-6C99C7DF2BA6}"/>
              </a:ext>
            </a:extLst>
          </p:cNvPr>
          <p:cNvPicPr>
            <a:picLocks noChangeAspect="1"/>
          </p:cNvPicPr>
          <p:nvPr/>
        </p:nvPicPr>
        <p:blipFill>
          <a:blip r:embed="rId4"/>
          <a:stretch>
            <a:fillRect/>
          </a:stretch>
        </p:blipFill>
        <p:spPr>
          <a:xfrm>
            <a:off x="2971341" y="459709"/>
            <a:ext cx="6020260" cy="4272712"/>
          </a:xfrm>
          <a:prstGeom prst="rect">
            <a:avLst/>
          </a:prstGeom>
          <a:ln>
            <a:solidFill>
              <a:schemeClr val="bg1">
                <a:lumMod val="75000"/>
              </a:schemeClr>
            </a:solidFill>
          </a:ln>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971762600"/>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Chef (suite)</a:t>
            </a:r>
          </a:p>
        </p:txBody>
      </p:sp>
      <p:sp>
        <p:nvSpPr>
          <p:cNvPr id="9" name="Content Placeholder 1"/>
          <p:cNvSpPr>
            <a:spLocks noGrp="1"/>
          </p:cNvSpPr>
          <p:nvPr>
            <p:ph idx="1"/>
          </p:nvPr>
        </p:nvSpPr>
        <p:spPr>
          <a:xfrm>
            <a:off x="152399" y="856791"/>
            <a:ext cx="8853055" cy="3742918"/>
          </a:xfrm>
        </p:spPr>
        <p:txBody>
          <a:bodyPr/>
          <a:lstStyle/>
          <a:p>
            <a:pPr marL="0" indent="0" rtl="0">
              <a:buNone/>
            </a:pPr>
            <a:r>
              <a:rPr lang="fr-FR" sz="1400"/>
              <a:t>Les composants de Chef Workstation incluent des outils de ligne de commande, l'interaction avec les serveurs Chef Infra, Test Kitchen, ChefSpec et InSpec.</a:t>
            </a:r>
          </a:p>
          <a:p>
            <a:pPr marL="0" indent="0" rtl="0">
              <a:buNone/>
            </a:pPr>
            <a:r>
              <a:rPr lang="fr-FR" sz="1400" b="1"/>
              <a:t>Installation de Chef Workstation</a:t>
            </a:r>
          </a:p>
          <a:p>
            <a:pPr rtl="0">
              <a:buFont typeface="Arial" panose="020B0604020202020204" pitchFamily="34" charset="0"/>
              <a:buChar char="•"/>
            </a:pPr>
            <a:r>
              <a:rPr lang="fr-FR" sz="1400"/>
              <a:t>Pour commencer à utiliser Chef, la première étape consiste à installer Chef Workstation, qui fournit un environnement opérationnel complet. Reportez-vous à la page de téléchargement de Chef Workstation pour plus d'informations. </a:t>
            </a:r>
          </a:p>
          <a:p>
            <a:pPr rtl="0">
              <a:buFont typeface="Arial" panose="020B0604020202020204" pitchFamily="34" charset="0"/>
              <a:buChar char="•"/>
            </a:pPr>
            <a:r>
              <a:rPr lang="fr-FR" sz="1400"/>
              <a:t>La station de travail est disponible pour Linux et Windows. </a:t>
            </a:r>
          </a:p>
          <a:p>
            <a:pPr marL="0" indent="0" rtl="0">
              <a:buNone/>
            </a:pPr>
            <a:r>
              <a:rPr lang="fr-FR" sz="1400" b="1"/>
              <a:t>Faire fonctionner Chef à l'échelle</a:t>
            </a:r>
          </a:p>
          <a:p>
            <a:pPr rtl="0">
              <a:buFont typeface="Arial" panose="020B0604020202020204" pitchFamily="34" charset="0"/>
              <a:buChar char="•"/>
            </a:pPr>
            <a:r>
              <a:rPr lang="fr-FR" sz="1400"/>
              <a:t>Chef Infra Server peut être configuré pour une haute disponibilité en déployant ses services frontaux dans une gamme de proxys équilibrés de charge.</a:t>
            </a:r>
          </a:p>
          <a:p>
            <a:pPr rtl="0">
              <a:buFont typeface="Arial" panose="020B0604020202020204" pitchFamily="34" charset="0"/>
              <a:buChar char="•"/>
            </a:pPr>
            <a:r>
              <a:rPr lang="fr-FR" sz="1400"/>
              <a:t>Chef propose également une gamme de produits qui, ensemble, résolvent la plupart des problèmes rencontrés par les entreprises face à des infrastructures hybrides de plus en plus complexes et à grande échelle.</a:t>
            </a:r>
          </a:p>
          <a:p>
            <a:pPr marL="0" indent="0">
              <a:buNone/>
            </a:pPr>
            <a:endParaRPr lang="en-US" sz="1400" dirty="0"/>
          </a:p>
          <a:p>
            <a:pPr>
              <a:buFont typeface="Arial" panose="020B0604020202020204" pitchFamily="34" charset="0"/>
              <a:buChar char="•"/>
            </a:pPr>
            <a:endParaRPr lang="en-IN" sz="14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8540839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7 : Meilleures pratiques (suite)</a:t>
            </a:r>
          </a:p>
        </p:txBody>
      </p:sp>
      <p:sp>
        <p:nvSpPr>
          <p:cNvPr id="11266" name="Content Placeholder 1"/>
          <p:cNvSpPr>
            <a:spLocks noGrp="1" noChangeArrowheads="1"/>
          </p:cNvSpPr>
          <p:nvPr>
            <p:ph idx="1"/>
          </p:nvPr>
        </p:nvSpPr>
        <p:spPr>
          <a:xfrm>
            <a:off x="145358" y="685800"/>
            <a:ext cx="8853286" cy="4107098"/>
          </a:xfrm>
        </p:spPr>
        <p:txBody>
          <a:bodyPr/>
          <a:lstStyle/>
          <a:p>
            <a:pPr marL="0" lvl="0" indent="0" rtl="0">
              <a:buNone/>
            </a:pPr>
            <a:r>
              <a:rPr lang="fr-FR" sz="1600" b="1"/>
              <a:t>Rubrique 7.4</a:t>
            </a:r>
          </a:p>
          <a:p>
            <a:pPr lvl="1" rtl="0"/>
            <a:r>
              <a:rPr lang="fr-FR" sz="1600"/>
              <a:t>Demandez aux participants de dresser la liste des outils d'automatisation populaires en fonction de leurs connaissances. Décrivez les outils d'automatisation populaires tels que Ansible, Marionnette et Chef.</a:t>
            </a:r>
          </a:p>
          <a:p>
            <a:pPr lvl="1" rtl="0"/>
            <a:r>
              <a:rPr lang="fr-FR" sz="1600"/>
              <a:t>Découvrez ce que les participants savent sur les puissantes capacités des outils d'automatisation, puis expliquez-leur les capacités.</a:t>
            </a:r>
          </a:p>
          <a:p>
            <a:pPr marL="341313" lvl="1" indent="-171450" defTabSz="457200" rtl="0">
              <a:buFont typeface="Arial" panose="020B0604020202020204" pitchFamily="34" charset="0"/>
              <a:buChar char="•"/>
            </a:pPr>
            <a:r>
              <a:rPr lang="fr-FR" sz="1600"/>
              <a:t>Discutez des concepts critiques des outils d'automatisation.</a:t>
            </a:r>
          </a:p>
          <a:p>
            <a:pPr marL="0" indent="0">
              <a:buNone/>
            </a:pPr>
            <a:endParaRPr lang="en-US" sz="1600" b="1" dirty="0"/>
          </a:p>
          <a:p>
            <a:pPr marL="0" indent="0" rtl="0">
              <a:buNone/>
            </a:pPr>
            <a:r>
              <a:rPr lang="fr-FR" sz="1600" b="1"/>
              <a:t>Rubrique 7.5</a:t>
            </a:r>
          </a:p>
          <a:p>
            <a:pPr lvl="1" rtl="0"/>
            <a:r>
              <a:rPr lang="fr-FR" sz="1600"/>
              <a:t>Demandez si les participants savent pourquoi l'infrastructure est stockée sous forme de code. S'ils ne sont pas au courant, expliquez la raison et discutez de la même chose.</a:t>
            </a:r>
          </a:p>
          <a:p>
            <a:pPr lvl="1" rtl="0"/>
            <a:r>
              <a:rPr lang="fr-FR" sz="1600"/>
              <a:t>Discutez des GitOps, du déploiement bleu/vert et des tests canaris.</a:t>
            </a:r>
          </a:p>
          <a:p>
            <a:pPr lvl="1"/>
            <a:endParaRPr lang="en-US" altLang="ja-JP" sz="1600" dirty="0"/>
          </a:p>
          <a:p>
            <a:pPr marL="0" indent="0">
              <a:lnSpc>
                <a:spcPct val="85000"/>
              </a:lnSpc>
              <a:spcBef>
                <a:spcPct val="30000"/>
              </a:spcBef>
              <a:buNone/>
            </a:pPr>
            <a:endParaRPr lang="en-US" sz="1600" dirty="0"/>
          </a:p>
          <a:p>
            <a:pPr>
              <a:lnSpc>
                <a:spcPct val="85000"/>
              </a:lnSpc>
              <a:spcBef>
                <a:spcPct val="30000"/>
              </a:spcBef>
            </a:pPr>
            <a:endParaRPr lang="en-US" sz="1600" dirty="0"/>
          </a:p>
          <a:p>
            <a:pPr>
              <a:lnSpc>
                <a:spcPct val="85000"/>
              </a:lnSpc>
              <a:spcBef>
                <a:spcPct val="30000"/>
              </a:spcBef>
            </a:pPr>
            <a:endParaRPr lang="en-US" sz="1600" dirty="0"/>
          </a:p>
          <a:p>
            <a:pPr lvl="1">
              <a:lnSpc>
                <a:spcPct val="85000"/>
              </a:lnSpc>
              <a:spcBef>
                <a:spcPct val="30000"/>
              </a:spcBef>
            </a:pPr>
            <a:endParaRPr lang="en-US" sz="1600"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p>
          <a:p>
            <a:pPr eaLnBrk="1" hangingPunct="1">
              <a:lnSpc>
                <a:spcPct val="85000"/>
              </a:lnSpc>
              <a:spcBef>
                <a:spcPct val="30000"/>
              </a:spcBef>
            </a:pPr>
            <a:endParaRPr lang="en-US" sz="1600" dirty="0"/>
          </a:p>
        </p:txBody>
      </p:sp>
    </p:spTree>
    <p:extLst>
      <p:ext uri="{BB962C8B-B14F-4D97-AF65-F5344CB8AC3E}">
        <p14:creationId xmlns="" xmlns:c="http://schemas.openxmlformats.org/drawingml/2006/chart" xmlns:c15="http://schemas.microsoft.com/office/drawing/2012/chart" xmlns:p14="http://schemas.microsoft.com/office/powerpoint/2010/main" val="3924921682"/>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Chef (suite)</a:t>
            </a:r>
          </a:p>
        </p:txBody>
      </p:sp>
      <p:sp>
        <p:nvSpPr>
          <p:cNvPr id="9" name="Content Placeholder 1"/>
          <p:cNvSpPr>
            <a:spLocks noGrp="1"/>
          </p:cNvSpPr>
          <p:nvPr>
            <p:ph idx="1"/>
          </p:nvPr>
        </p:nvSpPr>
        <p:spPr>
          <a:xfrm>
            <a:off x="187569" y="856790"/>
            <a:ext cx="8792308" cy="3756773"/>
          </a:xfrm>
        </p:spPr>
        <p:txBody>
          <a:bodyPr/>
          <a:lstStyle/>
          <a:p>
            <a:pPr marL="0" indent="0" rtl="0">
              <a:buNone/>
            </a:pPr>
            <a:r>
              <a:rPr lang="fr-FR" sz="1600" b="1"/>
              <a:t>Ressources du Chef Cisco</a:t>
            </a:r>
          </a:p>
          <a:p>
            <a:pPr rtl="0">
              <a:buFont typeface="Arial" panose="020B0604020202020204" pitchFamily="34" charset="0"/>
              <a:buChar char="•"/>
            </a:pPr>
            <a:r>
              <a:rPr lang="fr-FR" sz="1600"/>
              <a:t>Cisco a développé des agents Chef Infra modifiés qui s'exécutent dans le shell invité des équipements de commutateurs NX-OS, ce qui permet à ce matériel de fonctionner avec Chef comme s'il s'agissait d'un hôte géré. </a:t>
            </a:r>
          </a:p>
          <a:p>
            <a:pPr rtl="0">
              <a:buFont typeface="Arial" panose="020B0604020202020204" pitchFamily="34" charset="0"/>
              <a:buChar char="•"/>
            </a:pPr>
            <a:r>
              <a:rPr lang="fr-FR" sz="1600"/>
              <a:t>Elle a également développé et maintenu un livre de cuisine Cisco Chef pour l'infrastructure NX-OS, disponible sur Chef Supermarket.</a:t>
            </a:r>
          </a:p>
          <a:p>
            <a:pPr rtl="0">
              <a:buFont typeface="Arial" panose="020B0604020202020204" pitchFamily="34" charset="0"/>
              <a:buChar char="•"/>
            </a:pPr>
            <a:r>
              <a:rPr lang="fr-FR" sz="1600"/>
              <a:t>Un dépôt public GitHub de livre de cuisine et de code de recette est également maintenu pour permettre le contrôle d'une large gamme de produits Cisco.</a:t>
            </a:r>
          </a:p>
          <a:p>
            <a:pPr rtl="0">
              <a:buFont typeface="Arial" panose="020B0604020202020204" pitchFamily="34" charset="0"/>
              <a:buChar char="•"/>
            </a:pPr>
            <a:r>
              <a:rPr lang="fr-FR" sz="1600"/>
              <a:t>L'infrastructure Cisco UCS est facilement gérée avec Chef grâce à un livre de recettes permettant l'intégration avec les contrôleurs de gestion intégrés.</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651073842"/>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de Chef — Installer et utiliser Chef</a:t>
            </a:r>
          </a:p>
        </p:txBody>
      </p:sp>
      <p:sp>
        <p:nvSpPr>
          <p:cNvPr id="9" name="Content Placeholder 1"/>
          <p:cNvSpPr>
            <a:spLocks noGrp="1"/>
          </p:cNvSpPr>
          <p:nvPr>
            <p:ph idx="1"/>
          </p:nvPr>
        </p:nvSpPr>
        <p:spPr>
          <a:xfrm>
            <a:off x="193963" y="856790"/>
            <a:ext cx="8728363" cy="4075427"/>
          </a:xfrm>
        </p:spPr>
        <p:txBody>
          <a:bodyPr/>
          <a:lstStyle/>
          <a:p>
            <a:pPr marL="0" indent="0" rtl="0">
              <a:buNone/>
            </a:pPr>
            <a:r>
              <a:rPr lang="fr-FR" sz="1400"/>
              <a:t>Cet exemple décrit comment installer Chef et l'utiliser pour installer Apache 2 sur un périphérique.</a:t>
            </a:r>
          </a:p>
          <a:p>
            <a:pPr marL="0" indent="0" rtl="0">
              <a:buNone/>
            </a:pPr>
            <a:r>
              <a:rPr lang="fr-FR" sz="1400" b="1"/>
              <a:t>Installation du poste de travail du chef</a:t>
            </a:r>
          </a:p>
          <a:p>
            <a:pPr marL="0" indent="0" rtl="0">
              <a:buNone/>
            </a:pPr>
            <a:r>
              <a:rPr lang="fr-FR" sz="1400"/>
              <a:t>Chef Workstation fournit un environnement d'exploitation complet. L'exemple suivant suppose que vous installez sur une machine virtuelle Ubuntu 18.04 LTS.</a:t>
            </a:r>
          </a:p>
          <a:p>
            <a:pPr rtl="0">
              <a:buFont typeface="Arial" panose="020B0604020202020204" pitchFamily="34" charset="0"/>
              <a:buChar char="•"/>
            </a:pPr>
            <a:r>
              <a:rPr lang="fr-FR" sz="1400"/>
              <a:t>Si votre machine est configurée avec un bureau standard, accédez à la page de téléchargement de Chef Workstation, recherchez le téléchargement pour Ubuntu 18.04 et installez-le automatiquement avec le gestionnaire de paquets Debian.</a:t>
            </a:r>
          </a:p>
          <a:p>
            <a:pPr rtl="0">
              <a:buFont typeface="Arial" panose="020B0604020202020204" pitchFamily="34" charset="0"/>
              <a:buChar char="•"/>
            </a:pPr>
            <a:r>
              <a:rPr lang="fr-FR" sz="1400"/>
              <a:t>Vous pouvez également installer à partir de la ligne de commande en copiant l'URL du package </a:t>
            </a:r>
            <a:r>
              <a:rPr lang="fr-FR" sz="1400">
                <a:solidFill>
                  <a:schemeClr val="bg1"/>
                </a:solidFill>
                <a:highlight>
                  <a:srgbClr val="000000"/>
                </a:highlight>
                <a:latin typeface="Times New Roman" panose="02020603050405020304" pitchFamily="18" charset="0"/>
                <a:cs typeface="Times New Roman" panose="02020603050405020304" pitchFamily="18" charset="0"/>
              </a:rPr>
              <a:t>.deb</a:t>
            </a:r>
            <a:r>
              <a:rPr lang="fr-FR" sz="1400"/>
              <a:t>.</a:t>
            </a:r>
          </a:p>
          <a:p>
            <a:pPr marL="0" indent="0">
              <a:buNone/>
            </a:pPr>
            <a:endParaRPr lang="en-US" sz="1400" dirty="0"/>
          </a:p>
        </p:txBody>
      </p:sp>
      <p:pic>
        <p:nvPicPr>
          <p:cNvPr id="2" name="Picture 1">
            <a:extLst>
              <a:ext uri="{FF2B5EF4-FFF2-40B4-BE49-F238E27FC236}">
                <a16:creationId xmlns="" xmlns:c="http://schemas.openxmlformats.org/drawingml/2006/chart" xmlns:c15="http://schemas.microsoft.com/office/drawing/2012/chart" xmlns:a16="http://schemas.microsoft.com/office/drawing/2014/main" id="{E2E99BA8-B566-4F12-AC18-04B26C7CC81C}"/>
              </a:ext>
            </a:extLst>
          </p:cNvPr>
          <p:cNvPicPr>
            <a:picLocks noChangeAspect="1"/>
          </p:cNvPicPr>
          <p:nvPr/>
        </p:nvPicPr>
        <p:blipFill>
          <a:blip r:embed="rId4"/>
          <a:stretch>
            <a:fillRect/>
          </a:stretch>
        </p:blipFill>
        <p:spPr>
          <a:xfrm>
            <a:off x="193963" y="3386710"/>
            <a:ext cx="8550000" cy="900000"/>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4278447463"/>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de Chef — Installer et utiliser Chef (suite)</a:t>
            </a:r>
          </a:p>
        </p:txBody>
      </p:sp>
      <p:sp>
        <p:nvSpPr>
          <p:cNvPr id="7" name="Content Placeholder 1">
            <a:extLst>
              <a:ext uri="{FF2B5EF4-FFF2-40B4-BE49-F238E27FC236}">
                <a16:creationId xmlns="" xmlns:c="http://schemas.openxmlformats.org/drawingml/2006/chart" xmlns:c15="http://schemas.microsoft.com/office/drawing/2012/chart" xmlns:a16="http://schemas.microsoft.com/office/drawing/2014/main" id="{F0C4C52B-F75E-4E87-8B17-1F5B83215B03}"/>
              </a:ext>
            </a:extLst>
          </p:cNvPr>
          <p:cNvSpPr txBox="1">
            <a:spLocks/>
          </p:cNvSpPr>
          <p:nvPr/>
        </p:nvSpPr>
        <p:spPr bwMode="auto">
          <a:xfrm>
            <a:off x="207818" y="784381"/>
            <a:ext cx="8728363" cy="4075427"/>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Font typeface="Wingdings" panose="05000000000000000000" pitchFamily="2" charset="2"/>
              <a:buNone/>
            </a:pPr>
            <a:r>
              <a:rPr lang="fr-FR" sz="1200" b="1" dirty="0"/>
              <a:t>Gestion de la configuration de base</a:t>
            </a:r>
          </a:p>
          <a:p>
            <a:pPr rtl="0">
              <a:buFont typeface="Arial" panose="020B0604020202020204" pitchFamily="34" charset="0"/>
              <a:buChar char="•"/>
            </a:pPr>
            <a:r>
              <a:rPr lang="fr-FR" sz="1200" dirty="0"/>
              <a:t>Après l'installation de Workstation, commencez à effectuer des changements de configuration sur les hôtes accessibles.</a:t>
            </a:r>
            <a:r>
              <a:rPr lang="fr-FR" sz="1200" dirty="0">
                <a:cs typeface="ＭＳ Ｐゴシック" charset="0"/>
              </a:rPr>
              <a:t> </a:t>
            </a:r>
          </a:p>
          <a:p>
            <a:pPr rtl="0">
              <a:buFont typeface="Arial" panose="020B0604020202020204" pitchFamily="34" charset="0"/>
              <a:buChar char="•"/>
            </a:pPr>
            <a:r>
              <a:rPr lang="fr-FR" sz="1200" dirty="0"/>
              <a:t>Vous utiliserez la commande </a:t>
            </a:r>
            <a:r>
              <a:rPr lang="fr-FR" sz="1200" dirty="0">
                <a:solidFill>
                  <a:schemeClr val="bg1"/>
                </a:solidFill>
                <a:highlight>
                  <a:srgbClr val="000000"/>
                </a:highlight>
                <a:latin typeface="Times New Roman" panose="02020603050405020304" pitchFamily="18" charset="0"/>
                <a:cs typeface="Times New Roman" panose="02020603050405020304" pitchFamily="18" charset="0"/>
              </a:rPr>
              <a:t>chef-</a:t>
            </a:r>
            <a:r>
              <a:rPr lang="fr-FR" sz="1200" dirty="0" err="1">
                <a:solidFill>
                  <a:schemeClr val="bg1"/>
                </a:solidFill>
                <a:highlight>
                  <a:srgbClr val="000000"/>
                </a:highlight>
                <a:latin typeface="Times New Roman" panose="02020603050405020304" pitchFamily="18" charset="0"/>
                <a:cs typeface="Times New Roman" panose="02020603050405020304" pitchFamily="18" charset="0"/>
              </a:rPr>
              <a:t>run</a:t>
            </a:r>
            <a:r>
              <a:rPr lang="fr-FR" sz="1200" b="1" dirty="0"/>
              <a:t> </a:t>
            </a:r>
            <a:r>
              <a:rPr lang="fr-FR" sz="1200" dirty="0"/>
              <a:t> pour cela. La première fois que vous utilisez</a:t>
            </a:r>
            <a:r>
              <a:rPr lang="fr-FR" sz="1200" dirty="0">
                <a:solidFill>
                  <a:schemeClr val="bg1"/>
                </a:solidFill>
                <a:highlight>
                  <a:srgbClr val="000000"/>
                </a:highlight>
                <a:latin typeface="Times New Roman" panose="02020603050405020304" pitchFamily="18" charset="0"/>
                <a:cs typeface="Times New Roman" panose="02020603050405020304" pitchFamily="18" charset="0"/>
              </a:rPr>
              <a:t> chef-</a:t>
            </a:r>
            <a:r>
              <a:rPr lang="fr-FR" sz="1200" dirty="0" err="1">
                <a:solidFill>
                  <a:schemeClr val="bg1"/>
                </a:solidFill>
                <a:highlight>
                  <a:srgbClr val="000000"/>
                </a:highlight>
                <a:latin typeface="Times New Roman" panose="02020603050405020304" pitchFamily="18" charset="0"/>
                <a:cs typeface="Times New Roman" panose="02020603050405020304" pitchFamily="18" charset="0"/>
              </a:rPr>
              <a:t>run</a:t>
            </a:r>
            <a:r>
              <a:rPr lang="fr-FR" sz="1200" dirty="0"/>
              <a:t>, vous pouvez être invité à accepter les conditions de licence pour l'utilitaire.</a:t>
            </a:r>
          </a:p>
          <a:p>
            <a:pPr rtl="0">
              <a:buFont typeface="Arial" panose="020B0604020202020204" pitchFamily="34" charset="0"/>
              <a:buChar char="•"/>
            </a:pPr>
            <a:r>
              <a:rPr lang="fr-FR" sz="1200" dirty="0"/>
              <a:t>Pour le premier exercice de configuration, vous fournirez les informations dont Chef a besoin pour installer le</a:t>
            </a:r>
            <a:r>
              <a:rPr lang="fr-FR" sz="1200" b="1" dirty="0"/>
              <a:t> </a:t>
            </a:r>
            <a:r>
              <a:rPr lang="fr-FR" sz="1200" dirty="0"/>
              <a:t>paquet </a:t>
            </a:r>
            <a:r>
              <a:rPr lang="fr-FR" sz="1200" dirty="0" err="1">
                <a:solidFill>
                  <a:schemeClr val="bg1"/>
                </a:solidFill>
                <a:highlight>
                  <a:srgbClr val="000000"/>
                </a:highlight>
                <a:latin typeface="Times New Roman" panose="02020603050405020304" pitchFamily="18" charset="0"/>
                <a:cs typeface="Times New Roman" panose="02020603050405020304" pitchFamily="18" charset="0"/>
              </a:rPr>
              <a:t>ntp</a:t>
            </a:r>
            <a:r>
              <a:rPr lang="fr-FR" sz="1200" dirty="0">
                <a:solidFill>
                  <a:schemeClr val="bg1"/>
                </a:solidFill>
                <a:highlight>
                  <a:srgbClr val="000000"/>
                </a:highlight>
                <a:latin typeface="Times New Roman" panose="02020603050405020304" pitchFamily="18" charset="0"/>
                <a:cs typeface="Times New Roman" panose="02020603050405020304" pitchFamily="18" charset="0"/>
              </a:rPr>
              <a:t> </a:t>
            </a:r>
            <a:r>
              <a:rPr lang="fr-FR" sz="1200" dirty="0"/>
              <a:t>. Dans le processus, vous allez fournir le nom d'utilisateur distant, leur mot de passe </a:t>
            </a:r>
            <a:r>
              <a:rPr lang="fr-FR" sz="1200" dirty="0" err="1"/>
              <a:t>sudo</a:t>
            </a:r>
            <a:r>
              <a:rPr lang="fr-FR" sz="1200" dirty="0"/>
              <a:t>, le nom de la </a:t>
            </a:r>
            <a:r>
              <a:rPr lang="fr-FR" sz="1200" dirty="0" err="1">
                <a:solidFill>
                  <a:schemeClr val="bg1"/>
                </a:solidFill>
                <a:highlight>
                  <a:srgbClr val="000000"/>
                </a:highlight>
                <a:latin typeface="Times New Roman" panose="02020603050405020304" pitchFamily="18" charset="0"/>
                <a:cs typeface="Times New Roman" panose="02020603050405020304" pitchFamily="18" charset="0"/>
              </a:rPr>
              <a:t>cible</a:t>
            </a:r>
            <a:r>
              <a:rPr lang="fr-FR" sz="1200" dirty="0" err="1"/>
              <a:t>hôte</a:t>
            </a:r>
            <a:r>
              <a:rPr lang="fr-FR" sz="1200" dirty="0"/>
              <a:t> distant</a:t>
            </a:r>
            <a:r>
              <a:rPr lang="fr-FR" sz="1200" b="1" dirty="0"/>
              <a:t> </a:t>
            </a:r>
            <a:r>
              <a:rPr lang="fr-FR" sz="1200" dirty="0"/>
              <a:t>et le nom du verbe de ressource.</a:t>
            </a:r>
          </a:p>
        </p:txBody>
      </p:sp>
      <p:pic>
        <p:nvPicPr>
          <p:cNvPr id="2" name="Picture 1">
            <a:extLst>
              <a:ext uri="{FF2B5EF4-FFF2-40B4-BE49-F238E27FC236}">
                <a16:creationId xmlns="" xmlns:c="http://schemas.openxmlformats.org/drawingml/2006/chart" xmlns:c15="http://schemas.microsoft.com/office/drawing/2012/chart" xmlns:a16="http://schemas.microsoft.com/office/drawing/2014/main" id="{4C7BE714-AA9B-46A1-8D87-6D7C6BEB0590}"/>
              </a:ext>
            </a:extLst>
          </p:cNvPr>
          <p:cNvPicPr>
            <a:picLocks noChangeAspect="1"/>
          </p:cNvPicPr>
          <p:nvPr/>
        </p:nvPicPr>
        <p:blipFill>
          <a:blip r:embed="rId4"/>
          <a:stretch>
            <a:fillRect/>
          </a:stretch>
        </p:blipFill>
        <p:spPr>
          <a:xfrm>
            <a:off x="1168638" y="2770614"/>
            <a:ext cx="7013793" cy="360000"/>
          </a:xfrm>
          <a:prstGeom prst="rect">
            <a:avLst/>
          </a:prstGeom>
        </p:spPr>
      </p:pic>
      <p:sp>
        <p:nvSpPr>
          <p:cNvPr id="8" name="Content Placeholder 1">
            <a:extLst>
              <a:ext uri="{FF2B5EF4-FFF2-40B4-BE49-F238E27FC236}">
                <a16:creationId xmlns="" xmlns:c="http://schemas.openxmlformats.org/drawingml/2006/chart" xmlns:c15="http://schemas.microsoft.com/office/drawing/2012/chart" xmlns:a16="http://schemas.microsoft.com/office/drawing/2014/main" id="{EA6794AD-62B0-43F7-AEE7-763E1DB30B70}"/>
              </a:ext>
            </a:extLst>
          </p:cNvPr>
          <p:cNvSpPr txBox="1">
            <a:spLocks/>
          </p:cNvSpPr>
          <p:nvPr/>
        </p:nvSpPr>
        <p:spPr bwMode="auto">
          <a:xfrm>
            <a:off x="207817" y="3359139"/>
            <a:ext cx="8728363" cy="4075427"/>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200" dirty="0"/>
              <a:t>Lorsque le client est installé, la tâche lui est remise et le processus se termine. Vous revenez comme suit :</a:t>
            </a:r>
          </a:p>
          <a:p>
            <a:pPr marL="0" indent="0">
              <a:buFont typeface="Wingdings" panose="05000000000000000000" pitchFamily="2" charset="2"/>
              <a:buNone/>
            </a:pPr>
            <a:endParaRPr lang="en-US" sz="1400" b="1" dirty="0"/>
          </a:p>
          <a:p>
            <a:pPr marL="0" indent="0">
              <a:buFont typeface="Wingdings" panose="05000000000000000000" pitchFamily="2" charset="2"/>
              <a:buNone/>
            </a:pPr>
            <a:endParaRPr lang="en-US" sz="1400" dirty="0"/>
          </a:p>
        </p:txBody>
      </p:sp>
      <p:pic>
        <p:nvPicPr>
          <p:cNvPr id="6" name="Picture 5">
            <a:extLst>
              <a:ext uri="{FF2B5EF4-FFF2-40B4-BE49-F238E27FC236}">
                <a16:creationId xmlns="" xmlns:c="http://schemas.openxmlformats.org/drawingml/2006/chart" xmlns:c15="http://schemas.microsoft.com/office/drawing/2012/chart" xmlns:a16="http://schemas.microsoft.com/office/drawing/2014/main" id="{D2DAEA92-110E-4825-B5C7-C50A1BB96726}"/>
              </a:ext>
            </a:extLst>
          </p:cNvPr>
          <p:cNvPicPr>
            <a:picLocks noChangeAspect="1"/>
          </p:cNvPicPr>
          <p:nvPr/>
        </p:nvPicPr>
        <p:blipFill>
          <a:blip r:embed="rId5"/>
          <a:stretch>
            <a:fillRect/>
          </a:stretch>
        </p:blipFill>
        <p:spPr>
          <a:xfrm>
            <a:off x="1742569" y="3662049"/>
            <a:ext cx="5353548" cy="1080000"/>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204978628"/>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de Chef — Installer et utiliser Chef (suite)</a:t>
            </a:r>
          </a:p>
        </p:txBody>
      </p:sp>
      <p:sp>
        <p:nvSpPr>
          <p:cNvPr id="9" name="Content Placeholder 1"/>
          <p:cNvSpPr>
            <a:spLocks noGrp="1"/>
          </p:cNvSpPr>
          <p:nvPr>
            <p:ph idx="1"/>
          </p:nvPr>
        </p:nvSpPr>
        <p:spPr>
          <a:xfrm>
            <a:off x="211015" y="856791"/>
            <a:ext cx="8768862" cy="3855886"/>
          </a:xfrm>
        </p:spPr>
        <p:txBody>
          <a:bodyPr/>
          <a:lstStyle/>
          <a:p>
            <a:pPr marL="0" indent="0" rtl="0">
              <a:buNone/>
            </a:pPr>
            <a:r>
              <a:rPr lang="fr-FR" sz="1400" b="1"/>
              <a:t>Installer Chef Infra Client</a:t>
            </a:r>
          </a:p>
          <a:p>
            <a:pPr rtl="0">
              <a:buFont typeface="Arial" panose="020B0604020202020204" pitchFamily="34" charset="0"/>
              <a:buChar char="•"/>
            </a:pPr>
            <a:r>
              <a:rPr lang="fr-FR" sz="1400"/>
              <a:t>Chef Infra Client s'exécute localement sur des nœuds de calcul conventionnels.</a:t>
            </a:r>
          </a:p>
          <a:p>
            <a:pPr rtl="0">
              <a:buFont typeface="Arial" panose="020B0604020202020204" pitchFamily="34" charset="0"/>
              <a:buChar char="•"/>
            </a:pPr>
            <a:r>
              <a:rPr lang="fr-FR" sz="1400"/>
              <a:t>Chef Workstation peut amorçage Infra Client sur les nœuds cibles. Vous pouvez également préinstaller Infra Client sur des nœuds, par exemple, lors de la création de nouveaux nœuds sur un cloud public. Voici un exemple de script que vous pouvez exécuter sur un hôte cible pour ce faire.</a:t>
            </a:r>
          </a:p>
          <a:p>
            <a:pPr rtl="0">
              <a:buFont typeface="Arial" panose="020B0604020202020204" pitchFamily="34" charset="0"/>
              <a:buChar char="•"/>
            </a:pPr>
            <a:r>
              <a:rPr lang="fr-FR" sz="1400"/>
              <a:t>Le script utilise un programme d'installation fourni par le CHEF appelé Omnitruck pour ce faire.Une version Windows de ce script est également disponible qui s'exécute sur PowerShell :</a:t>
            </a:r>
          </a:p>
        </p:txBody>
      </p:sp>
      <p:pic>
        <p:nvPicPr>
          <p:cNvPr id="5" name="Picture 4">
            <a:extLst>
              <a:ext uri="{FF2B5EF4-FFF2-40B4-BE49-F238E27FC236}">
                <a16:creationId xmlns="" xmlns:c="http://schemas.openxmlformats.org/drawingml/2006/chart" xmlns:c15="http://schemas.microsoft.com/office/drawing/2012/chart" xmlns:a16="http://schemas.microsoft.com/office/drawing/2014/main" id="{91524E79-7868-422C-9550-719FFC5B94D2}"/>
              </a:ext>
            </a:extLst>
          </p:cNvPr>
          <p:cNvPicPr>
            <a:picLocks noChangeAspect="1"/>
          </p:cNvPicPr>
          <p:nvPr/>
        </p:nvPicPr>
        <p:blipFill>
          <a:blip r:embed="rId4"/>
          <a:stretch>
            <a:fillRect/>
          </a:stretch>
        </p:blipFill>
        <p:spPr>
          <a:xfrm>
            <a:off x="716651" y="2947760"/>
            <a:ext cx="7710698" cy="1080000"/>
          </a:xfrm>
          <a:prstGeom prst="rect">
            <a:avLst/>
          </a:prstGeom>
        </p:spPr>
      </p:pic>
      <p:sp>
        <p:nvSpPr>
          <p:cNvPr id="6" name="Content Placeholder 1">
            <a:extLst>
              <a:ext uri="{FF2B5EF4-FFF2-40B4-BE49-F238E27FC236}">
                <a16:creationId xmlns="" xmlns:c="http://schemas.openxmlformats.org/drawingml/2006/chart" xmlns:c15="http://schemas.microsoft.com/office/drawing/2012/chart" xmlns:a16="http://schemas.microsoft.com/office/drawing/2014/main" id="{50E48D1A-FBCC-4588-BD8F-DE9C3AA53A06}"/>
              </a:ext>
            </a:extLst>
          </p:cNvPr>
          <p:cNvSpPr txBox="1">
            <a:spLocks/>
          </p:cNvSpPr>
          <p:nvPr/>
        </p:nvSpPr>
        <p:spPr bwMode="auto">
          <a:xfrm>
            <a:off x="164123" y="4142660"/>
            <a:ext cx="8768862" cy="3855886"/>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400"/>
              <a:t>Notez que les paramètres indiqués ci-dessus installeront la dernière version du client Chef et n'épinglez pas la version.</a:t>
            </a:r>
          </a:p>
          <a:p>
            <a:pPr marL="0" indent="0">
              <a:buFont typeface="Wingdings" panose="05000000000000000000" pitchFamily="2" charset="2"/>
              <a:buNone/>
            </a:pPr>
            <a:endParaRPr lang="en-US" sz="1400" dirty="0"/>
          </a:p>
          <a:p>
            <a:pPr marL="0" indent="0">
              <a:buFont typeface="Wingdings" panose="05000000000000000000" pitchFamily="2" charset="2"/>
              <a:buNone/>
            </a:pPr>
            <a:endParaRPr lang="en-US" sz="14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810625194"/>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de Chef — Installer et utiliser Chef (suite)</a:t>
            </a:r>
          </a:p>
        </p:txBody>
      </p:sp>
      <p:sp>
        <p:nvSpPr>
          <p:cNvPr id="9" name="Content Placeholder 1"/>
          <p:cNvSpPr>
            <a:spLocks noGrp="1"/>
          </p:cNvSpPr>
          <p:nvPr>
            <p:ph idx="1"/>
          </p:nvPr>
        </p:nvSpPr>
        <p:spPr>
          <a:xfrm>
            <a:off x="193428" y="696956"/>
            <a:ext cx="8757139" cy="3808994"/>
          </a:xfrm>
        </p:spPr>
        <p:txBody>
          <a:bodyPr/>
          <a:lstStyle/>
          <a:p>
            <a:pPr marL="0" indent="0" rtl="0">
              <a:buNone/>
            </a:pPr>
            <a:r>
              <a:rPr lang="fr-FR" sz="1200" b="1" dirty="0" err="1"/>
              <a:t>Prérequis</a:t>
            </a:r>
            <a:r>
              <a:rPr lang="fr-FR" sz="1200" b="1" dirty="0"/>
              <a:t> pour le serveur Infra</a:t>
            </a:r>
          </a:p>
          <a:p>
            <a:pPr rtl="0">
              <a:buFont typeface="Arial" panose="020B0604020202020204" pitchFamily="34" charset="0"/>
              <a:buChar char="•"/>
            </a:pPr>
            <a:r>
              <a:rPr lang="fr-FR" sz="1200" dirty="0"/>
              <a:t>Avant d'installer Chef Infra Server, installez </a:t>
            </a:r>
            <a:r>
              <a:rPr lang="fr-FR" sz="1200" dirty="0" err="1"/>
              <a:t>openssh</a:t>
            </a:r>
            <a:r>
              <a:rPr lang="fr-FR" sz="1200" dirty="0"/>
              <a:t>-server et activez l'accès par clé. Vous devez également installer NTP pour la synchronisation temporelle. Vous pouvez le faire avec Chef, ou manuellement :</a:t>
            </a:r>
          </a:p>
        </p:txBody>
      </p:sp>
      <p:pic>
        <p:nvPicPr>
          <p:cNvPr id="2" name="Picture 1">
            <a:extLst>
              <a:ext uri="{FF2B5EF4-FFF2-40B4-BE49-F238E27FC236}">
                <a16:creationId xmlns="" xmlns:c="http://schemas.openxmlformats.org/drawingml/2006/chart" xmlns:c15="http://schemas.microsoft.com/office/drawing/2012/chart" xmlns:a16="http://schemas.microsoft.com/office/drawing/2014/main" id="{E48EE675-C252-421A-970D-49BAE2A01AF7}"/>
              </a:ext>
            </a:extLst>
          </p:cNvPr>
          <p:cNvPicPr>
            <a:picLocks noChangeAspect="1"/>
          </p:cNvPicPr>
          <p:nvPr/>
        </p:nvPicPr>
        <p:blipFill>
          <a:blip r:embed="rId4"/>
          <a:stretch>
            <a:fillRect/>
          </a:stretch>
        </p:blipFill>
        <p:spPr>
          <a:xfrm>
            <a:off x="2171083" y="1569573"/>
            <a:ext cx="4434353" cy="432000"/>
          </a:xfrm>
          <a:prstGeom prst="rect">
            <a:avLst/>
          </a:prstGeom>
        </p:spPr>
      </p:pic>
      <p:sp>
        <p:nvSpPr>
          <p:cNvPr id="7" name="Content Placeholder 1">
            <a:extLst>
              <a:ext uri="{FF2B5EF4-FFF2-40B4-BE49-F238E27FC236}">
                <a16:creationId xmlns="" xmlns:c="http://schemas.openxmlformats.org/drawingml/2006/chart" xmlns:c15="http://schemas.microsoft.com/office/drawing/2012/chart" xmlns:a16="http://schemas.microsoft.com/office/drawing/2014/main" id="{0E94AAD9-3117-448C-A4E1-98A1045CE0DB}"/>
              </a:ext>
            </a:extLst>
          </p:cNvPr>
          <p:cNvSpPr txBox="1">
            <a:spLocks/>
          </p:cNvSpPr>
          <p:nvPr/>
        </p:nvSpPr>
        <p:spPr bwMode="auto">
          <a:xfrm>
            <a:off x="193428" y="2106700"/>
            <a:ext cx="8757139" cy="465050"/>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200" dirty="0"/>
              <a:t>Sur un système </a:t>
            </a:r>
            <a:r>
              <a:rPr lang="fr-FR" sz="1200" dirty="0" err="1"/>
              <a:t>Ubuntu</a:t>
            </a:r>
            <a:r>
              <a:rPr lang="fr-FR" sz="1200" dirty="0"/>
              <a:t>, désactivez le service de synchronisation </a:t>
            </a:r>
            <a:r>
              <a:rPr lang="fr-FR" sz="1200" dirty="0" err="1">
                <a:solidFill>
                  <a:schemeClr val="bg1"/>
                </a:solidFill>
                <a:highlight>
                  <a:srgbClr val="000000"/>
                </a:highlight>
                <a:latin typeface="Times New Roman" panose="02020603050405020304" pitchFamily="18" charset="0"/>
                <a:cs typeface="Times New Roman" panose="02020603050405020304" pitchFamily="18" charset="0"/>
              </a:rPr>
              <a:t>timedatectl</a:t>
            </a:r>
            <a:r>
              <a:rPr lang="fr-FR" sz="1200" b="1" dirty="0"/>
              <a:t> </a:t>
            </a:r>
            <a:r>
              <a:rPr lang="fr-FR" sz="1200" dirty="0"/>
              <a:t>par défaut pour éviter qu'il n'interfère avec la synchronisation NTP :</a:t>
            </a:r>
          </a:p>
        </p:txBody>
      </p:sp>
      <p:pic>
        <p:nvPicPr>
          <p:cNvPr id="4" name="Picture 3">
            <a:extLst>
              <a:ext uri="{FF2B5EF4-FFF2-40B4-BE49-F238E27FC236}">
                <a16:creationId xmlns="" xmlns:c="http://schemas.openxmlformats.org/drawingml/2006/chart" xmlns:c15="http://schemas.microsoft.com/office/drawing/2012/chart" xmlns:a16="http://schemas.microsoft.com/office/drawing/2014/main" id="{7B52BA3C-2CD0-44CE-ACD4-6B4DF7A79E5C}"/>
              </a:ext>
            </a:extLst>
          </p:cNvPr>
          <p:cNvPicPr>
            <a:picLocks noChangeAspect="1"/>
          </p:cNvPicPr>
          <p:nvPr/>
        </p:nvPicPr>
        <p:blipFill>
          <a:blip r:embed="rId5"/>
          <a:stretch>
            <a:fillRect/>
          </a:stretch>
        </p:blipFill>
        <p:spPr>
          <a:xfrm>
            <a:off x="2872451" y="2542142"/>
            <a:ext cx="3079742" cy="432000"/>
          </a:xfrm>
          <a:prstGeom prst="rect">
            <a:avLst/>
          </a:prstGeom>
        </p:spPr>
      </p:pic>
      <p:sp>
        <p:nvSpPr>
          <p:cNvPr id="8" name="Content Placeholder 1">
            <a:extLst>
              <a:ext uri="{FF2B5EF4-FFF2-40B4-BE49-F238E27FC236}">
                <a16:creationId xmlns="" xmlns:c="http://schemas.openxmlformats.org/drawingml/2006/chart" xmlns:c15="http://schemas.microsoft.com/office/drawing/2012/chart" xmlns:a16="http://schemas.microsoft.com/office/drawing/2014/main" id="{162B9908-B6F8-4FBC-98EE-6CD7B910A92B}"/>
              </a:ext>
            </a:extLst>
          </p:cNvPr>
          <p:cNvSpPr txBox="1">
            <a:spLocks/>
          </p:cNvSpPr>
          <p:nvPr/>
        </p:nvSpPr>
        <p:spPr bwMode="auto">
          <a:xfrm>
            <a:off x="193428" y="3097534"/>
            <a:ext cx="8757139" cy="3808994"/>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200" dirty="0"/>
              <a:t>Une fois NTP installé, assurez-vous qu'il est synchronisé avec un serveur de temps dans son pool par défaut. Cela peut prendre quelques minutes, alors répétez la commande jusqu'à ce que vous voyez ce qui suit :</a:t>
            </a:r>
          </a:p>
          <a:p>
            <a:pPr rtl="0">
              <a:buFont typeface="Arial" panose="020B0604020202020204" pitchFamily="34" charset="0"/>
              <a:buChar char="•"/>
            </a:pPr>
            <a:r>
              <a:rPr lang="fr-FR" sz="1200" dirty="0"/>
              <a:t>Lorsque cela apparaît, vous pouvez installer Chef Infra Server.</a:t>
            </a:r>
          </a:p>
          <a:p>
            <a:pPr>
              <a:buFont typeface="Arial" panose="020B0604020202020204" pitchFamily="34" charset="0"/>
              <a:buChar char="•"/>
            </a:pPr>
            <a:endParaRPr lang="en-US" altLang="en-US" sz="1400" dirty="0"/>
          </a:p>
          <a:p>
            <a:pPr marL="0" indent="0">
              <a:buFont typeface="Wingdings" panose="05000000000000000000" pitchFamily="2" charset="2"/>
              <a:buNone/>
            </a:pPr>
            <a:endParaRPr lang="en-US" sz="1400" dirty="0"/>
          </a:p>
          <a:p>
            <a:pPr marL="0" indent="0">
              <a:buFont typeface="Wingdings" panose="05000000000000000000" pitchFamily="2" charset="2"/>
              <a:buNone/>
            </a:pPr>
            <a:endParaRPr lang="en-US" sz="1400" b="1" dirty="0"/>
          </a:p>
          <a:p>
            <a:pPr marL="0" indent="0">
              <a:buFont typeface="Wingdings" panose="05000000000000000000" pitchFamily="2" charset="2"/>
              <a:buNone/>
            </a:pPr>
            <a:endParaRPr lang="en-US" sz="1400" dirty="0"/>
          </a:p>
        </p:txBody>
      </p:sp>
      <p:pic>
        <p:nvPicPr>
          <p:cNvPr id="5" name="Picture 4">
            <a:extLst>
              <a:ext uri="{FF2B5EF4-FFF2-40B4-BE49-F238E27FC236}">
                <a16:creationId xmlns="" xmlns:c="http://schemas.openxmlformats.org/drawingml/2006/chart" xmlns:c15="http://schemas.microsoft.com/office/drawing/2012/chart" xmlns:a16="http://schemas.microsoft.com/office/drawing/2014/main" id="{4D2289B0-008F-436B-B342-C926BB543D9A}"/>
              </a:ext>
            </a:extLst>
          </p:cNvPr>
          <p:cNvPicPr>
            <a:picLocks noChangeAspect="1"/>
          </p:cNvPicPr>
          <p:nvPr/>
        </p:nvPicPr>
        <p:blipFill>
          <a:blip r:embed="rId6"/>
          <a:stretch>
            <a:fillRect/>
          </a:stretch>
        </p:blipFill>
        <p:spPr>
          <a:xfrm>
            <a:off x="2023032" y="4021061"/>
            <a:ext cx="4733793" cy="936000"/>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4017281913"/>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de Chef — Installer et utiliser Chef (suite)</a:t>
            </a:r>
          </a:p>
        </p:txBody>
      </p:sp>
      <p:sp>
        <p:nvSpPr>
          <p:cNvPr id="9" name="Content Placeholder 1"/>
          <p:cNvSpPr>
            <a:spLocks noGrp="1"/>
          </p:cNvSpPr>
          <p:nvPr>
            <p:ph idx="1"/>
          </p:nvPr>
        </p:nvSpPr>
        <p:spPr>
          <a:xfrm>
            <a:off x="222738" y="856791"/>
            <a:ext cx="8698523" cy="1714959"/>
          </a:xfrm>
        </p:spPr>
        <p:txBody>
          <a:bodyPr/>
          <a:lstStyle/>
          <a:p>
            <a:pPr marL="0" indent="0" rtl="0">
              <a:buNone/>
            </a:pPr>
            <a:r>
              <a:rPr lang="fr-FR" sz="1400" b="1"/>
              <a:t>Installer Chef Infra Server</a:t>
            </a:r>
          </a:p>
          <a:p>
            <a:pPr rtl="0">
              <a:buFont typeface="Arial" panose="020B0604020202020204" pitchFamily="34" charset="0"/>
              <a:buChar char="•"/>
            </a:pPr>
            <a:r>
              <a:rPr lang="fr-FR" sz="1400"/>
              <a:t>Chef Infra Server stocke la configuration et la fournit automatiquement aux Clients, lorsqu'ils sont interrogés, ce qui permet aux Clients de converger eux-mêmes vers l'état souhaité. </a:t>
            </a:r>
          </a:p>
          <a:p>
            <a:pPr rtl="0">
              <a:buFont typeface="Arial" panose="020B0604020202020204" pitchFamily="34" charset="0"/>
              <a:buChar char="•"/>
            </a:pPr>
            <a:r>
              <a:rPr lang="fr-FR" sz="1400"/>
              <a:t>Pour installer Chef Infra Server sur Ubuntu 18.04, vous pouvez effectuer des étapes similaires à l'installation manuelle de Workstation après avoir obtenu l'URL du package .deb. Au moment de l'écriture, la version stable actuelle était 13.1.13-1.</a:t>
            </a:r>
          </a:p>
        </p:txBody>
      </p:sp>
      <p:pic>
        <p:nvPicPr>
          <p:cNvPr id="2" name="Picture 1">
            <a:extLst>
              <a:ext uri="{FF2B5EF4-FFF2-40B4-BE49-F238E27FC236}">
                <a16:creationId xmlns="" xmlns:c="http://schemas.openxmlformats.org/drawingml/2006/chart" xmlns:c15="http://schemas.microsoft.com/office/drawing/2012/chart" xmlns:a16="http://schemas.microsoft.com/office/drawing/2014/main" id="{58259E6D-C35A-4F0E-8708-52D596F9797F}"/>
              </a:ext>
            </a:extLst>
          </p:cNvPr>
          <p:cNvPicPr>
            <a:picLocks noChangeAspect="1"/>
          </p:cNvPicPr>
          <p:nvPr/>
        </p:nvPicPr>
        <p:blipFill>
          <a:blip r:embed="rId4"/>
          <a:stretch>
            <a:fillRect/>
          </a:stretch>
        </p:blipFill>
        <p:spPr>
          <a:xfrm>
            <a:off x="376555" y="2597063"/>
            <a:ext cx="8544706" cy="720000"/>
          </a:xfrm>
          <a:prstGeom prst="rect">
            <a:avLst/>
          </a:prstGeom>
        </p:spPr>
      </p:pic>
      <p:sp>
        <p:nvSpPr>
          <p:cNvPr id="6" name="Content Placeholder 1">
            <a:extLst>
              <a:ext uri="{FF2B5EF4-FFF2-40B4-BE49-F238E27FC236}">
                <a16:creationId xmlns="" xmlns:c="http://schemas.openxmlformats.org/drawingml/2006/chart" xmlns:c15="http://schemas.microsoft.com/office/drawing/2012/chart" xmlns:a16="http://schemas.microsoft.com/office/drawing/2014/main" id="{5250D34C-6EE5-4352-834A-EECA6FB49D72}"/>
              </a:ext>
            </a:extLst>
          </p:cNvPr>
          <p:cNvSpPr txBox="1">
            <a:spLocks/>
          </p:cNvSpPr>
          <p:nvPr/>
        </p:nvSpPr>
        <p:spPr bwMode="auto">
          <a:xfrm>
            <a:off x="222738" y="3423528"/>
            <a:ext cx="8698523" cy="4078624"/>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400"/>
              <a:t>Après l'installation de Chef Infra Server, exécutez la commande suivante pour lui dire de lire sa configuration par défaut, d'initialiser et de démarrer tous les services. </a:t>
            </a:r>
          </a:p>
          <a:p>
            <a:pPr marL="0" indent="0">
              <a:buFont typeface="Wingdings" panose="05000000000000000000" pitchFamily="2" charset="2"/>
              <a:buNone/>
            </a:pPr>
            <a:endParaRPr lang="en-US" sz="1400" dirty="0"/>
          </a:p>
          <a:p>
            <a:pPr marL="0" indent="0">
              <a:buFont typeface="Wingdings" panose="05000000000000000000" pitchFamily="2" charset="2"/>
              <a:buNone/>
            </a:pPr>
            <a:endParaRPr lang="en-US" sz="1400" dirty="0"/>
          </a:p>
        </p:txBody>
      </p:sp>
      <p:pic>
        <p:nvPicPr>
          <p:cNvPr id="3" name="Picture 2">
            <a:extLst>
              <a:ext uri="{FF2B5EF4-FFF2-40B4-BE49-F238E27FC236}">
                <a16:creationId xmlns="" xmlns:c="http://schemas.openxmlformats.org/drawingml/2006/chart" xmlns:c15="http://schemas.microsoft.com/office/drawing/2012/chart" xmlns:a16="http://schemas.microsoft.com/office/drawing/2014/main" id="{3EAC51CF-FD5E-497B-BB1A-EDCFB02AF816}"/>
              </a:ext>
            </a:extLst>
          </p:cNvPr>
          <p:cNvPicPr>
            <a:picLocks noChangeAspect="1"/>
          </p:cNvPicPr>
          <p:nvPr/>
        </p:nvPicPr>
        <p:blipFill>
          <a:blip r:embed="rId5"/>
          <a:stretch>
            <a:fillRect/>
          </a:stretch>
        </p:blipFill>
        <p:spPr>
          <a:xfrm>
            <a:off x="2594249" y="4200682"/>
            <a:ext cx="3955500" cy="432000"/>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811092426"/>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de Chef — Installer et utiliser Chef (suite)</a:t>
            </a:r>
          </a:p>
        </p:txBody>
      </p:sp>
      <p:sp>
        <p:nvSpPr>
          <p:cNvPr id="9" name="Content Placeholder 1"/>
          <p:cNvSpPr>
            <a:spLocks noGrp="1"/>
          </p:cNvSpPr>
          <p:nvPr>
            <p:ph idx="1"/>
          </p:nvPr>
        </p:nvSpPr>
        <p:spPr>
          <a:xfrm>
            <a:off x="222738" y="856791"/>
            <a:ext cx="8698523" cy="763192"/>
          </a:xfrm>
        </p:spPr>
        <p:txBody>
          <a:bodyPr/>
          <a:lstStyle/>
          <a:p>
            <a:pPr marL="0" indent="0" rtl="0">
              <a:buNone/>
            </a:pPr>
            <a:r>
              <a:rPr lang="fr-FR" sz="1400" b="1"/>
              <a:t>Installer Chef-Manage</a:t>
            </a:r>
          </a:p>
          <a:p>
            <a:pPr rtl="0">
              <a:buFont typeface="Arial" panose="020B0604020202020204" pitchFamily="34" charset="0"/>
              <a:buChar char="•"/>
            </a:pPr>
            <a:r>
              <a:rPr lang="fr-FR" sz="1400"/>
              <a:t>Vous pouvez également installer l'interface Web pour le serveur Chef. Cela peut être fait en entrant :</a:t>
            </a:r>
          </a:p>
        </p:txBody>
      </p:sp>
      <p:pic>
        <p:nvPicPr>
          <p:cNvPr id="24" name="Picture 23">
            <a:extLst>
              <a:ext uri="{FF2B5EF4-FFF2-40B4-BE49-F238E27FC236}">
                <a16:creationId xmlns="" xmlns:c="http://schemas.openxmlformats.org/drawingml/2006/chart" xmlns:c15="http://schemas.microsoft.com/office/drawing/2012/chart" xmlns:a16="http://schemas.microsoft.com/office/drawing/2014/main" id="{66C615CD-9A6F-4AC4-A55F-8644AD58FD39}"/>
              </a:ext>
            </a:extLst>
          </p:cNvPr>
          <p:cNvPicPr>
            <a:picLocks noChangeAspect="1"/>
          </p:cNvPicPr>
          <p:nvPr/>
        </p:nvPicPr>
        <p:blipFill>
          <a:blip r:embed="rId4"/>
          <a:stretch>
            <a:fillRect/>
          </a:stretch>
        </p:blipFill>
        <p:spPr>
          <a:xfrm>
            <a:off x="2453789" y="1619983"/>
            <a:ext cx="4008000" cy="360000"/>
          </a:xfrm>
          <a:prstGeom prst="rect">
            <a:avLst/>
          </a:prstGeom>
        </p:spPr>
      </p:pic>
      <p:sp>
        <p:nvSpPr>
          <p:cNvPr id="6" name="Content Placeholder 1">
            <a:extLst>
              <a:ext uri="{FF2B5EF4-FFF2-40B4-BE49-F238E27FC236}">
                <a16:creationId xmlns="" xmlns:c="http://schemas.openxmlformats.org/drawingml/2006/chart" xmlns:c15="http://schemas.microsoft.com/office/drawing/2012/chart" xmlns:a16="http://schemas.microsoft.com/office/drawing/2014/main" id="{F01D14BA-276B-4767-A09D-53EAEE98A0CE}"/>
              </a:ext>
            </a:extLst>
          </p:cNvPr>
          <p:cNvSpPr txBox="1">
            <a:spLocks/>
          </p:cNvSpPr>
          <p:nvPr/>
        </p:nvSpPr>
        <p:spPr bwMode="auto">
          <a:xfrm>
            <a:off x="222738" y="2033122"/>
            <a:ext cx="8698523" cy="538628"/>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400"/>
              <a:t>Une fois le processus terminé, redémarrez le serveur et gérez les composants. Ce sont des opérations de chef, et peuvent prendre un certain temps, comme avant.</a:t>
            </a:r>
          </a:p>
        </p:txBody>
      </p:sp>
      <p:pic>
        <p:nvPicPr>
          <p:cNvPr id="25" name="Picture 24">
            <a:extLst>
              <a:ext uri="{FF2B5EF4-FFF2-40B4-BE49-F238E27FC236}">
                <a16:creationId xmlns="" xmlns:c="http://schemas.openxmlformats.org/drawingml/2006/chart" xmlns:c15="http://schemas.microsoft.com/office/drawing/2012/chart" xmlns:a16="http://schemas.microsoft.com/office/drawing/2014/main" id="{7BDD4F49-0F2F-4815-AF6A-99DAAFE6F441}"/>
              </a:ext>
            </a:extLst>
          </p:cNvPr>
          <p:cNvPicPr>
            <a:picLocks noChangeAspect="1"/>
          </p:cNvPicPr>
          <p:nvPr/>
        </p:nvPicPr>
        <p:blipFill>
          <a:blip r:embed="rId5"/>
          <a:stretch>
            <a:fillRect/>
          </a:stretch>
        </p:blipFill>
        <p:spPr>
          <a:xfrm>
            <a:off x="2033221" y="2655830"/>
            <a:ext cx="4813043" cy="1080000"/>
          </a:xfrm>
          <a:prstGeom prst="rect">
            <a:avLst/>
          </a:prstGeom>
        </p:spPr>
      </p:pic>
      <p:sp>
        <p:nvSpPr>
          <p:cNvPr id="7" name="Content Placeholder 1">
            <a:extLst>
              <a:ext uri="{FF2B5EF4-FFF2-40B4-BE49-F238E27FC236}">
                <a16:creationId xmlns="" xmlns:c="http://schemas.openxmlformats.org/drawingml/2006/chart" xmlns:c15="http://schemas.microsoft.com/office/drawing/2012/chart" xmlns:a16="http://schemas.microsoft.com/office/drawing/2014/main" id="{C97C3C09-A65B-437B-964C-19A5844BD171}"/>
              </a:ext>
            </a:extLst>
          </p:cNvPr>
          <p:cNvSpPr txBox="1">
            <a:spLocks/>
          </p:cNvSpPr>
          <p:nvPr/>
        </p:nvSpPr>
        <p:spPr bwMode="auto">
          <a:xfrm>
            <a:off x="90480" y="3831727"/>
            <a:ext cx="8698523" cy="4078624"/>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400"/>
              <a:t>L'argument</a:t>
            </a:r>
            <a:r>
              <a:rPr lang="fr-FR" sz="1400">
                <a:solidFill>
                  <a:schemeClr val="bg1"/>
                </a:solidFill>
                <a:highlight>
                  <a:srgbClr val="000000"/>
                </a:highlight>
                <a:latin typeface="Times New Roman" panose="02020603050405020304" pitchFamily="18" charset="0"/>
                <a:cs typeface="Times New Roman" panose="02020603050405020304" pitchFamily="18" charset="0"/>
              </a:rPr>
              <a:t>—accept-license</a:t>
            </a:r>
            <a:r>
              <a:rPr lang="fr-FR" sz="1400"/>
              <a:t>empêche</a:t>
            </a:r>
            <a:r>
              <a:rPr lang="fr-FR" sz="1400">
                <a:solidFill>
                  <a:schemeClr val="bg1"/>
                </a:solidFill>
                <a:highlight>
                  <a:srgbClr val="000000"/>
                </a:highlight>
                <a:latin typeface="Times New Roman" panose="02020603050405020304" pitchFamily="18" charset="0"/>
                <a:cs typeface="Times New Roman" panose="02020603050405020304" pitchFamily="18" charset="0"/>
              </a:rPr>
              <a:t>chef-manage-ctl</a:t>
            </a:r>
            <a:r>
              <a:rPr lang="fr-FR" sz="1400"/>
              <a:t>de s'arrêter pour vous interroger sur les licences uniques de ce produit. Lorsque ce processus est terminé, vous pouvez visiter la console dans un navigateur via </a:t>
            </a:r>
            <a:r>
              <a:rPr lang="fr-FR" sz="1400">
                <a:solidFill>
                  <a:schemeClr val="bg1"/>
                </a:solidFill>
                <a:highlight>
                  <a:srgbClr val="000000"/>
                </a:highlight>
                <a:latin typeface="Times New Roman" panose="02020603050405020304" pitchFamily="18" charset="0"/>
                <a:cs typeface="Times New Roman" panose="02020603050405020304" pitchFamily="18" charset="0"/>
              </a:rPr>
              <a:t>https://&lt;IP_OF_CHEF_SERVER&gt;</a:t>
            </a:r>
            <a:r>
              <a:rPr lang="fr-FR" sz="1400">
                <a:latin typeface="Times New Roman" panose="02020603050405020304" pitchFamily="18" charset="0"/>
                <a:cs typeface="Times New Roman" panose="02020603050405020304" pitchFamily="18" charset="0"/>
              </a:rPr>
              <a:t>.  </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marL="0" indent="0">
              <a:buFont typeface="Wingdings" panose="05000000000000000000" pitchFamily="2" charset="2"/>
              <a:buNone/>
            </a:pPr>
            <a:endParaRPr lang="en-US" sz="14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365191728"/>
      </p:ext>
    </p:extLst>
  </p:cSld>
  <p:clrMapOvr>
    <a:masterClrMapping/>
  </p:clrMapOvr>
  <p:transition spd="slow">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de Chef — Installer et utiliser Chef (suite)</a:t>
            </a:r>
          </a:p>
        </p:txBody>
      </p:sp>
      <p:sp>
        <p:nvSpPr>
          <p:cNvPr id="9" name="Content Placeholder 1"/>
          <p:cNvSpPr>
            <a:spLocks noGrp="1"/>
          </p:cNvSpPr>
          <p:nvPr>
            <p:ph idx="1"/>
          </p:nvPr>
        </p:nvSpPr>
        <p:spPr>
          <a:xfrm>
            <a:off x="222738" y="831273"/>
            <a:ext cx="8698523" cy="4078624"/>
          </a:xfrm>
        </p:spPr>
        <p:txBody>
          <a:bodyPr/>
          <a:lstStyle/>
          <a:p>
            <a:pPr marL="0" indent="0" rtl="0">
              <a:buNone/>
            </a:pPr>
            <a:r>
              <a:rPr lang="fr-FR" sz="1200" b="1" dirty="0"/>
              <a:t>Terminer la configuration de la station de travail </a:t>
            </a:r>
          </a:p>
          <a:p>
            <a:pPr rtl="0">
              <a:buFont typeface="Arial" panose="020B0604020202020204" pitchFamily="34" charset="0"/>
              <a:buChar char="•"/>
            </a:pPr>
            <a:r>
              <a:rPr lang="fr-FR" sz="1200" dirty="0"/>
              <a:t>Avant que Chef Workstation puisse parler à votre serveur Infra, vous devez effectuer une petite configuration.</a:t>
            </a:r>
          </a:p>
          <a:p>
            <a:pPr rtl="0">
              <a:buFont typeface="Arial" panose="020B0604020202020204" pitchFamily="34" charset="0"/>
              <a:buChar char="•"/>
            </a:pPr>
            <a:r>
              <a:rPr lang="fr-FR" sz="1200" dirty="0"/>
              <a:t>Pour commencer, récupérez les clés générées lors de la configuration du serveur et stockez-les dans le dossier</a:t>
            </a:r>
            <a:r>
              <a:rPr lang="fr-FR" sz="1200" b="1" dirty="0"/>
              <a:t> </a:t>
            </a:r>
            <a:r>
              <a:rPr lang="fr-FR" sz="1200" dirty="0">
                <a:solidFill>
                  <a:schemeClr val="bg1"/>
                </a:solidFill>
                <a:highlight>
                  <a:srgbClr val="000000"/>
                </a:highlight>
                <a:latin typeface="Times New Roman" panose="02020603050405020304" pitchFamily="18" charset="0"/>
                <a:cs typeface="Times New Roman" panose="02020603050405020304" pitchFamily="18" charset="0"/>
              </a:rPr>
              <a:t>/home/</a:t>
            </a:r>
            <a:r>
              <a:rPr lang="fr-FR" sz="1200" dirty="0" err="1">
                <a:solidFill>
                  <a:schemeClr val="bg1"/>
                </a:solidFill>
                <a:highlight>
                  <a:srgbClr val="000000"/>
                </a:highlight>
                <a:latin typeface="Times New Roman" panose="02020603050405020304" pitchFamily="18" charset="0"/>
                <a:cs typeface="Times New Roman" panose="02020603050405020304" pitchFamily="18" charset="0"/>
              </a:rPr>
              <a:t>myname</a:t>
            </a:r>
            <a:r>
              <a:rPr lang="fr-FR" sz="1200" dirty="0">
                <a:solidFill>
                  <a:schemeClr val="bg1"/>
                </a:solidFill>
                <a:highlight>
                  <a:srgbClr val="000000"/>
                </a:highlight>
                <a:latin typeface="Times New Roman" panose="02020603050405020304" pitchFamily="18" charset="0"/>
                <a:cs typeface="Times New Roman" panose="02020603050405020304" pitchFamily="18" charset="0"/>
              </a:rPr>
              <a:t>/.chef</a:t>
            </a:r>
            <a:r>
              <a:rPr lang="fr-FR" sz="1200" b="1" dirty="0"/>
              <a:t> </a:t>
            </a:r>
            <a:r>
              <a:rPr lang="fr-FR" sz="1200" dirty="0"/>
              <a:t>créé lors de l'installation de Workstation :</a:t>
            </a:r>
          </a:p>
        </p:txBody>
      </p:sp>
      <p:pic>
        <p:nvPicPr>
          <p:cNvPr id="2" name="Picture 1">
            <a:extLst>
              <a:ext uri="{FF2B5EF4-FFF2-40B4-BE49-F238E27FC236}">
                <a16:creationId xmlns="" xmlns:c="http://schemas.openxmlformats.org/drawingml/2006/chart" xmlns:c15="http://schemas.microsoft.com/office/drawing/2012/chart" xmlns:a16="http://schemas.microsoft.com/office/drawing/2014/main" id="{5567E16E-3F6F-4525-AB28-A0F4D9A448DA}"/>
              </a:ext>
            </a:extLst>
          </p:cNvPr>
          <p:cNvPicPr>
            <a:picLocks noChangeAspect="1"/>
          </p:cNvPicPr>
          <p:nvPr/>
        </p:nvPicPr>
        <p:blipFill>
          <a:blip r:embed="rId4"/>
          <a:stretch>
            <a:fillRect/>
          </a:stretch>
        </p:blipFill>
        <p:spPr>
          <a:xfrm>
            <a:off x="2197035" y="2092815"/>
            <a:ext cx="4432941" cy="720000"/>
          </a:xfrm>
          <a:prstGeom prst="rect">
            <a:avLst/>
          </a:prstGeom>
        </p:spPr>
      </p:pic>
      <p:sp>
        <p:nvSpPr>
          <p:cNvPr id="5" name="Content Placeholder 1">
            <a:extLst>
              <a:ext uri="{FF2B5EF4-FFF2-40B4-BE49-F238E27FC236}">
                <a16:creationId xmlns="" xmlns:c="http://schemas.openxmlformats.org/drawingml/2006/chart" xmlns:c15="http://schemas.microsoft.com/office/drawing/2012/chart" xmlns:a16="http://schemas.microsoft.com/office/drawing/2014/main" id="{2A92F2D2-0680-42FC-8048-B8790620DE75}"/>
              </a:ext>
            </a:extLst>
          </p:cNvPr>
          <p:cNvSpPr txBox="1">
            <a:spLocks/>
          </p:cNvSpPr>
          <p:nvPr/>
        </p:nvSpPr>
        <p:spPr bwMode="auto">
          <a:xfrm>
            <a:off x="222737" y="3104188"/>
            <a:ext cx="8698523" cy="4078624"/>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defTabSz="914400" rtl="0" eaLnBrk="0" hangingPunct="0">
              <a:spcBef>
                <a:spcPct val="0"/>
              </a:spcBef>
              <a:spcAft>
                <a:spcPct val="0"/>
              </a:spcAft>
              <a:buClrTx/>
              <a:buSzTx/>
              <a:buFont typeface="Arial" panose="020B0604020202020204" pitchFamily="34" charset="0"/>
              <a:buChar char="•"/>
            </a:pPr>
            <a:r>
              <a:rPr lang="fr-FR" sz="1200" dirty="0">
                <a:solidFill>
                  <a:schemeClr val="bg1"/>
                </a:solidFill>
                <a:highlight>
                  <a:srgbClr val="000000"/>
                </a:highlight>
                <a:latin typeface="Times New Roman" panose="02020603050405020304" pitchFamily="18" charset="0"/>
                <a:cs typeface="Times New Roman" panose="02020603050405020304" pitchFamily="18" charset="0"/>
              </a:rPr>
              <a:t>/</a:t>
            </a:r>
            <a:r>
              <a:rPr lang="fr-FR" sz="1200" dirty="0" err="1">
                <a:solidFill>
                  <a:schemeClr val="bg1"/>
                </a:solidFill>
                <a:highlight>
                  <a:srgbClr val="000000"/>
                </a:highlight>
                <a:latin typeface="Times New Roman" panose="02020603050405020304" pitchFamily="18" charset="0"/>
                <a:cs typeface="Times New Roman" panose="02020603050405020304" pitchFamily="18" charset="0"/>
              </a:rPr>
              <a:t>path</a:t>
            </a:r>
            <a:r>
              <a:rPr lang="fr-FR" sz="1200" dirty="0">
                <a:solidFill>
                  <a:schemeClr val="bg1"/>
                </a:solidFill>
                <a:highlight>
                  <a:srgbClr val="000000"/>
                </a:highlight>
                <a:latin typeface="Times New Roman" panose="02020603050405020304" pitchFamily="18" charset="0"/>
                <a:cs typeface="Times New Roman" panose="02020603050405020304" pitchFamily="18" charset="0"/>
              </a:rPr>
              <a:t>/</a:t>
            </a:r>
            <a:r>
              <a:rPr lang="fr-FR" sz="1200" b="1" dirty="0"/>
              <a:t> </a:t>
            </a:r>
            <a:r>
              <a:rPr lang="fr-FR" sz="1200" dirty="0"/>
              <a:t>est le chemin de votre répertoire personnel sur le serveur vers le répertoire dans lequel le serveur a stocké les clés.</a:t>
            </a:r>
          </a:p>
          <a:p>
            <a:pPr defTabSz="914400" rtl="0" eaLnBrk="0" hangingPunct="0">
              <a:spcBef>
                <a:spcPct val="0"/>
              </a:spcBef>
              <a:spcAft>
                <a:spcPct val="0"/>
              </a:spcAft>
              <a:buClrTx/>
              <a:buSzTx/>
              <a:buFont typeface="Arial" panose="020B0604020202020204" pitchFamily="34" charset="0"/>
              <a:buChar char="•"/>
            </a:pPr>
            <a:r>
              <a:rPr lang="fr-FR" sz="1200" dirty="0"/>
              <a:t>Si vous n'utilisez pas l'authentification par clé de votre serveur</a:t>
            </a:r>
            <a:r>
              <a:rPr lang="fr-FR" sz="1200" dirty="0" smtClean="0"/>
              <a:t>, </a:t>
            </a:r>
            <a:r>
              <a:rPr lang="fr-FR" sz="1200" dirty="0" err="1" smtClean="0">
                <a:solidFill>
                  <a:schemeClr val="bg1"/>
                </a:solidFill>
                <a:highlight>
                  <a:srgbClr val="000000"/>
                </a:highlight>
                <a:latin typeface="Times New Roman" panose="02020603050405020304" pitchFamily="18" charset="0"/>
                <a:cs typeface="Times New Roman" panose="02020603050405020304" pitchFamily="18" charset="0"/>
              </a:rPr>
              <a:t>scp</a:t>
            </a:r>
            <a:r>
              <a:rPr lang="fr-FR" sz="1200" dirty="0" smtClean="0">
                <a:solidFill>
                  <a:schemeClr val="bg1"/>
                </a:solidFill>
                <a:highlight>
                  <a:srgbClr val="000000"/>
                </a:highlight>
                <a:latin typeface="Times New Roman" panose="02020603050405020304" pitchFamily="18" charset="0"/>
                <a:cs typeface="Times New Roman" panose="02020603050405020304" pitchFamily="18" charset="0"/>
              </a:rPr>
              <a:t> </a:t>
            </a:r>
            <a:r>
              <a:rPr lang="fr-FR" sz="1200" dirty="0" smtClean="0"/>
              <a:t>vous </a:t>
            </a:r>
            <a:r>
              <a:rPr lang="fr-FR" sz="1200" dirty="0"/>
              <a:t>demandera votre mot de passe.</a:t>
            </a:r>
          </a:p>
          <a:p>
            <a:pPr defTabSz="914400" rtl="0" eaLnBrk="0" hangingPunct="0">
              <a:spcBef>
                <a:spcPct val="0"/>
              </a:spcBef>
              <a:spcAft>
                <a:spcPct val="0"/>
              </a:spcAft>
              <a:buClrTx/>
              <a:buSzTx/>
              <a:buFont typeface="Arial" panose="020B0604020202020204" pitchFamily="34" charset="0"/>
              <a:buChar char="•"/>
            </a:pPr>
            <a:r>
              <a:rPr lang="fr-FR" sz="1200" dirty="0" smtClean="0"/>
              <a:t>Le </a:t>
            </a:r>
            <a:r>
              <a:rPr lang="fr-FR" sz="1200" dirty="0" smtClean="0">
                <a:solidFill>
                  <a:schemeClr val="bg1"/>
                </a:solidFill>
                <a:highlight>
                  <a:srgbClr val="000000"/>
                </a:highlight>
                <a:latin typeface="Times New Roman" panose="02020603050405020304" pitchFamily="18" charset="0"/>
                <a:cs typeface="Times New Roman" panose="02020603050405020304" pitchFamily="18" charset="0"/>
              </a:rPr>
              <a:t>. </a:t>
            </a:r>
            <a:r>
              <a:rPr lang="fr-FR" sz="1200" dirty="0" smtClean="0"/>
              <a:t>après </a:t>
            </a:r>
            <a:r>
              <a:rPr lang="fr-FR" sz="1200" dirty="0" err="1" smtClean="0">
                <a:solidFill>
                  <a:schemeClr val="bg1"/>
                </a:solidFill>
                <a:highlight>
                  <a:srgbClr val="000000"/>
                </a:highlight>
                <a:latin typeface="Times New Roman" panose="02020603050405020304" pitchFamily="18" charset="0"/>
                <a:cs typeface="Times New Roman" panose="02020603050405020304" pitchFamily="18" charset="0"/>
              </a:rPr>
              <a:t>user@host</a:t>
            </a:r>
            <a:r>
              <a:rPr lang="fr-FR" sz="1200" dirty="0">
                <a:solidFill>
                  <a:schemeClr val="bg1"/>
                </a:solidFill>
                <a:highlight>
                  <a:srgbClr val="000000"/>
                </a:highlight>
                <a:latin typeface="Times New Roman" panose="02020603050405020304" pitchFamily="18" charset="0"/>
                <a:cs typeface="Times New Roman" panose="02020603050405020304" pitchFamily="18" charset="0"/>
              </a:rPr>
              <a:t> </a:t>
            </a:r>
            <a:r>
              <a:rPr lang="fr-FR" sz="1200" dirty="0" smtClean="0">
                <a:solidFill>
                  <a:schemeClr val="bg1"/>
                </a:solidFill>
                <a:highlight>
                  <a:srgbClr val="000000"/>
                </a:highlight>
                <a:latin typeface="Times New Roman" panose="02020603050405020304" pitchFamily="18" charset="0"/>
                <a:cs typeface="Times New Roman" panose="02020603050405020304" pitchFamily="18" charset="0"/>
              </a:rPr>
              <a:t>: </a:t>
            </a:r>
            <a:r>
              <a:rPr lang="fr-FR" sz="1200" dirty="0" smtClean="0"/>
              <a:t>fait </a:t>
            </a:r>
            <a:r>
              <a:rPr lang="fr-FR" sz="1200" dirty="0"/>
              <a:t>référence au répertoire personnel de votre utilisateur d'origine, à partir duquel le chemin d'accès est calculé. </a:t>
            </a:r>
          </a:p>
          <a:p>
            <a:pPr defTabSz="914400" rtl="0" eaLnBrk="0" hangingPunct="0">
              <a:spcBef>
                <a:spcPct val="0"/>
              </a:spcBef>
              <a:spcAft>
                <a:spcPct val="0"/>
              </a:spcAft>
              <a:buClrTx/>
              <a:buSzTx/>
              <a:buFont typeface="Arial" panose="020B0604020202020204" pitchFamily="34" charset="0"/>
              <a:buChar char="•"/>
            </a:pPr>
            <a:r>
              <a:rPr lang="fr-FR" sz="1200" dirty="0"/>
              <a:t>L'expression générique trouve les fichiers se terminant par</a:t>
            </a:r>
            <a:r>
              <a:rPr lang="fr-FR" sz="1200" dirty="0">
                <a:solidFill>
                  <a:schemeClr val="bg1"/>
                </a:solidFill>
                <a:highlight>
                  <a:srgbClr val="000000"/>
                </a:highlight>
                <a:latin typeface="Times New Roman" panose="02020603050405020304" pitchFamily="18" charset="0"/>
                <a:cs typeface="Times New Roman" panose="02020603050405020304" pitchFamily="18" charset="0"/>
              </a:rPr>
              <a:t>.pem</a:t>
            </a:r>
            <a:r>
              <a:rPr lang="fr-FR" sz="1200" dirty="0"/>
              <a:t>à ce chemin. Le point de fermeture signifie copier dans le répertoire de travail courant. </a:t>
            </a:r>
          </a:p>
          <a:p>
            <a:pPr defTabSz="914400" rtl="0" eaLnBrk="0" hangingPunct="0">
              <a:spcBef>
                <a:spcPct val="0"/>
              </a:spcBef>
              <a:spcAft>
                <a:spcPct val="0"/>
              </a:spcAft>
              <a:buClrTx/>
              <a:buSzTx/>
              <a:buFont typeface="Arial" panose="020B0604020202020204" pitchFamily="34" charset="0"/>
              <a:buChar char="•"/>
            </a:pPr>
            <a:r>
              <a:rPr lang="fr-FR" sz="1200" dirty="0"/>
              <a:t>Exécutez la </a:t>
            </a:r>
            <a:r>
              <a:rPr lang="fr-FR" sz="1200" dirty="0" smtClean="0"/>
              <a:t>commande </a:t>
            </a:r>
            <a:r>
              <a:rPr lang="fr-FR" sz="1200" dirty="0" err="1" smtClean="0">
                <a:solidFill>
                  <a:schemeClr val="bg1"/>
                </a:solidFill>
                <a:highlight>
                  <a:srgbClr val="000000"/>
                </a:highlight>
                <a:latin typeface="Times New Roman" panose="02020603050405020304" pitchFamily="18" charset="0"/>
                <a:cs typeface="Times New Roman" panose="02020603050405020304" pitchFamily="18" charset="0"/>
              </a:rPr>
              <a:t>ls</a:t>
            </a:r>
            <a:r>
              <a:rPr lang="fr-FR" sz="1200" dirty="0" smtClean="0">
                <a:solidFill>
                  <a:schemeClr val="bg1"/>
                </a:solidFill>
                <a:highlight>
                  <a:srgbClr val="000000"/>
                </a:highlight>
                <a:latin typeface="Times New Roman" panose="02020603050405020304" pitchFamily="18" charset="0"/>
                <a:cs typeface="Times New Roman" panose="02020603050405020304" pitchFamily="18" charset="0"/>
              </a:rPr>
              <a:t> </a:t>
            </a:r>
            <a:r>
              <a:rPr lang="fr-FR" sz="1200" dirty="0" smtClean="0"/>
              <a:t>à </a:t>
            </a:r>
            <a:r>
              <a:rPr lang="fr-FR" sz="1200" dirty="0"/>
              <a:t>partir </a:t>
            </a:r>
            <a:r>
              <a:rPr lang="fr-FR" sz="1200" dirty="0" smtClean="0"/>
              <a:t>du dossier </a:t>
            </a:r>
            <a:r>
              <a:rPr lang="fr-FR" sz="1200" dirty="0">
                <a:solidFill>
                  <a:schemeClr val="bg1"/>
                </a:solidFill>
                <a:highlight>
                  <a:srgbClr val="000000"/>
                </a:highlight>
                <a:latin typeface="Times New Roman" panose="02020603050405020304" pitchFamily="18" charset="0"/>
                <a:cs typeface="Times New Roman" panose="02020603050405020304" pitchFamily="18" charset="0"/>
              </a:rPr>
              <a:t>.</a:t>
            </a:r>
            <a:r>
              <a:rPr lang="fr-FR" sz="1200" dirty="0" smtClean="0">
                <a:solidFill>
                  <a:schemeClr val="bg1"/>
                </a:solidFill>
                <a:highlight>
                  <a:srgbClr val="000000"/>
                </a:highlight>
                <a:latin typeface="Times New Roman" panose="02020603050405020304" pitchFamily="18" charset="0"/>
                <a:cs typeface="Times New Roman" panose="02020603050405020304" pitchFamily="18" charset="0"/>
              </a:rPr>
              <a:t>chef  </a:t>
            </a:r>
            <a:r>
              <a:rPr lang="fr-FR" sz="1200" dirty="0" smtClean="0"/>
              <a:t>pour </a:t>
            </a:r>
            <a:r>
              <a:rPr lang="fr-FR" sz="1200" dirty="0"/>
              <a:t>voir si vos clés l'ont fait.</a:t>
            </a:r>
          </a:p>
          <a:p>
            <a:pPr marL="0" indent="0">
              <a:buFont typeface="Wingdings" panose="05000000000000000000" pitchFamily="2" charset="2"/>
              <a:buNone/>
            </a:pPr>
            <a:endParaRPr lang="en-US" sz="1400" dirty="0"/>
          </a:p>
          <a:p>
            <a:pPr marL="0" indent="0">
              <a:buFont typeface="Wingdings" panose="05000000000000000000" pitchFamily="2" charset="2"/>
              <a:buNone/>
            </a:pPr>
            <a:endParaRPr lang="en-US" sz="1400" b="1" dirty="0"/>
          </a:p>
          <a:p>
            <a:pPr marL="0" indent="0">
              <a:buFont typeface="Wingdings" panose="05000000000000000000" pitchFamily="2" charset="2"/>
              <a:buNone/>
            </a:pPr>
            <a:endParaRPr lang="en-US" sz="14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054767616"/>
      </p:ext>
    </p:extLst>
  </p:cSld>
  <p:clrMapOvr>
    <a:masterClrMapping/>
  </p:clrMapOvr>
  <p:transition spd="slow">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de Chef — Préparer l'utilisation d'un couteau</a:t>
            </a:r>
          </a:p>
        </p:txBody>
      </p:sp>
      <p:sp>
        <p:nvSpPr>
          <p:cNvPr id="9" name="Content Placeholder 1"/>
          <p:cNvSpPr>
            <a:spLocks noGrp="1"/>
          </p:cNvSpPr>
          <p:nvPr>
            <p:ph idx="1"/>
          </p:nvPr>
        </p:nvSpPr>
        <p:spPr>
          <a:xfrm>
            <a:off x="175847" y="856791"/>
            <a:ext cx="8666702" cy="4245316"/>
          </a:xfrm>
        </p:spPr>
        <p:txBody>
          <a:bodyPr/>
          <a:lstStyle/>
          <a:p>
            <a:pPr marL="0" indent="0" rtl="0">
              <a:buNone/>
            </a:pPr>
            <a:r>
              <a:rPr lang="fr-FR" sz="1600" b="1"/>
              <a:t>Préparez-vous à utiliser le couteau</a:t>
            </a:r>
          </a:p>
          <a:p>
            <a:pPr marL="0" indent="0" rtl="0">
              <a:buNone/>
            </a:pPr>
            <a:r>
              <a:rPr lang="fr-FR" sz="1600"/>
              <a:t>Knife est un outil pour gérer des livres de cuisine, des recettes, des nœuds et d'autres ressources, et pour interagir avec le serveur Chef Infra.</a:t>
            </a:r>
          </a:p>
          <a:p>
            <a:pPr rtl="0">
              <a:buFont typeface="Arial" panose="020B0604020202020204" pitchFamily="34" charset="0"/>
              <a:buChar char="•"/>
            </a:pPr>
            <a:r>
              <a:rPr lang="fr-FR" sz="1600"/>
              <a:t>Dans le</a:t>
            </a:r>
            <a:r>
              <a:rPr lang="fr-FR" sz="1600" b="1"/>
              <a:t> </a:t>
            </a:r>
            <a:r>
              <a:rPr lang="fr-FR" sz="1600"/>
              <a:t>dossier </a:t>
            </a:r>
            <a:r>
              <a:rPr lang="fr-FR" sz="1600">
                <a:solidFill>
                  <a:schemeClr val="bg1"/>
                </a:solidFill>
                <a:highlight>
                  <a:srgbClr val="000000"/>
                </a:highlight>
                <a:latin typeface="Times New Roman" panose="02020603050405020304" pitchFamily="18" charset="0"/>
                <a:cs typeface="Times New Roman" panose="02020603050405020304" pitchFamily="18" charset="0"/>
              </a:rPr>
              <a:t>.chef </a:t>
            </a:r>
            <a:r>
              <a:rPr lang="fr-FR" sz="1600"/>
              <a:t>, modifiez le fichier (initialement vide) nommé </a:t>
            </a:r>
            <a:r>
              <a:rPr lang="fr-FR" sz="1600">
                <a:solidFill>
                  <a:schemeClr val="bg1"/>
                </a:solidFill>
                <a:highlight>
                  <a:srgbClr val="000000"/>
                </a:highlight>
                <a:latin typeface="Times New Roman" panose="02020603050405020304" pitchFamily="18" charset="0"/>
                <a:cs typeface="Times New Roman" panose="02020603050405020304" pitchFamily="18" charset="0"/>
              </a:rPr>
              <a:t>config.rb </a:t>
            </a:r>
            <a:r>
              <a:rPr lang="fr-FR" sz="1600"/>
              <a:t>et incluez les lignes de code suivantes, en les adaptant à votre environnement :</a:t>
            </a:r>
          </a:p>
          <a:p>
            <a:pPr marL="0" indent="0">
              <a:buNone/>
            </a:pPr>
            <a:endParaRPr lang="en-US" sz="1600" dirty="0"/>
          </a:p>
          <a:p>
            <a:pPr>
              <a:buFont typeface="Arial" panose="020B0604020202020204" pitchFamily="34" charset="0"/>
              <a:buChar char="•"/>
            </a:pPr>
            <a:endParaRPr lang="en-US" sz="1600" dirty="0"/>
          </a:p>
          <a:p>
            <a:pPr marL="0" indent="0">
              <a:buNone/>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marL="0" indent="0">
              <a:buNone/>
            </a:pPr>
            <a:endParaRPr lang="en-IN" sz="1600" dirty="0"/>
          </a:p>
        </p:txBody>
      </p:sp>
      <p:pic>
        <p:nvPicPr>
          <p:cNvPr id="5" name="Picture 4">
            <a:extLst>
              <a:ext uri="{FF2B5EF4-FFF2-40B4-BE49-F238E27FC236}">
                <a16:creationId xmlns="" xmlns:c="http://schemas.openxmlformats.org/drawingml/2006/chart" xmlns:c15="http://schemas.microsoft.com/office/drawing/2012/chart" xmlns:a16="http://schemas.microsoft.com/office/drawing/2014/main" id="{63552CE0-CC1F-4142-ABEE-322739AEF1AC}"/>
              </a:ext>
            </a:extLst>
          </p:cNvPr>
          <p:cNvPicPr>
            <a:picLocks noChangeAspect="1"/>
          </p:cNvPicPr>
          <p:nvPr/>
        </p:nvPicPr>
        <p:blipFill>
          <a:blip r:embed="rId4"/>
          <a:stretch>
            <a:fillRect/>
          </a:stretch>
        </p:blipFill>
        <p:spPr>
          <a:xfrm>
            <a:off x="1641964" y="2476959"/>
            <a:ext cx="6070737" cy="2160000"/>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747128791"/>
      </p:ext>
    </p:extLst>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de Chef — Préparer l'utilisation d'un couteau (suite)</a:t>
            </a:r>
          </a:p>
        </p:txBody>
      </p:sp>
      <p:sp>
        <p:nvSpPr>
          <p:cNvPr id="9" name="Content Placeholder 1"/>
          <p:cNvSpPr>
            <a:spLocks noGrp="1"/>
          </p:cNvSpPr>
          <p:nvPr>
            <p:ph idx="1"/>
          </p:nvPr>
        </p:nvSpPr>
        <p:spPr>
          <a:xfrm>
            <a:off x="175847" y="856791"/>
            <a:ext cx="8666702" cy="3627286"/>
          </a:xfrm>
        </p:spPr>
        <p:txBody>
          <a:bodyPr/>
          <a:lstStyle/>
          <a:p>
            <a:pPr rtl="0">
              <a:buFont typeface="Arial" panose="020B0604020202020204" pitchFamily="34" charset="0"/>
              <a:buChar char="•"/>
            </a:pPr>
            <a:r>
              <a:rPr lang="fr-FR" sz="1600"/>
              <a:t>Enregistrez le fichier </a:t>
            </a:r>
            <a:r>
              <a:rPr lang="fr-FR" sz="1600">
                <a:solidFill>
                  <a:schemeClr val="bg1"/>
                </a:solidFill>
                <a:highlight>
                  <a:srgbClr val="000000"/>
                </a:highlight>
                <a:latin typeface="Times New Roman" panose="02020603050405020304" pitchFamily="18" charset="0"/>
                <a:cs typeface="Times New Roman" panose="02020603050405020304" pitchFamily="18" charset="0"/>
              </a:rPr>
              <a:t>config.rb</a:t>
            </a:r>
            <a:r>
              <a:rPr lang="fr-FR" sz="1600"/>
              <a:t>, puis créez le répertoire </a:t>
            </a:r>
            <a:r>
              <a:rPr lang="fr-FR" sz="1600">
                <a:solidFill>
                  <a:schemeClr val="bg1"/>
                </a:solidFill>
                <a:highlight>
                  <a:srgbClr val="000000"/>
                </a:highlight>
                <a:latin typeface="Times New Roman" panose="02020603050405020304" pitchFamily="18" charset="0"/>
                <a:cs typeface="Times New Roman" panose="02020603050405020304" pitchFamily="18" charset="0"/>
              </a:rPr>
              <a:t>/home/myname/cookbooks</a:t>
            </a:r>
            <a:r>
              <a:rPr lang="fr-FR" sz="1600"/>
              <a:t>.</a:t>
            </a:r>
          </a:p>
          <a:p>
            <a:pPr rtl="0">
              <a:buFont typeface="Arial" panose="020B0604020202020204" pitchFamily="34" charset="0"/>
              <a:buChar char="•"/>
            </a:pPr>
            <a:r>
              <a:rPr lang="fr-FR" sz="1600"/>
              <a:t>Enfin, émettez la commande </a:t>
            </a:r>
            <a:r>
              <a:rPr lang="fr-FR" sz="1600">
                <a:solidFill>
                  <a:schemeClr val="bg1"/>
                </a:solidFill>
                <a:highlight>
                  <a:srgbClr val="000000"/>
                </a:highlight>
                <a:latin typeface="Times New Roman" panose="02020603050405020304" pitchFamily="18" charset="0"/>
                <a:cs typeface="Times New Roman" panose="02020603050405020304" pitchFamily="18" charset="0"/>
              </a:rPr>
              <a:t>knife ssl fetch</a:t>
            </a:r>
            <a:r>
              <a:rPr lang="fr-FR" sz="1600"/>
              <a:t>.</a:t>
            </a:r>
          </a:p>
          <a:p>
            <a:pPr rtl="0">
              <a:buFont typeface="Arial" panose="020B0604020202020204" pitchFamily="34" charset="0"/>
              <a:buChar char="•"/>
            </a:pPr>
            <a:r>
              <a:rPr lang="fr-FR" sz="1600"/>
              <a:t>Si vous avez correctement configuré le </a:t>
            </a:r>
            <a:r>
              <a:rPr lang="fr-FR" sz="1600">
                <a:solidFill>
                  <a:schemeClr val="bg1"/>
                </a:solidFill>
                <a:highlight>
                  <a:srgbClr val="000000"/>
                </a:highlight>
                <a:latin typeface="Times New Roman" panose="02020603050405020304" pitchFamily="18" charset="0"/>
                <a:cs typeface="Times New Roman" panose="02020603050405020304" pitchFamily="18" charset="0"/>
              </a:rPr>
              <a:t>config.rb</a:t>
            </a:r>
            <a:r>
              <a:rPr lang="fr-FR" sz="1600"/>
              <a:t>, Knife consulte votre serveur, récupère son certificat et le stocke dans le répertoire.</a:t>
            </a:r>
          </a:p>
          <a:p>
            <a:pPr rtl="0">
              <a:buFont typeface="Arial" panose="020B0604020202020204" pitchFamily="34" charset="0"/>
              <a:buChar char="•"/>
            </a:pPr>
            <a:r>
              <a:rPr lang="fr-FR" sz="1600"/>
              <a:t>Chef le trouvera automatiquement lorsqu'il est temps de se connecter au serveur, fournissant l'assurance que le serveur est authentique.</a:t>
            </a:r>
          </a:p>
          <a:p>
            <a:pPr marL="0" indent="0">
              <a:buNone/>
            </a:pPr>
            <a:endParaRPr lang="en-IN" sz="1600" dirty="0"/>
          </a:p>
          <a:p>
            <a:pPr marL="0" indent="0">
              <a:buNone/>
            </a:pPr>
            <a:endParaRPr lang="en-IN"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62007102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7 : Meilleures pratiques (suite)</a:t>
            </a:r>
          </a:p>
        </p:txBody>
      </p:sp>
      <p:sp>
        <p:nvSpPr>
          <p:cNvPr id="11266" name="Content Placeholder 1"/>
          <p:cNvSpPr>
            <a:spLocks noGrp="1" noChangeArrowheads="1"/>
          </p:cNvSpPr>
          <p:nvPr>
            <p:ph idx="1"/>
          </p:nvPr>
        </p:nvSpPr>
        <p:spPr>
          <a:xfrm>
            <a:off x="145358" y="685800"/>
            <a:ext cx="8853286" cy="4107098"/>
          </a:xfrm>
        </p:spPr>
        <p:txBody>
          <a:bodyPr/>
          <a:lstStyle/>
          <a:p>
            <a:pPr marL="0" indent="0" rtl="0">
              <a:lnSpc>
                <a:spcPct val="85000"/>
              </a:lnSpc>
              <a:spcBef>
                <a:spcPct val="30000"/>
              </a:spcBef>
              <a:buNone/>
            </a:pPr>
            <a:r>
              <a:rPr lang="fr-FR" sz="1600" b="1"/>
              <a:t>Rubrique 7.6</a:t>
            </a:r>
          </a:p>
          <a:p>
            <a:pPr marL="341313" lvl="1" indent="-171450" defTabSz="457200" rtl="0">
              <a:buFont typeface="Arial" panose="020B0604020202020204" pitchFamily="34" charset="0"/>
              <a:buChar char="•"/>
            </a:pPr>
            <a:r>
              <a:rPr lang="fr-FR" sz="1600"/>
              <a:t>Demandez à la classe de partager sa compréhension des tests automatisés. Mener une discussion sur le même.</a:t>
            </a:r>
          </a:p>
          <a:p>
            <a:pPr lvl="1" rtl="0">
              <a:lnSpc>
                <a:spcPct val="85000"/>
              </a:lnSpc>
              <a:spcBef>
                <a:spcPct val="30000"/>
              </a:spcBef>
            </a:pPr>
            <a:r>
              <a:rPr lang="fr-FR" sz="1600"/>
              <a:t>Discutez des PYATS et de ses caractéristiques</a:t>
            </a:r>
          </a:p>
          <a:p>
            <a:pPr lvl="1">
              <a:lnSpc>
                <a:spcPct val="85000"/>
              </a:lnSpc>
              <a:spcBef>
                <a:spcPct val="30000"/>
              </a:spcBef>
            </a:pPr>
            <a:endParaRPr lang="en-US" sz="1600" dirty="0"/>
          </a:p>
          <a:p>
            <a:pPr marL="0" indent="0" rtl="0">
              <a:lnSpc>
                <a:spcPct val="85000"/>
              </a:lnSpc>
              <a:spcBef>
                <a:spcPct val="30000"/>
              </a:spcBef>
              <a:buNone/>
            </a:pPr>
            <a:r>
              <a:rPr lang="fr-FR" sz="1600" b="1"/>
              <a:t>Rubrique 7.7</a:t>
            </a:r>
          </a:p>
          <a:p>
            <a:pPr lvl="1" rtl="0">
              <a:lnSpc>
                <a:spcPct val="85000"/>
              </a:lnSpc>
              <a:spcBef>
                <a:spcPct val="30000"/>
              </a:spcBef>
            </a:pPr>
            <a:r>
              <a:rPr lang="fr-FR" sz="1600"/>
              <a:t>Expliquer la simulation réseau et le VIRL.</a:t>
            </a:r>
          </a:p>
          <a:p>
            <a:pPr>
              <a:lnSpc>
                <a:spcPct val="85000"/>
              </a:lnSpc>
              <a:spcBef>
                <a:spcPct val="30000"/>
              </a:spcBef>
            </a:pPr>
            <a:endParaRPr lang="en-US" sz="1600" dirty="0"/>
          </a:p>
          <a:p>
            <a:pPr>
              <a:lnSpc>
                <a:spcPct val="85000"/>
              </a:lnSpc>
              <a:spcBef>
                <a:spcPct val="30000"/>
              </a:spcBef>
            </a:pPr>
            <a:endParaRPr lang="en-US" sz="1600" dirty="0"/>
          </a:p>
          <a:p>
            <a:pPr lvl="1">
              <a:lnSpc>
                <a:spcPct val="85000"/>
              </a:lnSpc>
              <a:spcBef>
                <a:spcPct val="30000"/>
              </a:spcBef>
            </a:pPr>
            <a:endParaRPr lang="en-US" sz="1600"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p>
          <a:p>
            <a:pPr eaLnBrk="1" hangingPunct="1">
              <a:lnSpc>
                <a:spcPct val="85000"/>
              </a:lnSpc>
              <a:spcBef>
                <a:spcPct val="30000"/>
              </a:spcBef>
            </a:pPr>
            <a:endParaRPr lang="en-US" sz="1600" dirty="0"/>
          </a:p>
        </p:txBody>
      </p:sp>
    </p:spTree>
    <p:extLst>
      <p:ext uri="{BB962C8B-B14F-4D97-AF65-F5344CB8AC3E}">
        <p14:creationId xmlns="" xmlns:c="http://schemas.openxmlformats.org/drawingml/2006/chart" xmlns:c15="http://schemas.microsoft.com/office/drawing/2012/chart" xmlns:p14="http://schemas.microsoft.com/office/powerpoint/2010/main" val="2199869689"/>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de Chef — Préparer l'utilisation d'un couteau (suite)</a:t>
            </a:r>
          </a:p>
        </p:txBody>
      </p:sp>
      <p:sp>
        <p:nvSpPr>
          <p:cNvPr id="9" name="Content Placeholder 1"/>
          <p:cNvSpPr>
            <a:spLocks noGrp="1"/>
          </p:cNvSpPr>
          <p:nvPr>
            <p:ph idx="1"/>
          </p:nvPr>
        </p:nvSpPr>
        <p:spPr>
          <a:xfrm>
            <a:off x="181708" y="760935"/>
            <a:ext cx="8733692" cy="3691763"/>
          </a:xfrm>
        </p:spPr>
        <p:txBody>
          <a:bodyPr/>
          <a:lstStyle/>
          <a:p>
            <a:pPr marL="0" indent="0" rtl="0">
              <a:buNone/>
            </a:pPr>
            <a:r>
              <a:rPr lang="fr-FR" sz="1600" b="1" dirty="0" err="1"/>
              <a:t>Bootstrap</a:t>
            </a:r>
            <a:r>
              <a:rPr lang="fr-FR" sz="1600" b="1" dirty="0"/>
              <a:t> un nœud cible avec </a:t>
            </a:r>
            <a:r>
              <a:rPr lang="fr-FR" sz="1600" b="1" dirty="0" err="1"/>
              <a:t>knife</a:t>
            </a:r>
            <a:endParaRPr lang="fr-FR" sz="1600" b="1" dirty="0"/>
          </a:p>
          <a:p>
            <a:pPr rtl="0">
              <a:buFont typeface="Arial" panose="020B0604020202020204" pitchFamily="34" charset="0"/>
              <a:buChar char="•"/>
            </a:pPr>
            <a:r>
              <a:rPr lang="fr-FR" sz="1600" dirty="0"/>
              <a:t>Une fois que </a:t>
            </a:r>
            <a:r>
              <a:rPr lang="fr-FR" sz="1600" dirty="0" err="1"/>
              <a:t>Knife</a:t>
            </a:r>
            <a:r>
              <a:rPr lang="fr-FR" sz="1600" dirty="0"/>
              <a:t> est configuré, vous pouvez amorçage votre nœud cible.</a:t>
            </a:r>
          </a:p>
          <a:p>
            <a:pPr rtl="0">
              <a:buFont typeface="Arial" panose="020B0604020202020204" pitchFamily="34" charset="0"/>
              <a:buChar char="•"/>
            </a:pPr>
            <a:r>
              <a:rPr lang="fr-FR" sz="1600" dirty="0"/>
              <a:t>Pour amorçage, exécutez la commande suivante, en remplaçant les champs variables par vos informations. La commande est configurée pour utiliser l'authentification par clé à la machine cible.</a:t>
            </a:r>
          </a:p>
          <a:p>
            <a:pPr rtl="0">
              <a:buFont typeface="Arial" panose="020B0604020202020204" pitchFamily="34" charset="0"/>
              <a:buChar char="•"/>
            </a:pPr>
            <a:r>
              <a:rPr lang="fr-FR" sz="1600" dirty="0"/>
              <a:t>Les commandes redondantes </a:t>
            </a:r>
            <a:r>
              <a:rPr lang="fr-FR" sz="1600" dirty="0">
                <a:solidFill>
                  <a:schemeClr val="bg1"/>
                </a:solidFill>
                <a:highlight>
                  <a:srgbClr val="000000"/>
                </a:highlight>
                <a:latin typeface="Times New Roman" panose="02020603050405020304" pitchFamily="18" charset="0"/>
                <a:cs typeface="Times New Roman" panose="02020603050405020304" pitchFamily="18" charset="0"/>
              </a:rPr>
              <a:t>--</a:t>
            </a:r>
            <a:r>
              <a:rPr lang="fr-FR" sz="1600" dirty="0" err="1">
                <a:solidFill>
                  <a:schemeClr val="bg1"/>
                </a:solidFill>
                <a:highlight>
                  <a:srgbClr val="000000"/>
                </a:highlight>
                <a:latin typeface="Times New Roman" panose="02020603050405020304" pitchFamily="18" charset="0"/>
                <a:cs typeface="Times New Roman" panose="02020603050405020304" pitchFamily="18" charset="0"/>
              </a:rPr>
              <a:t>sudo</a:t>
            </a:r>
            <a:r>
              <a:rPr lang="fr-FR" sz="1600" b="1" dirty="0"/>
              <a:t> </a:t>
            </a:r>
            <a:r>
              <a:rPr lang="fr-FR" sz="1600" dirty="0" smtClean="0"/>
              <a:t>et</a:t>
            </a:r>
            <a:r>
              <a:rPr lang="fr-FR" sz="1600" dirty="0"/>
              <a:t> </a:t>
            </a:r>
            <a:r>
              <a:rPr lang="fr-FR" sz="1600" dirty="0">
                <a:solidFill>
                  <a:schemeClr val="bg1"/>
                </a:solidFill>
                <a:highlight>
                  <a:srgbClr val="000000"/>
                </a:highlight>
                <a:latin typeface="Times New Roman" panose="02020603050405020304" pitchFamily="18" charset="0"/>
                <a:cs typeface="Times New Roman" panose="02020603050405020304" pitchFamily="18" charset="0"/>
              </a:rPr>
              <a:t>--use-</a:t>
            </a:r>
            <a:r>
              <a:rPr lang="fr-FR" sz="1600" dirty="0" err="1">
                <a:solidFill>
                  <a:schemeClr val="bg1"/>
                </a:solidFill>
                <a:highlight>
                  <a:srgbClr val="000000"/>
                </a:highlight>
                <a:latin typeface="Times New Roman" panose="02020603050405020304" pitchFamily="18" charset="0"/>
                <a:cs typeface="Times New Roman" panose="02020603050405020304" pitchFamily="18" charset="0"/>
              </a:rPr>
              <a:t>sudo</a:t>
            </a:r>
            <a:r>
              <a:rPr lang="fr-FR" sz="1600" dirty="0">
                <a:solidFill>
                  <a:schemeClr val="bg1"/>
                </a:solidFill>
                <a:highlight>
                  <a:srgbClr val="000000"/>
                </a:highlight>
                <a:latin typeface="Times New Roman" panose="02020603050405020304" pitchFamily="18" charset="0"/>
                <a:cs typeface="Times New Roman" panose="02020603050405020304" pitchFamily="18" charset="0"/>
              </a:rPr>
              <a:t>-</a:t>
            </a:r>
            <a:r>
              <a:rPr lang="fr-FR" sz="1600" dirty="0" err="1">
                <a:solidFill>
                  <a:schemeClr val="bg1"/>
                </a:solidFill>
                <a:highlight>
                  <a:srgbClr val="000000"/>
                </a:highlight>
                <a:latin typeface="Times New Roman" panose="02020603050405020304" pitchFamily="18" charset="0"/>
                <a:cs typeface="Times New Roman" panose="02020603050405020304" pitchFamily="18" charset="0"/>
              </a:rPr>
              <a:t>password</a:t>
            </a:r>
            <a:r>
              <a:rPr lang="fr-FR" sz="1600" b="1" dirty="0"/>
              <a:t> </a:t>
            </a:r>
            <a:r>
              <a:rPr lang="fr-FR" sz="1600" dirty="0"/>
              <a:t>indiquent à </a:t>
            </a:r>
            <a:r>
              <a:rPr lang="fr-FR" sz="1600" dirty="0" err="1"/>
              <a:t>Knife</a:t>
            </a:r>
            <a:r>
              <a:rPr lang="fr-FR" sz="1600" dirty="0"/>
              <a:t> d'utiliser </a:t>
            </a:r>
            <a:r>
              <a:rPr lang="fr-FR" sz="1600" dirty="0" err="1"/>
              <a:t>sudo</a:t>
            </a:r>
            <a:r>
              <a:rPr lang="fr-FR" sz="1600" dirty="0"/>
              <a:t> pour terminer son travail. </a:t>
            </a:r>
          </a:p>
          <a:p>
            <a:pPr rtl="0">
              <a:buFont typeface="Arial" panose="020B0604020202020204" pitchFamily="34" charset="0"/>
              <a:buChar char="•"/>
            </a:pPr>
            <a:r>
              <a:rPr lang="fr-FR" sz="1600" dirty="0"/>
              <a:t>L'option </a:t>
            </a:r>
            <a:r>
              <a:rPr lang="fr-FR" sz="1600" dirty="0">
                <a:solidFill>
                  <a:schemeClr val="bg1"/>
                </a:solidFill>
                <a:highlight>
                  <a:srgbClr val="000000"/>
                </a:highlight>
                <a:latin typeface="Times New Roman" panose="02020603050405020304" pitchFamily="18" charset="0"/>
                <a:cs typeface="Times New Roman" panose="02020603050405020304" pitchFamily="18" charset="0"/>
              </a:rPr>
              <a:t>-P</a:t>
            </a:r>
            <a:r>
              <a:rPr lang="fr-FR" sz="1600" dirty="0"/>
              <a:t> fournit votre mot de passe </a:t>
            </a:r>
            <a:r>
              <a:rPr lang="fr-FR" sz="1600" dirty="0" err="1">
                <a:solidFill>
                  <a:schemeClr val="bg1"/>
                </a:solidFill>
                <a:highlight>
                  <a:srgbClr val="000000"/>
                </a:highlight>
                <a:latin typeface="Times New Roman" panose="02020603050405020304" pitchFamily="18" charset="0"/>
                <a:cs typeface="Times New Roman" panose="02020603050405020304" pitchFamily="18" charset="0"/>
              </a:rPr>
              <a:t>sudo</a:t>
            </a:r>
            <a:r>
              <a:rPr lang="fr-FR" sz="1600" dirty="0"/>
              <a:t> sur la machine cible. </a:t>
            </a:r>
          </a:p>
          <a:p>
            <a:pPr rtl="0">
              <a:buFont typeface="Arial" panose="020B0604020202020204" pitchFamily="34" charset="0"/>
              <a:buChar char="•"/>
            </a:pPr>
            <a:r>
              <a:rPr lang="fr-FR" sz="1600" dirty="0">
                <a:solidFill>
                  <a:schemeClr val="bg1"/>
                </a:solidFill>
                <a:highlight>
                  <a:srgbClr val="000000"/>
                </a:highlight>
                <a:latin typeface="Times New Roman" panose="02020603050405020304" pitchFamily="18" charset="0"/>
                <a:cs typeface="Times New Roman" panose="02020603050405020304" pitchFamily="18" charset="0"/>
              </a:rPr>
              <a:t>&lt;</a:t>
            </a:r>
            <a:r>
              <a:rPr lang="fr-FR" sz="1600" dirty="0" err="1">
                <a:solidFill>
                  <a:schemeClr val="bg1"/>
                </a:solidFill>
                <a:highlight>
                  <a:srgbClr val="000000"/>
                </a:highlight>
                <a:latin typeface="Times New Roman" panose="02020603050405020304" pitchFamily="18" charset="0"/>
                <a:cs typeface="Times New Roman" panose="02020603050405020304" pitchFamily="18" charset="0"/>
              </a:rPr>
              <a:t>name_for_your_node</a:t>
            </a:r>
            <a:r>
              <a:rPr lang="fr-FR" sz="1600" dirty="0">
                <a:solidFill>
                  <a:schemeClr val="bg1"/>
                </a:solidFill>
                <a:highlight>
                  <a:srgbClr val="000000"/>
                </a:highlight>
                <a:latin typeface="Times New Roman" panose="02020603050405020304" pitchFamily="18" charset="0"/>
                <a:cs typeface="Times New Roman" panose="02020603050405020304" pitchFamily="18" charset="0"/>
              </a:rPr>
              <a:t>&gt;</a:t>
            </a:r>
            <a:r>
              <a:rPr lang="fr-FR" sz="1600" b="1" dirty="0"/>
              <a:t> </a:t>
            </a:r>
            <a:r>
              <a:rPr lang="fr-FR" sz="1600" dirty="0"/>
              <a:t>est un nom arbitraire. L'indicateur </a:t>
            </a:r>
            <a:r>
              <a:rPr lang="fr-FR" sz="1600" dirty="0">
                <a:solidFill>
                  <a:schemeClr val="bg1"/>
                </a:solidFill>
                <a:highlight>
                  <a:srgbClr val="000000"/>
                </a:highlight>
                <a:latin typeface="Times New Roman" panose="02020603050405020304" pitchFamily="18" charset="0"/>
                <a:cs typeface="Times New Roman" panose="02020603050405020304" pitchFamily="18" charset="0"/>
              </a:rPr>
              <a:t>--</a:t>
            </a:r>
            <a:r>
              <a:rPr lang="fr-FR" sz="1600" dirty="0" err="1">
                <a:solidFill>
                  <a:schemeClr val="bg1"/>
                </a:solidFill>
                <a:highlight>
                  <a:srgbClr val="000000"/>
                </a:highlight>
                <a:latin typeface="Times New Roman" panose="02020603050405020304" pitchFamily="18" charset="0"/>
                <a:cs typeface="Times New Roman" panose="02020603050405020304" pitchFamily="18" charset="0"/>
              </a:rPr>
              <a:t>ssh</a:t>
            </a:r>
            <a:r>
              <a:rPr lang="fr-FR" sz="1600" dirty="0">
                <a:solidFill>
                  <a:schemeClr val="bg1"/>
                </a:solidFill>
                <a:highlight>
                  <a:srgbClr val="000000"/>
                </a:highlight>
                <a:latin typeface="Times New Roman" panose="02020603050405020304" pitchFamily="18" charset="0"/>
                <a:cs typeface="Times New Roman" panose="02020603050405020304" pitchFamily="18" charset="0"/>
              </a:rPr>
              <a:t>-</a:t>
            </a:r>
            <a:r>
              <a:rPr lang="fr-FR" sz="1600" dirty="0" err="1">
                <a:solidFill>
                  <a:schemeClr val="bg1"/>
                </a:solidFill>
                <a:highlight>
                  <a:srgbClr val="000000"/>
                </a:highlight>
                <a:latin typeface="Times New Roman" panose="02020603050405020304" pitchFamily="18" charset="0"/>
                <a:cs typeface="Times New Roman" panose="02020603050405020304" pitchFamily="18" charset="0"/>
              </a:rPr>
              <a:t>verify</a:t>
            </a:r>
            <a:r>
              <a:rPr lang="fr-FR" sz="1600" dirty="0">
                <a:solidFill>
                  <a:schemeClr val="bg1"/>
                </a:solidFill>
                <a:highlight>
                  <a:srgbClr val="000000"/>
                </a:highlight>
                <a:latin typeface="Times New Roman" panose="02020603050405020304" pitchFamily="18" charset="0"/>
                <a:cs typeface="Times New Roman" panose="02020603050405020304" pitchFamily="18" charset="0"/>
              </a:rPr>
              <a:t>-host-</a:t>
            </a:r>
            <a:r>
              <a:rPr lang="fr-FR" sz="1600" dirty="0" err="1">
                <a:solidFill>
                  <a:schemeClr val="bg1"/>
                </a:solidFill>
                <a:highlight>
                  <a:srgbClr val="000000"/>
                </a:highlight>
                <a:latin typeface="Times New Roman" panose="02020603050405020304" pitchFamily="18" charset="0"/>
                <a:cs typeface="Times New Roman" panose="02020603050405020304" pitchFamily="18" charset="0"/>
              </a:rPr>
              <a:t>key</a:t>
            </a:r>
            <a:r>
              <a:rPr lang="fr-FR" sz="1600" b="1" dirty="0"/>
              <a:t> </a:t>
            </a:r>
            <a:r>
              <a:rPr lang="fr-FR" sz="1600" dirty="0"/>
              <a:t> et l'argument font que la commande ne s'arrête pas et ne demande pas votre permission de manière interactive si elle constate que vous ne vous êtes jamais connecté à ce serveur auparavant.</a:t>
            </a:r>
          </a:p>
          <a:p>
            <a:pPr>
              <a:buFont typeface="Arial" panose="020B0604020202020204" pitchFamily="34" charset="0"/>
              <a:buChar char="•"/>
            </a:pPr>
            <a:endParaRPr lang="en-US" sz="1600" dirty="0"/>
          </a:p>
          <a:p>
            <a:pPr>
              <a:buFont typeface="Arial" panose="020B0604020202020204" pitchFamily="34" charset="0"/>
              <a:buChar char="•"/>
            </a:pPr>
            <a:endParaRPr lang="en-IN"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961664966"/>
      </p:ext>
    </p:extLst>
  </p:cSld>
  <p:clrMapOvr>
    <a:masterClrMapping/>
  </p:clrMapOvr>
  <p:transition spd="slow">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de Chef — Préparer l'utilisation d'un couteau (suite)</a:t>
            </a:r>
          </a:p>
        </p:txBody>
      </p:sp>
      <p:sp>
        <p:nvSpPr>
          <p:cNvPr id="9" name="Content Placeholder 1"/>
          <p:cNvSpPr>
            <a:spLocks noGrp="1"/>
          </p:cNvSpPr>
          <p:nvPr>
            <p:ph idx="1"/>
          </p:nvPr>
        </p:nvSpPr>
        <p:spPr>
          <a:xfrm>
            <a:off x="181708" y="760935"/>
            <a:ext cx="4056106" cy="3691763"/>
          </a:xfrm>
        </p:spPr>
        <p:txBody>
          <a:bodyPr/>
          <a:lstStyle/>
          <a:p>
            <a:pPr marL="0" indent="0" rtl="0">
              <a:buNone/>
            </a:pPr>
            <a:r>
              <a:rPr lang="fr-FR" sz="1600"/>
              <a:t>Si la commande fonctionne correctement, vous obtiendrez la sortie donnée. Notez que Chef a détecté l'installation précédente et ne l'a pas écrasée.</a:t>
            </a:r>
          </a:p>
        </p:txBody>
      </p:sp>
      <p:pic>
        <p:nvPicPr>
          <p:cNvPr id="2" name="Picture 1">
            <a:extLst>
              <a:ext uri="{FF2B5EF4-FFF2-40B4-BE49-F238E27FC236}">
                <a16:creationId xmlns="" xmlns:c="http://schemas.openxmlformats.org/drawingml/2006/chart" xmlns:c15="http://schemas.microsoft.com/office/drawing/2012/chart" xmlns:a16="http://schemas.microsoft.com/office/drawing/2014/main" id="{07AF38F1-C4F2-4172-A9AC-C25477FEF205}"/>
              </a:ext>
            </a:extLst>
          </p:cNvPr>
          <p:cNvPicPr>
            <a:picLocks noChangeAspect="1"/>
          </p:cNvPicPr>
          <p:nvPr/>
        </p:nvPicPr>
        <p:blipFill>
          <a:blip r:embed="rId4"/>
          <a:stretch>
            <a:fillRect/>
          </a:stretch>
        </p:blipFill>
        <p:spPr>
          <a:xfrm>
            <a:off x="4237814" y="768179"/>
            <a:ext cx="4387817" cy="4140000"/>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066925991"/>
      </p:ext>
    </p:extLst>
  </p:cSld>
  <p:clrMapOvr>
    <a:masterClrMapping/>
  </p:clrMapOvr>
  <p:transition spd="slow">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de Chef — Préparer l'utilisation d'un couteau (suite)</a:t>
            </a:r>
          </a:p>
        </p:txBody>
      </p:sp>
      <p:sp>
        <p:nvSpPr>
          <p:cNvPr id="9" name="Content Placeholder 1"/>
          <p:cNvSpPr>
            <a:spLocks noGrp="1"/>
          </p:cNvSpPr>
          <p:nvPr>
            <p:ph idx="1"/>
          </p:nvPr>
        </p:nvSpPr>
        <p:spPr>
          <a:xfrm>
            <a:off x="77373" y="739561"/>
            <a:ext cx="8944706" cy="3691763"/>
          </a:xfrm>
        </p:spPr>
        <p:txBody>
          <a:bodyPr/>
          <a:lstStyle/>
          <a:p>
            <a:pPr marL="0" indent="0" rtl="0">
              <a:buNone/>
            </a:pPr>
            <a:r>
              <a:rPr lang="fr-FR" sz="1600" b="1"/>
              <a:t>Chef Manage affiche votre nœud cible : </a:t>
            </a:r>
            <a:r>
              <a:rPr lang="fr-FR" sz="1600"/>
              <a:t>maintenant, si vous vérifiez à nouveau dans votre navigateur et actualisez Chef Manage, vous devriez voir que votre machine cible est désormais gérée par le serveur.</a:t>
            </a:r>
          </a:p>
          <a:p>
            <a:pPr>
              <a:buFont typeface="Arial" panose="020B0604020202020204" pitchFamily="34" charset="0"/>
              <a:buChar char="•"/>
            </a:pPr>
            <a:endParaRPr lang="en-IN" sz="1600" dirty="0"/>
          </a:p>
        </p:txBody>
      </p:sp>
      <p:pic>
        <p:nvPicPr>
          <p:cNvPr id="2" name="Picture 1">
            <a:extLst>
              <a:ext uri="{FF2B5EF4-FFF2-40B4-BE49-F238E27FC236}">
                <a16:creationId xmlns="" xmlns:c="http://schemas.openxmlformats.org/drawingml/2006/chart" xmlns:c15="http://schemas.microsoft.com/office/drawing/2012/chart" xmlns:a16="http://schemas.microsoft.com/office/drawing/2014/main" id="{A32CAAC3-1251-4951-92DF-4C566C7DB600}"/>
              </a:ext>
            </a:extLst>
          </p:cNvPr>
          <p:cNvPicPr>
            <a:picLocks noChangeAspect="1"/>
          </p:cNvPicPr>
          <p:nvPr/>
        </p:nvPicPr>
        <p:blipFill>
          <a:blip r:embed="rId4"/>
          <a:stretch>
            <a:fillRect/>
          </a:stretch>
        </p:blipFill>
        <p:spPr>
          <a:xfrm>
            <a:off x="982814" y="1564104"/>
            <a:ext cx="7068164" cy="3416969"/>
          </a:xfrm>
          <a:prstGeom prst="rect">
            <a:avLst/>
          </a:prstGeom>
          <a:ln>
            <a:solidFill>
              <a:schemeClr val="bg1">
                <a:lumMod val="75000"/>
              </a:schemeClr>
            </a:solidFill>
          </a:ln>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071070401"/>
      </p:ext>
    </p:extLst>
  </p:cSld>
  <p:clrMapOvr>
    <a:masterClrMapping/>
  </p:clrMapOvr>
  <p:transition spd="slow">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de Chef – Tout mettre ensemble</a:t>
            </a:r>
          </a:p>
        </p:txBody>
      </p:sp>
      <p:sp>
        <p:nvSpPr>
          <p:cNvPr id="9" name="Content Placeholder 1"/>
          <p:cNvSpPr>
            <a:spLocks noGrp="1"/>
          </p:cNvSpPr>
          <p:nvPr>
            <p:ph idx="1"/>
          </p:nvPr>
        </p:nvSpPr>
        <p:spPr>
          <a:xfrm>
            <a:off x="148281" y="856791"/>
            <a:ext cx="8905283" cy="4245316"/>
          </a:xfrm>
        </p:spPr>
        <p:txBody>
          <a:bodyPr/>
          <a:lstStyle/>
          <a:p>
            <a:pPr marL="0" indent="0" rtl="0">
              <a:buNone/>
            </a:pPr>
            <a:r>
              <a:rPr lang="fr-FR" sz="1600"/>
              <a:t>Maintenant, vous allez tout utiliser ensemble pour créer une recette réelle, la pousser vers le serveur et dire au client de la machine cible de réquisitionner et de converger vers la nouvelle configuration. </a:t>
            </a:r>
          </a:p>
          <a:p>
            <a:pPr rtl="0">
              <a:buFont typeface="Arial" panose="020B0604020202020204" pitchFamily="34" charset="0"/>
              <a:buChar char="•"/>
            </a:pPr>
            <a:r>
              <a:rPr lang="fr-FR" sz="1600"/>
              <a:t>Pour commencer, créez un livre de cuisine pour construire un site Web simple. Accédez à votre répertoire de livres de cuisine, créez un nouveau livre de recettes appelé </a:t>
            </a:r>
            <a:r>
              <a:rPr lang="fr-FR" sz="1600">
                <a:solidFill>
                  <a:schemeClr val="bg1"/>
                </a:solidFill>
                <a:highlight>
                  <a:srgbClr val="000000"/>
                </a:highlight>
                <a:latin typeface="Times New Roman" panose="02020603050405020304" pitchFamily="18" charset="0"/>
                <a:cs typeface="Times New Roman" panose="02020603050405020304" pitchFamily="18" charset="0"/>
              </a:rPr>
              <a:t>apache2</a:t>
            </a:r>
            <a:r>
              <a:rPr lang="fr-FR" sz="1600"/>
              <a:t> et naviguez dans celui-ci.</a:t>
            </a:r>
          </a:p>
          <a:p>
            <a:pPr rtl="0">
              <a:buFont typeface="Arial" panose="020B0604020202020204" pitchFamily="34" charset="0"/>
              <a:buChar char="•"/>
            </a:pPr>
            <a:r>
              <a:rPr lang="fr-FR" sz="1600"/>
              <a:t>Vérifiez la structure du dossier du livre de recettes. Il existe des dossiers déjà préparés pour les recettes et les attributs. Ajoutez un répertoire et un sous-répertoire facultatifs pour conserver les fichiers dont votre recette a besoin.</a:t>
            </a:r>
          </a:p>
          <a:p>
            <a:pPr rtl="0">
              <a:buFont typeface="Arial" panose="020B0604020202020204" pitchFamily="34" charset="0"/>
              <a:buChar char="•"/>
            </a:pPr>
            <a:r>
              <a:rPr lang="fr-FR" sz="1600"/>
              <a:t>Les fichiers dans le sous-répertoire </a:t>
            </a:r>
            <a:r>
              <a:rPr lang="fr-FR" sz="1600">
                <a:solidFill>
                  <a:schemeClr val="bg1"/>
                </a:solidFill>
                <a:highlight>
                  <a:srgbClr val="000000"/>
                </a:highlight>
                <a:latin typeface="Times New Roman" panose="02020603050405020304" pitchFamily="18" charset="0"/>
                <a:cs typeface="Times New Roman" panose="02020603050405020304" pitchFamily="18" charset="0"/>
              </a:rPr>
              <a:t>/default</a:t>
            </a:r>
            <a:r>
              <a:rPr lang="fr-FR" sz="1600"/>
              <a:t> d'un répertoire </a:t>
            </a:r>
            <a:r>
              <a:rPr lang="fr-FR" sz="1600">
                <a:solidFill>
                  <a:schemeClr val="bg1"/>
                </a:solidFill>
                <a:highlight>
                  <a:srgbClr val="000000"/>
                </a:highlight>
                <a:latin typeface="Times New Roman" panose="02020603050405020304" pitchFamily="18" charset="0"/>
                <a:cs typeface="Times New Roman" panose="02020603050405020304" pitchFamily="18" charset="0"/>
              </a:rPr>
              <a:t>/files</a:t>
            </a:r>
            <a:r>
              <a:rPr lang="fr-FR" sz="1600"/>
              <a:t> d'un livre de recettes peuvent être trouvés uniquement par nom de recette, aucun chemin n'est requis.</a:t>
            </a:r>
          </a:p>
          <a:p>
            <a:pPr>
              <a:buFont typeface="Arial" panose="020B0604020202020204" pitchFamily="34" charset="0"/>
              <a:buChar char="•"/>
            </a:pPr>
            <a:endParaRPr lang="en-US" sz="1600" dirty="0"/>
          </a:p>
          <a:p>
            <a:pPr marL="0" indent="0">
              <a:buNone/>
            </a:pPr>
            <a:endParaRPr lang="en-US" sz="1600" dirty="0"/>
          </a:p>
          <a:p>
            <a:pPr marL="0" indent="0">
              <a:buNone/>
            </a:pPr>
            <a:endParaRPr lang="en-US" sz="1600" dirty="0"/>
          </a:p>
          <a:p>
            <a:pPr>
              <a:buFont typeface="Arial" panose="020B0604020202020204" pitchFamily="34" charset="0"/>
              <a:buChar char="•"/>
            </a:pPr>
            <a:endParaRPr lang="en-US" sz="1600" dirty="0"/>
          </a:p>
          <a:p>
            <a:pPr>
              <a:buFont typeface="Arial" panose="020B0604020202020204" pitchFamily="34" charset="0"/>
              <a:buChar char="•"/>
            </a:pPr>
            <a:endParaRPr lang="en-US"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555450642"/>
      </p:ext>
    </p:extLst>
  </p:cSld>
  <p:clrMapOvr>
    <a:masterClrMapping/>
  </p:clrMapOvr>
  <p:transition spd="slow">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de Chef – Tout mettre ensemble (suite)</a:t>
            </a:r>
          </a:p>
        </p:txBody>
      </p:sp>
      <p:sp>
        <p:nvSpPr>
          <p:cNvPr id="9" name="Content Placeholder 1"/>
          <p:cNvSpPr>
            <a:spLocks noGrp="1"/>
          </p:cNvSpPr>
          <p:nvPr>
            <p:ph idx="1"/>
          </p:nvPr>
        </p:nvSpPr>
        <p:spPr>
          <a:xfrm>
            <a:off x="203200" y="748503"/>
            <a:ext cx="8531726" cy="3986142"/>
          </a:xfrm>
        </p:spPr>
        <p:txBody>
          <a:bodyPr/>
          <a:lstStyle/>
          <a:p>
            <a:pPr rtl="0">
              <a:buFont typeface="Arial" panose="020B0604020202020204" pitchFamily="34" charset="0"/>
              <a:buChar char="•"/>
            </a:pPr>
            <a:r>
              <a:rPr lang="fr-FR" sz="1400" dirty="0"/>
              <a:t>Maintenant, créez une page d'accueil pour votre site Web.</a:t>
            </a:r>
          </a:p>
        </p:txBody>
      </p:sp>
      <p:pic>
        <p:nvPicPr>
          <p:cNvPr id="3" name="Picture 2">
            <a:extLst>
              <a:ext uri="{FF2B5EF4-FFF2-40B4-BE49-F238E27FC236}">
                <a16:creationId xmlns="" xmlns:c="http://schemas.openxmlformats.org/drawingml/2006/chart" xmlns:c15="http://schemas.microsoft.com/office/drawing/2012/chart" xmlns:a16="http://schemas.microsoft.com/office/drawing/2014/main" id="{B54661B3-CF42-46ED-B5D1-F6A291BE7C4E}"/>
              </a:ext>
            </a:extLst>
          </p:cNvPr>
          <p:cNvPicPr>
            <a:picLocks noChangeAspect="1"/>
          </p:cNvPicPr>
          <p:nvPr/>
        </p:nvPicPr>
        <p:blipFill>
          <a:blip r:embed="rId4"/>
          <a:stretch>
            <a:fillRect/>
          </a:stretch>
        </p:blipFill>
        <p:spPr>
          <a:xfrm>
            <a:off x="2730500" y="1054270"/>
            <a:ext cx="2959615" cy="1710000"/>
          </a:xfrm>
          <a:prstGeom prst="rect">
            <a:avLst/>
          </a:prstGeom>
        </p:spPr>
      </p:pic>
      <p:sp>
        <p:nvSpPr>
          <p:cNvPr id="7" name="Content Placeholder 1">
            <a:extLst>
              <a:ext uri="{FF2B5EF4-FFF2-40B4-BE49-F238E27FC236}">
                <a16:creationId xmlns="" xmlns:c="http://schemas.openxmlformats.org/drawingml/2006/chart" xmlns:c15="http://schemas.microsoft.com/office/drawing/2012/chart" xmlns:a16="http://schemas.microsoft.com/office/drawing/2014/main" id="{DBA1B2CE-903A-4719-A7A2-42D7B7B2A8D8}"/>
              </a:ext>
            </a:extLst>
          </p:cNvPr>
          <p:cNvSpPr txBox="1">
            <a:spLocks/>
          </p:cNvSpPr>
          <p:nvPr/>
        </p:nvSpPr>
        <p:spPr bwMode="auto">
          <a:xfrm>
            <a:off x="203200" y="2764270"/>
            <a:ext cx="8531726" cy="608372"/>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400" dirty="0"/>
              <a:t>Sauvegardez le fichier et quittez. Accédez au répertoire des recettes, où Chef a déjà créé un fichier  </a:t>
            </a:r>
            <a:r>
              <a:rPr lang="fr-FR" sz="1400" dirty="0" err="1">
                <a:solidFill>
                  <a:schemeClr val="bg1"/>
                </a:solidFill>
                <a:highlight>
                  <a:srgbClr val="000000"/>
                </a:highlight>
                <a:latin typeface="Times New Roman" panose="02020603050405020304" pitchFamily="18" charset="0"/>
                <a:cs typeface="Times New Roman" panose="02020603050405020304" pitchFamily="18" charset="0"/>
              </a:rPr>
              <a:t>default.rb</a:t>
            </a:r>
            <a:r>
              <a:rPr lang="fr-FR" sz="1400" b="1" dirty="0"/>
              <a:t> </a:t>
            </a:r>
            <a:r>
              <a:rPr lang="fr-FR" sz="1400" dirty="0"/>
              <a:t>pour nous. Le fichier  </a:t>
            </a:r>
            <a:r>
              <a:rPr lang="fr-FR" sz="1400" dirty="0" err="1">
                <a:solidFill>
                  <a:schemeClr val="bg1"/>
                </a:solidFill>
                <a:highlight>
                  <a:srgbClr val="000000"/>
                </a:highlight>
                <a:latin typeface="Times New Roman" panose="02020603050405020304" pitchFamily="18" charset="0"/>
                <a:cs typeface="Times New Roman" panose="02020603050405020304" pitchFamily="18" charset="0"/>
              </a:rPr>
              <a:t>default.rb</a:t>
            </a:r>
            <a:r>
              <a:rPr lang="fr-FR" sz="1400" b="1" dirty="0"/>
              <a:t> </a:t>
            </a:r>
            <a:r>
              <a:rPr lang="fr-FR" sz="1400" dirty="0"/>
              <a:t> sera exécuté par défaut lorsque la recette est exécutée avec cette commande.</a:t>
            </a:r>
          </a:p>
        </p:txBody>
      </p:sp>
      <p:pic>
        <p:nvPicPr>
          <p:cNvPr id="4" name="Picture 3">
            <a:extLst>
              <a:ext uri="{FF2B5EF4-FFF2-40B4-BE49-F238E27FC236}">
                <a16:creationId xmlns="" xmlns:c="http://schemas.openxmlformats.org/drawingml/2006/chart" xmlns:c15="http://schemas.microsoft.com/office/drawing/2012/chart" xmlns:a16="http://schemas.microsoft.com/office/drawing/2014/main" id="{A6594083-93C2-44F5-A769-1CC62447A9F7}"/>
              </a:ext>
            </a:extLst>
          </p:cNvPr>
          <p:cNvPicPr>
            <a:picLocks noChangeAspect="1"/>
          </p:cNvPicPr>
          <p:nvPr/>
        </p:nvPicPr>
        <p:blipFill>
          <a:blip r:embed="rId5"/>
          <a:stretch>
            <a:fillRect/>
          </a:stretch>
        </p:blipFill>
        <p:spPr>
          <a:xfrm>
            <a:off x="2383088" y="3442400"/>
            <a:ext cx="4171950" cy="428625"/>
          </a:xfrm>
          <a:prstGeom prst="rect">
            <a:avLst/>
          </a:prstGeom>
        </p:spPr>
      </p:pic>
      <p:sp>
        <p:nvSpPr>
          <p:cNvPr id="10" name="Content Placeholder 1">
            <a:extLst>
              <a:ext uri="{FF2B5EF4-FFF2-40B4-BE49-F238E27FC236}">
                <a16:creationId xmlns="" xmlns:c="http://schemas.openxmlformats.org/drawingml/2006/chart" xmlns:c15="http://schemas.microsoft.com/office/drawing/2012/chart" xmlns:a16="http://schemas.microsoft.com/office/drawing/2014/main" id="{16E2A886-4CC4-49AA-AD88-24D838597FEF}"/>
              </a:ext>
            </a:extLst>
          </p:cNvPr>
          <p:cNvSpPr txBox="1">
            <a:spLocks/>
          </p:cNvSpPr>
          <p:nvPr/>
        </p:nvSpPr>
        <p:spPr bwMode="auto">
          <a:xfrm>
            <a:off x="203200" y="3893870"/>
            <a:ext cx="8531726" cy="608372"/>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400" dirty="0"/>
              <a:t>Ajoutez des données au fichier </a:t>
            </a:r>
            <a:r>
              <a:rPr lang="fr-FR" sz="1400" dirty="0" err="1">
                <a:solidFill>
                  <a:schemeClr val="bg1"/>
                </a:solidFill>
                <a:highlight>
                  <a:srgbClr val="000000"/>
                </a:highlight>
                <a:latin typeface="Times New Roman" panose="02020603050405020304" pitchFamily="18" charset="0"/>
                <a:cs typeface="Times New Roman" panose="02020603050405020304" pitchFamily="18" charset="0"/>
              </a:rPr>
              <a:t>default.rb</a:t>
            </a:r>
            <a:r>
              <a:rPr lang="fr-FR" sz="1400" b="1" dirty="0"/>
              <a:t> </a:t>
            </a:r>
            <a:r>
              <a:rPr lang="fr-FR" sz="1400" dirty="0"/>
              <a:t> et modifiez à nouveau le fichier.</a:t>
            </a:r>
          </a:p>
          <a:p>
            <a:pPr marL="0" indent="0">
              <a:buFont typeface="Wingdings" panose="05000000000000000000" pitchFamily="2" charset="2"/>
              <a:buNone/>
            </a:pPr>
            <a:endParaRPr lang="en-US" sz="1600" dirty="0"/>
          </a:p>
          <a:p>
            <a:pPr>
              <a:buFont typeface="Arial" panose="020B0604020202020204" pitchFamily="34" charset="0"/>
              <a:buChar char="•"/>
            </a:pPr>
            <a:endParaRPr lang="en-US" sz="1600" dirty="0"/>
          </a:p>
        </p:txBody>
      </p:sp>
      <p:pic>
        <p:nvPicPr>
          <p:cNvPr id="5" name="Picture 4">
            <a:extLst>
              <a:ext uri="{FF2B5EF4-FFF2-40B4-BE49-F238E27FC236}">
                <a16:creationId xmlns="" xmlns:c="http://schemas.openxmlformats.org/drawingml/2006/chart" xmlns:c15="http://schemas.microsoft.com/office/drawing/2012/chart" xmlns:a16="http://schemas.microsoft.com/office/drawing/2014/main" id="{03184F7D-B8BF-4A88-B190-0583641E8122}"/>
              </a:ext>
            </a:extLst>
          </p:cNvPr>
          <p:cNvPicPr>
            <a:picLocks noChangeAspect="1"/>
          </p:cNvPicPr>
          <p:nvPr/>
        </p:nvPicPr>
        <p:blipFill>
          <a:blip r:embed="rId6"/>
          <a:stretch>
            <a:fillRect/>
          </a:stretch>
        </p:blipFill>
        <p:spPr>
          <a:xfrm>
            <a:off x="2665218" y="4253014"/>
            <a:ext cx="3705225" cy="457200"/>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3906131929"/>
      </p:ext>
    </p:extLst>
  </p:cSld>
  <p:clrMapOvr>
    <a:masterClrMapping/>
  </p:clrMapOvr>
  <p:transition spd="slow">
    <p:wip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de Chef – Tout mettre ensemble (suite)</a:t>
            </a:r>
          </a:p>
        </p:txBody>
      </p:sp>
      <p:sp>
        <p:nvSpPr>
          <p:cNvPr id="9" name="Content Placeholder 1"/>
          <p:cNvSpPr>
            <a:spLocks noGrp="1"/>
          </p:cNvSpPr>
          <p:nvPr>
            <p:ph idx="1"/>
          </p:nvPr>
        </p:nvSpPr>
        <p:spPr>
          <a:xfrm>
            <a:off x="203200" y="856791"/>
            <a:ext cx="3826933" cy="3986142"/>
          </a:xfrm>
        </p:spPr>
        <p:txBody>
          <a:bodyPr/>
          <a:lstStyle/>
          <a:p>
            <a:pPr rtl="0">
              <a:buFont typeface="Arial" panose="020B0604020202020204" pitchFamily="34" charset="0"/>
              <a:buChar char="•"/>
            </a:pPr>
            <a:r>
              <a:rPr lang="fr-FR" sz="1600"/>
              <a:t>L'en-tête en haut est créé pour vous. En dessous, la recette effectue trois actions.</a:t>
            </a:r>
          </a:p>
          <a:p>
            <a:pPr lvl="1" rtl="0">
              <a:buFont typeface="Arial" panose="020B0604020202020204" pitchFamily="34" charset="0"/>
              <a:buChar char="•"/>
            </a:pPr>
            <a:r>
              <a:rPr lang="fr-FR" sz="1600"/>
              <a:t>La première ressource que vous appelez </a:t>
            </a:r>
            <a:r>
              <a:rPr lang="fr-FR" sz="1600">
                <a:solidFill>
                  <a:schemeClr val="bg1"/>
                </a:solidFill>
                <a:highlight>
                  <a:srgbClr val="000000"/>
                </a:highlight>
                <a:latin typeface="Times New Roman" panose="02020603050405020304" pitchFamily="18" charset="0"/>
                <a:cs typeface="Times New Roman" panose="02020603050405020304" pitchFamily="18" charset="0"/>
              </a:rPr>
              <a:t>apt_update</a:t>
            </a:r>
            <a:r>
              <a:rPr lang="fr-FR" sz="1600" b="1"/>
              <a:t> </a:t>
            </a:r>
            <a:r>
              <a:rPr lang="fr-FR" sz="1600"/>
              <a:t>gère le gestionnaire de paquets apt sur Debian. </a:t>
            </a:r>
          </a:p>
          <a:p>
            <a:pPr lvl="1" rtl="0">
              <a:buFont typeface="Arial" panose="020B0604020202020204" pitchFamily="34" charset="0"/>
              <a:buChar char="•"/>
            </a:pPr>
            <a:r>
              <a:rPr lang="fr-FR" sz="1600"/>
              <a:t>La fonction de package est utilisée pour installer le paquet apache2 à partir de référentiels publics.</a:t>
            </a:r>
          </a:p>
          <a:p>
            <a:pPr lvl="1" rtl="0">
              <a:buFont typeface="Arial" panose="020B0604020202020204" pitchFamily="34" charset="0"/>
              <a:buChar char="•"/>
            </a:pPr>
            <a:r>
              <a:rPr lang="fr-FR" sz="1600"/>
              <a:t>Enfin, vous utilisez la ressource  </a:t>
            </a:r>
            <a:r>
              <a:rPr lang="fr-FR" sz="1600">
                <a:solidFill>
                  <a:schemeClr val="bg1"/>
                </a:solidFill>
                <a:highlight>
                  <a:srgbClr val="000000"/>
                </a:highlight>
                <a:latin typeface="Times New Roman" panose="02020603050405020304" pitchFamily="18" charset="0"/>
                <a:cs typeface="Times New Roman" panose="02020603050405020304" pitchFamily="18" charset="0"/>
              </a:rPr>
              <a:t>cookbook_file</a:t>
            </a:r>
            <a:r>
              <a:rPr lang="fr-FR" sz="1600" b="1"/>
              <a:t> </a:t>
            </a:r>
            <a:r>
              <a:rPr lang="fr-FR" sz="1600"/>
              <a:t> pour copier le fichier </a:t>
            </a:r>
            <a:r>
              <a:rPr lang="fr-FR" sz="1600">
                <a:solidFill>
                  <a:schemeClr val="bg1"/>
                </a:solidFill>
                <a:highlight>
                  <a:srgbClr val="000000"/>
                </a:highlight>
                <a:latin typeface="Times New Roman" panose="02020603050405020304" pitchFamily="18" charset="0"/>
                <a:cs typeface="Times New Roman" panose="02020603050405020304" pitchFamily="18" charset="0"/>
              </a:rPr>
              <a:t>index.html</a:t>
            </a:r>
            <a:r>
              <a:rPr lang="fr-FR" sz="1600" b="1"/>
              <a:t> </a:t>
            </a:r>
            <a:r>
              <a:rPr lang="fr-FR" sz="1600"/>
              <a:t> à partir de  </a:t>
            </a:r>
            <a:r>
              <a:rPr lang="fr-FR" sz="1600">
                <a:solidFill>
                  <a:schemeClr val="bg1"/>
                </a:solidFill>
                <a:highlight>
                  <a:srgbClr val="000000"/>
                </a:highlight>
                <a:latin typeface="Times New Roman" panose="02020603050405020304" pitchFamily="18" charset="0"/>
                <a:cs typeface="Times New Roman" panose="02020603050405020304" pitchFamily="18" charset="0"/>
              </a:rPr>
              <a:t>/files/default</a:t>
            </a:r>
            <a:r>
              <a:rPr lang="fr-FR" sz="1600" b="1"/>
              <a:t> </a:t>
            </a:r>
            <a:r>
              <a:rPr lang="fr-FR" sz="1600"/>
              <a:t> dans un répertoire sur le serveur cible.</a:t>
            </a:r>
          </a:p>
          <a:p>
            <a:pPr marL="0" indent="0">
              <a:buNone/>
            </a:pPr>
            <a:endParaRPr lang="en-US" sz="1600" dirty="0"/>
          </a:p>
          <a:p>
            <a:pPr>
              <a:buFont typeface="Arial" panose="020B0604020202020204" pitchFamily="34" charset="0"/>
              <a:buChar char="•"/>
            </a:pPr>
            <a:endParaRPr lang="en-US" sz="1600" dirty="0"/>
          </a:p>
        </p:txBody>
      </p:sp>
      <p:pic>
        <p:nvPicPr>
          <p:cNvPr id="11" name="Picture 10">
            <a:extLst>
              <a:ext uri="{FF2B5EF4-FFF2-40B4-BE49-F238E27FC236}">
                <a16:creationId xmlns="" xmlns:c="http://schemas.openxmlformats.org/drawingml/2006/chart" xmlns:c15="http://schemas.microsoft.com/office/drawing/2012/chart" xmlns:a16="http://schemas.microsoft.com/office/drawing/2014/main" id="{14ED7263-D2C5-4859-AAE2-C47D97C00F79}"/>
              </a:ext>
            </a:extLst>
          </p:cNvPr>
          <p:cNvPicPr>
            <a:picLocks noChangeAspect="1"/>
          </p:cNvPicPr>
          <p:nvPr/>
        </p:nvPicPr>
        <p:blipFill>
          <a:blip r:embed="rId4"/>
          <a:stretch>
            <a:fillRect/>
          </a:stretch>
        </p:blipFill>
        <p:spPr>
          <a:xfrm>
            <a:off x="4149529" y="1008195"/>
            <a:ext cx="4712248" cy="3420000"/>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913388175"/>
      </p:ext>
    </p:extLst>
  </p:cSld>
  <p:clrMapOvr>
    <a:masterClrMapping/>
  </p:clrMapOvr>
  <p:transition spd="slow">
    <p:wip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de Chef – Tout mettre ensemble (suite)</a:t>
            </a:r>
          </a:p>
        </p:txBody>
      </p:sp>
      <p:sp>
        <p:nvSpPr>
          <p:cNvPr id="9" name="Content Placeholder 1"/>
          <p:cNvSpPr>
            <a:spLocks noGrp="1"/>
          </p:cNvSpPr>
          <p:nvPr>
            <p:ph idx="1"/>
          </p:nvPr>
        </p:nvSpPr>
        <p:spPr>
          <a:xfrm>
            <a:off x="191911" y="856791"/>
            <a:ext cx="8861778" cy="3940987"/>
          </a:xfrm>
        </p:spPr>
        <p:txBody>
          <a:bodyPr/>
          <a:lstStyle/>
          <a:p>
            <a:pPr rtl="0">
              <a:buFont typeface="Arial" panose="020B0604020202020204" pitchFamily="34" charset="0"/>
              <a:buChar char="•"/>
            </a:pPr>
            <a:r>
              <a:rPr lang="fr-FR" sz="1200" dirty="0"/>
              <a:t>Enregistrez le fichier </a:t>
            </a:r>
            <a:r>
              <a:rPr lang="fr-FR" sz="1200" dirty="0">
                <a:solidFill>
                  <a:schemeClr val="bg1"/>
                </a:solidFill>
                <a:highlight>
                  <a:srgbClr val="000000"/>
                </a:highlight>
                <a:latin typeface="Times New Roman" panose="02020603050405020304" pitchFamily="18" charset="0"/>
                <a:cs typeface="Times New Roman" panose="02020603050405020304" pitchFamily="18" charset="0"/>
              </a:rPr>
              <a:t>.</a:t>
            </a:r>
            <a:r>
              <a:rPr lang="fr-FR" sz="1200" dirty="0" err="1">
                <a:solidFill>
                  <a:schemeClr val="bg1"/>
                </a:solidFill>
                <a:highlight>
                  <a:srgbClr val="000000"/>
                </a:highlight>
                <a:latin typeface="Times New Roman" panose="02020603050405020304" pitchFamily="18" charset="0"/>
                <a:cs typeface="Times New Roman" panose="02020603050405020304" pitchFamily="18" charset="0"/>
              </a:rPr>
              <a:t>rb</a:t>
            </a:r>
            <a:r>
              <a:rPr lang="fr-FR" sz="1200" dirty="0">
                <a:solidFill>
                  <a:schemeClr val="bg1"/>
                </a:solidFill>
                <a:highlight>
                  <a:srgbClr val="000000"/>
                </a:highlight>
                <a:latin typeface="Times New Roman" panose="02020603050405020304" pitchFamily="18" charset="0"/>
                <a:cs typeface="Times New Roman" panose="02020603050405020304" pitchFamily="18" charset="0"/>
              </a:rPr>
              <a:t> par défaut</a:t>
            </a:r>
            <a:r>
              <a:rPr lang="fr-FR" sz="1200" dirty="0"/>
              <a:t>, puis téléchargez le livre de cuisine sur le serveur.</a:t>
            </a:r>
          </a:p>
          <a:p>
            <a:pPr rtl="0">
              <a:buFont typeface="Arial" panose="020B0604020202020204" pitchFamily="34" charset="0"/>
              <a:buChar char="•"/>
            </a:pPr>
            <a:r>
              <a:rPr lang="fr-FR" sz="1200" dirty="0"/>
              <a:t>Vous pouvez ensuite confirmer que le serveur gère votre nœud cible.</a:t>
            </a:r>
          </a:p>
          <a:p>
            <a:pPr rtl="0">
              <a:buFont typeface="Arial" panose="020B0604020202020204" pitchFamily="34" charset="0"/>
              <a:buChar char="•"/>
            </a:pPr>
            <a:r>
              <a:rPr lang="fr-FR" sz="1200" dirty="0"/>
              <a:t>L'application </a:t>
            </a:r>
            <a:r>
              <a:rPr lang="fr-FR" sz="1200" dirty="0" err="1"/>
              <a:t>Knife</a:t>
            </a:r>
            <a:r>
              <a:rPr lang="fr-FR" sz="1200" dirty="0"/>
              <a:t> peut interagir avec votre éditeur préféré. Pour activer cette option, effectuez l'exportation suivante avec le nom de votre éditeur :</a:t>
            </a:r>
          </a:p>
          <a:p>
            <a:pPr>
              <a:buFont typeface="Arial" panose="020B0604020202020204" pitchFamily="34" charset="0"/>
              <a:buChar char="•"/>
            </a:pPr>
            <a:endParaRPr lang="en-US" sz="1400" dirty="0"/>
          </a:p>
        </p:txBody>
      </p:sp>
      <p:pic>
        <p:nvPicPr>
          <p:cNvPr id="5" name="Picture 4">
            <a:extLst>
              <a:ext uri="{FF2B5EF4-FFF2-40B4-BE49-F238E27FC236}">
                <a16:creationId xmlns="" xmlns:c="http://schemas.openxmlformats.org/drawingml/2006/chart" xmlns:c15="http://schemas.microsoft.com/office/drawing/2012/chart" xmlns:a16="http://schemas.microsoft.com/office/drawing/2014/main" id="{B2390140-A5CC-40EC-95BF-D34E173381A7}"/>
              </a:ext>
            </a:extLst>
          </p:cNvPr>
          <p:cNvPicPr>
            <a:picLocks noChangeAspect="1"/>
          </p:cNvPicPr>
          <p:nvPr/>
        </p:nvPicPr>
        <p:blipFill>
          <a:blip r:embed="rId4"/>
          <a:stretch>
            <a:fillRect/>
          </a:stretch>
        </p:blipFill>
        <p:spPr>
          <a:xfrm>
            <a:off x="2645983" y="2005997"/>
            <a:ext cx="2215742" cy="432000"/>
          </a:xfrm>
          <a:prstGeom prst="rect">
            <a:avLst/>
          </a:prstGeom>
        </p:spPr>
      </p:pic>
      <p:sp>
        <p:nvSpPr>
          <p:cNvPr id="7" name="Content Placeholder 1">
            <a:extLst>
              <a:ext uri="{FF2B5EF4-FFF2-40B4-BE49-F238E27FC236}">
                <a16:creationId xmlns="" xmlns:c="http://schemas.openxmlformats.org/drawingml/2006/chart" xmlns:c15="http://schemas.microsoft.com/office/drawing/2012/chart" xmlns:a16="http://schemas.microsoft.com/office/drawing/2014/main" id="{B393E534-775F-4583-ABFF-5AF0D3B64B2E}"/>
              </a:ext>
            </a:extLst>
          </p:cNvPr>
          <p:cNvSpPr txBox="1">
            <a:spLocks/>
          </p:cNvSpPr>
          <p:nvPr/>
        </p:nvSpPr>
        <p:spPr bwMode="auto">
          <a:xfrm>
            <a:off x="191911" y="2571750"/>
            <a:ext cx="4941563" cy="3986142"/>
          </a:xfrm>
          <a:prstGeom prst="rect">
            <a:avLst/>
          </a:prstGeom>
          <a:noFill/>
          <a:ln>
            <a:noFill/>
          </a:ln>
          <a:extLst>
            <a:ext uri="{909E8E84-426E-40DD-AFC4-6F175D3DCCD1}">
              <a14:hiddenFill xmlns="" xmlns:c="http://schemas.openxmlformats.org/drawingml/2006/chart" xmlns:c15="http://schemas.microsoft.com/office/drawing/2012/chart" xmlns:a14="http://schemas.microsoft.com/office/drawing/2010/main">
                <a:solidFill>
                  <a:srgbClr val="FFFFFF"/>
                </a:solidFill>
              </a14:hiddenFill>
            </a:ext>
            <a:ext uri="{91240B29-F687-4F45-9708-019B960494DF}">
              <a14:hiddenLine xmlns="" xmlns:c="http://schemas.openxmlformats.org/drawingml/2006/chart" xmlns:c15="http://schemas.microsoft.com/office/drawing/2012/chart"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200" dirty="0"/>
              <a:t>Cela permet à la commande suivante de s'exécuter de manière interactive, en plaçant la définition du nœud dans vi pour vous permettre de la modifier manuellement.</a:t>
            </a:r>
          </a:p>
          <a:p>
            <a:pPr rtl="0">
              <a:buFont typeface="Arial" panose="020B0604020202020204" pitchFamily="34" charset="0"/>
              <a:buChar char="•"/>
            </a:pPr>
            <a:r>
              <a:rPr lang="fr-FR" sz="1200" dirty="0"/>
              <a:t>Comme vous pouvez le voir, l'expression </a:t>
            </a:r>
            <a:r>
              <a:rPr lang="fr-FR" sz="1200" dirty="0">
                <a:solidFill>
                  <a:schemeClr val="bg1"/>
                </a:solidFill>
                <a:highlight>
                  <a:srgbClr val="000000"/>
                </a:highlight>
                <a:latin typeface="Times New Roman" panose="02020603050405020304" pitchFamily="18" charset="0"/>
                <a:cs typeface="Times New Roman" panose="02020603050405020304" pitchFamily="18" charset="0"/>
              </a:rPr>
              <a:t>"</a:t>
            </a:r>
            <a:r>
              <a:rPr lang="fr-FR" sz="1200" dirty="0" err="1">
                <a:solidFill>
                  <a:schemeClr val="bg1"/>
                </a:solidFill>
                <a:highlight>
                  <a:srgbClr val="000000"/>
                </a:highlight>
                <a:latin typeface="Times New Roman" panose="02020603050405020304" pitchFamily="18" charset="0"/>
                <a:cs typeface="Times New Roman" panose="02020603050405020304" pitchFamily="18" charset="0"/>
              </a:rPr>
              <a:t>recipe</a:t>
            </a:r>
            <a:r>
              <a:rPr lang="fr-FR" sz="1200" dirty="0">
                <a:solidFill>
                  <a:schemeClr val="bg1"/>
                </a:solidFill>
                <a:highlight>
                  <a:srgbClr val="000000"/>
                </a:highlight>
                <a:latin typeface="Times New Roman" panose="02020603050405020304" pitchFamily="18" charset="0"/>
                <a:cs typeface="Times New Roman" panose="02020603050405020304" pitchFamily="18" charset="0"/>
              </a:rPr>
              <a:t>[apache2]"</a:t>
            </a:r>
            <a:r>
              <a:rPr lang="fr-FR" sz="1200" b="1" dirty="0"/>
              <a:t> </a:t>
            </a:r>
            <a:r>
              <a:rPr lang="fr-FR" sz="1200" dirty="0"/>
              <a:t> a été ajoutée au tableau  </a:t>
            </a:r>
            <a:r>
              <a:rPr lang="fr-FR" sz="1200" dirty="0" err="1">
                <a:solidFill>
                  <a:schemeClr val="bg1"/>
                </a:solidFill>
                <a:highlight>
                  <a:srgbClr val="000000"/>
                </a:highlight>
                <a:latin typeface="Times New Roman" panose="02020603050405020304" pitchFamily="18" charset="0"/>
                <a:cs typeface="Times New Roman" panose="02020603050405020304" pitchFamily="18" charset="0"/>
              </a:rPr>
              <a:t>run_list</a:t>
            </a:r>
            <a:r>
              <a:rPr lang="fr-FR" sz="1200" b="1" dirty="0"/>
              <a:t> </a:t>
            </a:r>
            <a:r>
              <a:rPr lang="fr-FR" sz="1200" dirty="0"/>
              <a:t> qui contient une liste ordonnée des recettes que vous souhaitez appliquer à ce nœud.</a:t>
            </a:r>
          </a:p>
          <a:p>
            <a:pPr rtl="0">
              <a:buFont typeface="Arial" panose="020B0604020202020204" pitchFamily="34" charset="0"/>
              <a:buChar char="•"/>
            </a:pPr>
            <a:r>
              <a:rPr lang="fr-FR" sz="1200" dirty="0"/>
              <a:t>Enregistrez le fichier de la manière habituelle. </a:t>
            </a:r>
            <a:r>
              <a:rPr lang="fr-FR" sz="1200" dirty="0" err="1"/>
              <a:t>Knife</a:t>
            </a:r>
            <a:r>
              <a:rPr lang="fr-FR" sz="1200" dirty="0"/>
              <a:t> pousse immédiatement la modification vers le serveur Infra.</a:t>
            </a:r>
          </a:p>
        </p:txBody>
      </p:sp>
      <p:pic>
        <p:nvPicPr>
          <p:cNvPr id="8" name="Picture 7">
            <a:extLst>
              <a:ext uri="{FF2B5EF4-FFF2-40B4-BE49-F238E27FC236}">
                <a16:creationId xmlns="" xmlns:c="http://schemas.openxmlformats.org/drawingml/2006/chart" xmlns:c15="http://schemas.microsoft.com/office/drawing/2012/chart" xmlns:a16="http://schemas.microsoft.com/office/drawing/2014/main" id="{4C7FF5F7-9BF5-4C05-BBCD-992CCF7FEC23}"/>
              </a:ext>
            </a:extLst>
          </p:cNvPr>
          <p:cNvPicPr>
            <a:picLocks noChangeAspect="1"/>
          </p:cNvPicPr>
          <p:nvPr/>
        </p:nvPicPr>
        <p:blipFill>
          <a:blip r:embed="rId5"/>
          <a:stretch>
            <a:fillRect/>
          </a:stretch>
        </p:blipFill>
        <p:spPr>
          <a:xfrm>
            <a:off x="5390147" y="2219055"/>
            <a:ext cx="2614864" cy="2548545"/>
          </a:xfrm>
          <a:prstGeom prst="rect">
            <a:avLst/>
          </a:prstGeom>
        </p:spPr>
      </p:pic>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797425622"/>
      </p:ext>
    </p:extLst>
  </p:cSld>
  <p:clrMapOvr>
    <a:masterClrMapping/>
  </p:clrMapOvr>
  <p:transition spd="slow">
    <p:wip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fr-FR" sz="1600"/>
              <a:t>Outils d'automatisation</a:t>
            </a:r>
            <a:r>
              <a:rPr lang="en-US" altLang="en-US" dirty="0"/>
              <a:t/>
            </a:r>
            <a:br>
              <a:rPr lang="en-US" altLang="en-US" dirty="0"/>
            </a:br>
            <a:r>
              <a:rPr lang="fr-FR"/>
              <a:t>Exemple de Chef – Tout mettre ensemble (suite)</a:t>
            </a:r>
          </a:p>
        </p:txBody>
      </p:sp>
      <p:sp>
        <p:nvSpPr>
          <p:cNvPr id="9" name="Content Placeholder 1"/>
          <p:cNvSpPr>
            <a:spLocks noGrp="1"/>
          </p:cNvSpPr>
          <p:nvPr>
            <p:ph idx="1"/>
          </p:nvPr>
        </p:nvSpPr>
        <p:spPr>
          <a:xfrm>
            <a:off x="191911" y="856791"/>
            <a:ext cx="8805333" cy="3986142"/>
          </a:xfrm>
        </p:spPr>
        <p:txBody>
          <a:bodyPr/>
          <a:lstStyle/>
          <a:p>
            <a:pPr rtl="0">
              <a:buFont typeface="Arial" panose="020B0604020202020204" pitchFamily="34" charset="0"/>
              <a:buChar char="•"/>
            </a:pPr>
            <a:r>
              <a:rPr lang="fr-FR" sz="1600"/>
              <a:t>Enfin, vous pouvez utiliser la commande </a:t>
            </a:r>
            <a:r>
              <a:rPr lang="fr-FR" sz="1600">
                <a:solidFill>
                  <a:schemeClr val="bg1"/>
                </a:solidFill>
                <a:highlight>
                  <a:srgbClr val="000000"/>
                </a:highlight>
                <a:latin typeface="Times New Roman" panose="02020603050405020304" pitchFamily="18" charset="0"/>
                <a:cs typeface="Times New Roman" panose="02020603050405020304" pitchFamily="18" charset="0"/>
              </a:rPr>
              <a:t>knife ssh</a:t>
            </a:r>
            <a:r>
              <a:rPr lang="fr-FR" sz="1600"/>
              <a:t> pour identifier le nœud, vous y connecter de manière non interactive en utilisant SSH et exécuter l'application </a:t>
            </a:r>
            <a:r>
              <a:rPr lang="fr-FR" sz="1600">
                <a:solidFill>
                  <a:schemeClr val="bg1"/>
                </a:solidFill>
                <a:highlight>
                  <a:srgbClr val="000000"/>
                </a:highlight>
                <a:latin typeface="Times New Roman" panose="02020603050405020304" pitchFamily="18" charset="0"/>
                <a:cs typeface="Times New Roman" panose="02020603050405020304" pitchFamily="18" charset="0"/>
              </a:rPr>
              <a:t>chef-client</a:t>
            </a:r>
            <a:r>
              <a:rPr lang="fr-FR" sz="1600"/>
              <a:t>.</a:t>
            </a:r>
          </a:p>
          <a:p>
            <a:pPr rtl="0">
              <a:buFont typeface="Arial" panose="020B0604020202020204" pitchFamily="34" charset="0"/>
              <a:buChar char="•"/>
            </a:pPr>
            <a:r>
              <a:rPr lang="fr-FR" sz="1600"/>
              <a:t>Si tout se passe bien, Knife vous renvoie un journal très long qui vous montre exactement le contenu du fichier qui a été écrasé, et confirme chaque étape de la recette au fur et à mesure qu'elle s'exécute.</a:t>
            </a:r>
          </a:p>
          <a:p>
            <a:pPr rtl="0">
              <a:buFont typeface="Arial" panose="020B0604020202020204" pitchFamily="34" charset="0"/>
              <a:buChar char="•"/>
            </a:pPr>
            <a:r>
              <a:rPr lang="fr-FR" sz="1600"/>
              <a:t>À ce stade, vous devriez être en mesure de pointer un navigateur vers l'adresse IP de la machine cible et de voir votre nouvelle page d'index. </a:t>
            </a:r>
            <a:r>
              <a:rPr lang="en-US" sz="1600" dirty="0"/>
              <a:t/>
            </a:r>
            <a:br>
              <a:rPr lang="en-US" sz="1600" dirty="0"/>
            </a:br>
            <a:endParaRPr lang="en-US" sz="16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907272741"/>
      </p:ext>
    </p:extLst>
  </p:cSld>
  <p:clrMapOvr>
    <a:masterClrMapping/>
  </p:clrMapOvr>
  <p:transition spd="slow">
    <p:wip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noChangeArrowheads="1"/>
          </p:cNvSpPr>
          <p:nvPr>
            <p:ph type="title"/>
          </p:nvPr>
        </p:nvSpPr>
        <p:spPr>
          <a:xfrm>
            <a:off x="1" y="41393"/>
            <a:ext cx="9144000" cy="789880"/>
          </a:xfrm>
        </p:spPr>
        <p:txBody>
          <a:bodyPr/>
          <a:lstStyle/>
          <a:p>
            <a:pPr rtl="0"/>
            <a:r>
              <a:rPr lang="en-US" altLang="en-US" dirty="0"/>
              <a:t/>
            </a:r>
            <a:br>
              <a:rPr lang="en-US" altLang="en-US" dirty="0"/>
            </a:br>
            <a:r>
              <a:rPr lang="fr-FR"/>
              <a:t>Résumé des outils d'automatisation des outils d'automatisation</a:t>
            </a:r>
          </a:p>
        </p:txBody>
      </p:sp>
      <p:sp>
        <p:nvSpPr>
          <p:cNvPr id="9" name="Content Placeholder 1"/>
          <p:cNvSpPr>
            <a:spLocks noGrp="1"/>
          </p:cNvSpPr>
          <p:nvPr>
            <p:ph idx="1"/>
          </p:nvPr>
        </p:nvSpPr>
        <p:spPr>
          <a:xfrm>
            <a:off x="160639" y="856790"/>
            <a:ext cx="8832636" cy="3838777"/>
          </a:xfrm>
        </p:spPr>
        <p:txBody>
          <a:bodyPr/>
          <a:lstStyle/>
          <a:p>
            <a:pPr marL="0" indent="0" rtl="0">
              <a:buNone/>
            </a:pPr>
            <a:r>
              <a:rPr lang="fr-FR" sz="1400" b="1" dirty="0"/>
              <a:t>Résumé</a:t>
            </a:r>
          </a:p>
          <a:p>
            <a:pPr marL="0" indent="0" rtl="0">
              <a:buNone/>
            </a:pPr>
            <a:r>
              <a:rPr lang="fr-FR" sz="1400" dirty="0"/>
              <a:t>Il s'agit d'une introduction de haut niveau à trois trousses d'outils </a:t>
            </a:r>
            <a:r>
              <a:rPr lang="fr-FR" sz="1400" dirty="0" err="1"/>
              <a:t>DevOps</a:t>
            </a:r>
            <a:r>
              <a:rPr lang="fr-FR" sz="1400" dirty="0"/>
              <a:t> modernes. Vous devriez maintenant être prêt à :</a:t>
            </a:r>
          </a:p>
          <a:p>
            <a:pPr rtl="0">
              <a:buFont typeface="Arial" panose="020B0604020202020204" pitchFamily="34" charset="0"/>
              <a:buChar char="•"/>
            </a:pPr>
            <a:r>
              <a:rPr lang="fr-FR" sz="1400" dirty="0"/>
              <a:t>Déployez et intégrez des versions gratuites des principaux composants d'</a:t>
            </a:r>
            <a:r>
              <a:rPr lang="fr-FR" sz="1400" dirty="0" err="1"/>
              <a:t>Ansible</a:t>
            </a:r>
            <a:r>
              <a:rPr lang="fr-FR" sz="1400" dirty="0"/>
              <a:t>, </a:t>
            </a:r>
            <a:r>
              <a:rPr lang="fr-FR" sz="1400" dirty="0" err="1"/>
              <a:t>Puppet</a:t>
            </a:r>
            <a:r>
              <a:rPr lang="fr-FR" sz="1400" dirty="0"/>
              <a:t> et/ou Chef sur une gamme de supports, des machines virtuelles de bureau aux machines virtuelles basées sur le </a:t>
            </a:r>
            <a:r>
              <a:rPr lang="fr-FR" sz="1400" dirty="0" err="1"/>
              <a:t>cloud</a:t>
            </a:r>
            <a:r>
              <a:rPr lang="fr-FR" sz="1400" dirty="0"/>
              <a:t> sur Azure, AWS ou d'autres plates-formes </a:t>
            </a:r>
            <a:r>
              <a:rPr lang="fr-FR" sz="1400" dirty="0" err="1"/>
              <a:t>IaaS</a:t>
            </a:r>
            <a:r>
              <a:rPr lang="fr-FR" sz="1400" dirty="0"/>
              <a:t>.</a:t>
            </a:r>
          </a:p>
          <a:p>
            <a:pPr rtl="0">
              <a:buFont typeface="Arial" panose="020B0604020202020204" pitchFamily="34" charset="0"/>
              <a:buChar char="•"/>
            </a:pPr>
            <a:r>
              <a:rPr lang="fr-FR" sz="1400" dirty="0"/>
              <a:t>Découvrez le langage déclaratif, le style de construction et d'organisation de chaque plate-forme sous forme de code, et obtenez une idée de la portée de sa bibliothèque de ressources, de plugins et d'intégrations.</a:t>
            </a:r>
          </a:p>
          <a:p>
            <a:pPr rtl="0">
              <a:buFont typeface="Arial" panose="020B0604020202020204" pitchFamily="34" charset="0"/>
              <a:buChar char="•"/>
            </a:pPr>
            <a:r>
              <a:rPr lang="fr-FR" sz="1400" dirty="0"/>
              <a:t>Apprenez à automatiser certaines des tâches informatiques courantes que vous pouvez effectuer au travail ou à résoudre les problèmes de déploiement et de gestion du cycle de vie que vous définissez vous-même, dans votre laboratoire à domicile. </a:t>
            </a:r>
          </a:p>
          <a:p>
            <a:pPr rtl="0">
              <a:buFont typeface="Arial" panose="020B0604020202020204" pitchFamily="34" charset="0"/>
              <a:buChar char="•"/>
            </a:pPr>
            <a:r>
              <a:rPr lang="fr-FR" sz="1400" dirty="0"/>
              <a:t>Des exercices pratiques et des travaux vous donneront une idée complète de la façon dont chaque plate-forme aborde les thèmes de configuration et vous aideront à surmonter les défis informatiques quotidiens.</a:t>
            </a:r>
          </a:p>
          <a:p>
            <a:pPr marL="0" indent="0">
              <a:buNone/>
            </a:pPr>
            <a:endParaRPr lang="en-IN" sz="1400" dirty="0"/>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1340722821"/>
      </p:ext>
    </p:extLst>
  </p:cSld>
  <p:clrMapOvr>
    <a:masterClrMapping/>
  </p:clrMapOvr>
  <p:transition spd="slow">
    <p:wip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7.5 Infrastructure en tant que code</a:t>
            </a:r>
          </a:p>
        </p:txBody>
      </p:sp>
    </p:spTree>
    <p:custDataLst>
      <p:tags r:id="rId1"/>
    </p:custDataLst>
    <p:extLst>
      <p:ext uri="{BB962C8B-B14F-4D97-AF65-F5344CB8AC3E}">
        <p14:creationId xmlns="" xmlns:c="http://schemas.openxmlformats.org/drawingml/2006/chart" xmlns:c15="http://schemas.microsoft.com/office/drawing/2012/chart" xmlns:p14="http://schemas.microsoft.com/office/powerpoint/2010/main" val="2946318626"/>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26319</TotalTime>
  <Words>9654</Words>
  <Application>Microsoft Office PowerPoint</Application>
  <PresentationFormat>On-screen Show (16:9)</PresentationFormat>
  <Paragraphs>1993</Paragraphs>
  <Slides>121</Slides>
  <Notes>120</Notes>
  <HiddenSlides>1</HiddenSlides>
  <MMClips>0</MMClips>
  <ScaleCrop>false</ScaleCrop>
  <HeadingPairs>
    <vt:vector size="4" baseType="variant">
      <vt:variant>
        <vt:lpstr>Theme</vt:lpstr>
      </vt:variant>
      <vt:variant>
        <vt:i4>1</vt:i4>
      </vt:variant>
      <vt:variant>
        <vt:lpstr>Slide Titles</vt:lpstr>
      </vt:variant>
      <vt:variant>
        <vt:i4>121</vt:i4>
      </vt:variant>
    </vt:vector>
  </HeadingPairs>
  <TitlesOfParts>
    <vt:vector size="122" baseType="lpstr">
      <vt:lpstr>Default Theme</vt:lpstr>
      <vt:lpstr>Module 7: Infrastructure et automatisation</vt:lpstr>
      <vt:lpstr>Contenu pédagogique de l'instructeur - Guide de planification du module 7</vt:lpstr>
      <vt:lpstr>À quoi s'attendre dans ce module</vt:lpstr>
      <vt:lpstr>Vérifiez vos connaissances</vt:lpstr>
      <vt:lpstr>Module 7 : Activités</vt:lpstr>
      <vt:lpstr>Module 7 : Meilleures pratiques</vt:lpstr>
      <vt:lpstr>Module 7 : Meilleures pratiques (suite)</vt:lpstr>
      <vt:lpstr>Module 7 : Meilleures pratiques (suite)</vt:lpstr>
      <vt:lpstr>Module 7 : Meilleures pratiques (suite)</vt:lpstr>
      <vt:lpstr>Module 7: Infrastructure et automatisation</vt:lpstr>
      <vt:lpstr>Objectifs du module</vt:lpstr>
      <vt:lpstr>Introduction à l'infrastructure et à l'automatisation Travaux pratiques - Installer la VM CSR1000v</vt:lpstr>
      <vt:lpstr>7.1 Automatisation de l'infrastructure avec Cisco </vt:lpstr>
      <vt:lpstr>Infrastructure et automatisation Introduction à l'automatisation de l'infrastructure</vt:lpstr>
      <vt:lpstr>Infrastructure et automatisation Solutions d'automatisation Cisco</vt:lpstr>
      <vt:lpstr>Infrastructure et automatisation Pourquoi avons-nous besoin de l'automatisation ?</vt:lpstr>
      <vt:lpstr>Infrastructure et automatisation Pourquoi avons-nous besoin de l'automatisation ? (suite)</vt:lpstr>
      <vt:lpstr>Infrastructure et automatisation Pourquoi avons-nous besoin de l'automatisation Full - Stack ? </vt:lpstr>
      <vt:lpstr>Infrastructure et automatisation Infrastructure définie par logiciel : un argument pour l'automatisation</vt:lpstr>
      <vt:lpstr>Infrastructure et automatisation Applications﻿ distribuées﻿ et dynamiques : un autre cas pour l'automatisation</vt:lpstr>
      <vt:lpstr>Infrastructure et automatisation Applications distribuées et dynamiques : un autre cas pour l'automatisation (suite)</vt:lpstr>
      <vt:lpstr>Infrastructure et automatisation Résumé sur l'automatisation de l'infrastructure</vt:lpstr>
      <vt:lpstr>7.2 DevOps et SRE</vt:lpstr>
      <vt:lpstr>DevOps et SRE Introduction à DevOps et SRE</vt:lpstr>
      <vt:lpstr>DevOps et SRE DevOps Divide</vt:lpstr>
      <vt:lpstr>DevOps et SRE DevOps Divide (suite)</vt:lpstr>
      <vt:lpstr>DevOps et SRE Évolution des DevOps</vt:lpstr>
      <vt:lpstr>DevOps et SRE Principes fondamentaux de DevOps</vt:lpstr>
      <vt:lpstr>DevOps et SRE Principes fondamentaux de DevOps</vt:lpstr>
      <vt:lpstr>DevOps et SRE Résumé DevOps et SRE</vt:lpstr>
      <vt:lpstr>7.3 Les scripts d'automatisation de base</vt:lpstr>
      <vt:lpstr>Scripts d'automatisation de base Introduction aux scripts d'automatisation de base</vt:lpstr>
      <vt:lpstr>Scripts d'automatisation de base Outils de base pour l'automatisation des scripts</vt:lpstr>
      <vt:lpstr>Scripts d'automatisation de base Automatisation des procédures</vt:lpstr>
      <vt:lpstr>Scripts d'automatisation de base Automatisation des procédures (suite)</vt:lpstr>
      <vt:lpstr>Scripts d'automatisation de base Exécution de scripts localement et à distance</vt:lpstr>
      <vt:lpstr>Scripts d'automatisation de base Automatisation du cloud</vt:lpstr>
      <vt:lpstr>Scripts d'automatisation de base Cloud CLI et SDK</vt:lpstr>
      <vt:lpstr>Scripts d'automatisation de base Résumé des scripts d'automatisation de base</vt:lpstr>
      <vt:lpstr>7.4 Les outils d'automatisation</vt:lpstr>
      <vt:lpstr>Outils d'automatisation Introduction aux outils d'automatisation</vt:lpstr>
      <vt:lpstr>Outils d'automatisation Que font les outils d'automatisation pour nous ?</vt:lpstr>
      <vt:lpstr>Outils d'automatisation Concepts critiques</vt:lpstr>
      <vt:lpstr>Outils d'automatisation Concepts critiques (suite)</vt:lpstr>
      <vt:lpstr>Outils d'automatisation Concepts critiques (suite)</vt:lpstr>
      <vt:lpstr>Outils d'automatisation Outils d'automatisation populaires</vt:lpstr>
      <vt:lpstr>Outils d'automatisation Ansible</vt:lpstr>
      <vt:lpstr>Outils d'automatisation Ansible (suite)</vt:lpstr>
      <vt:lpstr>Outils d'automatisation Ansible (suite)</vt:lpstr>
      <vt:lpstr>Outils d'automatisation Ansible (suite)</vt:lpstr>
      <vt:lpstr>Outils d'automatisation Ansible (suite)</vt:lpstr>
      <vt:lpstr>Outils d'automatisation Exemple Ansible</vt:lpstr>
      <vt:lpstr>Outils d'automatisation Exemple Ansible (suite)</vt:lpstr>
      <vt:lpstr>Outils d'automatisation Exemple Ansible (suite)</vt:lpstr>
      <vt:lpstr>Outils d'automatisation Exemple Ansible (suite)</vt:lpstr>
      <vt:lpstr>Outils d'automatisation Exemple Ansible (suite)</vt:lpstr>
      <vt:lpstr>Outils d'automatisation Exemple Ansible (suite)</vt:lpstr>
      <vt:lpstr>Outils d'automatisation Exemple Ansible (suite)</vt:lpstr>
      <vt:lpstr>Outils d'automatisation Exemple Ansible (suite)</vt:lpstr>
      <vt:lpstr>Outils d'automatisation Exemple Ansible (suite)</vt:lpstr>
      <vt:lpstr>Outils d'automatisation Travaux pratiques — Utiliser Ansible pour Sauvegarder et configurer un périphérique</vt:lpstr>
      <vt:lpstr>Outils d'automatisation Travaux pratiques — Utiliser Ansible pour automatiser l'installation d'un serveur Web</vt:lpstr>
      <vt:lpstr>Outils d'automatisation Puppet</vt:lpstr>
      <vt:lpstr>Outils d'automatisation Puppet (suite)</vt:lpstr>
      <vt:lpstr>Outils d'automatisation Puppet (suite)</vt:lpstr>
      <vt:lpstr>Outils d'automatisation Exemple de Puppet</vt:lpstr>
      <vt:lpstr>Outils d'automatisation Exemple de Puppet (suite)</vt:lpstr>
      <vt:lpstr>Outils d'automatisation  Exemple de Puppet (suite)</vt:lpstr>
      <vt:lpstr>Outils d'automatisation  Exemple de Puppet (suite)</vt:lpstr>
      <vt:lpstr>Outils d'automatisation  Exemple de Puppet (suite)</vt:lpstr>
      <vt:lpstr>Outils d'automatisation  Exemple de Puppet (suite)</vt:lpstr>
      <vt:lpstr>Outils d'automatisation  Exemple de Puppet (suite)</vt:lpstr>
      <vt:lpstr>Outils d'automatisation  Exemple de Puppet (suite)</vt:lpstr>
      <vt:lpstr>Outils d'automatisation  Exemple de Puppet (suite)</vt:lpstr>
      <vt:lpstr>Outils d'automatisation  Exemple de Puppet (suite)</vt:lpstr>
      <vt:lpstr>Outils d'automatisation  Exemple de Puppet (suite)</vt:lpstr>
      <vt:lpstr>Outils d'automatisation Chef</vt:lpstr>
      <vt:lpstr>Outils d'automatisation Chef (suite)</vt:lpstr>
      <vt:lpstr>Outils d'automatisation Chef (suite)</vt:lpstr>
      <vt:lpstr>Outils d'automatisation Chef (suite)</vt:lpstr>
      <vt:lpstr>Outils d'automatisation Exemple de Chef — Installer et utiliser Chef</vt:lpstr>
      <vt:lpstr>Outils d'automatisation Exemple de Chef — Installer et utiliser Chef (suite)</vt:lpstr>
      <vt:lpstr>Outils d'automatisation Exemple de Chef — Installer et utiliser Chef (suite)</vt:lpstr>
      <vt:lpstr>Outils d'automatisation Exemple de Chef — Installer et utiliser Chef (suite)</vt:lpstr>
      <vt:lpstr>Outils d'automatisation Exemple de Chef — Installer et utiliser Chef (suite)</vt:lpstr>
      <vt:lpstr>Outils d'automatisation Exemple de Chef — Installer et utiliser Chef (suite)</vt:lpstr>
      <vt:lpstr>Outils d'automatisation Exemple de Chef — Installer et utiliser Chef (suite)</vt:lpstr>
      <vt:lpstr>Outils d'automatisation Exemple de Chef — Préparer l'utilisation d'un couteau</vt:lpstr>
      <vt:lpstr>Outils d'automatisation Exemple de Chef — Préparer l'utilisation d'un couteau (suite)</vt:lpstr>
      <vt:lpstr>Outils d'automatisation Exemple de Chef — Préparer l'utilisation d'un couteau (suite)</vt:lpstr>
      <vt:lpstr>Outils d'automatisation Exemple de Chef — Préparer l'utilisation d'un couteau (suite)</vt:lpstr>
      <vt:lpstr>Outils d'automatisation Exemple de Chef — Préparer l'utilisation d'un couteau (suite)</vt:lpstr>
      <vt:lpstr>Outils d'automatisation Exemple de Chef – Tout mettre ensemble</vt:lpstr>
      <vt:lpstr>Outils d'automatisation Exemple de Chef – Tout mettre ensemble (suite)</vt:lpstr>
      <vt:lpstr>Outils d'automatisation Exemple de Chef – Tout mettre ensemble (suite)</vt:lpstr>
      <vt:lpstr>Outils d'automatisation Exemple de Chef – Tout mettre ensemble (suite)</vt:lpstr>
      <vt:lpstr>Outils d'automatisation Exemple de Chef – Tout mettre ensemble (suite)</vt:lpstr>
      <vt:lpstr> Résumé des outils d'automatisation des outils d'automatisation</vt:lpstr>
      <vt:lpstr>7.5 Infrastructure en tant que code</vt:lpstr>
      <vt:lpstr>Infrastructure en tant que code Pourquoi stocker l'infrastructure en tant que code ?</vt:lpstr>
      <vt:lpstr>Infrastructure en tant que code Pourquoi stocker l'infrastructure comme code ? (suite)</vt:lpstr>
      <vt:lpstr>Infrastructure en tant que code Pourquoi stocker l'infrastructure comme code ? (suite)</vt:lpstr>
      <vt:lpstr>Infrastructure en tant que code Pourquoi stocker l'infrastructure comme code ? (suite)</vt:lpstr>
      <vt:lpstr>7.6 Automatisation des tests</vt:lpstr>
      <vt:lpstr>Automatisation des tests Test et validation automatisés</vt:lpstr>
      <vt:lpstr>Automatisation des tests Test et validation automatisés (suite)</vt:lpstr>
      <vt:lpstr>Automatisation des tests Test et validation automatisés (suite)</vt:lpstr>
      <vt:lpstr>Automatisation des tests Exemple du système pyATS</vt:lpstr>
      <vt:lpstr>Automatisation des tests Exemple pyATS (suite)</vt:lpstr>
      <vt:lpstr>Automatisation des tests Exemple pyATS (suite)</vt:lpstr>
      <vt:lpstr>Automatisation des tests Exemple pyATS (suite)</vt:lpstr>
      <vt:lpstr>Automatisation des tests Travaux pratiques — Tests automatisés à l'aide de PyATS et de Génie</vt:lpstr>
      <vt:lpstr>7.7 Simulation de réseau</vt:lpstr>
      <vt:lpstr>Simulation de réseau Simulation de réseau et VIRL</vt:lpstr>
      <vt:lpstr>Simulation de réseau Simulation de réseau et VIRL (suite)</vt:lpstr>
      <vt:lpstr>Simulation de réseau Simulation de réseau et VIRL (suite)</vt:lpstr>
      <vt:lpstr>7.8 Résumé de l'infrastructure et de l'automatisation</vt:lpstr>
      <vt:lpstr>Résumé de l'infrastructure et de l'automatisation Qu'ai-je appris dans ce module ?</vt:lpstr>
      <vt:lpstr>Résumé de l'infrastructure et de l'automatisation Qu'ai-je appris dans ce module ? (suite)</vt:lpstr>
      <vt:lpstr>Module 7 New Terms and Commands</vt:lpstr>
      <vt:lpstr>Slide 121</vt:lpstr>
    </vt:vector>
  </TitlesOfParts>
  <Company>Cisco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Dawlat</cp:lastModifiedBy>
  <cp:revision>2280</cp:revision>
  <dcterms:created xsi:type="dcterms:W3CDTF">2016-08-22T22:27:36Z</dcterms:created>
  <dcterms:modified xsi:type="dcterms:W3CDTF">2020-11-21T13:04:13Z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