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4"/>
  </p:notesMasterIdLst>
  <p:sldIdLst>
    <p:sldId id="876" r:id="rId2"/>
    <p:sldId id="860" r:id="rId3"/>
    <p:sldId id="759" r:id="rId4"/>
    <p:sldId id="1054" r:id="rId5"/>
    <p:sldId id="1090" r:id="rId6"/>
    <p:sldId id="1091" r:id="rId7"/>
    <p:sldId id="1092" r:id="rId8"/>
    <p:sldId id="1056" r:id="rId9"/>
    <p:sldId id="1057" r:id="rId10"/>
    <p:sldId id="1093" r:id="rId11"/>
    <p:sldId id="1094" r:id="rId12"/>
    <p:sldId id="1095" r:id="rId13"/>
    <p:sldId id="1096" r:id="rId14"/>
    <p:sldId id="1097" r:id="rId15"/>
    <p:sldId id="1098" r:id="rId16"/>
    <p:sldId id="1099" r:id="rId17"/>
    <p:sldId id="1063" r:id="rId18"/>
    <p:sldId id="1064" r:id="rId19"/>
    <p:sldId id="1100" r:id="rId20"/>
    <p:sldId id="1101" r:id="rId21"/>
    <p:sldId id="1102" r:id="rId22"/>
    <p:sldId id="291" r:id="rId23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29" clrIdx="3"/>
  <p:cmAuthor id="4" name="jagibbon" initials="jmg" lastIdx="8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77288" autoAdjust="0"/>
  </p:normalViewPr>
  <p:slideViewPr>
    <p:cSldViewPr snapToGrid="0" showGuides="1">
      <p:cViewPr varScale="1">
        <p:scale>
          <a:sx n="87" d="100"/>
          <a:sy n="87" d="100"/>
        </p:scale>
        <p:origin x="1334" y="6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Programme Cisco Networking Academy</a:t>
            </a:r>
          </a:p>
          <a:p>
            <a:pPr rtl="0"/>
            <a:r>
              <a:rPr lang="fr-FR"/>
              <a:t>Présentation des réseaux V7.0 (ITN)</a:t>
            </a:r>
          </a:p>
          <a:p>
            <a:pPr rtl="0"/>
            <a:r>
              <a:rPr lang="fr-FR"/>
              <a:t>Module 6: Couche liaison de données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6.2.2 - Topologies WAN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6.2.3– Topologie WAN point à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6.2.4 – Topologies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6.2.5 — Communications en modes duplex intégral et semi-duplex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6.2.6 – Méthodes de contrôle d'accès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6.2.7 – Accès avec gestion des conflits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6.2.8 – Accès avec gestion des conflits – CSMA/CA</a:t>
            </a:r>
          </a:p>
          <a:p>
            <a:pPr rtl="0"/>
            <a:r>
              <a:rPr lang="fr-FR"/>
              <a:t>6.2.9 — Vérifiez votre compréhension - Topologies du réseau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6.3 - La trame liaison de données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6.3 - La trame liaison de données</a:t>
            </a:r>
          </a:p>
          <a:p>
            <a:pPr rtl="0"/>
            <a:r>
              <a:rPr lang="fr-FR"/>
              <a:t>6.3.1 — Le Trame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6.3 - La trame liaison de données</a:t>
            </a:r>
          </a:p>
          <a:p>
            <a:pPr rtl="0"/>
            <a:r>
              <a:rPr lang="fr-FR"/>
              <a:t>6.3.2 – Champs du trame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6.0 - Couche liaison de données - Présentation</a:t>
            </a:r>
          </a:p>
          <a:p>
            <a:pPr rtl="0">
              <a:buFontTx/>
              <a:buNone/>
            </a:pPr>
            <a:r>
              <a:rPr lang="fr-FR"/>
              <a:t>6.0.2 -  Qu'est-ce que je vais apprendre dans ce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6.3 - La trame liaison de données</a:t>
            </a:r>
          </a:p>
          <a:p>
            <a:pPr rtl="0"/>
            <a:r>
              <a:rPr lang="fr-FR"/>
              <a:t>6.3.3 – Adresse de couche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6.3 - La trame liaison de données</a:t>
            </a:r>
          </a:p>
          <a:p>
            <a:pPr rtl="0"/>
            <a:r>
              <a:rPr lang="fr-FR"/>
              <a:t>6.3.4 – Trames du LAN et WAN</a:t>
            </a:r>
          </a:p>
          <a:p>
            <a:pPr rtl="0"/>
            <a:r>
              <a:rPr lang="fr-FR"/>
              <a:t>6.3.5 — Vérifiez votre compréhension — Trame de liaison de données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6.1- La fonction de la couche liaison de données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6.1 - La fonction de la couche liaison de données</a:t>
            </a:r>
          </a:p>
          <a:p>
            <a:pPr rtl="0"/>
            <a:r>
              <a:rPr lang="fr-FR"/>
              <a:t>6.1.1 - Couche liaison de données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de liaison de données</a:t>
            </a:r>
          </a:p>
          <a:p>
            <a:pPr rtl="0"/>
            <a:r>
              <a:rPr lang="fr-FR"/>
              <a:t>6.1 - La fonction de la couche liaison de données</a:t>
            </a:r>
          </a:p>
          <a:p>
            <a:pPr rtl="0"/>
            <a:r>
              <a:rPr lang="fr-FR"/>
              <a:t>6.1.2 — Sous-couches de liaison de données LAN/MAN IEEE 802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6.1 - La fonction de la couche liaison de données</a:t>
            </a:r>
          </a:p>
          <a:p>
            <a:pPr rtl="0"/>
            <a:r>
              <a:rPr lang="fr-FR"/>
              <a:t>6.1.3 - Accès aux supports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6.1 - La fonction de la couche liaison de données</a:t>
            </a:r>
          </a:p>
          <a:p>
            <a:pPr rtl="0"/>
            <a:r>
              <a:rPr lang="fr-FR"/>
              <a:t>6.1.4 Normes de la couche liaison de données</a:t>
            </a:r>
          </a:p>
          <a:p>
            <a:pPr rtl="0"/>
            <a:r>
              <a:rPr lang="fr-FR"/>
              <a:t>6.1.5 — Vérifiez votre compréhension — Fonction de la Couche liaison de données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6 - Couche liaison de données</a:t>
            </a:r>
          </a:p>
          <a:p>
            <a:pPr rtl="0"/>
            <a:r>
              <a:rPr lang="fr-FR"/>
              <a:t>6.2 - Topologies du réseau</a:t>
            </a:r>
          </a:p>
          <a:p>
            <a:pPr rtl="0"/>
            <a:r>
              <a:rPr lang="fr-FR"/>
              <a:t>6.2.1: Topologies physiques et logiques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‹N°›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et/ou ses filiales. Tous droits réservés.   Informations confidentielles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et/ou ses filiales. Tous droits réservés.   Informations confidentielles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Couche liaison de données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des réseaux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169334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Topologies du réseau</a:t>
            </a:r>
            <a:br>
              <a:rPr lang="en-US" dirty="0"/>
            </a:br>
            <a:r>
              <a:rPr lang="fr-FR" sz="2400" dirty="0"/>
              <a:t>Topologies WAN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 rtl="0"/>
            <a:r>
              <a:rPr lang="fr-FR" sz="1800" dirty="0">
                <a:solidFill>
                  <a:srgbClr val="000000"/>
                </a:solidFill>
              </a:rPr>
              <a:t>Ils comprend trois topologies physiques de réseau étendu courantes: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</a:rPr>
              <a:t>Point à point</a:t>
            </a:r>
            <a:r>
              <a:rPr lang="fr-FR" sz="1800" dirty="0">
                <a:solidFill>
                  <a:srgbClr val="000000"/>
                </a:solidFill>
              </a:rPr>
              <a:t> — la topologie WAN la plus simple et la plus courante. Elle se compose d'une liaison permanente entre deux terminaux.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</a:rPr>
              <a:t>Hub and </a:t>
            </a:r>
            <a:r>
              <a:rPr lang="fr-FR" sz="1800" b="1" dirty="0" err="1">
                <a:solidFill>
                  <a:srgbClr val="000000"/>
                </a:solidFill>
              </a:rPr>
              <a:t>Spoke</a:t>
            </a:r>
            <a:r>
              <a:rPr lang="fr-FR" sz="1800" dirty="0">
                <a:solidFill>
                  <a:srgbClr val="000000"/>
                </a:solidFill>
              </a:rPr>
              <a:t>: version WAN de la topologie en étoile, dans laquelle un site central connecte entre eux les sites des filiales à l'aide de liaisons point à point.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0000"/>
                </a:solidFill>
              </a:rPr>
              <a:t>Maillée</a:t>
            </a:r>
            <a:r>
              <a:rPr lang="fr-FR" sz="1800" dirty="0">
                <a:solidFill>
                  <a:srgbClr val="000000"/>
                </a:solidFill>
              </a:rPr>
              <a:t>: cette topologie offre une haute disponibilité, mais nécessite que tous les systèmes finaux soient connectés entre eux.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254000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Topologies du réseau </a:t>
            </a:r>
            <a:br>
              <a:rPr lang="en-US" dirty="0"/>
            </a:br>
            <a:r>
              <a:rPr lang="fr-FR" sz="2400" dirty="0"/>
              <a:t>Topologie WAN point à point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Les topologies point à point physiques connectent directement deux nœuds.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Les nœuds n'ont pas besoin de partager le support avec d'autres hôtes.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En outre, toutes les trames du support ne peuvent se déplacer que vers ou depuis les deux nœuds, les protocoles WAN Point-to-Point peuvent être très simples.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77" y="34083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Topologies du réseau</a:t>
            </a:r>
            <a:br>
              <a:rPr lang="en-US" dirty="0"/>
            </a:br>
            <a:r>
              <a:rPr lang="fr-FR" sz="2400"/>
              <a:t>Topologies LAN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681400"/>
            <a:ext cx="4047061" cy="3613533"/>
          </a:xfrm>
        </p:spPr>
        <p:txBody>
          <a:bodyPr/>
          <a:lstStyle/>
          <a:p>
            <a:pPr marL="0" indent="0" algn="l" rtl="0"/>
            <a:r>
              <a:rPr lang="fr-FR" sz="1600" dirty="0">
                <a:solidFill>
                  <a:srgbClr val="000000"/>
                </a:solidFill>
              </a:rPr>
              <a:t>Les périphériques finaux des réseaux locaux sont généralement interconnectés à l'aide d'une topologie étoile ou étoile étendue. Les topologies étoile et étoile étendue sont faciles à installer, très évolutives et faciles à dépanner.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fr-FR" sz="1600" dirty="0">
                <a:solidFill>
                  <a:srgbClr val="000000"/>
                </a:solidFill>
              </a:rPr>
              <a:t>Les technologies Ethernet </a:t>
            </a:r>
            <a:r>
              <a:rPr lang="fr-FR" sz="1600" dirty="0" err="1">
                <a:solidFill>
                  <a:srgbClr val="000000"/>
                </a:solidFill>
              </a:rPr>
              <a:t>Early</a:t>
            </a:r>
            <a:r>
              <a:rPr lang="fr-FR" sz="1600" dirty="0">
                <a:solidFill>
                  <a:srgbClr val="000000"/>
                </a:solidFill>
              </a:rPr>
              <a:t> et </a:t>
            </a:r>
            <a:r>
              <a:rPr lang="fr-FR" sz="1600" dirty="0" err="1">
                <a:solidFill>
                  <a:srgbClr val="000000"/>
                </a:solidFill>
              </a:rPr>
              <a:t>Legacy</a:t>
            </a:r>
            <a:r>
              <a:rPr lang="fr-FR" sz="1600" dirty="0">
                <a:solidFill>
                  <a:srgbClr val="000000"/>
                </a:solidFill>
              </a:rPr>
              <a:t> </a:t>
            </a:r>
            <a:r>
              <a:rPr lang="fr-FR" sz="1600" dirty="0" err="1">
                <a:solidFill>
                  <a:srgbClr val="000000"/>
                </a:solidFill>
              </a:rPr>
              <a:t>Token</a:t>
            </a:r>
            <a:r>
              <a:rPr lang="fr-FR" sz="1600" dirty="0">
                <a:solidFill>
                  <a:srgbClr val="000000"/>
                </a:solidFill>
              </a:rPr>
              <a:t> Ring fournissent deux topologies supplémentaires: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0000"/>
                </a:solidFill>
              </a:rPr>
              <a:t>Topologie en bus</a:t>
            </a:r>
            <a:r>
              <a:rPr lang="fr-FR" sz="1600" dirty="0">
                <a:solidFill>
                  <a:srgbClr val="000000"/>
                </a:solidFill>
              </a:rPr>
              <a:t> : tous les systèmes finaux sont reliés entre eux et terminent à chaque extrémité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0000"/>
                </a:solidFill>
              </a:rPr>
              <a:t>Topologie en anneau </a:t>
            </a:r>
            <a:r>
              <a:rPr lang="fr-FR" sz="1600" dirty="0">
                <a:solidFill>
                  <a:srgbClr val="000000"/>
                </a:solidFill>
              </a:rPr>
              <a:t>— Chaque système d'extrémité est connecté à ses voisins respectifs pour former un anneau.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7830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84667" y="332051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fr-FR" sz="1600" dirty="0"/>
              <a:t>Topologies du réseau</a:t>
            </a:r>
            <a:br>
              <a:rPr lang="en-US" dirty="0"/>
            </a:br>
            <a:r>
              <a:rPr lang="fr-FR" sz="2400" dirty="0"/>
              <a:t>Communications en modes duplex intégral et semi-duplex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89050"/>
            <a:ext cx="8280400" cy="3073400"/>
          </a:xfrm>
        </p:spPr>
        <p:txBody>
          <a:bodyPr/>
          <a:lstStyle/>
          <a:p>
            <a:pPr marL="0" indent="0" algn="l" rtl="0"/>
            <a:r>
              <a:rPr lang="fr-FR" sz="1600" b="1" dirty="0">
                <a:solidFill>
                  <a:srgbClr val="000000"/>
                </a:solidFill>
              </a:rPr>
              <a:t>Communication en mode semi-duplex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Autorise un seul appareil à envoyer ou à recevoir à la fois sur un support partagé.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Il est utilisé dans les anciennes topologies en bus et avec les concentrateurs Ethernet.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 rtl="0"/>
            <a:r>
              <a:rPr lang="fr-FR" sz="1600" b="1" dirty="0">
                <a:solidFill>
                  <a:srgbClr val="000000"/>
                </a:solidFill>
              </a:rPr>
              <a:t>Communication en mode duplex intégral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les deux périphériques peuvent simultanément transmettre et recevoir des données sur les supports.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les commutateurs Ethernet fonctionnent en mode duplex intégral.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101600" y="84666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fr-FR" sz="1600" dirty="0"/>
              <a:t>Topologies</a:t>
            </a:r>
            <a:r>
              <a:rPr lang="en-US" dirty="0"/>
              <a:t> </a:t>
            </a:r>
            <a:r>
              <a:rPr lang="fr-FR" sz="1600" dirty="0"/>
              <a:t>du réseau</a:t>
            </a:r>
          </a:p>
          <a:p>
            <a:pPr rtl="0"/>
            <a:r>
              <a:rPr lang="fr-FR" sz="2400" dirty="0"/>
              <a:t>Méthodes de contrôle d'accès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fr-FR" sz="1600" b="1" dirty="0">
                <a:solidFill>
                  <a:srgbClr val="000000"/>
                </a:solidFill>
              </a:rPr>
              <a:t>Accès avec gestion des conflits</a:t>
            </a:r>
          </a:p>
          <a:p>
            <a:pPr marL="73085" lvl="1" indent="0" rtl="0">
              <a:buNone/>
            </a:pPr>
            <a:r>
              <a:rPr lang="fr-FR" sz="1600" dirty="0">
                <a:solidFill>
                  <a:srgbClr val="000000"/>
                </a:solidFill>
              </a:rPr>
              <a:t>Tous les nœuds fonctionnant en mode semi-duplex sont en concurrence pour utiliser le support, Et voici quelques exemples: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Le processus d'accès multiple avec écoute de porteuse et détection de collision (CSMA/CD) est utilisé sur les anciens réseaux Ethernet dans la topologie bus.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Le processus d'accès multiple avec écoute de porteuse et détection de collision (CSMA/CD) est utilisé sur les réseaux </a:t>
            </a:r>
            <a:r>
              <a:rPr lang="fr-FR" sz="1600" dirty="0" err="1">
                <a:solidFill>
                  <a:srgbClr val="000000"/>
                </a:solidFill>
              </a:rPr>
              <a:t>WLANs</a:t>
            </a:r>
            <a:r>
              <a:rPr lang="fr-FR" sz="1600" dirty="0">
                <a:solidFill>
                  <a:srgbClr val="000000"/>
                </a:solidFill>
              </a:rPr>
              <a:t>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fr-FR" sz="1600" b="1" dirty="0">
                <a:solidFill>
                  <a:srgbClr val="000000"/>
                </a:solidFill>
              </a:rPr>
              <a:t>Accès contrôlé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Accès déterministe où chaque nœud a son propre temps sur le support.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Utilisé sur les anciens réseaux tels que </a:t>
            </a:r>
            <a:r>
              <a:rPr lang="fr-FR" sz="1600" dirty="0" err="1">
                <a:solidFill>
                  <a:srgbClr val="000000"/>
                </a:solidFill>
              </a:rPr>
              <a:t>Token</a:t>
            </a:r>
            <a:r>
              <a:rPr lang="fr-FR" sz="1600" dirty="0">
                <a:solidFill>
                  <a:srgbClr val="000000"/>
                </a:solidFill>
              </a:rPr>
              <a:t> Ring et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84667" y="160867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fr-FR" sz="1600" dirty="0"/>
              <a:t>Topologies du réseau</a:t>
            </a:r>
            <a:br>
              <a:rPr lang="en-US" dirty="0"/>
            </a:br>
            <a:r>
              <a:rPr lang="fr-FR" sz="2400" dirty="0"/>
              <a:t> Accès avec gestion des conflits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892704"/>
            <a:ext cx="8280400" cy="3393731"/>
          </a:xfrm>
        </p:spPr>
        <p:txBody>
          <a:bodyPr/>
          <a:lstStyle/>
          <a:p>
            <a:pPr marL="0" indent="0" algn="l" rtl="0"/>
            <a:r>
              <a:rPr lang="fr-FR" sz="1600" b="1" dirty="0">
                <a:solidFill>
                  <a:srgbClr val="000000"/>
                </a:solidFill>
              </a:rPr>
              <a:t>CSMA/CD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Utilisé par les anciens réseaux locaux Ethernet.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Fonctionne en mode semi-duplex où un seul appareil envoie ou reçoit à la fois.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Le processus d'accès multiple avec écoute de porteuse et détection de collision (CSMA/CD) pour déterminer à quel moment un périphérique peut envoyer des données et ce qui doit se produire lorsque plusieurs périphériques envoient des données au même moment.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 rtl="0">
              <a:buNone/>
            </a:pPr>
            <a:r>
              <a:rPr lang="fr-FR" sz="1600" b="1" dirty="0">
                <a:solidFill>
                  <a:srgbClr val="000000"/>
                </a:solidFill>
              </a:rPr>
              <a:t>Processus de détection des collisions CSMA/CD</a:t>
            </a:r>
            <a:r>
              <a:rPr lang="fr-FR" sz="1600" dirty="0">
                <a:solidFill>
                  <a:srgbClr val="000000"/>
                </a:solidFill>
              </a:rPr>
              <a:t>: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Les périphériques qui transmettent simultanément entraîneront une collision de signal sur le support partagé.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Les périphériques détectent la collision.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Chaque périphérique qui transmet des données tient compte du temps dont il a besoin pour la transmission.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76200" y="160867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r>
              <a:rPr lang="fr-FR" sz="1600" dirty="0"/>
              <a:t>Topologies du réseau</a:t>
            </a:r>
            <a:br>
              <a:rPr lang="en-US" dirty="0"/>
            </a:br>
            <a:r>
              <a:rPr lang="fr-FR" sz="2400" dirty="0"/>
              <a:t> Accès avec gestion des conflits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891116"/>
            <a:ext cx="8280400" cy="3073400"/>
          </a:xfrm>
        </p:spPr>
        <p:txBody>
          <a:bodyPr/>
          <a:lstStyle/>
          <a:p>
            <a:pPr marL="0" indent="0" algn="l" rtl="0"/>
            <a:r>
              <a:rPr lang="fr-FR" sz="1600" b="1" dirty="0">
                <a:solidFill>
                  <a:srgbClr val="000000"/>
                </a:solidFill>
              </a:rPr>
              <a:t>CSMA/CA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Utilisé par les WLAN IEEE 802.11.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Fonctionne en mode semi-duplex où un seul appareil envoie ou reçoit à la fois.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le processus CSMA/CA (Accès multiple avec écoute de porteuse et prévention des collisions) pour déterminer à quel moment un périphérique peut envoyer des données et ce qui doit se produire lorsque plusieurs périphériques envoient des données au même moment.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fr-FR" sz="1600" b="1" dirty="0">
                <a:solidFill>
                  <a:srgbClr val="000000"/>
                </a:solidFill>
              </a:rPr>
              <a:t>Processus de prévention des collisions CSMA/CA</a:t>
            </a:r>
            <a:r>
              <a:rPr lang="fr-FR" sz="1600" dirty="0">
                <a:solidFill>
                  <a:srgbClr val="000000"/>
                </a:solidFill>
              </a:rPr>
              <a:t>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Lors de la transmission, les périphériques incluent également la durée nécessaire pour la transmission.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Les autres périphériques sur le support partagé reçoivent les informations de la durée du temps et savent combien de temps le support sera indisponible.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492" y="1923626"/>
            <a:ext cx="7848344" cy="929640"/>
          </a:xfrm>
        </p:spPr>
        <p:txBody>
          <a:bodyPr/>
          <a:lstStyle/>
          <a:p>
            <a:pPr rtl="0"/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La trame de liaison de données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220133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Trame de liaison de données </a:t>
            </a:r>
            <a:br>
              <a:rPr lang="en-US" dirty="0"/>
            </a:b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La Trame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063178"/>
            <a:ext cx="8280057" cy="3505566"/>
          </a:xfrm>
        </p:spPr>
        <p:txBody>
          <a:bodyPr/>
          <a:lstStyle/>
          <a:p>
            <a:pPr marL="0" indent="0" algn="l" rtl="0"/>
            <a:r>
              <a:rPr lang="fr-FR" sz="1600" dirty="0">
                <a:solidFill>
                  <a:srgbClr val="000000"/>
                </a:solidFill>
              </a:rPr>
              <a:t>Tous les protocoles de couche liaison de données encapsulent l'unité de données dans l'en-tête et dans la queue de bande pour former une trame.</a:t>
            </a:r>
          </a:p>
          <a:p>
            <a:pPr marL="0" indent="0" algn="l" rtl="0"/>
            <a:r>
              <a:rPr lang="fr-FR" sz="1600" dirty="0">
                <a:solidFill>
                  <a:srgbClr val="000000"/>
                </a:solidFill>
              </a:rPr>
              <a:t>La trame de liaison de données comprend trois éléments de base 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En-tête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Données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Queue de bande</a:t>
            </a: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fr-FR" sz="1600" dirty="0">
                <a:solidFill>
                  <a:srgbClr val="000000"/>
                </a:solidFill>
              </a:rPr>
              <a:t>Les champs de l'en-tête et de la queue de bande varient en fonction du protocole de couche liaison de données.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rtl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fr-FR" sz="1600" dirty="0">
                <a:solidFill>
                  <a:srgbClr val="000000"/>
                </a:solidFill>
              </a:rPr>
              <a:t>la quantité d'informations de contrôle requises dans la trame varie pour répondre aux exigences du contrôle d'accès du support et de la topologie logique.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Trame de liaison de données </a:t>
            </a:r>
            <a:br>
              <a:rPr lang="en-US" dirty="0"/>
            </a:br>
            <a:r>
              <a:rPr lang="fr-FR" sz="2400"/>
              <a:t> champs de trame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Champ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Début et fin du trame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Identifie le début et la fin du trame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Adressage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Indique les nœuds source et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Identifie le protocole encapsulé de couche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Contrôle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Identifie les services de contrôle de flux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Contient la charge utile du trame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Détection des erreurs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100">
                          <a:solidFill>
                            <a:srgbClr val="000000"/>
                          </a:solidFill>
                        </a:rPr>
                        <a:t>est utilisé pour déterminer les erreurs de 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fr-FR"/>
              <a:t>Objectifs du module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Titre du module: </a:t>
            </a:r>
            <a:r>
              <a: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Couche liaison de données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L'objectif du module</a:t>
            </a:r>
            <a:r>
              <a: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:Expliquer comment le contrôle d'accès au support (MAC) dans la couche liaison de données prend en charge la communication entre les réseaux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253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Titre du rubrique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Objectif du rubrique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Fonction de la couche de liaison de données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Décrire l'objectif et la fonction de la couche de liaison de données pour préparer la transmission d'une communication sur un support spécifique.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Topologies des réseau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Décrire les caractéristiques des méthodes de contrôle d'accès au support (MAC) dans les topologies WAN et LAN.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Trame de liaison de données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Décrire les caractéristiques et les fonctions de la trame de liaison de données.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27000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La trame liaison de données</a:t>
            </a:r>
            <a:br>
              <a:rPr lang="en-US" dirty="0"/>
            </a:br>
            <a:r>
              <a:rPr lang="fr-FR" sz="2400" dirty="0"/>
              <a:t>les adresses de couche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Également appelé adresse physique.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Contenue dans l'en-tête du trame.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Utilisé uniquement pour la livraison locale d'un trame sur la liaison.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Mise à jour par chaque périphérique qui transmet la trame.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" y="118534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Trames de liaison de données</a:t>
            </a:r>
            <a:br>
              <a:rPr lang="en-US" dirty="0"/>
            </a:br>
            <a:r>
              <a:rPr lang="fr-FR" sz="2400" dirty="0"/>
              <a:t>Trames de LAN et WAN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 rtl="0"/>
            <a:r>
              <a:rPr lang="fr-FR" dirty="0">
                <a:solidFill>
                  <a:srgbClr val="000000"/>
                </a:solidFill>
              </a:rPr>
              <a:t>La topologie logique et le support physique déterminent le protocole de liaison de données utilisé 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Ethernet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802.11 sans fil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PPP (Point-to-Point Protocol)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HDLC (High </a:t>
            </a:r>
            <a:r>
              <a:rPr lang="fr-FR" sz="1600" dirty="0" err="1">
                <a:solidFill>
                  <a:srgbClr val="000000"/>
                </a:solidFill>
              </a:rPr>
              <a:t>Level</a:t>
            </a:r>
            <a:r>
              <a:rPr lang="fr-FR" sz="1600" dirty="0">
                <a:solidFill>
                  <a:srgbClr val="000000"/>
                </a:solidFill>
              </a:rPr>
              <a:t> Data Link Control)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 rtl="0"/>
            <a:r>
              <a:rPr lang="fr-FR" dirty="0">
                <a:solidFill>
                  <a:srgbClr val="000000"/>
                </a:solidFill>
              </a:rPr>
              <a:t>Chaque protocole effectue un contrôle d'accès au support pour les topologies logiques spécifiées.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6.1 La fonction de la couche liaison de données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7" y="152400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Fonction de la couche liaison de données</a:t>
            </a:r>
            <a:br>
              <a:rPr lang="en-US" dirty="0"/>
            </a:br>
            <a:r>
              <a:rPr lang="fr-FR" sz="2400" dirty="0"/>
              <a:t>la Couche liaison de 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la Couche liaison de données est responsable des communications entre les cartes d'interface réseau du périphérique final.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Il permet aux protocoles de couche supérieure d'accéder au support de couche physique et encapsule les paquets de couche 3 (IPv4 et IPv6) dans des trames de couche 2.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Il effectue également la détection des erreurs et rejette les trames corrompues.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123582"/>
            <a:ext cx="9067800" cy="731837"/>
          </a:xfrm>
        </p:spPr>
        <p:txBody>
          <a:bodyPr/>
          <a:lstStyle/>
          <a:p>
            <a:pPr rtl="0">
              <a:lnSpc>
                <a:spcPct val="100000"/>
              </a:lnSpc>
            </a:pPr>
            <a:r>
              <a:rPr lang="fr-FR" sz="1600" dirty="0"/>
              <a:t>Fonction de la couche liaison de données</a:t>
            </a:r>
            <a:br>
              <a:rPr lang="en-US" dirty="0"/>
            </a:br>
            <a:r>
              <a:rPr lang="fr-FR" sz="2400" dirty="0"/>
              <a:t>IEEE 802 LAN/MAN des sous-couches de liaison de 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 rtl="0"/>
            <a:r>
              <a:rPr lang="fr-FR" sz="1600" dirty="0">
                <a:solidFill>
                  <a:srgbClr val="000000"/>
                </a:solidFill>
              </a:rPr>
              <a:t>Les normes IEEE 802 LAN/MAN sont spécifiques au type de réseau (Ethernet, WLAN, WPAN, etc.).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 rtl="0"/>
            <a:r>
              <a:rPr lang="fr-FR" sz="1600" dirty="0">
                <a:solidFill>
                  <a:srgbClr val="000000"/>
                </a:solidFill>
              </a:rPr>
              <a:t>La Couche liaison de données se compose de deux sous-couches. </a:t>
            </a:r>
            <a:r>
              <a:rPr lang="fr-FR" sz="1600" b="1" dirty="0">
                <a:solidFill>
                  <a:srgbClr val="000000"/>
                </a:solidFill>
              </a:rPr>
              <a:t>Sous-couche LLC (</a:t>
            </a:r>
            <a:r>
              <a:rPr lang="fr-FR" sz="1600" b="1" dirty="0" err="1">
                <a:solidFill>
                  <a:srgbClr val="000000"/>
                </a:solidFill>
              </a:rPr>
              <a:t>Logical</a:t>
            </a:r>
            <a:r>
              <a:rPr lang="fr-FR" sz="1600" b="1" dirty="0">
                <a:solidFill>
                  <a:srgbClr val="000000"/>
                </a:solidFill>
              </a:rPr>
              <a:t> Link Control)</a:t>
            </a:r>
            <a:r>
              <a:rPr lang="fr-FR" sz="1600" dirty="0">
                <a:solidFill>
                  <a:srgbClr val="000000"/>
                </a:solidFill>
              </a:rPr>
              <a:t> et </a:t>
            </a:r>
            <a:r>
              <a:rPr lang="fr-FR" sz="1600" b="1" dirty="0">
                <a:solidFill>
                  <a:srgbClr val="000000"/>
                </a:solidFill>
              </a:rPr>
              <a:t>Contrôle d'accès au support (MAC). 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La sous-couche LLC communique entre le logiciel de mise en réseau sur les couches supérieures et le matériel du périphérique sur les couches inférieures.</a:t>
            </a:r>
          </a:p>
          <a:p>
            <a:pPr marL="489010" lvl="2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la sous-couche MAC est responsable de l'encapsulation des données et du contrôle d'accès au support.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7" y="93134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La fonction de la Couche liaison de données</a:t>
            </a:r>
            <a:br>
              <a:rPr lang="en-US" dirty="0"/>
            </a:br>
            <a:r>
              <a:rPr lang="fr-FR" sz="2400" dirty="0"/>
              <a:t>Fournisse l’accès aux support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 rtl="0"/>
            <a:r>
              <a:rPr lang="fr-FR" dirty="0">
                <a:solidFill>
                  <a:srgbClr val="000000"/>
                </a:solidFill>
              </a:rPr>
              <a:t>Les paquets échangés entre les nœuds peuvent rencontrer de nombreuses couches de liaison de données et transitions du support.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 rtl="0"/>
            <a:r>
              <a:rPr lang="fr-FR" dirty="0">
                <a:solidFill>
                  <a:srgbClr val="000000"/>
                </a:solidFill>
              </a:rPr>
              <a:t>A chaque saut au long du chemin, un routeur exécute quatre fonctions de base de couche 2: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0000"/>
                </a:solidFill>
              </a:rPr>
              <a:t>il accepte une trame d'un support réseau ;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rgbClr val="000000"/>
                </a:solidFill>
              </a:rPr>
              <a:t>Désencapsule</a:t>
            </a:r>
            <a:r>
              <a:rPr lang="fr-FR" sz="1600" dirty="0">
                <a:solidFill>
                  <a:srgbClr val="000000"/>
                </a:solidFill>
              </a:rPr>
              <a:t> la trame pour exposer le paquet encapsulé.</a:t>
            </a:r>
          </a:p>
          <a:p>
            <a:pPr marL="415985" lvl="1" indent="-342900" rtl="0"/>
            <a:r>
              <a:rPr lang="fr-FR" sz="1600" dirty="0" err="1">
                <a:solidFill>
                  <a:srgbClr val="000000"/>
                </a:solidFill>
              </a:rPr>
              <a:t>réencapsule</a:t>
            </a:r>
            <a:r>
              <a:rPr lang="fr-FR" sz="1600" dirty="0">
                <a:solidFill>
                  <a:srgbClr val="000000"/>
                </a:solidFill>
              </a:rPr>
              <a:t> le paquet dans une nouvelle trame ;</a:t>
            </a:r>
          </a:p>
          <a:p>
            <a:pPr marL="415985" lvl="1" indent="-342900" rtl="0"/>
            <a:r>
              <a:rPr lang="fr-FR" sz="1600" dirty="0">
                <a:solidFill>
                  <a:srgbClr val="000000"/>
                </a:solidFill>
              </a:rPr>
              <a:t>Transmet la nouvelle trame sur le support du segment réseau suivant.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123581"/>
            <a:ext cx="8345488" cy="731838"/>
          </a:xfrm>
        </p:spPr>
        <p:txBody>
          <a:bodyPr/>
          <a:lstStyle/>
          <a:p>
            <a:pPr rtl="0"/>
            <a:r>
              <a:rPr lang="fr-FR" sz="1600" dirty="0"/>
              <a:t>Fonction de la couche liaison de données</a:t>
            </a:r>
            <a:br>
              <a:rPr lang="en-US" dirty="0"/>
            </a:br>
            <a:r>
              <a:rPr lang="fr-FR" sz="2400" dirty="0"/>
              <a:t>la couche liaison de données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 rtl="0"/>
            <a:r>
              <a:rPr lang="fr-FR">
                <a:solidFill>
                  <a:srgbClr val="000000"/>
                </a:solidFill>
              </a:rPr>
              <a:t>Les protocoles de couche liaison de données sont définis par les organisations d'ingénierie: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IEEE (Institute of Electrical and Electronics Engineers - Institut des ingénieurs en équipements électriques et électroniques)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Union Internationale des Télécommunications (UIT)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L'Organisation internationale de normalisation (ISO)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ANSI (American National Standards Institute)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6.2 - Topologies du réseau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52400"/>
            <a:ext cx="8345488" cy="731837"/>
          </a:xfrm>
        </p:spPr>
        <p:txBody>
          <a:bodyPr/>
          <a:lstStyle/>
          <a:p>
            <a:pPr rtl="0"/>
            <a:r>
              <a:rPr lang="fr-FR" sz="1600" dirty="0"/>
              <a:t>Topologies du réseau</a:t>
            </a:r>
            <a:br>
              <a:rPr lang="en-US" dirty="0"/>
            </a:br>
            <a:r>
              <a:rPr lang="fr-FR" sz="2400" dirty="0"/>
              <a:t>Topologies physiques et logiques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 rtl="0"/>
            <a:r>
              <a:rPr lang="fr-FR" sz="1800">
                <a:solidFill>
                  <a:srgbClr val="000000"/>
                </a:solidFill>
              </a:rPr>
              <a:t>La topologie d'un réseau constitue de l'organisation et la relation des périphériques réseau et les interconnexions existant entre eux.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 rtl="0"/>
            <a:r>
              <a:rPr lang="fr-FR" sz="1800">
                <a:solidFill>
                  <a:srgbClr val="000000"/>
                </a:solidFill>
              </a:rPr>
              <a:t>Il comprend deux types différents de topologies utilisées pour décrire les réseaux: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 b="1">
                <a:solidFill>
                  <a:srgbClr val="000000"/>
                </a:solidFill>
              </a:rPr>
              <a:t>Topologie physique </a:t>
            </a:r>
            <a:r>
              <a:rPr lang="fr-FR" sz="1800">
                <a:solidFill>
                  <a:srgbClr val="000000"/>
                </a:solidFill>
              </a:rPr>
              <a:t>: affiche les connexions physiques et la manière dont les périphériques sont interconnectés.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 b="1">
                <a:solidFill>
                  <a:srgbClr val="000000"/>
                </a:solidFill>
              </a:rPr>
              <a:t>Topologie logique </a:t>
            </a:r>
            <a:r>
              <a:rPr lang="fr-FR" sz="1800">
                <a:solidFill>
                  <a:srgbClr val="000000"/>
                </a:solidFill>
              </a:rPr>
              <a:t>: identifie les connexions virtuelles entre les périphériques à l'aide d'interfaces de périphériques et des schémas d'adressage IP.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8620</TotalTime>
  <Words>1984</Words>
  <Application>Microsoft Office PowerPoint</Application>
  <PresentationFormat>Affichage à l'écran (16:9)</PresentationFormat>
  <Paragraphs>257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CiscoSans ExtraLight</vt:lpstr>
      <vt:lpstr>Wingdings</vt:lpstr>
      <vt:lpstr>Default Theme</vt:lpstr>
      <vt:lpstr>Module 6: Couche liaison de données</vt:lpstr>
      <vt:lpstr>Objectifs du module</vt:lpstr>
      <vt:lpstr>6.1 La fonction de la couche liaison de données</vt:lpstr>
      <vt:lpstr>Fonction de la couche liaison de données la Couche liaison de données</vt:lpstr>
      <vt:lpstr>Fonction de la couche liaison de données IEEE 802 LAN/MAN des sous-couches de liaison de données</vt:lpstr>
      <vt:lpstr>La fonction de la Couche liaison de données Fournisse l’accès aux support</vt:lpstr>
      <vt:lpstr>Fonction de la couche liaison de données la couche liaison de données</vt:lpstr>
      <vt:lpstr>6.2 - Topologies du réseau</vt:lpstr>
      <vt:lpstr>Topologies du réseau Topologies physiques et logiques</vt:lpstr>
      <vt:lpstr>Topologies du réseau Topologies WAN</vt:lpstr>
      <vt:lpstr>Topologies du réseau  Topologie WAN point à point</vt:lpstr>
      <vt:lpstr>Topologies du réseau Topologies LAN</vt:lpstr>
      <vt:lpstr>Présentation PowerPoint</vt:lpstr>
      <vt:lpstr>Présentation PowerPoint</vt:lpstr>
      <vt:lpstr>Présentation PowerPoint</vt:lpstr>
      <vt:lpstr>Présentation PowerPoint</vt:lpstr>
      <vt:lpstr>6.3 La trame de liaison de données</vt:lpstr>
      <vt:lpstr>Trame de liaison de données    La Trame</vt:lpstr>
      <vt:lpstr>Trame de liaison de données   champs de trame</vt:lpstr>
      <vt:lpstr>La trame liaison de données les adresses de couche 2</vt:lpstr>
      <vt:lpstr>Trames de liaison de données Trames de LAN et WAN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Oueslati Hela</cp:lastModifiedBy>
  <cp:revision>248</cp:revision>
  <dcterms:created xsi:type="dcterms:W3CDTF">2019-10-18T06:21:22Z</dcterms:created>
  <dcterms:modified xsi:type="dcterms:W3CDTF">2024-10-22T10:10:35Z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