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2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5"/>
  </p:notesMasterIdLst>
  <p:sldIdLst>
    <p:sldId id="876" r:id="rId2"/>
    <p:sldId id="925" r:id="rId3"/>
    <p:sldId id="759" r:id="rId4"/>
    <p:sldId id="628" r:id="rId5"/>
    <p:sldId id="926" r:id="rId6"/>
    <p:sldId id="1059" r:id="rId7"/>
    <p:sldId id="1060" r:id="rId8"/>
    <p:sldId id="1061" r:id="rId9"/>
    <p:sldId id="1062" r:id="rId10"/>
    <p:sldId id="1123" r:id="rId11"/>
    <p:sldId id="927" r:id="rId12"/>
    <p:sldId id="788" r:id="rId13"/>
    <p:sldId id="1070" r:id="rId14"/>
    <p:sldId id="1124" r:id="rId15"/>
    <p:sldId id="886" r:id="rId16"/>
    <p:sldId id="936" r:id="rId17"/>
    <p:sldId id="1072" r:id="rId18"/>
    <p:sldId id="1074" r:id="rId19"/>
    <p:sldId id="1075" r:id="rId20"/>
    <p:sldId id="1125" r:id="rId21"/>
    <p:sldId id="942" r:id="rId22"/>
    <p:sldId id="957" r:id="rId23"/>
    <p:sldId id="1126" r:id="rId24"/>
    <p:sldId id="1078" r:id="rId25"/>
    <p:sldId id="1079" r:id="rId26"/>
    <p:sldId id="1081" r:id="rId27"/>
    <p:sldId id="952" r:id="rId28"/>
    <p:sldId id="966" r:id="rId29"/>
    <p:sldId id="1082" r:id="rId30"/>
    <p:sldId id="1083" r:id="rId31"/>
    <p:sldId id="1127" r:id="rId32"/>
    <p:sldId id="1087" r:id="rId33"/>
    <p:sldId id="1121" r:id="rId34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13" autoAdjust="0"/>
    <p:restoredTop sz="84965" autoAdjust="0"/>
  </p:normalViewPr>
  <p:slideViewPr>
    <p:cSldViewPr snapToGrid="0" showGuides="1">
      <p:cViewPr varScale="1">
        <p:scale>
          <a:sx n="96" d="100"/>
          <a:sy n="96" d="100"/>
        </p:scale>
        <p:origin x="1421" y="58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b="0"/>
              <a:t>Programme de L’Académie Réseau de Cisco (Cisco Networking Academy Program)</a:t>
            </a:r>
          </a:p>
          <a:p>
            <a:pPr rtl="0">
              <a:buFontTx/>
              <a:buNone/>
            </a:pPr>
            <a:r>
              <a:rPr lang="fr-FR" b="0"/>
              <a:t>Présentation des réseaux V7.0 (ITN)</a:t>
            </a:r>
          </a:p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 : Couche Réseau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10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8.1 –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Caractéristiques de la couche réseau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8.1.6</a:t>
            </a:r>
            <a:r>
              <a:rPr lang="fr-FR" baseline="0">
                <a:latin typeface="Arial" charset="0"/>
              </a:rPr>
              <a:t> </a:t>
            </a:r>
            <a:r>
              <a:rPr lang="fr-FR" sz="1200" b="0"/>
              <a:t>–</a:t>
            </a:r>
            <a:r>
              <a:rPr lang="fr-FR" sz="1200" b="0" baseline="0"/>
              <a:t> </a:t>
            </a:r>
            <a:r>
              <a:rPr lang="fr-FR"/>
              <a:t>Indépendant vis-à-vis des supports</a:t>
            </a:r>
          </a:p>
          <a:p>
            <a:pPr rtl="0">
              <a:buFontTx/>
              <a:buNone/>
            </a:pPr>
            <a:r>
              <a:rPr lang="fr-FR"/>
              <a:t>8.1.7</a:t>
            </a:r>
            <a:r>
              <a:rPr lang="fr-FR" baseline="0"/>
              <a:t> </a:t>
            </a:r>
            <a:r>
              <a:rPr lang="fr-FR" sz="1200">
                <a:effectLst/>
              </a:rPr>
              <a:t>Vérifiez votre compréhension – </a:t>
            </a:r>
            <a:r>
              <a:rPr lang="fr-FR"/>
              <a:t>IP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 Caractéristiques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de l'IP</a:t>
            </a:r>
          </a:p>
        </p:txBody>
      </p:sp>
    </p:spTree>
    <p:extLst>
      <p:ext uri="{BB962C8B-B14F-4D97-AF65-F5344CB8AC3E}">
        <p14:creationId xmlns:p14="http://schemas.microsoft.com/office/powerpoint/2010/main" val="2465286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8.2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 IPv4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12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8.2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 IPv4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8.2.1 – </a:t>
            </a:r>
            <a:r>
              <a:rPr lang="fr-FR"/>
              <a:t>En-tête de paquet IPv4</a:t>
            </a: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13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8.2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 IPv4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fr-FR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fr-FR"/>
              <a:t>Champs de l'en-tête du paquet IPv4</a:t>
            </a: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14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8.2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 IPv4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fr-FR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fr-FR"/>
              <a:t>Champs de l'en-tête du paquet IPv4</a:t>
            </a: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8.3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Paquets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8.3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Paquets IPv6</a:t>
            </a:r>
          </a:p>
          <a:p>
            <a:pPr rtl="0"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8.3.1</a:t>
            </a:r>
            <a:r>
              <a:rPr lang="fr-FR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fr-FR"/>
              <a:t>Limites du protocole IPv4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16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8.3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Paquets IPv6</a:t>
            </a:r>
          </a:p>
          <a:p>
            <a:pPr rtl="0"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8.3.2</a:t>
            </a:r>
            <a:r>
              <a:rPr lang="fr-FR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fr-FR"/>
              <a:t> Présentation IPv6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17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8.3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Paquets IPv6</a:t>
            </a:r>
          </a:p>
          <a:p>
            <a:pPr rtl="0"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8.3.3</a:t>
            </a:r>
            <a:r>
              <a:rPr lang="fr-FR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fr-FR"/>
              <a:t> Champs d'en-tête de paquet IPv4 dans l'en-tête de paquet IPv6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18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-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8.3 -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Paquets IPv6</a:t>
            </a:r>
          </a:p>
          <a:p>
            <a:pPr rtl="0"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fr-FR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fr-FR"/>
              <a:t>En-tête de paquet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19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0A313ED8-785B-4D16-9B17-4143385249B9}" type="slidenum">
              <a:rPr sz="800" b="0"/>
              <a:pPr algn="r" rtl="0"/>
              <a:t>2</a:t>
            </a:fld>
            <a:endParaRPr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8.0 – Présentation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8.0.2 – </a:t>
            </a:r>
            <a:r>
              <a: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Qu'</a:t>
            </a:r>
            <a:r>
              <a:rPr lang="fr-FR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est-ce que je vais apprendre dans ce module?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8.3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Paquets IPv6</a:t>
            </a:r>
          </a:p>
          <a:p>
            <a:pPr rtl="0"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fr-FR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fr-FR"/>
              <a:t>En-tête de paquet IPv6 (suite)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20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8.4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Méthode de routage des hôtes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21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8.4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Méthode de routage des hôtes</a:t>
            </a:r>
          </a:p>
          <a:p>
            <a:pPr rtl="0"/>
            <a:r>
              <a:rPr lang="fr-FR"/>
              <a:t>8.4.1</a:t>
            </a:r>
            <a:r>
              <a:rPr lang="fr-FR" baseline="0"/>
              <a:t> – </a:t>
            </a:r>
            <a:r>
              <a:rPr lang="fr-FR"/>
              <a:t>Décisions relatives aux transmissions des hôtes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22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8.4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Méthode de routage des hôtes</a:t>
            </a:r>
          </a:p>
          <a:p>
            <a:pPr rtl="0"/>
            <a:r>
              <a:rPr lang="fr-FR"/>
              <a:t>8.4.1</a:t>
            </a:r>
            <a:r>
              <a:rPr lang="fr-FR" baseline="0"/>
              <a:t> – </a:t>
            </a:r>
            <a:r>
              <a:rPr lang="fr-FR"/>
              <a:t>Décisions relatives aux transmissions des hôtes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23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8.4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Méthode de routage des hôtes</a:t>
            </a:r>
          </a:p>
          <a:p>
            <a:pPr rtl="0"/>
            <a:r>
              <a:rPr lang="fr-FR"/>
              <a:t>8.4.2</a:t>
            </a:r>
            <a:r>
              <a:rPr lang="fr-FR" baseline="0"/>
              <a:t> – </a:t>
            </a:r>
            <a:r>
              <a:rPr lang="fr-FR"/>
              <a:t>Utilisation de la passerelle par défaut.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24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8.4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Méthode de routage des hôtes</a:t>
            </a:r>
          </a:p>
          <a:p>
            <a:pPr rtl="0"/>
            <a:r>
              <a:rPr lang="fr-FR"/>
              <a:t>8.4.3</a:t>
            </a:r>
            <a:r>
              <a:rPr lang="fr-FR" baseline="0"/>
              <a:t> – </a:t>
            </a:r>
            <a:r>
              <a:rPr lang="fr-FR"/>
              <a:t>Un hôte route vers la passerelle par défaut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8.4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Méthode de routage des hôtes</a:t>
            </a:r>
          </a:p>
          <a:p>
            <a:pPr rtl="0"/>
            <a:r>
              <a:rPr lang="fr-FR"/>
              <a:t>8.4.4</a:t>
            </a:r>
            <a:r>
              <a:rPr lang="fr-FR" baseline="0"/>
              <a:t> – </a:t>
            </a:r>
            <a:r>
              <a:rPr lang="fr-FR"/>
              <a:t>Tabless de routage des hôtes</a:t>
            </a:r>
          </a:p>
          <a:p>
            <a:pPr rtl="0"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8.4.5</a:t>
            </a:r>
            <a:r>
              <a:rPr lang="fr-FR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fr-FR" sz="1200">
                <a:effectLst/>
              </a:rPr>
              <a:t>— Vérifiez votre compréhension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Méthode de routage des hôtes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26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8.5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Présentation au routage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27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8.5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Présentation au Routage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8.5.1 – </a:t>
            </a:r>
            <a:r>
              <a:rPr lang="fr-FR"/>
              <a:t>Décisions relatives à la transmission de paquet du routeur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28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8.5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Présentation au routage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8.5.2 — </a:t>
            </a:r>
            <a:r>
              <a:rPr lang="fr-FR"/>
              <a:t>Table de routage des routeurs 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29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8.1 –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Caractéristiques de la couche réseau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8.5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Présentation au routage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8.5.3 – </a:t>
            </a:r>
            <a:r>
              <a:rPr lang="fr-FR" sz="1200"/>
              <a:t>Routage Statique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30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8.5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Présentation au routage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8.5.4 – </a:t>
            </a:r>
            <a:r>
              <a:rPr lang="fr-FR" sz="1200"/>
              <a:t>Routage Dynamique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31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8.5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Présentation au Routage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8.5.6 — </a:t>
            </a:r>
            <a:r>
              <a:rPr lang="fr-FR"/>
              <a:t>Introduction à une table de routage IPv4</a:t>
            </a: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>
                <a:latin typeface="Arial" charset="0"/>
              </a:rPr>
              <a:t>8.5.7 — </a:t>
            </a:r>
            <a:r>
              <a:rPr lang="fr-FR" sz="1200">
                <a:effectLst/>
              </a:rPr>
              <a:t>Vérifiez votre compréhension —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Présentation au Routage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32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/>
              <a:pPr rtl="0"/>
              <a:t>4</a:t>
            </a:fld>
            <a:endParaRPr sz="8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8.1 –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Caractéristiques de la couche réseau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8.1.1 — </a:t>
            </a:r>
            <a:r>
              <a:rPr lang="fr-FR"/>
              <a:t>La couche réseau</a:t>
            </a: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5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8.1 –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Caractéristiques de la couche réseau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8.1.2</a:t>
            </a:r>
            <a:r>
              <a:rPr lang="fr-FR" baseline="0">
                <a:latin typeface="Arial" charset="0"/>
              </a:rPr>
              <a:t> </a:t>
            </a:r>
            <a:r>
              <a:rPr lang="fr-FR" sz="1200" b="0"/>
              <a:t>— </a:t>
            </a:r>
            <a:r>
              <a:rPr lang="fr-FR"/>
              <a:t>Encapsulation de l'IP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6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8.1 –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Caractéristiques de la couche réseau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8.1.3</a:t>
            </a:r>
            <a:r>
              <a:rPr lang="fr-FR" baseline="0">
                <a:latin typeface="Arial" charset="0"/>
              </a:rPr>
              <a:t> </a:t>
            </a:r>
            <a:r>
              <a:rPr lang="fr-FR" sz="1200" b="0"/>
              <a:t>– </a:t>
            </a:r>
            <a:r>
              <a:rPr lang="fr-FR"/>
              <a:t>Caractéristiques de l'IP</a:t>
            </a: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7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8.1 –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Caractéristiques de la couche réseau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8.1.4</a:t>
            </a:r>
            <a:r>
              <a:rPr lang="fr-FR" baseline="0">
                <a:latin typeface="Arial" charset="0"/>
              </a:rPr>
              <a:t> </a:t>
            </a:r>
            <a:r>
              <a:rPr lang="fr-FR" sz="1200" b="0"/>
              <a:t>– </a:t>
            </a:r>
            <a:r>
              <a:rPr lang="fr-FR"/>
              <a:t>Sans connexion</a:t>
            </a: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8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8.1 –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Caractéristiques de la couche réseau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8.1.5</a:t>
            </a:r>
            <a:r>
              <a:rPr lang="fr-FR" baseline="0">
                <a:latin typeface="Arial" charset="0"/>
              </a:rPr>
              <a:t> </a:t>
            </a:r>
            <a:r>
              <a:rPr lang="fr-FR" sz="1200" b="0"/>
              <a:t>– </a:t>
            </a:r>
            <a:r>
              <a:rPr lang="fr-FR"/>
              <a:t>Acheminement au mieux</a:t>
            </a: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9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fr-FR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Couche Réseau</a:t>
            </a:r>
          </a:p>
          <a:p>
            <a:pPr rtl="0">
              <a:buFontTx/>
              <a:buNone/>
            </a:pPr>
            <a:r>
              <a:rPr lang="fr-FR" sz="1200" b="0"/>
              <a:t>8.1 –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Caractéristiques de la couche réseau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fr-FR">
                <a:latin typeface="Arial" charset="0"/>
              </a:rPr>
              <a:t>8.1.6</a:t>
            </a:r>
            <a:r>
              <a:rPr lang="fr-FR" baseline="0">
                <a:latin typeface="Arial" charset="0"/>
              </a:rPr>
              <a:t> </a:t>
            </a:r>
            <a:r>
              <a:rPr lang="fr-FR" sz="1200" b="0"/>
              <a:t>–</a:t>
            </a:r>
            <a:r>
              <a:rPr lang="fr-FR" sz="1200" b="0" baseline="0"/>
              <a:t> </a:t>
            </a:r>
            <a:r>
              <a:rPr lang="fr-FR"/>
              <a:t>Indépendant vis-à-vis des supports</a:t>
            </a:r>
          </a:p>
          <a:p>
            <a:pPr rtl="0">
              <a:buFontTx/>
              <a:buNone/>
            </a:pPr>
            <a:r>
              <a:rPr lang="fr-FR"/>
              <a:t>8.1.7</a:t>
            </a:r>
            <a:r>
              <a:rPr lang="fr-FR" baseline="0"/>
              <a:t> </a:t>
            </a:r>
            <a:r>
              <a:rPr lang="fr-FR" sz="1200">
                <a:effectLst/>
              </a:rPr>
              <a:t>Vérifiez votre compréhension – </a:t>
            </a:r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 Caractéristiques</a:t>
            </a:r>
            <a:r>
              <a:rPr lang="fr-FR" sz="120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de l'IP</a:t>
            </a: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‹N°›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et/ou ses filiales. Tous droits réservés.   Informations confidentielles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et/ou ses filiales. Tous droits réservés.   Informations confidentielles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1826" y="1462742"/>
            <a:ext cx="7663914" cy="1270941"/>
          </a:xfrm>
        </p:spPr>
        <p:txBody>
          <a:bodyPr/>
          <a:lstStyle/>
          <a:p>
            <a:pPr rtl="0"/>
            <a:r>
              <a:rPr lang="fr-FR" sz="4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8 : Couche Réseau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Présentation des réseaux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1600"/>
              <a:t>Caractéristiques de la couche réseau</a:t>
            </a:r>
            <a:br>
              <a:rPr lang="en-US" altLang="en-US" dirty="0"/>
            </a:br>
            <a:r>
              <a:rPr lang="fr-FR"/>
              <a:t>Indépendant vis-à-vis des supports (suite)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3718" y="942265"/>
            <a:ext cx="4028689" cy="3792213"/>
          </a:xfrm>
        </p:spPr>
        <p:txBody>
          <a:bodyPr/>
          <a:lstStyle/>
          <a:p>
            <a:pPr marL="0" indent="0" rtl="0">
              <a:buNone/>
            </a:pPr>
            <a:r>
              <a:rPr lang="fr-FR" sz="1400" dirty="0"/>
              <a:t>La couche réseau établira l'unité de transmission maximale (MTU).</a:t>
            </a:r>
          </a:p>
          <a:p>
            <a:pPr lvl="1" rtl="0"/>
            <a:r>
              <a:rPr lang="fr-FR" dirty="0"/>
              <a:t>La couche réseau reçoit ce message à partir des informations de contrôle envoyées par la couche de liaison de données.</a:t>
            </a:r>
          </a:p>
          <a:p>
            <a:pPr lvl="1" rtl="0"/>
            <a:r>
              <a:rPr lang="fr-FR" dirty="0"/>
              <a:t>Le réseau établit ensuite la taille MTU.</a:t>
            </a:r>
          </a:p>
          <a:p>
            <a:pPr marL="0" indent="0" rtl="0">
              <a:buNone/>
            </a:pPr>
            <a:r>
              <a:rPr lang="fr-FR" sz="1400" dirty="0"/>
              <a:t>La fragmentation est lorsque la couche 3 divise le paquet IPv4 en unités plus petites.</a:t>
            </a:r>
          </a:p>
          <a:p>
            <a:pPr lvl="1" rtl="0"/>
            <a:r>
              <a:rPr lang="fr-FR" dirty="0"/>
              <a:t>La fragmentation provoque une latence.</a:t>
            </a:r>
          </a:p>
          <a:p>
            <a:pPr lvl="1" rtl="0"/>
            <a:r>
              <a:rPr lang="fr-FR" dirty="0"/>
              <a:t>IPv6 ne fragmente pas les paquets.</a:t>
            </a:r>
          </a:p>
          <a:p>
            <a:pPr lvl="1" rtl="0"/>
            <a:r>
              <a:rPr lang="fr-FR" dirty="0"/>
              <a:t>Exemple : Le routeur passe d'Ethernet à un WAN lent avec une MTU est inférieure.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875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8.2 Paquet IPv4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1" y="247133"/>
            <a:ext cx="9144000" cy="757551"/>
          </a:xfrm>
        </p:spPr>
        <p:txBody>
          <a:bodyPr/>
          <a:lstStyle/>
          <a:p>
            <a:pPr rtl="0"/>
            <a:r>
              <a:rPr lang="fr-FR" sz="1600" dirty="0"/>
              <a:t>Paquet IPv4</a:t>
            </a:r>
            <a:br>
              <a:rPr lang="en-US" altLang="en-US" dirty="0"/>
            </a:br>
            <a:r>
              <a:rPr lang="fr-FR" dirty="0"/>
              <a:t>En-tête de paquet IPv4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997066"/>
            <a:ext cx="8184025" cy="3497284"/>
          </a:xfrm>
        </p:spPr>
        <p:txBody>
          <a:bodyPr/>
          <a:lstStyle/>
          <a:p>
            <a:pPr marL="0" indent="0" rtl="0">
              <a:buNone/>
            </a:pPr>
            <a:r>
              <a:rPr lang="fr-FR" sz="1600" dirty="0"/>
              <a:t>IPv4 est le protocole de communication principal pour la couche réseau.</a:t>
            </a:r>
          </a:p>
          <a:p>
            <a:pPr marL="0" indent="0" rtl="0">
              <a:buNone/>
            </a:pPr>
            <a:r>
              <a:rPr lang="fr-FR" sz="1600" dirty="0"/>
              <a:t>L'en-tête réseau a de nombreux objectifs :</a:t>
            </a:r>
          </a:p>
          <a:p>
            <a:pPr lvl="1" rtl="0"/>
            <a:r>
              <a:rPr lang="fr-FR" sz="1600" dirty="0"/>
              <a:t>Il garantit que le paquet est envoyé vers la meilleure direction (vers la destination).</a:t>
            </a:r>
          </a:p>
          <a:p>
            <a:pPr lvl="1" rtl="0"/>
            <a:r>
              <a:rPr lang="fr-FR" sz="1600" dirty="0"/>
              <a:t>Il contient des informations pour la gestion de couche réseau dans différents domaines.</a:t>
            </a:r>
          </a:p>
          <a:p>
            <a:pPr lvl="1" rtl="0"/>
            <a:r>
              <a:rPr lang="fr-FR" sz="1600" dirty="0"/>
              <a:t>Les informations contenues dans l'en-tête sont utilisées par tous les périphériques de couche 3 qui gèrent le paquet</a:t>
            </a:r>
          </a:p>
          <a:p>
            <a:pPr lvl="1"/>
            <a:endParaRPr lang="en-US" altLang="en-US" sz="1600" dirty="0"/>
          </a:p>
          <a:p>
            <a:pPr marL="0" indent="0" rtl="0">
              <a:buNone/>
            </a:pPr>
            <a:r>
              <a:rPr lang="fr-FR" sz="16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67641"/>
            <a:ext cx="9143999" cy="731520"/>
          </a:xfrm>
        </p:spPr>
        <p:txBody>
          <a:bodyPr/>
          <a:lstStyle/>
          <a:p>
            <a:pPr rtl="0"/>
            <a:r>
              <a:rPr lang="fr-FR" sz="1600" dirty="0"/>
              <a:t>Paquet IPv4</a:t>
            </a:r>
            <a:br>
              <a:rPr lang="en-US" altLang="en-US" dirty="0"/>
            </a:br>
            <a:r>
              <a:rPr lang="fr-FR" dirty="0"/>
              <a:t>Champs de l'en-tête du paquet IPv4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91441" y="1020935"/>
            <a:ext cx="4690872" cy="2883553"/>
          </a:xfrm>
        </p:spPr>
        <p:txBody>
          <a:bodyPr/>
          <a:lstStyle/>
          <a:p>
            <a:pPr marL="0" indent="0" rtl="0">
              <a:buNone/>
            </a:pPr>
            <a:r>
              <a:rPr lang="fr-FR" sz="1600" dirty="0"/>
              <a:t>Caractéristiques de l'en-tête réseau IPv4 :</a:t>
            </a:r>
          </a:p>
          <a:p>
            <a:pPr lvl="1" rtl="0"/>
            <a:r>
              <a:rPr lang="fr-FR" sz="1600" dirty="0"/>
              <a:t>C'est en binaire.</a:t>
            </a:r>
          </a:p>
          <a:p>
            <a:pPr lvl="1" rtl="0"/>
            <a:r>
              <a:rPr lang="fr-FR" sz="1600" dirty="0"/>
              <a:t>Contient plusieurs champs d'information</a:t>
            </a:r>
          </a:p>
          <a:p>
            <a:pPr lvl="1" rtl="0"/>
            <a:r>
              <a:rPr lang="fr-FR" sz="1600" dirty="0"/>
              <a:t>Le diagramme est lu de gauche à droite, 4 octets par ligne</a:t>
            </a:r>
          </a:p>
          <a:p>
            <a:pPr lvl="1" rtl="0"/>
            <a:r>
              <a:rPr lang="fr-FR" sz="1600" dirty="0"/>
              <a:t>Les deux champs les plus importants sont la source et la destination.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 rtl="0">
              <a:buNone/>
            </a:pPr>
            <a:r>
              <a:rPr lang="fr-FR" sz="1600" dirty="0"/>
              <a:t>Les protocoles peuvent avoir une ou plusieurs fonctions.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845" y="960120"/>
            <a:ext cx="3866068" cy="3710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pPr rtl="0"/>
            <a:r>
              <a:rPr lang="fr-FR" sz="1600"/>
              <a:t>Paquet IPv4</a:t>
            </a:r>
            <a:br>
              <a:rPr lang="en-US" altLang="en-US" dirty="0"/>
            </a:br>
            <a:r>
              <a:rPr lang="fr-FR"/>
              <a:t>Champs de l'en-tête du paquet IPv4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55448" y="792335"/>
            <a:ext cx="8723376" cy="542689"/>
          </a:xfrm>
        </p:spPr>
        <p:txBody>
          <a:bodyPr/>
          <a:lstStyle/>
          <a:p>
            <a:pPr marL="0" indent="0" rtl="0">
              <a:buNone/>
            </a:pPr>
            <a:r>
              <a:rPr lang="fr-FR" sz="1600"/>
              <a:t>Les champs importants de l'en-tête IPv4 sont 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51830"/>
              </p:ext>
            </p:extLst>
          </p:nvPr>
        </p:nvGraphicFramePr>
        <p:xfrm>
          <a:off x="164592" y="1417319"/>
          <a:ext cx="8750808" cy="3299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pPr rtl="0"/>
                      <a:r>
                        <a:rPr lang="fr-FR"/>
                        <a:t>Fonction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pPr rtl="0"/>
                      <a:r>
                        <a:rPr lang="fr-FR" b="1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/>
                        <a:t>Ce</a:t>
                      </a:r>
                      <a:r>
                        <a:rPr lang="fr-FR" baseline="0"/>
                        <a:t> sera pour v4, par opposition à v6, un champ de 4 bits = 0100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pPr rtl="0"/>
                      <a:r>
                        <a:rPr lang="fr-FR" b="1"/>
                        <a:t>Des services différenciés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/>
                        <a:t>Utilisé pour la QoS</a:t>
                      </a:r>
                      <a:r>
                        <a:rPr lang="fr-FR" baseline="0"/>
                        <a:t>: champ DiffServ — DS ou l'ancien InServ — TOS ou Type de service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pPr rtl="0"/>
                      <a:r>
                        <a:rPr lang="fr-FR" b="1"/>
                        <a:t>Somme de contrôle d'en-tête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/>
                        <a:t>Détecter la corruption dans l'en-tête IPv4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pPr rtl="0"/>
                      <a:r>
                        <a:rPr lang="fr-FR" b="1"/>
                        <a:t>Durée de vie (Time to Live, TTL)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/>
                        <a:t>Nombre de tronçon de couche 3. Quand il devient zéro, le routeur</a:t>
                      </a:r>
                      <a:r>
                        <a:rPr lang="fr-FR" baseline="0"/>
                        <a:t> rejettera le paquet.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pPr rtl="0"/>
                      <a:r>
                        <a:rPr lang="fr-FR" b="1"/>
                        <a:t>Protocole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baseline="0"/>
                        <a:t> Protocole de niveau suivant : ICMP, TCP, UDP,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pPr rtl="0"/>
                      <a:r>
                        <a:rPr lang="fr-FR" b="1"/>
                        <a:t>Adresse IPv4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/>
                        <a:t>Adresse source 32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pPr rtl="0"/>
                      <a:r>
                        <a:rPr lang="fr-FR" b="1"/>
                        <a:t>Adresse IP de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baseline="0"/>
                        <a:t> Adresse</a:t>
                      </a:r>
                      <a:r>
                        <a:rPr lang="fr-FR"/>
                        <a:t> de destination 32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841431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8.3 Paquets IPv6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1600"/>
              <a:t>Paquets IPv6</a:t>
            </a:r>
            <a:br>
              <a:rPr lang="en-US" altLang="en-US" dirty="0"/>
            </a:br>
            <a:r>
              <a:rPr lang="fr-FR"/>
              <a:t>Limites du protocole IPv4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8814" y="921287"/>
            <a:ext cx="8672954" cy="3573424"/>
          </a:xfrm>
        </p:spPr>
        <p:txBody>
          <a:bodyPr/>
          <a:lstStyle/>
          <a:p>
            <a:pPr marL="0" indent="0" rtl="0">
              <a:buNone/>
            </a:pPr>
            <a:r>
              <a:rPr lang="fr-FR" sz="1600" dirty="0"/>
              <a:t>l'IPv4 présente trois problèmes majeurs :</a:t>
            </a:r>
          </a:p>
          <a:p>
            <a:pPr lvl="1" rtl="0"/>
            <a:r>
              <a:rPr lang="fr-FR" sz="1600" dirty="0"/>
              <a:t>La pénurie des adresses IPv4 — Nous sommes trouvé à court d'adresses IPv4.</a:t>
            </a:r>
          </a:p>
          <a:p>
            <a:pPr lvl="1" rtl="0"/>
            <a:r>
              <a:rPr lang="fr-FR" sz="1600" dirty="0"/>
              <a:t>La manque de connectivité de bout en bout — Pour que IPv4 survienne aussi longtemps, l'adressage privé et NAT ont été créés. Cela a mis fin aux communications directes avec l'adressage public.</a:t>
            </a:r>
          </a:p>
          <a:p>
            <a:pPr lvl="1" rtl="0"/>
            <a:r>
              <a:rPr lang="fr-FR" sz="1600" dirty="0"/>
              <a:t>Augmentation de la complexité du réseau — NAT a été conçu comme une solution temporaire et crée des problèmes sur le réseau comme un effet secondaire de la manipulation des en-têtes réseau adressant. NAT provoque des problèmes de latence et de dépannage.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1600" dirty="0"/>
              <a:t>Paquets IPv6</a:t>
            </a:r>
            <a:br>
              <a:rPr lang="fr-FR" sz="1600" dirty="0"/>
            </a:br>
            <a:r>
              <a:rPr lang="fr-FR" dirty="0"/>
              <a:t>Présentation d'IPv6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97630" cy="3841213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fr-FR" sz="1400" dirty="0"/>
              <a:t>IPv6 a été développé par l'Internet Engineering </a:t>
            </a:r>
            <a:r>
              <a:rPr lang="fr-FR" sz="1400" dirty="0" err="1"/>
              <a:t>Task</a:t>
            </a:r>
            <a:r>
              <a:rPr lang="fr-FR" sz="1400" dirty="0"/>
              <a:t> Force (IETF)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400" dirty="0"/>
              <a:t>IPv6 dépasse les limites des adresses IPv4.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400" dirty="0"/>
              <a:t>Améliorations apportées par IPv6 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b="1" dirty="0"/>
              <a:t>Espace d'adressage plus important </a:t>
            </a:r>
            <a:r>
              <a:rPr lang="fr-FR" dirty="0"/>
              <a:t>— basé sur l'adresse 128 bits et pas sur 32 bits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b="1" dirty="0"/>
              <a:t>Traitement plus efficace des paquet </a:t>
            </a:r>
            <a:r>
              <a:rPr lang="fr-FR" dirty="0"/>
              <a:t>– l'en-tête a été simplifié et comporte moins de champs.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b="1" dirty="0"/>
              <a:t>Traduction d'adresses réseau inutile </a:t>
            </a:r>
            <a:r>
              <a:rPr lang="fr-FR" dirty="0"/>
              <a:t>— grâce au grand nombre d'adressage, il n'est plus nécessaire d'utiliser une adressage privée interne et d'être mappé à une adresse publique partagée.</a:t>
            </a:r>
          </a:p>
          <a:p>
            <a:pPr lvl="1"/>
            <a:endParaRPr lang="en-CA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04" y="934212"/>
            <a:ext cx="488699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99061" y="109973"/>
            <a:ext cx="9144000" cy="757551"/>
          </a:xfrm>
        </p:spPr>
        <p:txBody>
          <a:bodyPr/>
          <a:lstStyle/>
          <a:p>
            <a:pPr rtl="0"/>
            <a:r>
              <a:rPr lang="fr-FR" sz="1600" dirty="0"/>
              <a:t>Paquets IPv6</a:t>
            </a:r>
            <a:br>
              <a:rPr lang="en-US" altLang="en-US" dirty="0"/>
            </a:br>
            <a:r>
              <a:rPr lang="fr-FR" dirty="0"/>
              <a:t>Champs d'en-tête de paquet IPv4 dans l'en-tête de paquet IPv6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3359855" cy="3733082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fr-FR" sz="1400" dirty="0"/>
              <a:t>L'en-tête IPv6 est simplifié, mais pas inférieure.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400" dirty="0"/>
              <a:t>L'en-tête est fixé à 40 octets ou octets de longueur.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400" dirty="0"/>
              <a:t>Plusieurs champs IPv4 ont été supprimés pour améliorer les performances.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400" dirty="0"/>
              <a:t>Certains champs IPv4 ont été supprimés pour améliorer les performances:</a:t>
            </a:r>
          </a:p>
          <a:p>
            <a:pPr lvl="1" rtl="0"/>
            <a:r>
              <a:rPr lang="fr-FR" dirty="0"/>
              <a:t>Indicateur</a:t>
            </a:r>
          </a:p>
          <a:p>
            <a:pPr lvl="1" rtl="0"/>
            <a:r>
              <a:rPr lang="fr-FR" dirty="0"/>
              <a:t>Décalage du fragment</a:t>
            </a:r>
          </a:p>
          <a:p>
            <a:pPr lvl="1" rtl="0"/>
            <a:r>
              <a:rPr lang="fr-FR" dirty="0"/>
              <a:t>Somme de contrôle d'en-tête</a:t>
            </a:r>
          </a:p>
          <a:p>
            <a:pPr lvl="1"/>
            <a:endParaRPr lang="en-CA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336" y="1127760"/>
            <a:ext cx="5282024" cy="3420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1600"/>
              <a:t>Paquet IPv6</a:t>
            </a:r>
            <a:br>
              <a:rPr lang="en-US" altLang="en-US" dirty="0"/>
            </a:br>
            <a:r>
              <a:rPr lang="fr-FR"/>
              <a:t>En-tête de paquet IPv6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457933"/>
          </a:xfrm>
        </p:spPr>
        <p:txBody>
          <a:bodyPr/>
          <a:lstStyle/>
          <a:p>
            <a:pPr marL="0" indent="0" rtl="0">
              <a:buNone/>
            </a:pPr>
            <a:r>
              <a:rPr lang="fr-FR" sz="1600"/>
              <a:t>Les champs importants de l'en-tête IPv4 sont :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280735"/>
              </p:ext>
            </p:extLst>
          </p:nvPr>
        </p:nvGraphicFramePr>
        <p:xfrm>
          <a:off x="784860" y="1261687"/>
          <a:ext cx="8055864" cy="3702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035">
                <a:tc>
                  <a:txBody>
                    <a:bodyPr/>
                    <a:lstStyle/>
                    <a:p>
                      <a:pPr rtl="0"/>
                      <a:r>
                        <a:rPr lang="fr-FR"/>
                        <a:t>Fonction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235">
                <a:tc>
                  <a:txBody>
                    <a:bodyPr/>
                    <a:lstStyle/>
                    <a:p>
                      <a:pPr rtl="0"/>
                      <a:r>
                        <a:rPr lang="fr-FR" b="1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/>
                        <a:t>Ce</a:t>
                      </a:r>
                      <a:r>
                        <a:rPr lang="fr-FR" baseline="0"/>
                        <a:t> sera pour v6, par opposition à v4, un champ de 4 bits = 0110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618">
                <a:tc>
                  <a:txBody>
                    <a:bodyPr/>
                    <a:lstStyle/>
                    <a:p>
                      <a:pPr rtl="0"/>
                      <a:r>
                        <a:rPr lang="fr-FR" b="1"/>
                        <a:t>Classe de trafic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/>
                        <a:t>Utilisé pour la QoS</a:t>
                      </a:r>
                      <a:r>
                        <a:rPr lang="fr-FR" baseline="0"/>
                        <a:t>: Équivalent au champ DiffServ — 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89">
                <a:tc>
                  <a:txBody>
                    <a:bodyPr/>
                    <a:lstStyle/>
                    <a:p>
                      <a:pPr rtl="0"/>
                      <a:r>
                        <a:rPr lang="fr-FR" b="1"/>
                        <a:t>Étiquetage de 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baseline="0"/>
                        <a:t>Informe l'appareil de traiter les étiquettes de flux identiques de la même manière, </a:t>
                      </a:r>
                      <a:r>
                        <a:rPr lang="fr-FR"/>
                        <a:t>champ 20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89">
                <a:tc>
                  <a:txBody>
                    <a:bodyPr/>
                    <a:lstStyle/>
                    <a:p>
                      <a:pPr rtl="0"/>
                      <a:r>
                        <a:rPr lang="fr-FR" b="1"/>
                        <a:t>Longueur des données utiles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/>
                        <a:t>ce champ de 16 bits indique la longueur de la partie données (utiles) du paquet IPv6.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635">
                <a:tc>
                  <a:txBody>
                    <a:bodyPr/>
                    <a:lstStyle/>
                    <a:p>
                      <a:pPr rtl="0"/>
                      <a:r>
                        <a:rPr lang="fr-FR" b="1"/>
                        <a:t>En-tête suivant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baseline="0"/>
                        <a:t> Protocole de niveau suivant : ICMP, TCP, UDP,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289">
                <a:tc>
                  <a:txBody>
                    <a:bodyPr/>
                    <a:lstStyle/>
                    <a:p>
                      <a:pPr rtl="0"/>
                      <a:r>
                        <a:rPr lang="fr-FR" b="1"/>
                        <a:t>Limite de nombre de tronçons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Remplace le nombre de tronçons de couche 3 du</a:t>
                      </a:r>
                      <a:r>
                        <a:rPr lang="fr-FR" baseline="0"/>
                        <a:t> champ TTL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261">
                <a:tc>
                  <a:txBody>
                    <a:bodyPr/>
                    <a:lstStyle/>
                    <a:p>
                      <a:pPr rtl="0"/>
                      <a:r>
                        <a:rPr lang="fr-FR" b="1"/>
                        <a:t>Adresse IPv4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/>
                        <a:t>Adresse source 128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261">
                <a:tc>
                  <a:txBody>
                    <a:bodyPr/>
                    <a:lstStyle/>
                    <a:p>
                      <a:pPr rtl="0"/>
                      <a:r>
                        <a:rPr lang="fr-FR" b="1"/>
                        <a:t>Adresse IP de 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baseline="0" dirty="0"/>
                        <a:t> Adresse</a:t>
                      </a:r>
                      <a:r>
                        <a:rPr lang="fr-FR" dirty="0"/>
                        <a:t> de destination 128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rtl="0" eaLnBrk="1" hangingPunct="1"/>
            <a:r>
              <a:rPr lang="fr-FR"/>
              <a:t>Module 8: Rubriques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69026" cy="281711"/>
          </a:xfrm>
        </p:spPr>
        <p:txBody>
          <a:bodyPr/>
          <a:lstStyle/>
          <a:p>
            <a:pPr marL="0" indent="0" rtl="0">
              <a:spcBef>
                <a:spcPct val="30000"/>
              </a:spcBef>
              <a:buNone/>
            </a:pPr>
            <a:r>
              <a:rPr lang="fr-FR"/>
              <a:t>Qu'est-ce que je vais apprendre dans ce module?</a:t>
            </a: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8170"/>
              </p:ext>
            </p:extLst>
          </p:nvPr>
        </p:nvGraphicFramePr>
        <p:xfrm>
          <a:off x="522512" y="1140033"/>
          <a:ext cx="8348355" cy="31944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16">
                <a:tc>
                  <a:txBody>
                    <a:bodyPr/>
                    <a:lstStyle/>
                    <a:p>
                      <a:pPr rtl="0"/>
                      <a:r>
                        <a:rPr lang="fr-FR" b="1">
                          <a:effectLst/>
                        </a:rPr>
                        <a:t>Titre du rubrique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b="1"/>
                        <a:t>Objectif du rubrique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rtl="0"/>
                      <a:r>
                        <a:rPr lang="fr-FR" b="1"/>
                        <a:t>Caractéristiques de la couche réseau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/>
                        <a:t>Expliquer comment la couche réseau utilise les protocoles IP pour des communications fiables.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rtl="0"/>
                      <a:r>
                        <a:rPr lang="fr-FR" b="1"/>
                        <a:t>Paquet IPv4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/>
                        <a:t>Expliquer le rôle des principaux champs d'en-tête dans le paquet IPv4.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rtl="0"/>
                      <a:r>
                        <a:rPr lang="fr-FR" b="1"/>
                        <a:t>Paquet IPv6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/>
                        <a:t>Expliquer le rôle des principaux champs d'en-tête dans le paquet IPv6.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pPr rtl="0"/>
                      <a:r>
                        <a:rPr lang="fr-FR" b="1"/>
                        <a:t>Méthode de routage des hôtes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/>
                        <a:t>Expliquer de quelle manière les périphériques réseau utilisent les tables de routage pour diriger les paquets vers un réseau de destination.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pPr rtl="0"/>
                      <a:r>
                        <a:rPr lang="fr-FR" b="1"/>
                        <a:t>Tables de routage des routeurs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/>
                        <a:t>Expliquer la fonction des champs dans la table de routage d'un routeur.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06681" y="132833"/>
            <a:ext cx="9144000" cy="757551"/>
          </a:xfrm>
        </p:spPr>
        <p:txBody>
          <a:bodyPr/>
          <a:lstStyle/>
          <a:p>
            <a:pPr rtl="0"/>
            <a:r>
              <a:rPr lang="fr-FR" sz="1600" dirty="0"/>
              <a:t>Paquet IPv6</a:t>
            </a:r>
            <a:br>
              <a:rPr lang="en-US" altLang="en-US" dirty="0"/>
            </a:br>
            <a:r>
              <a:rPr lang="fr-FR" dirty="0"/>
              <a:t>En-tête de paquet IPv6 (suite)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37874" y="959387"/>
            <a:ext cx="8243186" cy="3073117"/>
          </a:xfrm>
        </p:spPr>
        <p:txBody>
          <a:bodyPr/>
          <a:lstStyle/>
          <a:p>
            <a:pPr marL="0" indent="0" rtl="0">
              <a:buNone/>
            </a:pPr>
            <a:r>
              <a:rPr lang="fr-FR" sz="1600" dirty="0"/>
              <a:t>Le paquet IPv6 peut également contenir des en-têtes d'extension (EH). </a:t>
            </a:r>
          </a:p>
          <a:p>
            <a:pPr marL="0" indent="0" rtl="0">
              <a:buNone/>
            </a:pPr>
            <a:r>
              <a:rPr lang="fr-FR" sz="1600" dirty="0"/>
              <a:t>Caractéristiques des en-têtes EH :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600" dirty="0"/>
              <a:t>fournisse des informations facultatives sur la couche réseau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600" dirty="0"/>
              <a:t>sont facultatifs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600" dirty="0"/>
              <a:t>sont placés entre l'en-tête IPv6 et la charge utile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600" dirty="0"/>
              <a:t>ils sont utilisés pour la fragmentation, la sécurité, la prise en charge de la mobilité,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0" indent="0" rtl="0">
              <a:buNone/>
            </a:pPr>
            <a:r>
              <a:rPr lang="fr-FR" sz="1600" b="1" dirty="0"/>
              <a:t>Remarque: </a:t>
            </a:r>
            <a:r>
              <a:rPr lang="fr-FR" sz="1600" dirty="0"/>
              <a:t>Contrairement à IPv4, les routeurs ne fragmentent pas les paquets IPv6 routés</a:t>
            </a:r>
          </a:p>
        </p:txBody>
      </p:sp>
    </p:spTree>
    <p:extLst>
      <p:ext uri="{BB962C8B-B14F-4D97-AF65-F5344CB8AC3E}">
        <p14:creationId xmlns:p14="http://schemas.microsoft.com/office/powerpoint/2010/main" val="239298384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465" y="1044949"/>
            <a:ext cx="8231464" cy="1802391"/>
          </a:xfrm>
        </p:spPr>
        <p:txBody>
          <a:bodyPr/>
          <a:lstStyle/>
          <a:p>
            <a:pPr rtl="0"/>
            <a:r>
              <a:rPr lang="fr-FR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8.4 Méthode de routage des hôtes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" y="106681"/>
            <a:ext cx="9144000" cy="685800"/>
          </a:xfrm>
        </p:spPr>
        <p:txBody>
          <a:bodyPr/>
          <a:lstStyle/>
          <a:p>
            <a:pPr rtl="0"/>
            <a:r>
              <a:rPr lang="fr-FR" sz="1600" dirty="0"/>
              <a:t>Méthode de routage des hôtes </a:t>
            </a:r>
            <a:br>
              <a:rPr lang="en-US" altLang="en-US" sz="1600" dirty="0"/>
            </a:br>
            <a:r>
              <a:rPr lang="fr-FR" dirty="0"/>
              <a:t> Décisions relatives aux transmissions des hôtes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688" y="894384"/>
            <a:ext cx="8516566" cy="2250825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fr-FR" sz="1800" dirty="0"/>
              <a:t>Les paquets sont toujours créés à la source.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800" dirty="0"/>
              <a:t>Chaque unité hôte crée sa propre table de routage.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800" dirty="0"/>
              <a:t>Un hôte peut envoyer des paquets aux éléments suivants :</a:t>
            </a:r>
          </a:p>
          <a:p>
            <a:pPr lvl="1" rtl="0"/>
            <a:r>
              <a:rPr lang="fr-FR" sz="1700" dirty="0"/>
              <a:t>Lui-même — 127.0.0.1 (IPv4), ::1 (IPv6)</a:t>
            </a:r>
          </a:p>
          <a:p>
            <a:pPr lvl="1" rtl="0"/>
            <a:r>
              <a:rPr lang="fr-FR" sz="1700" dirty="0"/>
              <a:t>Hôtes locaux — la destination se trouve sur le même réseau local</a:t>
            </a:r>
          </a:p>
          <a:p>
            <a:pPr lvl="1" rtl="0"/>
            <a:r>
              <a:rPr lang="fr-FR" sz="1700" dirty="0"/>
              <a:t>Hôtes distants : les périphériques ne sont pas sur le même réseau local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70" y="3221028"/>
            <a:ext cx="4799457" cy="192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1"/>
            <a:ext cx="9144000" cy="685800"/>
          </a:xfrm>
        </p:spPr>
        <p:txBody>
          <a:bodyPr/>
          <a:lstStyle/>
          <a:p>
            <a:pPr rtl="0"/>
            <a:r>
              <a:rPr lang="fr-FR" sz="1600"/>
              <a:t>Méthode de routage des hôtes </a:t>
            </a:r>
            <a:br>
              <a:rPr lang="en-US" altLang="en-US" sz="1600" dirty="0"/>
            </a:br>
            <a:r>
              <a:rPr lang="fr-FR"/>
              <a:t> Décisions relatives aux transmissions des hôtes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48664"/>
            <a:ext cx="8915400" cy="2530460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fr-FR" sz="1800" dirty="0"/>
              <a:t>Le périphérique source détermine si la destination est locale ou distante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800" dirty="0"/>
              <a:t>Méthode de détermination 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1600" dirty="0"/>
              <a:t>IPv4 — La source utilise sa propre adresse IP et masque de sous-réseau, ainsi que l'adresse IP de destination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1600" dirty="0"/>
              <a:t>IPv6 — La source utilise l'adresse réseau et le préfixe annoncés par le routeur local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700" dirty="0"/>
              <a:t>Le trafic local est déchargé de l'interface hôte pour être géré par un périphérique intermédiaire.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700" dirty="0"/>
              <a:t>Le trafic distant est transféré directement à la passerelle par défaut sur le réseau local.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002" y="3598288"/>
            <a:ext cx="4296537" cy="154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64938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" y="167640"/>
            <a:ext cx="9144000" cy="757551"/>
          </a:xfrm>
        </p:spPr>
        <p:txBody>
          <a:bodyPr/>
          <a:lstStyle/>
          <a:p>
            <a:pPr rtl="0"/>
            <a:r>
              <a:rPr lang="fr-FR" sz="1600" dirty="0"/>
              <a:t>Méthode de routage d'un hôte </a:t>
            </a:r>
            <a:br>
              <a:rPr lang="en-US" altLang="en-US" sz="1600" dirty="0"/>
            </a:br>
            <a:r>
              <a:rPr lang="fr-FR" dirty="0"/>
              <a:t>Utilisation de la passerelle par défaut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660" y="1118232"/>
            <a:ext cx="8535435" cy="3376044"/>
          </a:xfrm>
        </p:spPr>
        <p:txBody>
          <a:bodyPr/>
          <a:lstStyle/>
          <a:p>
            <a:pPr marL="0" indent="0" rtl="0">
              <a:buNone/>
            </a:pPr>
            <a:r>
              <a:rPr lang="fr-FR" sz="1800" dirty="0"/>
              <a:t>Un routeur ou un commutateur de couche 3 peut être une passerelle par défaut.</a:t>
            </a:r>
          </a:p>
          <a:p>
            <a:pPr marL="0" indent="0" rtl="0">
              <a:buNone/>
            </a:pPr>
            <a:r>
              <a:rPr lang="fr-FR" sz="1800" dirty="0"/>
              <a:t>Caractéristiques d'une passerelle par défaut (DGW) 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1700" dirty="0"/>
              <a:t>Il doit avoir une adresse IP dans la même gamme que le reste du réseau local.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1700" dirty="0"/>
              <a:t>Il peut accepter les données du réseau local et est capable de transférer le trafic hors du réseau local.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1700" dirty="0"/>
              <a:t>Il peut acheminer vers d'autres réseaux.</a:t>
            </a:r>
          </a:p>
          <a:p>
            <a:pPr marL="0" indent="0" rtl="0">
              <a:buNone/>
            </a:pPr>
            <a:r>
              <a:rPr lang="fr-FR" sz="1800" dirty="0"/>
              <a:t>Si un périphérique n'a pas de passerelle par défaut configuré ou une passerelle par défaut est incorrecte, son trafic ne pourra pas quitter le réseau local.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" y="129540"/>
            <a:ext cx="9144000" cy="757551"/>
          </a:xfrm>
        </p:spPr>
        <p:txBody>
          <a:bodyPr/>
          <a:lstStyle/>
          <a:p>
            <a:pPr rtl="0"/>
            <a:r>
              <a:rPr lang="fr-FR" sz="1600" dirty="0"/>
              <a:t>Comment un hôte achemine</a:t>
            </a:r>
            <a:br>
              <a:rPr lang="en-US" altLang="en-US" sz="1600" dirty="0"/>
            </a:br>
            <a:r>
              <a:rPr lang="fr-FR" dirty="0"/>
              <a:t>Un hôte achemine vers la passerelle par défaut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1102991"/>
            <a:ext cx="4115747" cy="3794491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fr-FR" sz="1400" dirty="0"/>
              <a:t>L'hôte connaîtra la passerelle par défaut (DGW) statiquement ou via DHCP dans IPv4.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400" dirty="0"/>
              <a:t>IPv6 envoie le DGW via une sollicitation de routeur (RS) ou peut être configuré manuellement.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400" dirty="0"/>
              <a:t> Une DGW est une route statique qui sera une route de dernier recours dans la table de routage.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400" dirty="0"/>
              <a:t>Tous les périphériques sur le LAN auront besoin de la DGW du routeur s'ils ont l'intention d'envoyer du trafic à distance.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90" y="1424970"/>
            <a:ext cx="4765834" cy="22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" y="159897"/>
            <a:ext cx="9144000" cy="757551"/>
          </a:xfrm>
        </p:spPr>
        <p:txBody>
          <a:bodyPr/>
          <a:lstStyle/>
          <a:p>
            <a:pPr rtl="0"/>
            <a:r>
              <a:rPr lang="fr-FR" sz="1600" dirty="0"/>
              <a:t>La méthode de routage des hôtes </a:t>
            </a:r>
            <a:br>
              <a:rPr lang="en-US" altLang="en-US" sz="1600" dirty="0"/>
            </a:br>
            <a:r>
              <a:rPr lang="fr-FR" dirty="0"/>
              <a:t>Les tables de routage des routeurs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974" y="1072511"/>
            <a:ext cx="3267165" cy="3794491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fr-FR" sz="1700" dirty="0"/>
              <a:t>Sous Windows, utilisez les commandes route </a:t>
            </a:r>
            <a:r>
              <a:rPr lang="fr-FR" sz="1700" dirty="0" err="1"/>
              <a:t>print</a:t>
            </a:r>
            <a:r>
              <a:rPr lang="fr-FR" sz="1700" dirty="0"/>
              <a:t> ou </a:t>
            </a:r>
            <a:r>
              <a:rPr lang="fr-FR" sz="1700" dirty="0" err="1"/>
              <a:t>netstat</a:t>
            </a:r>
            <a:r>
              <a:rPr lang="fr-FR" sz="1700" dirty="0"/>
              <a:t> -r pour afficher la table de routage PC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700" dirty="0"/>
              <a:t>Trois sections affichées par ces deux commandes :</a:t>
            </a:r>
          </a:p>
          <a:p>
            <a:pPr lvl="1" rtl="0"/>
            <a:r>
              <a:rPr lang="fr-FR" sz="1600" dirty="0"/>
              <a:t>Liste des interfaces - toutes les interfaces potentielles et l'adressage MAC</a:t>
            </a:r>
          </a:p>
          <a:p>
            <a:pPr lvl="1" rtl="0"/>
            <a:r>
              <a:rPr lang="fr-FR" sz="1600" dirty="0"/>
              <a:t>Table de routage IPv4</a:t>
            </a:r>
          </a:p>
          <a:p>
            <a:pPr lvl="1" rtl="0"/>
            <a:r>
              <a:rPr lang="fr-FR" sz="1600" dirty="0"/>
              <a:t>Table de routage IPv6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4" y="932688"/>
            <a:ext cx="5485829" cy="37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614824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8.5 Présentation au routage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1600"/>
              <a:t>Présentation au Routage</a:t>
            </a:r>
            <a:br>
              <a:rPr lang="en-US" altLang="en-US" dirty="0"/>
            </a:br>
            <a:r>
              <a:rPr lang="fr-FR"/>
              <a:t>La décision relatives à la transmission de paquet du routeur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3255" y="822098"/>
            <a:ext cx="8807116" cy="538969"/>
          </a:xfrm>
        </p:spPr>
        <p:txBody>
          <a:bodyPr/>
          <a:lstStyle/>
          <a:p>
            <a:pPr marL="0" indent="0" rtl="0">
              <a:buNone/>
            </a:pPr>
            <a:r>
              <a:rPr lang="fr-FR"/>
              <a:t>Que se passe-t-il lorsque le routeur reçoit la trame du périphérique hôte?</a:t>
            </a:r>
          </a:p>
          <a:p>
            <a:pPr lvl="1"/>
            <a:endParaRPr lang="en-CA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55" y="1361067"/>
            <a:ext cx="5439072" cy="331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11" y="2080632"/>
            <a:ext cx="2983832" cy="18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1600"/>
              <a:t>Présentation au Routage</a:t>
            </a:r>
            <a:br>
              <a:rPr lang="en-US" altLang="en-US" dirty="0"/>
            </a:br>
            <a:r>
              <a:rPr lang="fr-FR"/>
              <a:t>La table de routage du routeur IP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0286" y="798943"/>
            <a:ext cx="8853715" cy="2422943"/>
          </a:xfrm>
        </p:spPr>
        <p:txBody>
          <a:bodyPr/>
          <a:lstStyle/>
          <a:p>
            <a:pPr marL="0" indent="0" rtl="0">
              <a:buNone/>
            </a:pPr>
            <a:r>
              <a:rPr lang="fr-FR" dirty="0"/>
              <a:t>Il existe trois types d'itinéraires dans la table de routage d'un routeur: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b="1" dirty="0"/>
              <a:t>Directement connecté </a:t>
            </a:r>
            <a:r>
              <a:rPr lang="fr-FR" dirty="0"/>
              <a:t>— Ces routes sont automatiquement ajoutées par le routeur, lorsqu'une interface est configurée avec une adresse IP et qu'elle est activée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b="1" dirty="0"/>
              <a:t>Routes distantes</a:t>
            </a:r>
            <a:r>
              <a:rPr lang="fr-FR" dirty="0"/>
              <a:t> — Ce sont les routes que le routeur n'a pas de connexion directe et peuvent être appris: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dirty="0"/>
              <a:t>Manuellement — avec un itinéraire statique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dirty="0"/>
              <a:t>Dynamiquement — en utilisant un protocole de routage pour que les routeurs partagent leurs informations entre eux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b="1" dirty="0"/>
              <a:t>Route par défaut </a:t>
            </a:r>
            <a:r>
              <a:rPr lang="fr-FR" dirty="0"/>
              <a:t>- cela transfère tout le trafic vers une direction spécifique s'il n'existe aucune autre route jusqu'au un réseau souhaité dans la table de routage. 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659" y="3735477"/>
            <a:ext cx="4849929" cy="1381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8.1 Caractéristiques de la couche réseau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080083" cy="757551"/>
          </a:xfrm>
        </p:spPr>
        <p:txBody>
          <a:bodyPr/>
          <a:lstStyle/>
          <a:p>
            <a:pPr rtl="0"/>
            <a:r>
              <a:rPr lang="fr-FR" sz="1600"/>
              <a:t>Présentation au Routage</a:t>
            </a:r>
            <a:br>
              <a:rPr lang="en-US" altLang="en-US" dirty="0"/>
            </a:br>
            <a:r>
              <a:rPr lang="fr-FR" sz="2400"/>
              <a:t>Routage Statique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928485"/>
            <a:ext cx="3846044" cy="3066474"/>
          </a:xfrm>
        </p:spPr>
        <p:txBody>
          <a:bodyPr/>
          <a:lstStyle/>
          <a:p>
            <a:pPr marL="0" indent="0" rtl="0">
              <a:buNone/>
            </a:pPr>
            <a:r>
              <a:rPr lang="fr-FR" sz="1600" dirty="0"/>
              <a:t>Caractéristiques de routage statique 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600" dirty="0"/>
              <a:t>Doit être configurées manuellement.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600" dirty="0"/>
              <a:t>Doit être ajusté manuellement par l'administrateur en cas de modification de la topologie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600" dirty="0"/>
              <a:t>Idéal pour les petits réseaux non redondants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600" dirty="0"/>
              <a:t>Souvent utilisé conjointement avec un protocole de routage dynamique pour configurer une chemin par défaut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28982"/>
            <a:ext cx="5007756" cy="23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687848"/>
            <a:ext cx="5007757" cy="21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75261" y="155693"/>
            <a:ext cx="3080083" cy="757551"/>
          </a:xfrm>
        </p:spPr>
        <p:txBody>
          <a:bodyPr/>
          <a:lstStyle/>
          <a:p>
            <a:pPr rtl="0"/>
            <a:r>
              <a:rPr lang="fr-FR" sz="1600" dirty="0"/>
              <a:t>Présentation au Routage</a:t>
            </a:r>
            <a:br>
              <a:rPr lang="en-US" altLang="en-US" sz="1600" dirty="0"/>
            </a:br>
            <a:r>
              <a:rPr lang="fr-FR" dirty="0"/>
              <a:t>Routage Dynamique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1080885"/>
            <a:ext cx="3846044" cy="2962564"/>
          </a:xfrm>
        </p:spPr>
        <p:txBody>
          <a:bodyPr/>
          <a:lstStyle/>
          <a:p>
            <a:pPr marL="0" indent="0" rtl="0">
              <a:buNone/>
            </a:pPr>
            <a:r>
              <a:rPr lang="fr-FR" sz="1400" dirty="0"/>
              <a:t>Routes dynamiques automatiquement: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400" dirty="0"/>
              <a:t>Découvrir les réseaux distants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400" dirty="0"/>
              <a:t>Assurer l'actualisation des informations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400" dirty="0"/>
              <a:t>Sélectionner le chemin le plus approprié vers un réseau de destination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400" dirty="0"/>
              <a:t>Trouver de nouveaux meilleurs chemins lorsqu'il y a une modification de topologie</a:t>
            </a:r>
          </a:p>
          <a:p>
            <a:pPr marL="0" indent="0" rtl="0">
              <a:buNone/>
            </a:pPr>
            <a:r>
              <a:rPr lang="fr-FR" sz="1400" dirty="0"/>
              <a:t>Le routage dynamique peut également partager des routes statiques par défaut avec les autres routeurs.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358055"/>
            <a:ext cx="5007757" cy="192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312213"/>
            <a:ext cx="4644736" cy="24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90683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1600"/>
              <a:t>Présentation au routage</a:t>
            </a:r>
            <a:br>
              <a:rPr lang="en-US" altLang="en-US" dirty="0"/>
            </a:br>
            <a:r>
              <a:rPr lang="fr-FR"/>
              <a:t>Présentation au table de routage IPv4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5082" y="817311"/>
            <a:ext cx="3979718" cy="3723515"/>
          </a:xfrm>
        </p:spPr>
        <p:txBody>
          <a:bodyPr/>
          <a:lstStyle/>
          <a:p>
            <a:pPr marL="0" indent="0" rtl="0">
              <a:buNone/>
            </a:pPr>
            <a:r>
              <a:rPr lang="fr-FR" sz="1400" dirty="0"/>
              <a:t>La commande </a:t>
            </a:r>
            <a:r>
              <a:rPr lang="fr-FR" sz="1400" b="1" dirty="0"/>
              <a:t>show </a:t>
            </a:r>
            <a:r>
              <a:rPr lang="fr-FR" sz="1400" b="1" dirty="0" err="1"/>
              <a:t>ip</a:t>
            </a:r>
            <a:r>
              <a:rPr lang="fr-FR" sz="1400" b="1" dirty="0"/>
              <a:t> route </a:t>
            </a:r>
            <a:r>
              <a:rPr lang="fr-FR" sz="1400" dirty="0"/>
              <a:t>affiche les sources de route suivantes:</a:t>
            </a:r>
          </a:p>
          <a:p>
            <a:pPr lvl="1" rtl="0"/>
            <a:r>
              <a:rPr lang="fr-FR" b="1" dirty="0"/>
              <a:t>L</a:t>
            </a:r>
            <a:r>
              <a:rPr lang="fr-FR" dirty="0"/>
              <a:t> - Adresse IP de l'interface locale directement connectée</a:t>
            </a:r>
          </a:p>
          <a:p>
            <a:pPr lvl="1" rtl="0"/>
            <a:r>
              <a:rPr lang="fr-FR" b="1" dirty="0"/>
              <a:t>C</a:t>
            </a:r>
            <a:r>
              <a:rPr lang="fr-FR" dirty="0"/>
              <a:t> - Réseau connecté directement</a:t>
            </a:r>
          </a:p>
          <a:p>
            <a:pPr lvl="1" rtl="0"/>
            <a:r>
              <a:rPr lang="fr-FR" b="1" dirty="0"/>
              <a:t>S</a:t>
            </a:r>
            <a:r>
              <a:rPr lang="fr-FR" dirty="0"/>
              <a:t> - La route statique a été configurée manuellement par un administrateur</a:t>
            </a:r>
          </a:p>
          <a:p>
            <a:pPr lvl="1" rtl="0"/>
            <a:r>
              <a:rPr lang="fr-FR" b="1" dirty="0"/>
              <a:t>O</a:t>
            </a:r>
            <a:r>
              <a:rPr lang="fr-FR" dirty="0"/>
              <a:t> - OSPF</a:t>
            </a:r>
          </a:p>
          <a:p>
            <a:pPr lvl="1" rtl="0"/>
            <a:r>
              <a:rPr lang="fr-FR" b="1" dirty="0"/>
              <a:t>D</a:t>
            </a:r>
            <a:r>
              <a:rPr lang="fr-FR" dirty="0"/>
              <a:t> - EIGRP</a:t>
            </a:r>
          </a:p>
          <a:p>
            <a:pPr marL="0" indent="0" rtl="0">
              <a:buNone/>
            </a:pPr>
            <a:r>
              <a:rPr lang="fr-FR" sz="1400" dirty="0"/>
              <a:t>Cette commande affiche les types de routes suivants:</a:t>
            </a:r>
          </a:p>
          <a:p>
            <a:pPr lvl="1" rtl="0"/>
            <a:r>
              <a:rPr lang="fr-FR" dirty="0"/>
              <a:t>Directement Connecté – C et L</a:t>
            </a:r>
          </a:p>
          <a:p>
            <a:pPr lvl="1" rtl="0"/>
            <a:r>
              <a:rPr lang="fr-FR" dirty="0"/>
              <a:t>Routes Distantes – O, D, etc.</a:t>
            </a:r>
          </a:p>
          <a:p>
            <a:pPr lvl="1" rtl="0"/>
            <a:r>
              <a:rPr lang="fr-FR" dirty="0"/>
              <a:t>Routes par défaut – S*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211" y="847792"/>
            <a:ext cx="4904509" cy="390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737095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91851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5270088" cy="789880"/>
          </a:xfrm>
        </p:spPr>
        <p:txBody>
          <a:bodyPr/>
          <a:lstStyle/>
          <a:p>
            <a:pPr rtl="0"/>
            <a:r>
              <a:rPr lang="fr-FR" sz="1600"/>
              <a:t>Caractéristiques de la couche réseau</a:t>
            </a:r>
            <a:br>
              <a:rPr lang="en-US" altLang="en-US" dirty="0"/>
            </a:br>
            <a:r>
              <a:rPr lang="fr-FR"/>
              <a:t>Couche réseau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53" y="834570"/>
            <a:ext cx="5151336" cy="3176991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fr-FR" sz="1600"/>
              <a:t>Fournit des services qui permettent aux périphériques finaux d'échanger des données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600"/>
              <a:t>IP version 4 (IPv4) et IP version 6 (IPv6) sont les principaux protocoles de communication de couche réseau.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600"/>
              <a:t>La couche réseau effectue quatre opérations de base 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1600"/>
              <a:t>Adressage des périphériques finaux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1600"/>
              <a:t>Encapsulation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1600"/>
              <a:t>Routage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fr-FR" sz="1600"/>
              <a:t>Désencapsulation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862" y="100234"/>
            <a:ext cx="3067269" cy="2016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088" y="2355550"/>
            <a:ext cx="3230819" cy="24581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1600"/>
              <a:t>Caractéristiques de la couche réseau</a:t>
            </a:r>
            <a:br>
              <a:rPr lang="en-US" altLang="en-US" dirty="0"/>
            </a:br>
            <a:r>
              <a:rPr lang="fr-FR"/>
              <a:t>Encapsulation de l'IP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3700139" cy="3764374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fr-FR" sz="1600"/>
              <a:t>Le protocole IP encapsule le segment de couche transport.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600"/>
              <a:t>IP peut utiliser un paquet IPv4 ou IPv6 et n'affecte pas le segment de couche 4.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600"/>
              <a:t>Les paquets IP seront examinés par tous les périphériques de couche 3 lorsqu'ils traversent le réseau.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600"/>
              <a:t>L'adresse IP est identique de la source à la destination.</a:t>
            </a:r>
          </a:p>
          <a:p>
            <a:pPr marL="0" indent="0" rtl="0">
              <a:buNone/>
            </a:pPr>
            <a:r>
              <a:rPr lang="fr-FR" sz="1600" b="1"/>
              <a:t>Remarque: </a:t>
            </a:r>
            <a:r>
              <a:rPr lang="fr-FR" sz="1600"/>
              <a:t>le NAT modifiera l'adressage, mais sera abordé dans un module ultérieur.</a:t>
            </a:r>
          </a:p>
          <a:p>
            <a:pPr lvl="1"/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7" y="905949"/>
            <a:ext cx="5126909" cy="29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1600"/>
              <a:t>Caractéristiques de la couche réseau</a:t>
            </a:r>
            <a:br>
              <a:rPr lang="en-US" altLang="en-US" dirty="0"/>
            </a:br>
            <a:r>
              <a:rPr lang="fr-FR"/>
              <a:t>Caractéristiques de l'IP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8" y="894073"/>
            <a:ext cx="9019391" cy="1947450"/>
          </a:xfrm>
        </p:spPr>
        <p:txBody>
          <a:bodyPr/>
          <a:lstStyle/>
          <a:p>
            <a:pPr marL="0" indent="0" rtl="0">
              <a:buNone/>
            </a:pPr>
            <a:r>
              <a:rPr lang="fr-FR" sz="1800"/>
              <a:t>IP est conçu pour avoir de faibles frais généraux et peut être décrit comme :</a:t>
            </a:r>
          </a:p>
          <a:p>
            <a:pPr lvl="1" rtl="0"/>
            <a:r>
              <a:rPr lang="fr-FR" sz="1800"/>
              <a:t>Sans connexion </a:t>
            </a:r>
          </a:p>
          <a:p>
            <a:pPr lvl="1" rtl="0"/>
            <a:r>
              <a:rPr lang="fr-FR" sz="1800"/>
              <a:t>Acheminement au mieux</a:t>
            </a:r>
          </a:p>
          <a:p>
            <a:pPr lvl="1" rtl="0"/>
            <a:r>
              <a:rPr lang="fr-FR" sz="1800"/>
              <a:t>Indépendant vis-à-vis des supports</a:t>
            </a:r>
          </a:p>
        </p:txBody>
      </p:sp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1600"/>
              <a:t>Caractéristiques de la couche réseau</a:t>
            </a:r>
            <a:br>
              <a:rPr lang="en-US" altLang="en-US" dirty="0"/>
            </a:br>
            <a:r>
              <a:rPr lang="fr-FR"/>
              <a:t>Sans connexion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2110086"/>
          </a:xfrm>
        </p:spPr>
        <p:txBody>
          <a:bodyPr/>
          <a:lstStyle/>
          <a:p>
            <a:pPr marL="0" indent="0" rtl="0">
              <a:buNone/>
            </a:pPr>
            <a:r>
              <a:rPr lang="fr-FR" sz="1600"/>
              <a:t>IP est Sans connexion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600"/>
              <a:t>L'IP n'établit pas de connexion avec la destination avant d'envoyer le paquet.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600"/>
              <a:t>Aucune information de contrôle n'est nécessaire (synchronisations, accusés de réception, etc.).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600"/>
              <a:t>La destination recevra le paquet à son arrivée, mais aucune pré-notification n'est envoyée par IP.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600"/>
              <a:t>S'il y a un besoin de trafic orienté de connexion, un autre protocole s'en chargera (typiquement TCP au niveau de la couche de transport).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23" y="3028034"/>
            <a:ext cx="5884353" cy="17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1600"/>
              <a:t>Caractéristiques de la couche réseau</a:t>
            </a:r>
            <a:br>
              <a:rPr lang="en-US" altLang="en-US" dirty="0"/>
            </a:br>
            <a:r>
              <a:rPr lang="fr-FR"/>
              <a:t>Acheminement au mieux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3773052" cy="2849664"/>
          </a:xfrm>
        </p:spPr>
        <p:txBody>
          <a:bodyPr/>
          <a:lstStyle/>
          <a:p>
            <a:pPr marL="0" indent="0" rtl="0">
              <a:buNone/>
            </a:pPr>
            <a:r>
              <a:rPr lang="fr-FR" sz="1600"/>
              <a:t>L'IP est l'acheminement au mieux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600"/>
              <a:t>IP ne garantit pas la livraison du paquet.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600"/>
              <a:t>IP a réduit les frais généraux car il n'existe aucun mécanisme qui permet de renvoyer des données qui ne sont pas reçues.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600"/>
              <a:t>IP ne s'attend pas à des accusés de réception.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fr-FR" sz="1600"/>
              <a:t>IP ne sait pas si l'autre périphérique est opérationnel ou s'il a reçu le paquet.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03" y="858446"/>
            <a:ext cx="4831504" cy="28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765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1600"/>
              <a:t>Caractéristiques de la couche réseau</a:t>
            </a:r>
            <a:br>
              <a:rPr lang="en-US" altLang="en-US" dirty="0"/>
            </a:br>
            <a:r>
              <a:rPr lang="fr-FR"/>
              <a:t>Indépendant vis-à-vis des supports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798945"/>
            <a:ext cx="4166341" cy="3851714"/>
          </a:xfrm>
        </p:spPr>
        <p:txBody>
          <a:bodyPr/>
          <a:lstStyle/>
          <a:p>
            <a:pPr marL="0" indent="0" rtl="0">
              <a:buNone/>
            </a:pPr>
            <a:r>
              <a:rPr lang="fr-FR" sz="1400" dirty="0"/>
              <a:t>L'IP n'est pas fiable :  </a:t>
            </a:r>
          </a:p>
          <a:p>
            <a:pPr lvl="1" rtl="0"/>
            <a:r>
              <a:rPr lang="fr-FR" dirty="0"/>
              <a:t>Il ne peut pas gérer ou réparer les paquets non livrés ou corrompus.</a:t>
            </a:r>
          </a:p>
          <a:p>
            <a:pPr lvl="1" rtl="0"/>
            <a:r>
              <a:rPr lang="fr-FR" dirty="0"/>
              <a:t>L'IP ne peut pas être retransmis après une erreur.</a:t>
            </a:r>
          </a:p>
          <a:p>
            <a:pPr lvl="1" rtl="0"/>
            <a:r>
              <a:rPr lang="fr-FR" dirty="0"/>
              <a:t>IP ne peut pas se réaligner sur des paquets hors séquence.</a:t>
            </a:r>
          </a:p>
          <a:p>
            <a:pPr lvl="1" rtl="0"/>
            <a:r>
              <a:rPr lang="fr-FR" dirty="0"/>
              <a:t>IP doit s'appuyer sur d'autres protocoles grâce à ces caractéristiques.</a:t>
            </a:r>
          </a:p>
          <a:p>
            <a:pPr marL="0" indent="0" rtl="0">
              <a:buNone/>
            </a:pPr>
            <a:r>
              <a:rPr lang="fr-FR" sz="1400" dirty="0"/>
              <a:t>L'IP est indépendant vis-à-vis des supports.</a:t>
            </a:r>
          </a:p>
          <a:p>
            <a:pPr lvl="1" rtl="0"/>
            <a:r>
              <a:rPr lang="fr-FR" dirty="0"/>
              <a:t>IP ne concerne pas le type de trame requis dans la couche de liaison de données ou le type de support dans la couche physique.</a:t>
            </a:r>
          </a:p>
          <a:p>
            <a:pPr lvl="1" rtl="0"/>
            <a:r>
              <a:rPr lang="fr-FR" dirty="0"/>
              <a:t>IP peut être envoyé sur n'importe quel type de support: cuivre, fibre ou sans fil.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70779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21049</TotalTime>
  <Words>2769</Words>
  <Application>Microsoft Office PowerPoint</Application>
  <PresentationFormat>Affichage à l'écran (16:9)</PresentationFormat>
  <Paragraphs>349</Paragraphs>
  <Slides>33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CiscoSans ExtraLight</vt:lpstr>
      <vt:lpstr>Wingdings</vt:lpstr>
      <vt:lpstr>Default Theme</vt:lpstr>
      <vt:lpstr>Module 8 : Couche Réseau</vt:lpstr>
      <vt:lpstr>Module 8: Rubriques</vt:lpstr>
      <vt:lpstr>8.1 Caractéristiques de la couche réseau</vt:lpstr>
      <vt:lpstr>Caractéristiques de la couche réseau Couche réseau</vt:lpstr>
      <vt:lpstr>Caractéristiques de la couche réseau Encapsulation de l'IP</vt:lpstr>
      <vt:lpstr>Caractéristiques de la couche réseau Caractéristiques de l'IP</vt:lpstr>
      <vt:lpstr>Caractéristiques de la couche réseau Sans connexion</vt:lpstr>
      <vt:lpstr>Caractéristiques de la couche réseau Acheminement au mieux</vt:lpstr>
      <vt:lpstr>Caractéristiques de la couche réseau Indépendant vis-à-vis des supports</vt:lpstr>
      <vt:lpstr>Caractéristiques de la couche réseau Indépendant vis-à-vis des supports (suite)</vt:lpstr>
      <vt:lpstr>8.2 Paquet IPv4</vt:lpstr>
      <vt:lpstr>Paquet IPv4 En-tête de paquet IPv4</vt:lpstr>
      <vt:lpstr>Paquet IPv4 Champs de l'en-tête du paquet IPv4</vt:lpstr>
      <vt:lpstr>Paquet IPv4 Champs de l'en-tête du paquet IPv4</vt:lpstr>
      <vt:lpstr>8.3 Paquets IPv6</vt:lpstr>
      <vt:lpstr>Paquets IPv6 Limites du protocole IPv4</vt:lpstr>
      <vt:lpstr>Paquets IPv6 Présentation d'IPv6</vt:lpstr>
      <vt:lpstr>Paquets IPv6 Champs d'en-tête de paquet IPv4 dans l'en-tête de paquet IPv6</vt:lpstr>
      <vt:lpstr>Paquet IPv6 En-tête de paquet IPv6</vt:lpstr>
      <vt:lpstr>Paquet IPv6 En-tête de paquet IPv6 (suite)</vt:lpstr>
      <vt:lpstr>8.4 Méthode de routage des hôtes</vt:lpstr>
      <vt:lpstr>Méthode de routage des hôtes   Décisions relatives aux transmissions des hôtes</vt:lpstr>
      <vt:lpstr>Méthode de routage des hôtes   Décisions relatives aux transmissions des hôtes (Cont.)</vt:lpstr>
      <vt:lpstr>Méthode de routage d'un hôte  Utilisation de la passerelle par défaut</vt:lpstr>
      <vt:lpstr>Comment un hôte achemine Un hôte achemine vers la passerelle par défaut</vt:lpstr>
      <vt:lpstr>La méthode de routage des hôtes  Les tables de routage des routeurs</vt:lpstr>
      <vt:lpstr>8.5 Présentation au routage</vt:lpstr>
      <vt:lpstr>Présentation au Routage La décision relatives à la transmission de paquet du routeur</vt:lpstr>
      <vt:lpstr>Présentation au Routage La table de routage du routeur IP</vt:lpstr>
      <vt:lpstr>Présentation au Routage Routage Statique</vt:lpstr>
      <vt:lpstr>Présentation au Routage Routage Dynamique</vt:lpstr>
      <vt:lpstr>Présentation au routage Présentation au table de routage IPv4</vt:lpstr>
      <vt:lpstr>Présentation PowerPoint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Oueslati Hela</cp:lastModifiedBy>
  <cp:revision>1033</cp:revision>
  <dcterms:created xsi:type="dcterms:W3CDTF">2016-08-22T22:27:36Z</dcterms:created>
  <dcterms:modified xsi:type="dcterms:W3CDTF">2024-10-23T08:43:27Z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