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7"/>
  </p:notesMasterIdLst>
  <p:sldIdLst>
    <p:sldId id="876" r:id="rId2"/>
    <p:sldId id="860" r:id="rId3"/>
    <p:sldId id="759" r:id="rId4"/>
    <p:sldId id="1054" r:id="rId5"/>
    <p:sldId id="1090" r:id="rId6"/>
    <p:sldId id="1056" r:id="rId7"/>
    <p:sldId id="1057" r:id="rId8"/>
    <p:sldId id="1091" r:id="rId9"/>
    <p:sldId id="1095" r:id="rId10"/>
    <p:sldId id="1096" r:id="rId11"/>
    <p:sldId id="1097" r:id="rId12"/>
    <p:sldId id="1063" r:id="rId13"/>
    <p:sldId id="1099" r:id="rId14"/>
    <p:sldId id="1100" r:id="rId15"/>
    <p:sldId id="291" r:id="rId16"/>
  </p:sldIdLst>
  <p:sldSz cx="9144000" cy="5143500" type="screen16x9"/>
  <p:notesSz cx="6858000" cy="9144000"/>
  <p:custDataLst>
    <p:tags r:id="rId18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8" autoAdjust="0"/>
    <p:restoredTop sz="77285" autoAdjust="0"/>
  </p:normalViewPr>
  <p:slideViewPr>
    <p:cSldViewPr snapToGrid="0" showGuides="1">
      <p:cViewPr varScale="1">
        <p:scale>
          <a:sx n="87" d="100"/>
          <a:sy n="87" d="100"/>
        </p:scale>
        <p:origin x="1493" y="62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b="0"/>
              <a:t>Programme Cisco Networking Academy</a:t>
            </a:r>
          </a:p>
          <a:p>
            <a:pPr rtl="0">
              <a:buFontTx/>
              <a:buNone/>
            </a:pPr>
            <a:r>
              <a:rPr lang="fr-FR" b="0"/>
              <a:t>Introduction aux Réseaux v7.0 (ITN)</a:t>
            </a:r>
          </a:p>
          <a:p>
            <a:pPr rtl="0">
              <a:buFontTx/>
              <a:buNone/>
            </a:pPr>
            <a:r>
              <a:rPr lang="fr-FR" sz="1200" b="0"/>
              <a:t>Module 9: Résolution d'adresse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9 - Résolution d'adresse</a:t>
            </a:r>
          </a:p>
          <a:p>
            <a:pPr rtl="0"/>
            <a:r>
              <a:rPr lang="fr-FR"/>
              <a:t>9.2 — ARP</a:t>
            </a:r>
          </a:p>
          <a:p>
            <a:pPr rtl="0"/>
            <a:r>
              <a:rPr lang="fr-FR"/>
              <a:t>9.2.7 – Tables ARP sur les périphériques réseau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897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9 - Résolution d'adresse</a:t>
            </a:r>
          </a:p>
          <a:p>
            <a:pPr rtl="0"/>
            <a:r>
              <a:rPr lang="fr-FR"/>
              <a:t>9.2 — ARP</a:t>
            </a:r>
          </a:p>
          <a:p>
            <a:pPr rtl="0"/>
            <a:r>
              <a:rPr lang="fr-FR"/>
              <a:t>9.2.8 — Problèmes ARP — Diffusion de l'ARP et usurpation d'identité de l'ARP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902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 b="0"/>
              <a:t>9 - Résolution d'adresse</a:t>
            </a:r>
          </a:p>
          <a:p>
            <a:pPr rtl="0">
              <a:buFontTx/>
              <a:buNone/>
            </a:pPr>
            <a:r>
              <a:rPr lang="fr-FR" sz="1200" b="0"/>
              <a:t>9.3 Câblage en cuivre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9 - Résolution d'adresse</a:t>
            </a:r>
          </a:p>
          <a:p>
            <a:pPr rtl="0"/>
            <a:r>
              <a:rPr lang="fr-FR"/>
              <a:t>9.3 – Découverte de voisins IPv6</a:t>
            </a:r>
          </a:p>
          <a:p>
            <a:pPr rtl="0"/>
            <a:r>
              <a:rPr lang="fr-FR"/>
              <a:t>9.3.2 — Messages de découverte de voisins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4065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9 - Résolution d'adresse</a:t>
            </a:r>
          </a:p>
          <a:p>
            <a:pPr rtl="0"/>
            <a:r>
              <a:rPr lang="fr-FR"/>
              <a:t>9.3 – Découverte de voisins IPv6</a:t>
            </a:r>
          </a:p>
          <a:p>
            <a:pPr rtl="0"/>
            <a:r>
              <a:rPr lang="fr-FR"/>
              <a:t>9.3.3 — Découverte de voisins IPv6 — Résolution d'adresses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6295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C839C26-801B-42B6-A101-60F37FE2B0A8}" type="slidenum">
              <a:rPr sz="800" b="0">
                <a:solidFill>
                  <a:prstClr val="black"/>
                </a:solidFill>
              </a:rPr>
              <a:pPr algn="r" rtl="0"/>
              <a:t>2</a:t>
            </a:fld>
            <a:endParaRPr sz="800" b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fr-FR" sz="1200" b="0"/>
              <a:t>9 - Résolution d'adresse</a:t>
            </a:r>
          </a:p>
          <a:p>
            <a:pPr rtl="0">
              <a:buFontTx/>
              <a:buNone/>
            </a:pPr>
            <a:r>
              <a:rPr lang="fr-FR" sz="1200" b="0"/>
              <a:t>9.0.2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 b="0"/>
              <a:t>9 - Résolution d'adresse</a:t>
            </a:r>
          </a:p>
          <a:p>
            <a:pPr rtl="0">
              <a:buFontTx/>
              <a:buNone/>
            </a:pPr>
            <a:r>
              <a:rPr lang="fr-FR" sz="1200" b="0"/>
              <a:t>9.1 MAC et 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9 - Résolution d'adresse</a:t>
            </a:r>
          </a:p>
          <a:p>
            <a:pPr rtl="0"/>
            <a:r>
              <a:rPr lang="fr-FR"/>
              <a:t>9.1 — MAC et IP</a:t>
            </a:r>
          </a:p>
          <a:p>
            <a:pPr rtl="0"/>
            <a:r>
              <a:rPr lang="fr-FR"/>
              <a:t>9.1.1 – Destination sur le même réseau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9 - Résolution d'adresse</a:t>
            </a:r>
          </a:p>
          <a:p>
            <a:pPr rtl="0"/>
            <a:r>
              <a:rPr lang="fr-FR"/>
              <a:t>9.1 - MAC et IP</a:t>
            </a:r>
          </a:p>
          <a:p>
            <a:pPr rtl="0"/>
            <a:r>
              <a:rPr lang="fr-FR"/>
              <a:t>9.1.2 - Destination sur un réseau distant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9007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fr-FR" sz="1200" b="0"/>
              <a:t>9 - Résolution d'adresse</a:t>
            </a:r>
          </a:p>
          <a:p>
            <a:pPr rtl="0">
              <a:buFontTx/>
              <a:buNone/>
            </a:pPr>
            <a:r>
              <a:rPr lang="fr-FR" sz="1200" b="0"/>
              <a:t>9.2 — ARP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9 - Résolution d'adresse</a:t>
            </a:r>
          </a:p>
          <a:p>
            <a:pPr rtl="0"/>
            <a:r>
              <a:rPr lang="fr-FR"/>
              <a:t>9.2 — ARP</a:t>
            </a:r>
          </a:p>
          <a:p>
            <a:pPr rtl="0"/>
            <a:r>
              <a:rPr lang="fr-FR"/>
              <a:t>9.2.1 - Aperçu de l'ARP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2125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9 - Résolution d'adresse</a:t>
            </a:r>
          </a:p>
          <a:p>
            <a:pPr rtl="0"/>
            <a:r>
              <a:rPr lang="fr-FR"/>
              <a:t>9.2 — ARP</a:t>
            </a:r>
          </a:p>
          <a:p>
            <a:pPr rtl="0"/>
            <a:r>
              <a:rPr lang="fr-FR"/>
              <a:t>9.2.2 - Fonctions du protocole ARP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3125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fr-FR"/>
              <a:t>9 - Résolution d'adresse</a:t>
            </a:r>
          </a:p>
          <a:p>
            <a:pPr rtl="0"/>
            <a:r>
              <a:rPr lang="fr-FR"/>
              <a:t>9.2 — ARP</a:t>
            </a:r>
          </a:p>
          <a:p>
            <a:pPr rtl="0"/>
            <a:r>
              <a:rPr lang="fr-FR"/>
              <a:t>9.2.6 - Suppression des entrées d'une table ARP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4664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‹N°›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et/ou ses filiales. Tous droits réservés.   Informations confidentielles de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‹N°›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et/ou ses filiales. Tous droits réservés.   Informations confidentielles de Cisco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Module 9: Résolution d'adresse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aux Réseaux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ARP</a:t>
            </a:r>
            <a:br>
              <a:rPr lang="en-US" dirty="0"/>
            </a:br>
            <a:r>
              <a:rPr lang="fr-FR" sz="2400"/>
              <a:t>Tables ARP sur les périphériques réseau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731837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La commande </a:t>
            </a:r>
            <a:r>
              <a:rPr lang="fr-FR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arp </a:t>
            </a:r>
            <a:r>
              <a:rPr lang="fr-FR" sz="1600">
                <a:solidFill>
                  <a:srgbClr val="000000"/>
                </a:solidFill>
              </a:rPr>
              <a:t>affiche le tableau ARP sur un routeur Cisco.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La commande </a:t>
            </a:r>
            <a:r>
              <a:rPr lang="fr-FR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 —a</a:t>
            </a:r>
            <a:r>
              <a:rPr lang="fr-FR" sz="1600">
                <a:solidFill>
                  <a:srgbClr val="000000"/>
                </a:solidFill>
              </a:rPr>
              <a:t> affiche la table ARP sur un PC Windows 10.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B50D-6EE1-40FE-8374-1A9F3109A798}"/>
              </a:ext>
            </a:extLst>
          </p:cNvPr>
          <p:cNvSpPr txBox="1"/>
          <p:nvPr/>
        </p:nvSpPr>
        <p:spPr>
          <a:xfrm>
            <a:off x="629914" y="1756301"/>
            <a:ext cx="7715574" cy="830997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rtl="0"/>
            <a:r>
              <a:rPr lang="fr-FR" sz="120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fr-FR" sz="1200" b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show ip arp</a:t>
            </a:r>
          </a:p>
          <a:p>
            <a:pPr rtl="0"/>
            <a:r>
              <a:rPr lang="fr-FR" sz="120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Protocol Address Age (min) Hardware Addr Type Interface</a:t>
            </a:r>
          </a:p>
          <a:p>
            <a:pPr rtl="0"/>
            <a:r>
              <a:rPr lang="fr-FR" sz="120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Internet 192.168.10.1 - a0e0.af0d.e140 ARPA GigabiteThernet0/0/0</a:t>
            </a:r>
          </a:p>
          <a:p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B87D4-C52D-48F9-8660-B3A9C2BB16B8}"/>
              </a:ext>
            </a:extLst>
          </p:cNvPr>
          <p:cNvSpPr txBox="1"/>
          <p:nvPr/>
        </p:nvSpPr>
        <p:spPr>
          <a:xfrm>
            <a:off x="629914" y="3011424"/>
            <a:ext cx="7715574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C:\Users\PC &gt; </a:t>
            </a:r>
            <a:r>
              <a:rPr lang="fr-FR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 -a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 : 192.168.1.124 — 0x10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Adresse Internet Type d'adresse physique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192.168.1.1 c8-d7-19-cc-a0-86 dynamique</a:t>
            </a:r>
          </a:p>
          <a:p>
            <a:pPr rtl="0"/>
            <a:r>
              <a:rPr lang="fr-FR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192.168.1.101 08-3e-0c-f5-f7-77 dynamique</a:t>
            </a:r>
          </a:p>
        </p:txBody>
      </p:sp>
    </p:spTree>
    <p:extLst>
      <p:ext uri="{BB962C8B-B14F-4D97-AF65-F5344CB8AC3E}">
        <p14:creationId xmlns:p14="http://schemas.microsoft.com/office/powerpoint/2010/main" val="265132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ARP</a:t>
            </a:r>
            <a:br>
              <a:rPr lang="en-US" dirty="0"/>
            </a:br>
            <a:r>
              <a:rPr lang="fr-FR" sz="2400"/>
              <a:t>Problèmes ARP - Diffusion de l'ARP et usurpation d'identité de l'ARP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1210981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Les requêtes ARP sont reçues et traitées par chaque appareil du réseau local.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Les diffusions ARP excessives peuvent entraîner une réduction des performances.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Les réponses ARP peuvent être usurpées par un acteur de menace pour effectuer une attaque ARP par empoisonnement ARP.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Les commutateurs de niveau entreprise incluent des techniques d'atténuation pour se protéger contre les attaques ARP.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F65C2E-4429-4EE0-B587-6BE1F19A0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0" y="2138780"/>
            <a:ext cx="5023104" cy="26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0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9.3 Câblage en cuivre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Découverte de voisins IPv6</a:t>
            </a:r>
            <a:br>
              <a:rPr lang="en-US" dirty="0"/>
            </a:br>
            <a:r>
              <a:rPr lang="fr-FR" sz="2400"/>
              <a:t>Messages de découverte de voisins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 rtl="0"/>
            <a:r>
              <a:rPr lang="fr-FR" sz="1800">
                <a:solidFill>
                  <a:srgbClr val="000000"/>
                </a:solidFill>
              </a:rPr>
              <a:t>Le protocole IPv6 Neighbor Discovery (ND) fournit: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800">
                <a:solidFill>
                  <a:srgbClr val="000000"/>
                </a:solidFill>
              </a:rPr>
              <a:t>Résolution d'adresse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800">
                <a:solidFill>
                  <a:srgbClr val="000000"/>
                </a:solidFill>
              </a:rPr>
              <a:t>Détection de routeur 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800">
                <a:solidFill>
                  <a:srgbClr val="000000"/>
                </a:solidFill>
              </a:rPr>
              <a:t>Services de redirection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FR" sz="1800">
                <a:solidFill>
                  <a:srgbClr val="000000"/>
                </a:solidFill>
              </a:rPr>
              <a:t>Les messages ICMPv6 de sollicitation de voisins (NS) et de publicité de voisins (NA) sont utilisés pour les messages de dispositif à dispositif tels que la résolution d'adresse.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FR" sz="1800">
                <a:solidFill>
                  <a:srgbClr val="000000"/>
                </a:solidFill>
              </a:rPr>
              <a:t>Les messages ICMTPv6 de sollicitation de routeur (RS) et de publicité de routeur (RA) sont utilisés pour la messagerie entre les appareils et les routeurs pour la découverte de routeurs.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FR" sz="1800">
                <a:solidFill>
                  <a:srgbClr val="000000"/>
                </a:solidFill>
              </a:rPr>
              <a:t>Les messages de redirection ICMPv6 sont utilisés par les routeurs pour une meilleure sélection de saut suivant.</a:t>
            </a:r>
          </a:p>
        </p:txBody>
      </p:sp>
    </p:spTree>
    <p:extLst>
      <p:ext uri="{BB962C8B-B14F-4D97-AF65-F5344CB8AC3E}">
        <p14:creationId xmlns:p14="http://schemas.microsoft.com/office/powerpoint/2010/main" val="372190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Découverte de voisins</a:t>
            </a:r>
            <a:br>
              <a:rPr lang="en-US" dirty="0"/>
            </a:br>
            <a:r>
              <a:rPr lang="fr-FR" sz="2400"/>
              <a:t>IPv6 Découverte de voisins IPv6 — Résolution d'adresses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730" y="774975"/>
            <a:ext cx="3773496" cy="2728697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FR" sz="1800">
                <a:solidFill>
                  <a:srgbClr val="000000"/>
                </a:solidFill>
              </a:rPr>
              <a:t>Les périphériques IPv6 utilisent ND pour résoudre l'adresse MAC d'une adresse IPv6 connue.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FR" sz="1800">
                <a:solidFill>
                  <a:srgbClr val="000000"/>
                </a:solidFill>
              </a:rPr>
              <a:t>Les messages de sollicitation de voisin ICMPv6 sont envoyés à l'aide d'adresses de multidiffusion Ethernet et IPv6 spéciales.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4A0AF-0003-44FE-BC39-5B53008F4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7" y="899040"/>
            <a:ext cx="4776067" cy="33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3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fr-FR"/>
              <a:t>Objectifs de ce module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821755"/>
            <a:ext cx="80125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Titre du module: </a:t>
            </a:r>
            <a:r>
              <a:rPr kumimoji="0" lang="fr-F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Résolution d'adresses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Objectif du module</a:t>
            </a:r>
            <a:r>
              <a:rPr kumimoji="0" lang="fr-F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Expliquer comment l'ARP et la ND permettent la communication sur un réseau</a:t>
            </a:r>
            <a:r>
              <a:rPr kumimoji="0" lang="fr-F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81861"/>
              </p:ext>
            </p:extLst>
          </p:nvPr>
        </p:nvGraphicFramePr>
        <p:xfrm>
          <a:off x="349704" y="1952562"/>
          <a:ext cx="8444592" cy="1525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3924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5580668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32324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Titre du rubrique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Objectif du rubrique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76951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Adresses MAC et 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</a:rPr>
                        <a:t>Comparer les rôles de l'adresse MAC et de l'adresse IP.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39261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ARP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</a:rPr>
                        <a:t>Décrire l'objectif du protocole ARP.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476951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effectLst/>
                        </a:rPr>
                        <a:t>Protocole NDP (Neighbor Discovery Protocol)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200">
                          <a:solidFill>
                            <a:srgbClr val="000000"/>
                          </a:solidFill>
                          <a:effectLst/>
                        </a:rPr>
                        <a:t>Décrire le fonctionnement du protocole NDP IPv6.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9.1 MAC et IP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Adresses MAC et IP</a:t>
            </a:r>
            <a:br>
              <a:rPr lang="en-US" dirty="0"/>
            </a:br>
            <a:r>
              <a:rPr lang="fr-FR" sz="2400"/>
              <a:t>Destination sur le même réseau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9" y="731838"/>
            <a:ext cx="8532920" cy="2341300"/>
          </a:xfrm>
        </p:spPr>
        <p:txBody>
          <a:bodyPr/>
          <a:lstStyle/>
          <a:p>
            <a:pPr marL="0" indent="0" algn="l" rtl="0"/>
            <a:r>
              <a:rPr lang="fr-FR" sz="1600"/>
              <a:t> </a:t>
            </a:r>
            <a:r>
              <a:rPr lang="fr-FR" sz="1600">
                <a:solidFill>
                  <a:srgbClr val="000000"/>
                </a:solidFill>
              </a:rPr>
              <a:t>Deux adresses primaires sont attribuées à un appareil sur un réseau local Ethernet 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 b="1">
                <a:solidFill>
                  <a:srgbClr val="000000"/>
                </a:solidFill>
              </a:rPr>
              <a:t>Adresse physique de couche 2 (l'adresse MAC)</a:t>
            </a:r>
            <a:r>
              <a:rPr lang="fr-FR" sz="1600">
                <a:solidFill>
                  <a:srgbClr val="000000"/>
                </a:solidFill>
              </a:rPr>
              <a:t> - Utilisée pour les communications de NIC à NIC sur le même réseau Ethernet.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 b="1">
                <a:solidFill>
                  <a:srgbClr val="000000"/>
                </a:solidFill>
              </a:rPr>
              <a:t>Adresse logique de couche 3 (l'adresse IP)</a:t>
            </a:r>
            <a:r>
              <a:rPr lang="fr-FR" sz="1600">
                <a:solidFill>
                  <a:srgbClr val="000000"/>
                </a:solidFill>
              </a:rPr>
              <a:t> - Utilisée pour envoyer le paquet de l'appareil source à l'appareil de destination.</a:t>
            </a:r>
            <a:r>
              <a:rPr lang="fr-FR" sz="1600" b="1">
                <a:solidFill>
                  <a:srgbClr val="000000"/>
                </a:solidFill>
              </a:rPr>
              <a:t> </a:t>
            </a:r>
          </a:p>
          <a:p>
            <a:pPr marL="73085" lvl="1" indent="0" rtl="0">
              <a:buNone/>
            </a:pPr>
            <a:r>
              <a:rPr lang="fr-FR" sz="1600">
                <a:solidFill>
                  <a:srgbClr val="000000"/>
                </a:solidFill>
              </a:rPr>
              <a:t>Les adresses de couche 2 sont utilisées pour livrer des trames d'un NIC à un autre NIC sur le même réseau. Si l'adresse IP de destination appartient au même réseau, l'adresse MAC de destination est celle du périphérique de destination.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3295B7-4667-438E-A1A4-0A077F091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728" y="3157730"/>
            <a:ext cx="4352544" cy="172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Adresses MAC et IP</a:t>
            </a:r>
            <a:br>
              <a:rPr lang="en-US" dirty="0"/>
            </a:br>
            <a:r>
              <a:rPr lang="fr-FR" sz="2400"/>
              <a:t>Destination sur un réseau distant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10" y="731837"/>
            <a:ext cx="8448078" cy="1589524"/>
          </a:xfrm>
        </p:spPr>
        <p:txBody>
          <a:bodyPr/>
          <a:lstStyle/>
          <a:p>
            <a:pPr marL="0" indent="0" algn="l" rtl="0"/>
            <a:r>
              <a:rPr lang="fr-FR" sz="1600">
                <a:solidFill>
                  <a:srgbClr val="000000"/>
                </a:solidFill>
              </a:rPr>
              <a:t>Lorsque l'adresse IP de destination se trouve sur un réseau distant, l'adresse MAC de destination est celle de la passerelle par défaut.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ICMPv6 est utilisé par IPv6 pour associer l'adresse IPv6 d'un périphérique à l'adresse MAC de la carte réseau du périphérique.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ICMPv6 est utilisé par IPv6 pour associer l'adresse IPv6 d'un périphérique à l'adresse MAC de la carte réseau du périphérique.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449E9-3366-4B53-A2F7-3D40251C3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48" y="2321361"/>
            <a:ext cx="6481000" cy="247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0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fr-FR">
                <a:solidFill>
                  <a:schemeClr val="accent5">
                    <a:lumMod val="40000"/>
                    <a:lumOff val="60000"/>
                  </a:schemeClr>
                </a:solidFill>
              </a:rPr>
              <a:t>9.2 — ARP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ARP</a:t>
            </a:r>
            <a:br>
              <a:rPr lang="en-US" dirty="0"/>
            </a:br>
            <a:r>
              <a:rPr lang="fr-FR" sz="2400"/>
              <a:t>ARP Présentation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1"/>
            <a:ext cx="4187253" cy="3039781"/>
          </a:xfrm>
        </p:spPr>
        <p:txBody>
          <a:bodyPr/>
          <a:lstStyle/>
          <a:p>
            <a:pPr marL="0" indent="0" algn="l" rtl="0"/>
            <a:r>
              <a:rPr lang="fr-FR" sz="1800">
                <a:solidFill>
                  <a:srgbClr val="000000"/>
                </a:solidFill>
              </a:rPr>
              <a:t>Un périphérique utilise ARP pour déterminer l'adresse MAC de destination d'un périphérique local lorsqu'il connaît son adresse IPv4.</a:t>
            </a:r>
          </a:p>
          <a:p>
            <a:pPr marL="0" indent="0" algn="l"/>
            <a:endParaRPr lang="en-US" sz="1800" dirty="0">
              <a:solidFill>
                <a:srgbClr val="000000"/>
              </a:solidFill>
            </a:endParaRPr>
          </a:p>
          <a:p>
            <a:pPr marL="0" indent="0" algn="l" rtl="0"/>
            <a:r>
              <a:rPr lang="fr-FR" sz="1800">
                <a:solidFill>
                  <a:srgbClr val="000000"/>
                </a:solidFill>
              </a:rPr>
              <a:t>Le protocole ARP assure deux fonctions principales 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800">
                <a:solidFill>
                  <a:srgbClr val="000000"/>
                </a:solidFill>
              </a:rPr>
              <a:t>la résolution des adresses IPv4 en adresses MAC ;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800">
                <a:solidFill>
                  <a:srgbClr val="000000"/>
                </a:solidFill>
              </a:rPr>
              <a:t>Maintien d'un tableau ARP des mappages d'adresses IPv4 à MAC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1986A-C605-432D-B527-C5259DB44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15" y="844061"/>
            <a:ext cx="4079662" cy="27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ARP</a:t>
            </a:r>
            <a:br>
              <a:rPr lang="en-US" dirty="0"/>
            </a:br>
            <a:r>
              <a:rPr lang="fr-FR" sz="2400"/>
              <a:t>Fonctions du protocole ARP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 rtl="0"/>
            <a:r>
              <a:rPr lang="fr-FR" sz="1600">
                <a:solidFill>
                  <a:srgbClr val="000000"/>
                </a:solidFill>
              </a:rPr>
              <a:t>Pour envoyer une trame, un appareil cherchera dans sa table ARP une adresse IPv4 de destination et une adresse MAC correspondante.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Si l'adresse IPv4 de destination du paquet se trouve sur le même réseau, l'appareil recherchera l'adresse IPv4 de destination dans la table ARP.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Si l'adresse IPv4 de destination se trouve sur un réseau différent, l'appareil cherchera dans la table ARP l'adresse IPv4 de la passerelle par défaut.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Si le périphérique localise l'adresse IPv4, l'adresse MAC correspondante est utilisée comme adresse MAC de destination dans la trame. 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Si aucune entrée de table ARP n'est trouvée, l'appareil envoie alors une demande ARP.</a:t>
            </a:r>
          </a:p>
        </p:txBody>
      </p:sp>
    </p:spTree>
    <p:extLst>
      <p:ext uri="{BB962C8B-B14F-4D97-AF65-F5344CB8AC3E}">
        <p14:creationId xmlns:p14="http://schemas.microsoft.com/office/powerpoint/2010/main" val="74089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fr-FR" sz="1600"/>
              <a:t>ARP</a:t>
            </a:r>
            <a:br>
              <a:rPr lang="en-US" dirty="0"/>
            </a:br>
            <a:r>
              <a:rPr lang="fr-FR" sz="2400"/>
              <a:t>Suppression des entrées d'une table ARP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1134506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Les entrées de la table ARP ne sont pas permanentes et sont supprimées lorsqu'une minuterie de cache ARP expire après une période spécifiée.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Cette période varie en fonction du système d'exploitation du périphérique.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fr-FR" sz="1600">
                <a:solidFill>
                  <a:srgbClr val="000000"/>
                </a:solidFill>
              </a:rPr>
              <a:t>Les entrées de table ARP peuvent également être supprimées manuellement par l'administrateur. 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E1F9DB-BF06-458F-943E-47F1D8055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392" y="1978568"/>
            <a:ext cx="4998720" cy="267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9278</TotalTime>
  <Words>1035</Words>
  <Application>Microsoft Office PowerPoint</Application>
  <PresentationFormat>Affichage à l'écran (16:9)</PresentationFormat>
  <Paragraphs>128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CiscoSans ExtraLight</vt:lpstr>
      <vt:lpstr>Courier New</vt:lpstr>
      <vt:lpstr>Wingdings</vt:lpstr>
      <vt:lpstr>Default Theme</vt:lpstr>
      <vt:lpstr>Module 9: Résolution d'adresse</vt:lpstr>
      <vt:lpstr>Objectifs de ce module</vt:lpstr>
      <vt:lpstr>9.1 MAC et IP</vt:lpstr>
      <vt:lpstr>Adresses MAC et IP Destination sur le même réseau</vt:lpstr>
      <vt:lpstr>Adresses MAC et IP Destination sur un réseau distant</vt:lpstr>
      <vt:lpstr>9.2 — ARP</vt:lpstr>
      <vt:lpstr>ARP ARP Présentation</vt:lpstr>
      <vt:lpstr>ARP Fonctions du protocole ARP</vt:lpstr>
      <vt:lpstr>ARP Suppression des entrées d'une table ARP</vt:lpstr>
      <vt:lpstr>ARP Tables ARP sur les périphériques réseau</vt:lpstr>
      <vt:lpstr>ARP Problèmes ARP - Diffusion de l'ARP et usurpation d'identité de l'ARP</vt:lpstr>
      <vt:lpstr>9.3 Câblage en cuivre</vt:lpstr>
      <vt:lpstr>Découverte de voisins IPv6 Messages de découverte de voisins</vt:lpstr>
      <vt:lpstr>Découverte de voisins IPv6 Découverte de voisins IPv6 — Résolution d'adresses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Oueslati Hela</cp:lastModifiedBy>
  <cp:revision>248</cp:revision>
  <dcterms:created xsi:type="dcterms:W3CDTF">2019-10-18T06:21:22Z</dcterms:created>
  <dcterms:modified xsi:type="dcterms:W3CDTF">2024-10-23T08:44:12Z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