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.xml" ContentType="application/vnd.openxmlformats-officedocument.presentationml.tags+xml"/>
  <Override PartName="/ppt/notesSlides/notesSlide20.xml" ContentType="application/vnd.openxmlformats-officedocument.presentationml.notesSlide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3"/>
  </p:notesMasterIdLst>
  <p:sldIdLst>
    <p:sldId id="876" r:id="rId2"/>
    <p:sldId id="1090" r:id="rId3"/>
    <p:sldId id="759" r:id="rId4"/>
    <p:sldId id="1054" r:id="rId5"/>
    <p:sldId id="1091" r:id="rId6"/>
    <p:sldId id="1056" r:id="rId7"/>
    <p:sldId id="1058" r:id="rId8"/>
    <p:sldId id="1092" r:id="rId9"/>
    <p:sldId id="1093" r:id="rId10"/>
    <p:sldId id="1094" r:id="rId11"/>
    <p:sldId id="1061" r:id="rId12"/>
    <p:sldId id="1095" r:id="rId13"/>
    <p:sldId id="1096" r:id="rId14"/>
    <p:sldId id="1097" r:id="rId15"/>
    <p:sldId id="1098" r:id="rId16"/>
    <p:sldId id="1099" r:id="rId17"/>
    <p:sldId id="1063" r:id="rId18"/>
    <p:sldId id="1064" r:id="rId19"/>
    <p:sldId id="1100" r:id="rId20"/>
    <p:sldId id="874" r:id="rId21"/>
    <p:sldId id="291" r:id="rId22"/>
  </p:sldIdLst>
  <p:sldSz cx="9144000" cy="5143500" type="screen16x9"/>
  <p:notesSz cx="6858000" cy="9144000"/>
  <p:custDataLst>
    <p:tags r:id="rId2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340" autoAdjust="0"/>
  </p:normalViewPr>
  <p:slideViewPr>
    <p:cSldViewPr snapToGrid="0" showGuides="1">
      <p:cViewPr varScale="1">
        <p:scale>
          <a:sx n="79" d="100"/>
          <a:sy n="79" d="100"/>
        </p:scale>
        <p:origin x="1570" y="67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b="0"/>
              <a:t>Programme de L’Académie des Réseaux de Cisco</a:t>
            </a:r>
          </a:p>
          <a:p>
            <a:pPr rtl="0">
              <a:buFontTx/>
              <a:buNone/>
            </a:pPr>
            <a:r>
              <a:rPr lang="fr-FR" b="0" baseline="0"/>
              <a:t>Présentation des réseaux V</a:t>
            </a:r>
            <a:r>
              <a:rPr lang="fr-FR" b="0"/>
              <a:t>7.0 (ITN)</a:t>
            </a:r>
          </a:p>
          <a:p>
            <a:pPr rtl="0"/>
            <a:r>
              <a:rPr lang="fr-FR"/>
              <a:t>Module 10 : Configuration de Base du Routeur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10.2.3 – Vérification de la configuration de l'interface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  <a:p>
            <a:pPr rtl="0"/>
            <a:r>
              <a:rPr lang="fr-FR"/>
              <a:t>10.2.5 Vérificateur de syntaxe — Configurer les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10.3 Configuration de la Passerelle par Défaut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10.3 - Configurer la Passerelle par Défaut</a:t>
            </a:r>
          </a:p>
          <a:p>
            <a:pPr rtl="0"/>
            <a:r>
              <a:rPr lang="fr-FR"/>
              <a:t>10.3.1 — Passerelle par Défaut sur Un Hôte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10.3 - Configurer la Passerelle par Défaut</a:t>
            </a:r>
          </a:p>
          <a:p>
            <a:pPr rtl="0"/>
            <a:r>
              <a:rPr lang="fr-FR"/>
              <a:t>10.3.2 — Passerelle par Défaut sur Un Commutateur</a:t>
            </a:r>
          </a:p>
          <a:p>
            <a:pPr rtl="0"/>
            <a:r>
              <a:rPr lang="fr-FR"/>
              <a:t>10.3.3 — Vérificateur de Syntaxe — Configurer la Passerelle par Défaut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/>
              <a:t>10 - Configuration de Base du Routeur</a:t>
            </a:r>
          </a:p>
          <a:p>
            <a:pPr rtl="0">
              <a:buFontTx/>
              <a:buNone/>
            </a:pPr>
            <a:r>
              <a:rPr lang="fr-FR"/>
              <a:t>10.0.2 – Qu'est-ce que je vais apprendre dans ce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20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10.1 Configuration des Paramètres Initiaux du Routeur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10.1 Configuration des Paramètres Initiaux du Routeur</a:t>
            </a:r>
          </a:p>
          <a:p>
            <a:pPr rtl="0"/>
            <a:r>
              <a:rPr lang="fr-FR"/>
              <a:t>10.1.1 – Étapes de Configuration des Paramètres de Base d'un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10.1 Configuration des Paramètres Initiaux du Routeur</a:t>
            </a:r>
          </a:p>
          <a:p>
            <a:pPr rtl="0"/>
            <a:r>
              <a:rPr lang="fr-FR"/>
              <a:t>10.1.2 — Exemple de Configuration de Routage de Base</a:t>
            </a:r>
          </a:p>
          <a:p>
            <a:pPr rtl="0"/>
            <a:r>
              <a:rPr lang="fr-FR"/>
              <a:t>10.1.3 - Vérificateur de Syntaxe — Configurer les Paramètres Initiaux du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Configurer les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10.2.1 Configuration des interfaces du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10.2.2 — Exemple de Configuration des Interfaces de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10.2.2 — Exemple de Configuration des Interfaces de Routeur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‹N°›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 2016 Cisco et/ou ses filiales. Tous droits réservés.   Informations confidentielles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76473" y="4741653"/>
            <a:ext cx="284905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©2021 Cisco et/ou ses filiales. Tous droits réservés.   Informations confidentielles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des réseaux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 : Configuration de Base du Routeur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Vérification de la Configuration de l'Interface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 rtl="0"/>
            <a:r>
              <a:rPr lang="fr-FR">
                <a:solidFill>
                  <a:srgbClr val="000000"/>
                </a:solidFill>
              </a:rPr>
              <a:t>Pour vérifier la configuration de l'interface, utilisez les commandes </a:t>
            </a:r>
            <a:r>
              <a:rPr lang="fr-FR" b="1">
                <a:solidFill>
                  <a:srgbClr val="000000"/>
                </a:solidFill>
              </a:rPr>
              <a:t>show ip interface brief </a:t>
            </a:r>
            <a:r>
              <a:rPr lang="fr-FR">
                <a:solidFill>
                  <a:srgbClr val="000000"/>
                </a:solidFill>
              </a:rPr>
              <a:t>et </a:t>
            </a:r>
            <a:r>
              <a:rPr lang="fr-FR" b="1">
                <a:solidFill>
                  <a:srgbClr val="000000"/>
                </a:solidFill>
              </a:rPr>
              <a:t>show ipv6 interface brief </a:t>
            </a:r>
            <a:r>
              <a:rPr lang="fr-FR">
                <a:solidFill>
                  <a:srgbClr val="000000"/>
                </a:solidFill>
              </a:rPr>
              <a:t>illustrées ici 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IP-Address OK? Method Status Protocol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GigabitEthernet0/0/0 192.168.10.1 YES manual up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GigabiteThernet0/0/1 209.165.200.225 OUI manuel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unassigned YES unset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[up/up]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[up/up]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89:4502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[administratively down/down]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Configurer les commandes de vérification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>
                <a:solidFill>
                  <a:srgbClr val="000000"/>
                </a:solidFill>
              </a:rPr>
              <a:t>Le tableau résume les commandes show utilisées pour vérifier la configuration de l'interface</a:t>
            </a:r>
            <a:r>
              <a:rPr lang="fr-FR" sz="16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3259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Commandes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toutes les interfaces, leurs adresses IP et leur état actuel.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le contenu des tables de routage IP stockées dans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des statistiques pour toutes les interfaces de l'appareil. Affiche uniquement les informations d'adressage IPv4.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les statistiques IPv4 pour toutes les interfaces d'un routeur.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les statistiques IPv6 pour toutes les interfaces d'un routeur.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Afficher l'état de toutes les interfaces avec les commandes </a:t>
            </a:r>
            <a:r>
              <a:rPr lang="fr-FR" sz="1600" b="1">
                <a:solidFill>
                  <a:srgbClr val="000000"/>
                </a:solidFill>
              </a:rPr>
              <a:t>show ip interface brief </a:t>
            </a:r>
            <a:r>
              <a:rPr lang="fr-FR" sz="1600">
                <a:solidFill>
                  <a:srgbClr val="000000"/>
                </a:solidFill>
              </a:rPr>
              <a:t>et </a:t>
            </a:r>
            <a:r>
              <a:rPr lang="fr-FR" sz="1600" b="1">
                <a:solidFill>
                  <a:srgbClr val="000000"/>
                </a:solidFill>
              </a:rPr>
              <a:t>show ipv6 interface brief </a:t>
            </a:r>
            <a:r>
              <a:rPr lang="fr-FR" sz="1600">
                <a:solidFill>
                  <a:srgbClr val="000000"/>
                </a:solidFill>
              </a:rPr>
              <a:t>, illustrées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IP-Address OK? Method Status Protocol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GigabitEthernet0/0/0 192.168.10.1 YES manual up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GigabiteThernet0/0/1 209.165.200.225 OUI manuel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unassigned YES unset administratively down down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[up/up]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[up/up]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89:4502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[administratively down/down]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Affichez le contenu des tables de routage </a:t>
            </a:r>
            <a:r>
              <a:rPr lang="fr-FR" sz="1600" b="1">
                <a:solidFill>
                  <a:srgbClr val="000000"/>
                </a:solidFill>
              </a:rPr>
              <a:t>IP avec les commandes show ip route </a:t>
            </a:r>
            <a:r>
              <a:rPr lang="fr-FR" sz="1600">
                <a:solidFill>
                  <a:srgbClr val="000000"/>
                </a:solidFill>
              </a:rPr>
              <a:t>et </a:t>
            </a:r>
            <a:r>
              <a:rPr lang="fr-FR" sz="1600" b="1">
                <a:solidFill>
                  <a:srgbClr val="000000"/>
                </a:solidFill>
              </a:rPr>
              <a:t>show ipv6 route </a:t>
            </a:r>
            <a:r>
              <a:rPr lang="fr-FR" sz="1600">
                <a:solidFill>
                  <a:srgbClr val="000000"/>
                </a:solidFill>
              </a:rPr>
              <a:t>, comme indiqué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192.168.10.0/24 is directly connected, GigabitEthernet0/0/0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192.168.10.1/32 is directly connected, GigabitEthernet0/0/0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209.165.200.224/30 is directly connected, GigabitEthernet0/0/1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209.165.200.225/32 is directly connected, GigabitEthernet0/0/1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&lt;résultat omis&gt;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2001:DB8:ACAD:10::/64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2001:DB8:ACAD:10::1/128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2001:DB8:FEED:224::/64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2001:DB8:FEED:224::1/128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FF00::/8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Afficher les statistiques pour toutes les interfaces avec la commande </a:t>
            </a:r>
            <a:r>
              <a:rPr lang="fr-FR" sz="1600" b="1">
                <a:solidFill>
                  <a:srgbClr val="000000"/>
                </a:solidFill>
              </a:rPr>
              <a:t>show interfaces </a:t>
            </a:r>
            <a:r>
              <a:rPr lang="fr-FR" sz="1600">
                <a:solidFill>
                  <a:srgbClr val="000000"/>
                </a:solidFill>
              </a:rPr>
              <a:t>, comme illustré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a0e0.af0d.e140)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drops: 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&lt;résultat omis&gt;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Afficher les statistiques IPv4 pour les interfaces de routeur avec la commande </a:t>
            </a:r>
            <a:r>
              <a:rPr lang="fr-FR" sz="1600" b="1">
                <a:solidFill>
                  <a:srgbClr val="000000"/>
                </a:solidFill>
              </a:rPr>
              <a:t>show ip interface </a:t>
            </a:r>
            <a:r>
              <a:rPr lang="fr-FR" sz="1600">
                <a:solidFill>
                  <a:srgbClr val="000000"/>
                </a:solidFill>
              </a:rPr>
              <a:t>, comme illustré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1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access list is not set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&lt;résultat omis&gt;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Afficher les statistiques IPv6 pour les interfaces de routeur à l'aide de la commande </a:t>
            </a:r>
            <a:r>
              <a:rPr lang="fr-FR" sz="1600" b="1">
                <a:solidFill>
                  <a:srgbClr val="000000"/>
                </a:solidFill>
              </a:rPr>
              <a:t>show ipv6 interface </a:t>
            </a:r>
            <a:r>
              <a:rPr lang="fr-FR" sz="1600">
                <a:solidFill>
                  <a:srgbClr val="000000"/>
                </a:solidFill>
              </a:rPr>
              <a:t>présentée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1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FE80::2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 :1:FF 44:49 B0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Configuration de la Passerelle par Défaut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la Passerelle par Défaut</a:t>
            </a:r>
            <a:br>
              <a:rPr lang="en-US" dirty="0"/>
            </a:br>
            <a:r>
              <a:rPr lang="fr-FR" sz="2400"/>
              <a:t>Passerelle par Défaut sur Un Hôte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La passerelle par défaut est utilisée lorsque l'hôte veut transmettre un paquet à un périphérique situé sur un autre réseau.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L'adresse de la passerelle par défaut est généralement celle de l'interface du routeur reliée au réseau local de l'hôte.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Pour atteindre PC3, PC1 adresse un paquet avec l'adresse IPv4 de PC3, mais transfère le paquet à sa passerelle par défaut, l'interface G0/0/0 de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 b="1">
                <a:solidFill>
                  <a:srgbClr val="000000"/>
                </a:solidFill>
              </a:rPr>
              <a:t>Remarque</a:t>
            </a:r>
            <a:r>
              <a:rPr lang="fr-FR" sz="1600">
                <a:solidFill>
                  <a:srgbClr val="000000"/>
                </a:solidFill>
              </a:rPr>
              <a:t> : l'adresse IP de l'hôte et l'interface du routeur doivent se trouver dans le même réseau.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la Passerelle par Défaut</a:t>
            </a:r>
            <a:br>
              <a:rPr lang="en-US" dirty="0"/>
            </a:br>
            <a:r>
              <a:rPr lang="fr-FR" sz="2400"/>
              <a:t>Passerelle par Défaut sur Un Commutateur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Un commutateur doit avoir une adresse de passerelle par défaut configurée pour gérer le commutateur à distance depuis un autre réseau.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Pour configurer une passerelle par défaut sur un commutateur, utilisez la commande de configuration globale </a:t>
            </a:r>
            <a:r>
              <a:rPr lang="fr-FR" b="1">
                <a:solidFill>
                  <a:srgbClr val="000000"/>
                </a:solidFill>
              </a:rPr>
              <a:t>ipdefault-gateway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i="1">
                <a:solidFill>
                  <a:srgbClr val="000000"/>
                </a:solidFill>
              </a:rPr>
              <a:t>ip-address </a:t>
            </a:r>
            <a:r>
              <a:rPr lang="fr-FR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>
                <a:solidFill>
                  <a:srgbClr val="C00000"/>
                </a:solidFill>
              </a:rPr>
              <a:t>LES MÉDIAS TRAVAILLENT SUR UNE VERSION CORRIGÉE DU GRAPHIQUE DU 10.3.2.</a:t>
            </a:r>
          </a:p>
          <a:p>
            <a:pPr algn="ctr" rtl="0"/>
            <a:r>
              <a:rPr lang="fr-FR">
                <a:solidFill>
                  <a:srgbClr val="C00000"/>
                </a:solidFill>
              </a:rPr>
              <a:t>IL EST FAUX SUR AR, ET SUR LA LISTE GLOBALE DES BOGUES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fr-FR"/>
              <a:t>Objectifs du module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Titre du Module : </a:t>
            </a:r>
            <a:r>
              <a: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Configuration de Base du Routeur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rtl="0" eaLnBrk="0" hangingPunct="0"/>
            <a:r>
              <a:rPr kumimoji="0" lang="fr-F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Objectif du Module</a:t>
            </a:r>
            <a:r>
              <a: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60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Mettre en œuvre les réglages initiaux sur un routeur et des appareils terminaux.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19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Titre du Rubrique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Objectif du Rubrique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Configuration des Paramètres Initiaux du Routeur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Configurer les paramètres initiaux d'un routeur Cisco 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Configuration des interfaces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Configurer deux interfaces actives sur un routeur Cisco 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Configuration de la passerelle par défaut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Configurer les périphériques pour utiliser la passerelle par défaut.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rtl="0" eaLnBrk="1" hangingPunct="1"/>
            <a:r>
              <a:rPr lang="fr-FR" sz="1400">
                <a:latin typeface="Arial" charset="0"/>
              </a:rPr>
              <a:t>Module 10: Configuration de base du Routeur</a:t>
            </a:r>
            <a:br>
              <a:rPr lang="en-US" dirty="0">
                <a:latin typeface="Arial" charset="0"/>
              </a:rPr>
            </a:br>
            <a:r>
              <a:rPr lang="fr-FR">
                <a:latin typeface="Arial" charset="0"/>
              </a:rPr>
              <a:t>Nouveaux termes et commandes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Configuration des Paramètres Initiaux du Routeur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Configuration des Paramètres Initiaux du Routeur</a:t>
            </a:r>
            <a:br>
              <a:rPr lang="en-US" dirty="0"/>
            </a:br>
            <a:r>
              <a:rPr lang="fr-FR" sz="2400"/>
              <a:t>Étapes de Configuration de Base du Routeur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Configurer le nom de l'appareil.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Sécuriser le mode d'exécution privilégié.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Sécuriser le mode d'exécution utilisateur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Sécuriser Telnet à distance / accès SSH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Cryptez tous les mots de passe en clair.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Fournissez une notification légale et enregistrez la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fr-FR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fr-FR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fr-FR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 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fr-FR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Routeur (config) 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Routeur (config) 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fr-FR" sz="1200" b="1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 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Configuration des Paramètres Initiaux du Routeur</a:t>
            </a:r>
            <a:br>
              <a:rPr lang="en-US" dirty="0"/>
            </a:br>
            <a:r>
              <a:rPr lang="fr-FR" sz="2400"/>
              <a:t>Exemple de Configuration de Routeur de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500">
                <a:solidFill>
                  <a:srgbClr val="000000"/>
                </a:solidFill>
              </a:rPr>
              <a:t>Commandes pour la configuration de base du routeur sur R1.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500">
                <a:solidFill>
                  <a:srgbClr val="000000"/>
                </a:solidFill>
              </a:rPr>
              <a:t>La configuration est enregistrée dans la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(config) 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 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Configurer les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Configurer les interfaces des routeurs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 rtl="0"/>
            <a:r>
              <a:rPr lang="fr-FR">
                <a:solidFill>
                  <a:srgbClr val="000000"/>
                </a:solidFill>
              </a:rPr>
              <a:t>La configuration d'une interface de routeur comprend l'émission des commandes suivantes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 </a:t>
            </a:r>
            <a:r>
              <a:rPr kumimoji="0" lang="fr-F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Il est recommandé d'utiliser la commande </a:t>
            </a:r>
            <a:r>
              <a:rPr lang="fr-FR" b="1">
                <a:solidFill>
                  <a:srgbClr val="000000"/>
                </a:solidFill>
              </a:rPr>
              <a:t>description</a:t>
            </a:r>
            <a:r>
              <a:rPr lang="fr-FR">
                <a:solidFill>
                  <a:srgbClr val="000000"/>
                </a:solidFill>
              </a:rPr>
              <a:t> pour ajouter des informations sur le réseau connecté à l'interface.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La commande </a:t>
            </a:r>
            <a:r>
              <a:rPr lang="fr-FR" b="1">
                <a:solidFill>
                  <a:srgbClr val="000000"/>
                </a:solidFill>
              </a:rPr>
              <a:t>no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b="1">
                <a:solidFill>
                  <a:srgbClr val="000000"/>
                </a:solidFill>
              </a:rPr>
              <a:t>shutdown </a:t>
            </a:r>
            <a:r>
              <a:rPr lang="fr-FR">
                <a:solidFill>
                  <a:srgbClr val="000000"/>
                </a:solidFill>
              </a:rPr>
              <a:t>active l'interface.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Exemple de Configuration des interfaces de routeur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 rtl="0"/>
            <a:r>
              <a:rPr lang="fr-FR">
                <a:solidFill>
                  <a:srgbClr val="000000"/>
                </a:solidFill>
              </a:rPr>
              <a:t>Les commandes pour configurer l'interface G0/0/0 sur R1 sont indiquées ici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01:43:53.435: %LINK-3-UPDOWN: Interface GigabitEthernet0/0/0, changed state to down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01:43:56.447: %LINK-3-UPDOWN: Interface GigabitEthernet0/0/0, changed state to up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br>
              <a:rPr lang="en-US" dirty="0"/>
            </a:br>
            <a:r>
              <a:rPr lang="fr-FR" sz="2400"/>
              <a:t>Exemple de Configuration des Interfaces de Routeur (suite)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 rtl="0"/>
            <a:r>
              <a:rPr lang="fr-FR">
                <a:solidFill>
                  <a:srgbClr val="000000"/>
                </a:solidFill>
              </a:rPr>
              <a:t>Les commandes pour configurer l'interface G0/0/0 sur R1 sont indiquées ici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01:46:29.170: %LINK-3-UPDOWN: Interface GigabitEthernet0/0/1, changed state to down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01:46:32.171: %LINK-3-UPDOWN: Interface GigabitEthernet0/0/1, changed state to up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5322</TotalTime>
  <Words>2578</Words>
  <Application>Microsoft Office PowerPoint</Application>
  <PresentationFormat>Affichage à l'écran (16:9)</PresentationFormat>
  <Paragraphs>340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CiscoSans ExtraLight</vt:lpstr>
      <vt:lpstr>Courier New</vt:lpstr>
      <vt:lpstr>Wingdings</vt:lpstr>
      <vt:lpstr>Default Theme</vt:lpstr>
      <vt:lpstr>Module 10 : Configuration de Base du Routeur</vt:lpstr>
      <vt:lpstr>Objectifs du module</vt:lpstr>
      <vt:lpstr>10.1 Configuration des Paramètres Initiaux du Routeur</vt:lpstr>
      <vt:lpstr>Configuration des Paramètres Initiaux du Routeur Étapes de Configuration de Base du Routeur</vt:lpstr>
      <vt:lpstr>Configuration des Paramètres Initiaux du Routeur Exemple de Configuration de Routeur de Base</vt:lpstr>
      <vt:lpstr>10.2 Configurer les interfaces</vt:lpstr>
      <vt:lpstr>Configurer les interfaces Configurer les interfaces des routeurs</vt:lpstr>
      <vt:lpstr>Configurer les interfaces Exemple de Configuration des interfaces de routeur</vt:lpstr>
      <vt:lpstr>Configurer les Interfaces Exemple de Configuration des Interfaces de Routeur (suite)</vt:lpstr>
      <vt:lpstr>Configurer les Interfaces Vérification de la Configuration de l'Interface</vt:lpstr>
      <vt:lpstr>Configurer les interfaces Configurer les commandes de vérification</vt:lpstr>
      <vt:lpstr>Configurer les interfaces Configurer les commandes de vérification (suite)</vt:lpstr>
      <vt:lpstr>Configurer les interfaces Configurer les commandes de vérification (suite)</vt:lpstr>
      <vt:lpstr>Configurer les interfaces Configurer les commandes de vérification (suite)</vt:lpstr>
      <vt:lpstr>Configurer les interfaces Configurer les commandes de vérification (suite)</vt:lpstr>
      <vt:lpstr>Configurer les interfaces Configurer les commandes de vérification (suite)</vt:lpstr>
      <vt:lpstr>10.3 Configuration de la Passerelle par Défaut</vt:lpstr>
      <vt:lpstr>Configurer la Passerelle par Défaut Passerelle par Défaut sur Un Hôte</vt:lpstr>
      <vt:lpstr>Configurer la Passerelle par Défaut Passerelle par Défaut sur Un Commutateur</vt:lpstr>
      <vt:lpstr>Module 10: Configuration de base du Routeur Nouveaux termes et commandes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Oueslati Hela</cp:lastModifiedBy>
  <cp:revision>230</cp:revision>
  <dcterms:created xsi:type="dcterms:W3CDTF">2019-10-18T06:21:22Z</dcterms:created>
  <dcterms:modified xsi:type="dcterms:W3CDTF">2024-10-23T08:45:35Z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