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7"/>
  </p:notesMasterIdLst>
  <p:sldIdLst>
    <p:sldId id="876" r:id="rId2"/>
    <p:sldId id="759" r:id="rId3"/>
    <p:sldId id="926" r:id="rId4"/>
    <p:sldId id="1059" r:id="rId5"/>
    <p:sldId id="1060" r:id="rId6"/>
    <p:sldId id="1061" r:id="rId7"/>
    <p:sldId id="1062" r:id="rId8"/>
    <p:sldId id="1063" r:id="rId9"/>
    <p:sldId id="1064" r:id="rId10"/>
    <p:sldId id="1065" r:id="rId11"/>
    <p:sldId id="1067" r:id="rId12"/>
    <p:sldId id="1068" r:id="rId13"/>
    <p:sldId id="1069" r:id="rId14"/>
    <p:sldId id="927" r:id="rId15"/>
    <p:sldId id="788" r:id="rId16"/>
    <p:sldId id="1070" r:id="rId17"/>
    <p:sldId id="1071" r:id="rId18"/>
    <p:sldId id="886" r:id="rId19"/>
    <p:sldId id="936" r:id="rId20"/>
    <p:sldId id="1072" r:id="rId21"/>
    <p:sldId id="1074" r:id="rId22"/>
    <p:sldId id="1075" r:id="rId23"/>
    <p:sldId id="1076" r:id="rId24"/>
    <p:sldId id="942" r:id="rId25"/>
    <p:sldId id="957" r:id="rId26"/>
    <p:sldId id="1078" r:id="rId27"/>
    <p:sldId id="1080" r:id="rId28"/>
    <p:sldId id="1079" r:id="rId29"/>
    <p:sldId id="952" r:id="rId30"/>
    <p:sldId id="966" r:id="rId31"/>
    <p:sldId id="1082" r:id="rId32"/>
    <p:sldId id="1083" r:id="rId33"/>
    <p:sldId id="1085" r:id="rId34"/>
    <p:sldId id="1086" r:id="rId35"/>
    <p:sldId id="980" r:id="rId36"/>
    <p:sldId id="981" r:id="rId37"/>
    <p:sldId id="1088" r:id="rId38"/>
    <p:sldId id="1090" r:id="rId39"/>
    <p:sldId id="1091" r:id="rId40"/>
    <p:sldId id="1092" r:id="rId41"/>
    <p:sldId id="995" r:id="rId42"/>
    <p:sldId id="996" r:id="rId43"/>
    <p:sldId id="1095" r:id="rId44"/>
    <p:sldId id="1096" r:id="rId45"/>
    <p:sldId id="1097" r:id="rId46"/>
    <p:sldId id="1102" r:id="rId47"/>
    <p:sldId id="1098" r:id="rId48"/>
    <p:sldId id="1099" r:id="rId49"/>
    <p:sldId id="1100" r:id="rId50"/>
    <p:sldId id="1105" r:id="rId51"/>
    <p:sldId id="1101" r:id="rId52"/>
    <p:sldId id="1128" r:id="rId53"/>
    <p:sldId id="1127" r:id="rId54"/>
    <p:sldId id="1129" r:id="rId55"/>
    <p:sldId id="1121" r:id="rId56"/>
  </p:sldIdLst>
  <p:sldSz cx="9144000" cy="5143500" type="screen16x9"/>
  <p:notesSz cx="6858000" cy="9144000"/>
  <p:custDataLst>
    <p:tags r:id="rId5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cmAuthor id="2" name="Bob Vachon" initials="BV" lastIdx="24" clrIdx="2"/>
  <p:cmAuthor id="3" name="Sue Livingston -X (suliving - UNICON INC at Cisco)" initials="SL-(-UIaC" lastIdx="34"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96" d="100"/>
          <a:sy n="96" d="100"/>
        </p:scale>
        <p:origin x="1421" y="62"/>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10/8/2024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b="0"/>
              <a:t>Programme Cisco Networking Academy</a:t>
            </a:r>
          </a:p>
          <a:p>
            <a:pPr rtl="0">
              <a:buFontTx/>
              <a:buNone/>
            </a:pPr>
            <a:r>
              <a:rPr lang="fr-FR" b="0"/>
              <a:t>Introduction aux Réseaux v7.0 (ITN)</a:t>
            </a:r>
          </a:p>
          <a:p>
            <a:pPr rtl="0">
              <a:buFontTx/>
              <a:buNone/>
            </a:pPr>
            <a:r>
              <a:rPr lang="fr-FR" sz="1200" b="0"/>
              <a:t>Module 3: </a:t>
            </a:r>
            <a:r>
              <a:rPr lang="fr-FR" sz="1200">
                <a:solidFill>
                  <a:schemeClr val="accent5">
                    <a:lumMod val="40000"/>
                    <a:lumOff val="60000"/>
                  </a:schemeClr>
                </a:solidFill>
              </a:rPr>
              <a:t>Protocoles et Modèles</a:t>
            </a:r>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10</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3.1.8</a:t>
            </a:r>
            <a:r>
              <a:rPr lang="fr-FR" baseline="0">
                <a:latin typeface="Arial" charset="0"/>
              </a:rPr>
              <a:t> </a:t>
            </a:r>
            <a:r>
              <a:rPr lang="fr-FR" sz="1200" b="0"/>
              <a:t>– </a:t>
            </a:r>
            <a:r>
              <a:rPr lang="fr-FR"/>
              <a:t>Taille du Message </a:t>
            </a:r>
          </a:p>
        </p:txBody>
      </p:sp>
    </p:spTree>
    <p:extLst>
      <p:ext uri="{BB962C8B-B14F-4D97-AF65-F5344CB8AC3E}">
        <p14:creationId xmlns:p14="http://schemas.microsoft.com/office/powerpoint/2010/main" val="785335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11</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3.1.9</a:t>
            </a:r>
            <a:r>
              <a:rPr lang="fr-FR" baseline="0">
                <a:latin typeface="Arial" charset="0"/>
              </a:rPr>
              <a:t> </a:t>
            </a:r>
            <a:r>
              <a:rPr lang="fr-FR" sz="1200" b="0"/>
              <a:t>– </a:t>
            </a:r>
            <a:r>
              <a:rPr lang="fr-FR"/>
              <a:t>Synchronisation du Message</a:t>
            </a:r>
          </a:p>
        </p:txBody>
      </p:sp>
    </p:spTree>
    <p:extLst>
      <p:ext uri="{BB962C8B-B14F-4D97-AF65-F5344CB8AC3E}">
        <p14:creationId xmlns:p14="http://schemas.microsoft.com/office/powerpoint/2010/main" val="785335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12</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3.1.10</a:t>
            </a:r>
            <a:r>
              <a:rPr lang="fr-FR" baseline="0">
                <a:latin typeface="Arial" charset="0"/>
              </a:rPr>
              <a:t> </a:t>
            </a:r>
            <a:r>
              <a:rPr lang="fr-FR" sz="1200" b="0"/>
              <a:t>– </a:t>
            </a:r>
            <a:r>
              <a:rPr lang="fr-FR"/>
              <a:t>Options de Remise du Message</a:t>
            </a:r>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3.1.11</a:t>
            </a:r>
            <a:r>
              <a:rPr lang="fr-FR" baseline="0">
                <a:latin typeface="Arial" charset="0"/>
              </a:rPr>
              <a:t> </a:t>
            </a:r>
            <a:r>
              <a:rPr lang="fr-FR" sz="1200" b="0"/>
              <a:t>— </a:t>
            </a:r>
            <a:r>
              <a:rPr lang="fr-FR"/>
              <a:t>Remarque sur l'Icône du Nœud </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3.1.12 </a:t>
            </a:r>
            <a:r>
              <a:rPr lang="fr-FR" sz="1200">
                <a:effectLst/>
              </a:rPr>
              <a:t>— Vérifiez votre compréhension — Les Règles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p:txBody>
      </p:sp>
      <p:sp>
        <p:nvSpPr>
          <p:cNvPr id="4" name="Slide Number Placeholder 3"/>
          <p:cNvSpPr>
            <a:spLocks noGrp="1"/>
          </p:cNvSpPr>
          <p:nvPr>
            <p:ph type="sldNum" sz="quarter" idx="10"/>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3.2.1 — </a:t>
            </a:r>
            <a:r>
              <a:rPr lang="fr-FR"/>
              <a:t>Aperçu du protocole réseau</a:t>
            </a:r>
          </a:p>
        </p:txBody>
      </p:sp>
    </p:spTree>
    <p:extLst>
      <p:ext uri="{BB962C8B-B14F-4D97-AF65-F5344CB8AC3E}">
        <p14:creationId xmlns:p14="http://schemas.microsoft.com/office/powerpoint/2010/main" val="3427554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Fonctions du Protocole Réseau </a:t>
            </a:r>
          </a:p>
        </p:txBody>
      </p:sp>
    </p:spTree>
    <p:extLst>
      <p:ext uri="{BB962C8B-B14F-4D97-AF65-F5344CB8AC3E}">
        <p14:creationId xmlns:p14="http://schemas.microsoft.com/office/powerpoint/2010/main" val="3427554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17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3.2 —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3.2.3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Interaction de Protocole</a:t>
            </a:r>
          </a:p>
          <a:p>
            <a:pPr marL="0" marR="0" lvl="0" indent="0" algn="l" defTabSz="457200" rtl="0" eaLnBrk="1" fontAlgn="auto" latinLnBrk="0" hangingPunct="1">
              <a:lnSpc>
                <a:spcPct val="80000"/>
              </a:lnSpc>
              <a:spcBef>
                <a:spcPts val="0"/>
              </a:spcBef>
              <a:spcAft>
                <a:spcPts val="0"/>
              </a:spcAft>
              <a:buClrTx/>
              <a:buSzTx/>
              <a:buFontTx/>
              <a:buNone/>
              <a:tabLst/>
              <a:defRPr/>
            </a:pPr>
            <a:r>
              <a:rPr lang="fr-FR" sz="1200" kern="1200">
                <a:solidFill>
                  <a:schemeClr val="tx1"/>
                </a:solidFill>
                <a:latin typeface="Arial" charset="0"/>
                <a:ea typeface="ＭＳ Ｐゴシック" charset="0"/>
                <a:cs typeface="ＭＳ Ｐゴシック" charset="0"/>
              </a:rPr>
              <a:t>3.2.4</a:t>
            </a:r>
            <a:r>
              <a:rPr lang="fr-FR" sz="1200" kern="1200" baseline="0">
                <a:solidFill>
                  <a:schemeClr val="tx1"/>
                </a:solidFill>
                <a:latin typeface="Arial" charset="0"/>
                <a:ea typeface="ＭＳ Ｐゴシック" charset="0"/>
                <a:cs typeface="ＭＳ Ｐゴシック" charset="0"/>
              </a:rPr>
              <a:t> </a:t>
            </a:r>
            <a:r>
              <a:rPr lang="fr-FR" sz="1200">
                <a:effectLst/>
              </a:rPr>
              <a:t>–Vérifiez votre compréhension - </a:t>
            </a:r>
            <a:r>
              <a:rPr lang="fr-FR" sz="1200" b="0"/>
              <a:t>Protocoles</a:t>
            </a:r>
            <a:r>
              <a:rPr lang="fr-FR" sz="1200" b="0" baseline="0"/>
              <a:t> </a:t>
            </a:r>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18</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3.3.1</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Suites de protocoles réseau</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19</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a:t>
            </a:fld>
            <a:endParaRPr/>
          </a:p>
        </p:txBody>
      </p:sp>
    </p:spTree>
    <p:extLst>
      <p:ext uri="{BB962C8B-B14F-4D97-AF65-F5344CB8AC3E}">
        <p14:creationId xmlns:p14="http://schemas.microsoft.com/office/powerpoint/2010/main" val="62552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3.3.2</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Évolution des suites de protocoles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20</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3.3.3</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Exemple de protocole TCP/IP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21</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3.3.4</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Suite de Protocoles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22</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3.3 Suites</a:t>
            </a:r>
            <a:r>
              <a:rPr lang="fr-FR" sz="1200" b="0" baseline="0"/>
              <a:t> de protocoles</a:t>
            </a:r>
          </a:p>
          <a:p>
            <a:pPr rtl="0">
              <a:lnSpc>
                <a:spcPct val="80000"/>
              </a:lnSpc>
              <a:buFontTx/>
              <a:buNone/>
            </a:pPr>
            <a:r>
              <a:rPr lang="fr-FR" sz="1200" kern="1200">
                <a:solidFill>
                  <a:schemeClr val="tx1"/>
                </a:solidFill>
                <a:latin typeface="Arial" charset="0"/>
                <a:ea typeface="ＭＳ Ｐゴシック" charset="0"/>
                <a:cs typeface="ＭＳ Ｐゴシック" charset="0"/>
              </a:rPr>
              <a:t>3.3.5</a:t>
            </a:r>
            <a:r>
              <a:rPr lang="fr-FR" sz="1200" kern="1200" baseline="0">
                <a:solidFill>
                  <a:schemeClr val="tx1"/>
                </a:solidFill>
                <a:latin typeface="Arial" charset="0"/>
                <a:ea typeface="ＭＳ Ｐゴシック" charset="0"/>
                <a:cs typeface="ＭＳ Ｐゴシック" charset="0"/>
              </a:rPr>
              <a:t> </a:t>
            </a:r>
            <a:r>
              <a:rPr lang="fr-FR" sz="1200" kern="1200">
                <a:solidFill>
                  <a:schemeClr val="tx1"/>
                </a:solidFill>
                <a:latin typeface="Arial" charset="0"/>
                <a:ea typeface="ＭＳ Ｐゴシック" charset="0"/>
                <a:cs typeface="ＭＳ Ｐゴシック" charset="0"/>
              </a:rPr>
              <a:t>– </a:t>
            </a:r>
            <a:r>
              <a:rPr lang="fr-FR"/>
              <a:t>Processus de Communication TCP/IP</a:t>
            </a:r>
          </a:p>
          <a:p>
            <a:pPr marL="0" marR="0" lvl="0" indent="0" algn="l" defTabSz="457200" rtl="0" eaLnBrk="1" fontAlgn="auto" latinLnBrk="0" hangingPunct="1">
              <a:lnSpc>
                <a:spcPct val="80000"/>
              </a:lnSpc>
              <a:spcBef>
                <a:spcPts val="0"/>
              </a:spcBef>
              <a:spcAft>
                <a:spcPts val="0"/>
              </a:spcAft>
              <a:buClrTx/>
              <a:buSzTx/>
              <a:buFontTx/>
              <a:buNone/>
              <a:tabLst/>
              <a:defRPr/>
            </a:pPr>
            <a:r>
              <a:rPr lang="fr-FR"/>
              <a:t>3.3.6 </a:t>
            </a:r>
            <a:r>
              <a:rPr lang="fr-FR" sz="1200">
                <a:effectLst/>
              </a:rPr>
              <a:t>— Vérifiez votre compréhension —</a:t>
            </a:r>
            <a:r>
              <a:rPr lang="fr-FR" sz="1200" baseline="0">
                <a:effectLst/>
              </a:rPr>
              <a:t> </a:t>
            </a:r>
            <a:r>
              <a:rPr lang="fr-FR" sz="1200" b="0"/>
              <a:t> Suites</a:t>
            </a:r>
            <a:r>
              <a:rPr lang="fr-FR" sz="1200" b="0" baseline="0"/>
              <a:t>de protocoles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23</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Organismes</a:t>
            </a:r>
            <a:r>
              <a:rPr lang="fr-FR" sz="1200" b="0" baseline="0"/>
              <a:t> de Normalisation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24</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3.4.1</a:t>
            </a:r>
            <a:r>
              <a:rPr lang="fr-FR" baseline="0"/>
              <a:t> –Normes ouvertes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25</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3.4.2</a:t>
            </a:r>
            <a:r>
              <a:rPr lang="fr-FR" baseline="0"/>
              <a:t> –Normes Internet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26</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3.4.2</a:t>
            </a:r>
            <a:r>
              <a:rPr lang="fr-FR" baseline="0"/>
              <a:t> – Normes Internet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27</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3.4 – Organismes</a:t>
            </a:r>
            <a:r>
              <a:rPr lang="fr-FR" sz="1200" b="0" baseline="0"/>
              <a:t> de Normalisation</a:t>
            </a:r>
          </a:p>
          <a:p>
            <a:pPr rtl="0"/>
            <a:r>
              <a:rPr lang="fr-FR"/>
              <a:t>3.4.3</a:t>
            </a:r>
            <a:r>
              <a:rPr lang="fr-FR" baseline="0"/>
              <a:t> – </a:t>
            </a:r>
            <a:r>
              <a:rPr lang="fr-FR"/>
              <a:t>Normes électroniques et de communication</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28</a:t>
            </a:fld>
            <a:endParaRPr>
              <a:solidFill>
                <a:prstClr val="black"/>
              </a:solidFill>
            </a:endParaRPr>
          </a:p>
        </p:txBody>
      </p:sp>
    </p:spTree>
    <p:extLst>
      <p:ext uri="{BB962C8B-B14F-4D97-AF65-F5344CB8AC3E}">
        <p14:creationId xmlns:p14="http://schemas.microsoft.com/office/powerpoint/2010/main" val="42784409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29</a:t>
            </a:fld>
            <a:endParaRPr>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3</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3.1.2</a:t>
            </a:r>
            <a:r>
              <a:rPr lang="fr-FR" baseline="0">
                <a:latin typeface="Arial" charset="0"/>
              </a:rPr>
              <a:t> </a:t>
            </a:r>
            <a:r>
              <a:rPr lang="fr-FR" sz="1200" b="0"/>
              <a:t>–</a:t>
            </a:r>
            <a:r>
              <a:rPr lang="fr-FR"/>
              <a:t>Fondamentaux de La Communication</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3.5.1 </a:t>
            </a:r>
            <a:r>
              <a:rPr lang="fr-FR"/>
              <a:t>Les Avantages de l'Utilisation d'Un Modèle en Couches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30</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3.5.1 </a:t>
            </a:r>
            <a:r>
              <a:rPr lang="fr-FR"/>
              <a:t>Les Avantages de l'Utilisation d'Un Modèle en Couches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31</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3.5.2 – </a:t>
            </a:r>
            <a:r>
              <a:rPr lang="fr-FR" sz="1200"/>
              <a:t> Le Modèle de Référence OSI</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32</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3.5.3 – </a:t>
            </a:r>
            <a:r>
              <a:rPr lang="fr-FR" sz="1200"/>
              <a:t> Le Modèle de référence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33</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3.5 - Modèles de Référence</a:t>
            </a:r>
          </a:p>
          <a:p>
            <a:pPr rtl="0">
              <a:lnSpc>
                <a:spcPct val="80000"/>
              </a:lnSpc>
              <a:buFontTx/>
              <a:buNone/>
            </a:pPr>
            <a:r>
              <a:rPr lang="fr-FR">
                <a:latin typeface="Arial" charset="0"/>
              </a:rPr>
              <a:t>3.5.4 – </a:t>
            </a:r>
            <a:r>
              <a:rPr lang="fr-FR"/>
              <a:t>Comparaison des modèles OSI et TCP/IP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34</a:t>
            </a:fld>
            <a:endParaRPr>
              <a:solidFill>
                <a:prstClr val="black"/>
              </a:solidFill>
            </a:endParaRPr>
          </a:p>
        </p:txBody>
      </p:sp>
    </p:spTree>
    <p:extLst>
      <p:ext uri="{BB962C8B-B14F-4D97-AF65-F5344CB8AC3E}">
        <p14:creationId xmlns:p14="http://schemas.microsoft.com/office/powerpoint/2010/main" val="3179574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Encapsulation</a:t>
            </a:r>
            <a:r>
              <a:rPr lang="fr-FR" sz="1200" b="0" baseline="0"/>
              <a:t> de Données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35</a:t>
            </a:fld>
            <a:endParaRPr>
              <a:solidFill>
                <a:prstClr val="black"/>
              </a:solidFill>
            </a:endParaRPr>
          </a:p>
        </p:txBody>
      </p:sp>
    </p:spTree>
    <p:extLst>
      <p:ext uri="{BB962C8B-B14F-4D97-AF65-F5344CB8AC3E}">
        <p14:creationId xmlns:p14="http://schemas.microsoft.com/office/powerpoint/2010/main" val="25730151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3.6.1 - Segmentation</a:t>
            </a:r>
            <a:r>
              <a:rPr lang="fr-FR" baseline="0">
                <a:latin typeface="Arial" charset="0"/>
              </a:rPr>
              <a:t> des messages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36</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3.6.2 — Séquençage</a:t>
            </a:r>
            <a:r>
              <a:rPr lang="fr-FR"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37</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3.6.3 – </a:t>
            </a:r>
            <a:r>
              <a:rPr lang="fr-FR"/>
              <a:t>Unités de Données de Protocole</a:t>
            </a:r>
            <a:r>
              <a:rPr lang="fr-FR" baseline="0">
                <a:latin typeface="Arial" charset="0"/>
              </a:rPr>
              <a:t> </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38</a:t>
            </a:fld>
            <a:endParaRPr>
              <a:solidFill>
                <a:prstClr val="black"/>
              </a:solidFill>
            </a:endParaRPr>
          </a:p>
        </p:txBody>
      </p:sp>
    </p:spTree>
    <p:extLst>
      <p:ext uri="{BB962C8B-B14F-4D97-AF65-F5344CB8AC3E}">
        <p14:creationId xmlns:p14="http://schemas.microsoft.com/office/powerpoint/2010/main" val="12518452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3.6.4 – </a:t>
            </a:r>
            <a:r>
              <a:rPr lang="fr-FR" sz="1200" kern="1200">
                <a:solidFill>
                  <a:schemeClr val="tx1"/>
                </a:solidFill>
                <a:latin typeface="Arial" charset="0"/>
                <a:ea typeface="ＭＳ Ｐゴシック" charset="0"/>
                <a:cs typeface="ＭＳ Ｐゴシック" charset="0"/>
              </a:rPr>
              <a:t> </a:t>
            </a:r>
            <a:r>
              <a:rPr lang="fr-FR"/>
              <a:t>Exemple d'Encapsulation</a:t>
            </a:r>
          </a:p>
          <a:p>
            <a:pPr marL="0" marR="0" lvl="0" indent="0" algn="l" defTabSz="457200" rtl="0" eaLnBrk="1" fontAlgn="auto" latinLnBrk="0" hangingPunct="1">
              <a:lnSpc>
                <a:spcPct val="80000"/>
              </a:lnSpc>
              <a:spcBef>
                <a:spcPts val="0"/>
              </a:spcBef>
              <a:spcAft>
                <a:spcPts val="0"/>
              </a:spcAft>
              <a:buClrTx/>
              <a:buSzTx/>
              <a:buFontTx/>
              <a:buNone/>
              <a:tabLst/>
              <a:defRPr/>
            </a:pPr>
            <a:endParaRPr lang="en-GB" b="0" dirty="0"/>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39</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4</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3.1.3</a:t>
            </a:r>
            <a:r>
              <a:rPr lang="fr-FR" baseline="0">
                <a:latin typeface="Arial" charset="0"/>
              </a:rPr>
              <a:t> </a:t>
            </a:r>
            <a:r>
              <a:rPr lang="fr-FR" sz="1200" b="0"/>
              <a:t>– </a:t>
            </a:r>
            <a:r>
              <a:rPr lang="fr-FR"/>
              <a:t>Protocoles de Communication</a:t>
            </a:r>
          </a:p>
        </p:txBody>
      </p:sp>
    </p:spTree>
    <p:extLst>
      <p:ext uri="{BB962C8B-B14F-4D97-AF65-F5344CB8AC3E}">
        <p14:creationId xmlns:p14="http://schemas.microsoft.com/office/powerpoint/2010/main" val="78533593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3.6 - Encapsulation</a:t>
            </a:r>
            <a:r>
              <a:rPr lang="fr-FR" sz="1200" b="0" baseline="0"/>
              <a:t> de Données</a:t>
            </a:r>
          </a:p>
          <a:p>
            <a:pPr rtl="0">
              <a:lnSpc>
                <a:spcPct val="80000"/>
              </a:lnSpc>
              <a:buFontTx/>
              <a:buNone/>
            </a:pPr>
            <a:r>
              <a:rPr lang="fr-FR">
                <a:latin typeface="Arial" charset="0"/>
              </a:rPr>
              <a:t>3.6.5 – </a:t>
            </a:r>
            <a:r>
              <a:rPr lang="fr-FR"/>
              <a:t>Exemple de Désencapsulation</a:t>
            </a:r>
          </a:p>
          <a:p>
            <a:pPr rtl="0">
              <a:buFontTx/>
              <a:buNone/>
            </a:pPr>
            <a:r>
              <a:rPr lang="fr-FR"/>
              <a:t>3.6.6 </a:t>
            </a:r>
            <a:r>
              <a:rPr lang="fr-FR" sz="1200">
                <a:effectLst/>
              </a:rPr>
              <a:t>— Vérifiez votre compréhension —</a:t>
            </a:r>
            <a:r>
              <a:rPr lang="fr-FR" sz="1200" baseline="0">
                <a:effectLst/>
              </a:rPr>
              <a:t> </a:t>
            </a:r>
            <a:r>
              <a:rPr lang="fr-FR" sz="1200" b="0"/>
              <a:t> Encapsulation des</a:t>
            </a:r>
            <a:r>
              <a:rPr lang="fr-FR" sz="1200" b="0" baseline="0"/>
              <a:t>données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a:p>
            <a:pPr>
              <a:lnSpc>
                <a:spcPct val="80000"/>
              </a:lnSpc>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40</a:t>
            </a:fld>
            <a:endParaRPr>
              <a:solidFill>
                <a:prstClr val="black"/>
              </a:solidFill>
            </a:endParaRPr>
          </a:p>
        </p:txBody>
      </p:sp>
    </p:spTree>
    <p:extLst>
      <p:ext uri="{BB962C8B-B14F-4D97-AF65-F5344CB8AC3E}">
        <p14:creationId xmlns:p14="http://schemas.microsoft.com/office/powerpoint/2010/main" val="25158769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a:buFontTx/>
              <a:buNone/>
            </a:pPr>
            <a:endParaRPr lang="en-GB" b="0" dirty="0"/>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41</a:t>
            </a:fld>
            <a:endParaRPr>
              <a:solidFill>
                <a:prstClr val="black"/>
              </a:solidFill>
            </a:endParaRPr>
          </a:p>
        </p:txBody>
      </p:sp>
    </p:spTree>
    <p:extLst>
      <p:ext uri="{BB962C8B-B14F-4D97-AF65-F5344CB8AC3E}">
        <p14:creationId xmlns:p14="http://schemas.microsoft.com/office/powerpoint/2010/main" val="30651753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3.7.1 — Adresses</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42</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3.7.2 - </a:t>
            </a:r>
            <a:r>
              <a:rPr lang="fr-FR"/>
              <a:t>Adresse logique de la couche 3</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43</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3.7.2 — </a:t>
            </a:r>
            <a:r>
              <a:rPr lang="fr-FR"/>
              <a:t>Adresse logique de la couche 3 (suite)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44</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3.7.3 — </a:t>
            </a:r>
            <a:r>
              <a:rPr lang="fr-FR"/>
              <a:t>Périphériques sur Le Même Réseau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45</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3.7.4 — </a:t>
            </a:r>
            <a:r>
              <a:rPr lang="fr-FR"/>
              <a:t>Rôle des adresses de couche de liaison de données : Même réseau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46</a:t>
            </a:fld>
            <a:endParaRPr>
              <a:solidFill>
                <a:prstClr val="black"/>
              </a:solidFill>
            </a:endParaRPr>
          </a:p>
        </p:txBody>
      </p:sp>
    </p:spTree>
    <p:extLst>
      <p:ext uri="{BB962C8B-B14F-4D97-AF65-F5344CB8AC3E}">
        <p14:creationId xmlns:p14="http://schemas.microsoft.com/office/powerpoint/2010/main" val="29884006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3.7.5 – </a:t>
            </a:r>
            <a:r>
              <a:rPr lang="fr-FR"/>
              <a:t>Périphériques sur un réseau distant</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47</a:t>
            </a:fld>
            <a:endParaRPr>
              <a:solidFill>
                <a:prstClr val="black"/>
              </a:solidFill>
            </a:endParaRPr>
          </a:p>
        </p:txBody>
      </p:sp>
    </p:spTree>
    <p:extLst>
      <p:ext uri="{BB962C8B-B14F-4D97-AF65-F5344CB8AC3E}">
        <p14:creationId xmlns:p14="http://schemas.microsoft.com/office/powerpoint/2010/main" val="25623459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3.7.6 – </a:t>
            </a:r>
            <a:r>
              <a:rPr lang="fr-FR"/>
              <a:t>Rôle des adresses de la couche réseau</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48</a:t>
            </a:fld>
            <a:endParaRPr>
              <a:solidFill>
                <a:prstClr val="black"/>
              </a:solidFill>
            </a:endParaRPr>
          </a:p>
        </p:txBody>
      </p:sp>
    </p:spTree>
    <p:extLst>
      <p:ext uri="{BB962C8B-B14F-4D97-AF65-F5344CB8AC3E}">
        <p14:creationId xmlns:p14="http://schemas.microsoft.com/office/powerpoint/2010/main" val="40078384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3.7.7 — </a:t>
            </a:r>
            <a:r>
              <a:rPr lang="fr-FR"/>
              <a:t>Rôle des adresses de couche de liaison de données : Différents réseaux IP</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49</a:t>
            </a:fld>
            <a:endParaRPr>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5</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3.1.4</a:t>
            </a:r>
            <a:r>
              <a:rPr lang="fr-FR" baseline="0">
                <a:latin typeface="Arial" charset="0"/>
              </a:rPr>
              <a:t> </a:t>
            </a:r>
            <a:r>
              <a:rPr lang="fr-FR" sz="1200" b="0"/>
              <a:t>– </a:t>
            </a:r>
            <a:r>
              <a:rPr lang="fr-FR"/>
              <a:t>Établissement de La Règle</a:t>
            </a:r>
          </a:p>
        </p:txBody>
      </p:sp>
    </p:spTree>
    <p:extLst>
      <p:ext uri="{BB962C8B-B14F-4D97-AF65-F5344CB8AC3E}">
        <p14:creationId xmlns:p14="http://schemas.microsoft.com/office/powerpoint/2010/main" val="78533593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3.7.7 — </a:t>
            </a:r>
            <a:r>
              <a:rPr lang="fr-FR"/>
              <a:t>Rôle des adresses de couche de liaison de données: Différents réseaux IP (suite) </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50</a:t>
            </a:fld>
            <a:endParaRPr>
              <a:solidFill>
                <a:prstClr val="black"/>
              </a:solidFill>
            </a:endParaRPr>
          </a:p>
        </p:txBody>
      </p:sp>
    </p:spTree>
    <p:extLst>
      <p:ext uri="{BB962C8B-B14F-4D97-AF65-F5344CB8AC3E}">
        <p14:creationId xmlns:p14="http://schemas.microsoft.com/office/powerpoint/2010/main" val="29209769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51</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52</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53</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3.7 —</a:t>
            </a:r>
            <a:r>
              <a:rPr lang="fr-FR" sz="1200" b="0" baseline="0"/>
              <a:t> Accès aux</a:t>
            </a:r>
            <a:r>
              <a:rPr lang="fr-FR" sz="1200" b="0"/>
              <a:t>Données</a:t>
            </a:r>
          </a:p>
          <a:p>
            <a:pPr rtl="0">
              <a:lnSpc>
                <a:spcPct val="80000"/>
              </a:lnSpc>
              <a:buFontTx/>
              <a:buNone/>
            </a:pPr>
            <a:r>
              <a:rPr lang="fr-FR">
                <a:latin typeface="Arial" charset="0"/>
              </a:rPr>
              <a:t>3.7.8 – </a:t>
            </a:r>
            <a:r>
              <a:rPr lang="fr-FR"/>
              <a:t>Adresses de liaison de données (suite)</a:t>
            </a:r>
          </a:p>
        </p:txBody>
      </p:sp>
      <p:sp>
        <p:nvSpPr>
          <p:cNvPr id="4" name="Slide Number Placeholder 3"/>
          <p:cNvSpPr>
            <a:spLocks noGrp="1"/>
          </p:cNvSpPr>
          <p:nvPr>
            <p:ph type="sldNum" sz="quarter" idx="10"/>
          </p:nvPr>
        </p:nvSpPr>
        <p:spPr/>
        <p:txBody>
          <a:bodyPr/>
          <a:lstStyle/>
          <a:p>
            <a:pPr rtl="0"/>
            <a:fld id="{5641018C-6CAF-B84E-B92C-ECB119457FBA}" type="slidenum">
              <a:rPr>
                <a:solidFill>
                  <a:prstClr val="black"/>
                </a:solidFill>
              </a:rPr>
              <a:pPr rtl="0"/>
              <a:t>54</a:t>
            </a:fld>
            <a:endParaRPr>
              <a:solidFill>
                <a:prstClr val="black"/>
              </a:solidFill>
            </a:endParaRPr>
          </a:p>
        </p:txBody>
      </p:sp>
    </p:spTree>
    <p:extLst>
      <p:ext uri="{BB962C8B-B14F-4D97-AF65-F5344CB8AC3E}">
        <p14:creationId xmlns:p14="http://schemas.microsoft.com/office/powerpoint/2010/main" val="240209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6</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3.1.4</a:t>
            </a:r>
            <a:r>
              <a:rPr lang="fr-FR" baseline="0">
                <a:latin typeface="Arial" charset="0"/>
              </a:rPr>
              <a:t> </a:t>
            </a:r>
            <a:r>
              <a:rPr lang="fr-FR" sz="1200" b="0"/>
              <a:t>– </a:t>
            </a:r>
            <a:r>
              <a:rPr lang="fr-FR"/>
              <a:t>Établissement de La Règle (Suite)</a:t>
            </a:r>
          </a:p>
        </p:txBody>
      </p:sp>
    </p:spTree>
    <p:extLst>
      <p:ext uri="{BB962C8B-B14F-4D97-AF65-F5344CB8AC3E}">
        <p14:creationId xmlns:p14="http://schemas.microsoft.com/office/powerpoint/2010/main" val="785335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7</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Les Règles</a:t>
            </a:r>
          </a:p>
          <a:p>
            <a:pPr rtl="0">
              <a:lnSpc>
                <a:spcPct val="80000"/>
              </a:lnSpc>
              <a:buFontTx/>
              <a:buNone/>
            </a:pPr>
            <a:r>
              <a:rPr lang="fr-FR">
                <a:latin typeface="Arial" charset="0"/>
              </a:rPr>
              <a:t>3.1.5</a:t>
            </a:r>
            <a:r>
              <a:rPr lang="fr-FR" baseline="0">
                <a:latin typeface="Arial" charset="0"/>
              </a:rPr>
              <a:t> </a:t>
            </a:r>
            <a:r>
              <a:rPr lang="fr-FR" sz="1200" b="0"/>
              <a:t>— </a:t>
            </a:r>
            <a:r>
              <a:rPr lang="fr-FR"/>
              <a:t>Exigences Relatives au Protocole Réseau </a:t>
            </a:r>
          </a:p>
        </p:txBody>
      </p:sp>
    </p:spTree>
    <p:extLst>
      <p:ext uri="{BB962C8B-B14F-4D97-AF65-F5344CB8AC3E}">
        <p14:creationId xmlns:p14="http://schemas.microsoft.com/office/powerpoint/2010/main" val="785335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8</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3.1.6</a:t>
            </a:r>
            <a:r>
              <a:rPr lang="fr-FR" baseline="0">
                <a:latin typeface="Arial" charset="0"/>
              </a:rPr>
              <a:t> </a:t>
            </a:r>
            <a:r>
              <a:rPr lang="fr-FR" sz="1200" b="0"/>
              <a:t>– </a:t>
            </a:r>
            <a:r>
              <a:rPr lang="fr-FR"/>
              <a:t>Codage des messages</a:t>
            </a: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solidFill>
                  <a:prstClr val="black"/>
                </a:solidFill>
              </a:rPr>
              <a:pPr rtl="0"/>
              <a:t>9</a:t>
            </a:fld>
            <a:endParaRPr sz="80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sz="1200" b="0"/>
              <a:t>3 – </a:t>
            </a:r>
            <a:r>
              <a:rPr lang="fr-FR" sz="1200">
                <a:solidFill>
                  <a:schemeClr val="accent5">
                    <a:lumMod val="40000"/>
                    <a:lumOff val="60000"/>
                  </a:schemeClr>
                </a:solidFill>
              </a:rPr>
              <a:t>Protocoles et Modèles</a:t>
            </a:r>
          </a:p>
          <a:p>
            <a:pPr rtl="0">
              <a:buFontTx/>
              <a:buNone/>
            </a:pPr>
            <a:r>
              <a:rPr lang="fr-FR" sz="1200" b="0"/>
              <a:t>3.1 – Les Règles</a:t>
            </a:r>
          </a:p>
          <a:p>
            <a:pPr rtl="0">
              <a:lnSpc>
                <a:spcPct val="80000"/>
              </a:lnSpc>
              <a:buFontTx/>
              <a:buNone/>
            </a:pPr>
            <a:r>
              <a:rPr lang="fr-FR">
                <a:latin typeface="Arial" charset="0"/>
              </a:rPr>
              <a:t>3.1.7</a:t>
            </a:r>
            <a:r>
              <a:rPr lang="fr-FR" baseline="0">
                <a:latin typeface="Arial" charset="0"/>
              </a:rPr>
              <a:t> </a:t>
            </a:r>
            <a:r>
              <a:rPr lang="fr-FR" sz="1200" b="0"/>
              <a:t>– </a:t>
            </a:r>
            <a:r>
              <a:rPr lang="fr-FR"/>
              <a:t>Format et encapsulation des messages</a:t>
            </a:r>
          </a:p>
        </p:txBody>
      </p:sp>
    </p:spTree>
    <p:extLst>
      <p:ext uri="{BB962C8B-B14F-4D97-AF65-F5344CB8AC3E}">
        <p14:creationId xmlns:p14="http://schemas.microsoft.com/office/powerpoint/2010/main" val="785335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rtl="0" fontAlgn="auto">
                <a:spcBef>
                  <a:spcPts val="0"/>
                </a:spcBef>
                <a:spcAft>
                  <a:spcPts val="0"/>
                </a:spcAft>
                <a:defRPr/>
              </a:pPr>
              <a:t>‹N°›</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rtl="0" fontAlgn="auto">
                <a:spcBef>
                  <a:spcPts val="0"/>
                </a:spcBef>
                <a:spcAft>
                  <a:spcPts val="0"/>
                </a:spcAft>
                <a:defRPr/>
              </a:pPr>
              <a:t>‹N°›</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6.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7.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6" y="2125682"/>
            <a:ext cx="7237590" cy="1270941"/>
          </a:xfrm>
        </p:spPr>
        <p:txBody>
          <a:bodyPr/>
          <a:lstStyle/>
          <a:p>
            <a:pPr rtl="0"/>
            <a:r>
              <a:rPr lang="fr-FR" sz="4600">
                <a:solidFill>
                  <a:schemeClr val="accent5">
                    <a:lumMod val="40000"/>
                    <a:lumOff val="60000"/>
                  </a:schemeClr>
                </a:solidFill>
              </a:rPr>
              <a:t>Module 3: Protocoles et Modèles</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Introduction aux Réseaux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Taille du Message</a:t>
            </a:r>
          </a:p>
        </p:txBody>
      </p:sp>
      <p:sp>
        <p:nvSpPr>
          <p:cNvPr id="8195" name="Rectangle 6"/>
          <p:cNvSpPr>
            <a:spLocks noGrp="1" noChangeArrowheads="1"/>
          </p:cNvSpPr>
          <p:nvPr>
            <p:ph idx="1"/>
          </p:nvPr>
        </p:nvSpPr>
        <p:spPr>
          <a:xfrm>
            <a:off x="124609" y="894073"/>
            <a:ext cx="8853286" cy="1297583"/>
          </a:xfrm>
        </p:spPr>
        <p:txBody>
          <a:bodyPr/>
          <a:lstStyle/>
          <a:p>
            <a:pPr marL="0" indent="0" rtl="0">
              <a:buNone/>
            </a:pPr>
            <a:r>
              <a:rPr lang="fr-FR" sz="1600"/>
              <a:t>Le format du codage entre les hôtes doit être adapté au support.</a:t>
            </a:r>
          </a:p>
          <a:p>
            <a:pPr lvl="1" rtl="0"/>
            <a:r>
              <a:rPr lang="fr-FR" sz="1600"/>
              <a:t>Les messages envoyés sur le réseau sont convertis en bits</a:t>
            </a:r>
          </a:p>
          <a:p>
            <a:pPr lvl="1" rtl="0"/>
            <a:r>
              <a:rPr lang="fr-FR" sz="1600"/>
              <a:t>Les bits sont codés dans un motif d'impulsions lumineuses, sonores ou électriques.</a:t>
            </a:r>
          </a:p>
          <a:p>
            <a:pPr lvl="1" rtl="0"/>
            <a:r>
              <a:rPr lang="fr-FR" sz="1600"/>
              <a:t>L'hôte de destination reçoit et décode les signaux pour interpréter le message.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428" y="2424227"/>
            <a:ext cx="2867706" cy="1794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90361" y="2424227"/>
            <a:ext cx="2719055" cy="1757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8752112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Synchronisation du Message</a:t>
            </a:r>
          </a:p>
        </p:txBody>
      </p:sp>
      <p:sp>
        <p:nvSpPr>
          <p:cNvPr id="8195" name="Rectangle 6"/>
          <p:cNvSpPr>
            <a:spLocks noGrp="1" noChangeArrowheads="1"/>
          </p:cNvSpPr>
          <p:nvPr>
            <p:ph idx="1"/>
          </p:nvPr>
        </p:nvSpPr>
        <p:spPr>
          <a:xfrm>
            <a:off x="124609" y="894073"/>
            <a:ext cx="8853286" cy="3953697"/>
          </a:xfrm>
        </p:spPr>
        <p:txBody>
          <a:bodyPr/>
          <a:lstStyle/>
          <a:p>
            <a:pPr marL="0" indent="0" rtl="0">
              <a:buNone/>
            </a:pPr>
            <a:r>
              <a:rPr lang="fr-FR" sz="1600"/>
              <a:t>La synchronisation des messages comprend les éléments suivants: </a:t>
            </a:r>
          </a:p>
          <a:p>
            <a:pPr marL="142875" lvl="1" indent="0" rtl="0">
              <a:buNone/>
            </a:pPr>
            <a:r>
              <a:rPr lang="fr-FR" sz="1600" b="1"/>
              <a:t>Contrôle du Flux —</a:t>
            </a:r>
            <a:r>
              <a:rPr lang="fr-FR" sz="1600"/>
              <a:t> Gère le taux de transmission des données et définit la quantité d'informations pouvant être envoyées et la vitesse à laquelle elles peuvent être livrées.</a:t>
            </a:r>
          </a:p>
          <a:p>
            <a:pPr marL="142875" lvl="1" indent="0" rtl="0">
              <a:buNone/>
            </a:pPr>
            <a:r>
              <a:rPr lang="fr-FR" sz="1600" b="1"/>
              <a:t>Délai de Réponse :</a:t>
            </a:r>
            <a:r>
              <a:rPr lang="fr-FR" sz="1600"/>
              <a:t> Gère la durée d'attente d'un périphérique lorsqu'il n'entend pas de réponse de la destination.</a:t>
            </a:r>
          </a:p>
          <a:p>
            <a:pPr marL="142875" lvl="1" indent="0" rtl="0">
              <a:buNone/>
            </a:pPr>
            <a:r>
              <a:rPr lang="fr-FR" sz="1600" b="1"/>
              <a:t>La Méthode d'Accès -</a:t>
            </a:r>
            <a:r>
              <a:rPr lang="fr-FR" sz="1600"/>
              <a:t> Détermine le moment où un individu peut envoyer un message.</a:t>
            </a:r>
            <a:r>
              <a:rPr lang="fr-FR" sz="1600" b="1"/>
              <a:t> </a:t>
            </a:r>
          </a:p>
          <a:p>
            <a:pPr lvl="2" rtl="0"/>
            <a:r>
              <a:rPr lang="fr-FR" sz="1600"/>
              <a:t>Il peut y avoir diverses règles régissant des questions comme les « collisions ». C'est lorsque plusieurs appareils envoient du trafic en même temps et que les messages deviennent corrompus. </a:t>
            </a:r>
          </a:p>
          <a:p>
            <a:pPr lvl="2" rtl="0"/>
            <a:r>
              <a:rPr lang="fr-FR" sz="1600"/>
              <a:t>Certains protocoles sont proactifs et tentent de prévenir les collisions ; d'autres sont réactifs et établissent une méthode de récupération après la collision.</a:t>
            </a:r>
          </a:p>
          <a:p>
            <a:pPr marL="0" indent="0">
              <a:buNone/>
            </a:pPr>
            <a:endParaRPr lang="en-US" dirty="0"/>
          </a:p>
        </p:txBody>
      </p:sp>
    </p:spTree>
    <p:extLst>
      <p:ext uri="{BB962C8B-B14F-4D97-AF65-F5344CB8AC3E}">
        <p14:creationId xmlns:p14="http://schemas.microsoft.com/office/powerpoint/2010/main" val="32718733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Options de remise du Message</a:t>
            </a:r>
          </a:p>
        </p:txBody>
      </p:sp>
      <p:sp>
        <p:nvSpPr>
          <p:cNvPr id="8195" name="Rectangle 6"/>
          <p:cNvSpPr>
            <a:spLocks noGrp="1" noChangeArrowheads="1"/>
          </p:cNvSpPr>
          <p:nvPr>
            <p:ph idx="1"/>
          </p:nvPr>
        </p:nvSpPr>
        <p:spPr>
          <a:xfrm>
            <a:off x="145357" y="798944"/>
            <a:ext cx="8853286" cy="2252728"/>
          </a:xfrm>
        </p:spPr>
        <p:txBody>
          <a:bodyPr/>
          <a:lstStyle/>
          <a:p>
            <a:pPr marL="0" indent="0" rtl="0">
              <a:buNone/>
            </a:pPr>
            <a:r>
              <a:rPr lang="fr-FR" sz="1600"/>
              <a:t>La remise des messages peut être l'une des méthodes suivantes : </a:t>
            </a:r>
          </a:p>
          <a:p>
            <a:pPr lvl="1" rtl="0"/>
            <a:r>
              <a:rPr lang="fr-FR" sz="1600" b="1"/>
              <a:t>Monodiffusion —</a:t>
            </a:r>
            <a:r>
              <a:rPr lang="fr-FR" sz="1600"/>
              <a:t> communication un à un</a:t>
            </a:r>
          </a:p>
          <a:p>
            <a:pPr lvl="1" rtl="0"/>
            <a:r>
              <a:rPr lang="fr-FR" sz="1600" b="1"/>
              <a:t>Multidiffusion —</a:t>
            </a:r>
            <a:r>
              <a:rPr lang="fr-FR" sz="1600"/>
              <a:t> un à plusieurs, généralement pas tous</a:t>
            </a:r>
          </a:p>
          <a:p>
            <a:pPr lvl="1" rtl="0"/>
            <a:r>
              <a:rPr lang="fr-FR" sz="1600" b="1"/>
              <a:t>Diffusion </a:t>
            </a:r>
            <a:r>
              <a:rPr lang="fr-FR" sz="1600"/>
              <a:t>– un à tous</a:t>
            </a:r>
          </a:p>
          <a:p>
            <a:pPr lvl="1"/>
            <a:endParaRPr lang="en-US" sz="1600" dirty="0"/>
          </a:p>
          <a:p>
            <a:pPr marL="0" indent="0" rtl="0">
              <a:buNone/>
            </a:pPr>
            <a:r>
              <a:rPr lang="fr-FR" sz="1600" b="1"/>
              <a:t>Remarque: </a:t>
            </a:r>
            <a:r>
              <a:rPr lang="fr-FR" sz="1600"/>
              <a:t>les diffusions sont utilisées dans les réseaux IPv4, mais ne sont pas une option pour IPv6. Plus tard, nous verrons également «Anycast» comme une option de livraison supplémentaire pour IPv6. </a:t>
            </a:r>
          </a:p>
          <a:p>
            <a:pPr marL="0" indent="0">
              <a:buNone/>
            </a:pP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649" y="3170930"/>
            <a:ext cx="1802265"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117" y="3170930"/>
            <a:ext cx="1843139" cy="13452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52362" y="3170929"/>
            <a:ext cx="1864324" cy="1345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4997181"/>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Remarque sur l'Icône du Nœud</a:t>
            </a:r>
          </a:p>
        </p:txBody>
      </p:sp>
      <p:sp>
        <p:nvSpPr>
          <p:cNvPr id="8195" name="Rectangle 6"/>
          <p:cNvSpPr>
            <a:spLocks noGrp="1" noChangeArrowheads="1"/>
          </p:cNvSpPr>
          <p:nvPr>
            <p:ph idx="1"/>
          </p:nvPr>
        </p:nvSpPr>
        <p:spPr>
          <a:xfrm>
            <a:off x="124609" y="894074"/>
            <a:ext cx="8853286" cy="760555"/>
          </a:xfrm>
        </p:spPr>
        <p:txBody>
          <a:bodyPr/>
          <a:lstStyle/>
          <a:p>
            <a:pPr rtl="0">
              <a:buFont typeface="Arial" panose="020B0604020202020204" pitchFamily="34" charset="0"/>
              <a:buChar char="•"/>
            </a:pPr>
            <a:r>
              <a:rPr lang="fr-FR" sz="1600"/>
              <a:t>Les documents peuvent utiliser l'icône de nœud, généralement un cercle, pour représenter tous les périphériques. </a:t>
            </a:r>
          </a:p>
          <a:p>
            <a:pPr rtl="0">
              <a:buFont typeface="Arial" panose="020B0604020202020204" pitchFamily="34" charset="0"/>
              <a:buChar char="•"/>
            </a:pPr>
            <a:r>
              <a:rPr lang="fr-FR" sz="1600"/>
              <a:t>La figure illustre l'utilisation de l'icône de nœud pour les options de remise.</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143" y="1780722"/>
            <a:ext cx="5543096" cy="2771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57094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3.2 Protocoles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Protocoles</a:t>
            </a:r>
            <a:br>
              <a:rPr lang="en-US" altLang="en-US" dirty="0"/>
            </a:br>
            <a:r>
              <a:rPr lang="fr-FR"/>
              <a:t>Aperçu du Protocole Réseau</a:t>
            </a:r>
          </a:p>
        </p:txBody>
      </p:sp>
      <p:sp>
        <p:nvSpPr>
          <p:cNvPr id="8195" name="Rectangle 6"/>
          <p:cNvSpPr>
            <a:spLocks noGrp="1" noChangeArrowheads="1"/>
          </p:cNvSpPr>
          <p:nvPr>
            <p:ph idx="1"/>
          </p:nvPr>
        </p:nvSpPr>
        <p:spPr>
          <a:xfrm>
            <a:off x="246743" y="798945"/>
            <a:ext cx="2757714" cy="3611129"/>
          </a:xfrm>
        </p:spPr>
        <p:txBody>
          <a:bodyPr/>
          <a:lstStyle/>
          <a:p>
            <a:pPr marL="0" indent="0" rtl="0">
              <a:buNone/>
            </a:pPr>
            <a:r>
              <a:rPr lang="fr-FR" sz="1600"/>
              <a:t>Les protocoles réseau définissent un ensemble de règles communes.</a:t>
            </a:r>
          </a:p>
          <a:p>
            <a:pPr rtl="0">
              <a:buFont typeface="Arial" panose="020B0604020202020204" pitchFamily="34" charset="0"/>
              <a:buChar char="•"/>
            </a:pPr>
            <a:r>
              <a:rPr lang="fr-FR" sz="1600"/>
              <a:t>Peut être implémenté sur les appareils dans:</a:t>
            </a:r>
          </a:p>
          <a:p>
            <a:pPr lvl="1" rtl="0"/>
            <a:r>
              <a:rPr lang="fr-FR" sz="1600"/>
              <a:t>Logiciels</a:t>
            </a:r>
          </a:p>
          <a:p>
            <a:pPr lvl="1" rtl="0"/>
            <a:r>
              <a:rPr lang="fr-FR" sz="1600"/>
              <a:t>Matériel</a:t>
            </a:r>
          </a:p>
          <a:p>
            <a:pPr lvl="1" rtl="0"/>
            <a:r>
              <a:rPr lang="fr-FR" sz="1600"/>
              <a:t>Les deux</a:t>
            </a:r>
          </a:p>
          <a:p>
            <a:pPr rtl="0">
              <a:buFont typeface="Arial" panose="020B0604020202020204" pitchFamily="34" charset="0"/>
              <a:buChar char="•"/>
            </a:pPr>
            <a:r>
              <a:rPr lang="fr-FR" sz="1600"/>
              <a:t>Les protocoles ont leur propre:</a:t>
            </a:r>
          </a:p>
          <a:p>
            <a:pPr lvl="1" rtl="0"/>
            <a:r>
              <a:rPr lang="fr-FR" sz="1600"/>
              <a:t>Fonction</a:t>
            </a:r>
          </a:p>
          <a:p>
            <a:pPr lvl="1" rtl="0"/>
            <a:r>
              <a:rPr lang="fr-FR" sz="1600"/>
              <a:t>Format</a:t>
            </a:r>
          </a:p>
          <a:p>
            <a:pPr lvl="1" rtl="0"/>
            <a:r>
              <a:rPr lang="fr-FR" sz="1600"/>
              <a:t>Règles</a:t>
            </a:r>
          </a:p>
          <a:p>
            <a:pPr marL="0" indent="0" rtl="0">
              <a:buNone/>
            </a:pPr>
            <a:r>
              <a:rPr lang="fr-FR"/>
              <a:t> </a:t>
            </a:r>
          </a:p>
        </p:txBody>
      </p:sp>
      <p:graphicFrame>
        <p:nvGraphicFramePr>
          <p:cNvPr id="2" name="Table 1"/>
          <p:cNvGraphicFramePr>
            <a:graphicFrameLocks noGrp="1"/>
          </p:cNvGraphicFramePr>
          <p:nvPr>
            <p:extLst>
              <p:ext uri="{D42A27DB-BD31-4B8C-83A1-F6EECF244321}">
                <p14:modId xmlns:p14="http://schemas.microsoft.com/office/powerpoint/2010/main" val="3363084827"/>
              </p:ext>
            </p:extLst>
          </p:nvPr>
        </p:nvGraphicFramePr>
        <p:xfrm>
          <a:off x="3048000" y="957943"/>
          <a:ext cx="5776684" cy="3780156"/>
        </p:xfrm>
        <a:graphic>
          <a:graphicData uri="http://schemas.openxmlformats.org/drawingml/2006/table">
            <a:tbl>
              <a:tblPr firstRow="1" bandRow="1">
                <a:tableStyleId>{5C22544A-7EE6-4342-B048-85BDC9FD1C3A}</a:tableStyleId>
              </a:tblPr>
              <a:tblGrid>
                <a:gridCol w="1553028">
                  <a:extLst>
                    <a:ext uri="{9D8B030D-6E8A-4147-A177-3AD203B41FA5}">
                      <a16:colId xmlns:a16="http://schemas.microsoft.com/office/drawing/2014/main" val="20000"/>
                    </a:ext>
                  </a:extLst>
                </a:gridCol>
                <a:gridCol w="4223656">
                  <a:extLst>
                    <a:ext uri="{9D8B030D-6E8A-4147-A177-3AD203B41FA5}">
                      <a16:colId xmlns:a16="http://schemas.microsoft.com/office/drawing/2014/main" val="20001"/>
                    </a:ext>
                  </a:extLst>
                </a:gridCol>
              </a:tblGrid>
              <a:tr h="664980">
                <a:tc>
                  <a:txBody>
                    <a:bodyPr/>
                    <a:lstStyle/>
                    <a:p>
                      <a:pPr rtl="0"/>
                      <a:r>
                        <a:rPr lang="fr-FR"/>
                        <a:t>Type de protocole</a:t>
                      </a:r>
                    </a:p>
                  </a:txBody>
                  <a:tcPr/>
                </a:tc>
                <a:tc>
                  <a:txBody>
                    <a:bodyPr/>
                    <a:lstStyle/>
                    <a:p>
                      <a:pPr rtl="0"/>
                      <a:r>
                        <a:rPr lang="fr-FR"/>
                        <a:t>Description</a:t>
                      </a:r>
                    </a:p>
                  </a:txBody>
                  <a:tcPr/>
                </a:tc>
                <a:extLst>
                  <a:ext uri="{0D108BD9-81ED-4DB2-BD59-A6C34878D82A}">
                    <a16:rowId xmlns:a16="http://schemas.microsoft.com/office/drawing/2014/main" val="10000"/>
                  </a:ext>
                </a:extLst>
              </a:tr>
              <a:tr h="719388">
                <a:tc>
                  <a:txBody>
                    <a:bodyPr/>
                    <a:lstStyle/>
                    <a:p>
                      <a:pPr rtl="0"/>
                      <a:r>
                        <a:rPr lang="fr-FR"/>
                        <a:t>Communications de Réseau</a:t>
                      </a:r>
                    </a:p>
                  </a:txBody>
                  <a:tcPr/>
                </a:tc>
                <a:tc>
                  <a:txBody>
                    <a:bodyPr/>
                    <a:lstStyle/>
                    <a:p>
                      <a:pPr rtl="0"/>
                      <a:r>
                        <a:rPr lang="fr-FR"/>
                        <a:t>permettre à deux ou plusieurs périphériques de communiquer sur un ou plusieurs réseaux</a:t>
                      </a:r>
                    </a:p>
                  </a:txBody>
                  <a:tcPr/>
                </a:tc>
                <a:extLst>
                  <a:ext uri="{0D108BD9-81ED-4DB2-BD59-A6C34878D82A}">
                    <a16:rowId xmlns:a16="http://schemas.microsoft.com/office/drawing/2014/main" val="10001"/>
                  </a:ext>
                </a:extLst>
              </a:tr>
              <a:tr h="719388">
                <a:tc>
                  <a:txBody>
                    <a:bodyPr/>
                    <a:lstStyle/>
                    <a:p>
                      <a:pPr rtl="0"/>
                      <a:r>
                        <a:rPr lang="fr-FR"/>
                        <a:t>Sécurité</a:t>
                      </a:r>
                      <a:r>
                        <a:rPr lang="fr-FR" baseline="0"/>
                        <a:t> des Réseaux</a:t>
                      </a:r>
                    </a:p>
                  </a:txBody>
                  <a:tcPr/>
                </a:tc>
                <a:tc>
                  <a:txBody>
                    <a:bodyPr/>
                    <a:lstStyle/>
                    <a:p>
                      <a:pPr rtl="0"/>
                      <a:r>
                        <a:rPr lang="fr-FR"/>
                        <a:t>sécuriser les données pour fournir l'authentification, l'intégrité des données et le chiffrement des données</a:t>
                      </a:r>
                    </a:p>
                  </a:txBody>
                  <a:tcPr/>
                </a:tc>
                <a:extLst>
                  <a:ext uri="{0D108BD9-81ED-4DB2-BD59-A6C34878D82A}">
                    <a16:rowId xmlns:a16="http://schemas.microsoft.com/office/drawing/2014/main" val="10002"/>
                  </a:ext>
                </a:extLst>
              </a:tr>
              <a:tr h="718340">
                <a:tc>
                  <a:txBody>
                    <a:bodyPr/>
                    <a:lstStyle/>
                    <a:p>
                      <a:pPr rtl="0"/>
                      <a:r>
                        <a:rPr lang="fr-FR"/>
                        <a:t>Routage</a:t>
                      </a:r>
                    </a:p>
                  </a:txBody>
                  <a:tcPr/>
                </a:tc>
                <a:tc>
                  <a:txBody>
                    <a:bodyPr/>
                    <a:lstStyle/>
                    <a:p>
                      <a:pPr rtl="0"/>
                      <a:r>
                        <a:rPr lang="fr-FR"/>
                        <a:t>permettre aux routeurs d'échanger des informations sur les itinéraires, de comparer les informations sur les chemins et de choisir le meilleur chemin</a:t>
                      </a:r>
                    </a:p>
                  </a:txBody>
                  <a:tcPr/>
                </a:tc>
                <a:extLst>
                  <a:ext uri="{0D108BD9-81ED-4DB2-BD59-A6C34878D82A}">
                    <a16:rowId xmlns:a16="http://schemas.microsoft.com/office/drawing/2014/main" val="10003"/>
                  </a:ext>
                </a:extLst>
              </a:tr>
              <a:tr h="719388">
                <a:tc>
                  <a:txBody>
                    <a:bodyPr/>
                    <a:lstStyle/>
                    <a:p>
                      <a:pPr rtl="0"/>
                      <a:r>
                        <a:rPr lang="fr-FR"/>
                        <a:t>Détection des Services</a:t>
                      </a:r>
                    </a:p>
                  </a:txBody>
                  <a:tcPr/>
                </a:tc>
                <a:tc>
                  <a:txBody>
                    <a:bodyPr/>
                    <a:lstStyle/>
                    <a:p>
                      <a:pPr rtl="0"/>
                      <a:r>
                        <a:rPr lang="fr-FR"/>
                        <a:t>utilisés pour la détection automatique de dispositifs ou de services</a:t>
                      </a:r>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pPr rtl="0"/>
            <a:r>
              <a:rPr lang="fr-FR" sz="1600"/>
              <a:t>Protocoles</a:t>
            </a:r>
            <a:br>
              <a:rPr lang="en-US" altLang="en-US" dirty="0"/>
            </a:br>
            <a:r>
              <a:rPr lang="fr-FR"/>
              <a:t>Fonctions de Protocole Réseau</a:t>
            </a:r>
          </a:p>
        </p:txBody>
      </p:sp>
      <p:sp>
        <p:nvSpPr>
          <p:cNvPr id="8195" name="Rectangle 6"/>
          <p:cNvSpPr>
            <a:spLocks noGrp="1" noChangeArrowheads="1"/>
          </p:cNvSpPr>
          <p:nvPr>
            <p:ph idx="1"/>
          </p:nvPr>
        </p:nvSpPr>
        <p:spPr>
          <a:xfrm>
            <a:off x="261256" y="856343"/>
            <a:ext cx="3715657" cy="1320800"/>
          </a:xfrm>
        </p:spPr>
        <p:txBody>
          <a:bodyPr/>
          <a:lstStyle/>
          <a:p>
            <a:pPr rtl="0">
              <a:buFont typeface="Arial" panose="020B0604020202020204" pitchFamily="34" charset="0"/>
              <a:buChar char="•"/>
            </a:pPr>
            <a:r>
              <a:rPr lang="fr-FR" sz="1600"/>
              <a:t>Les appareils utilisent des protocoles convenus pour communiquer.</a:t>
            </a:r>
          </a:p>
          <a:p>
            <a:pPr rtl="0">
              <a:buFont typeface="Arial" panose="020B0604020202020204" pitchFamily="34" charset="0"/>
              <a:buChar char="•"/>
            </a:pPr>
            <a:r>
              <a:rPr lang="fr-FR" sz="1600"/>
              <a:t>Les protocoles peuvent avoir une ou plusieurs fonctions.</a:t>
            </a:r>
          </a:p>
        </p:txBody>
      </p:sp>
      <p:graphicFrame>
        <p:nvGraphicFramePr>
          <p:cNvPr id="2" name="Table 1"/>
          <p:cNvGraphicFramePr>
            <a:graphicFrameLocks noGrp="1"/>
          </p:cNvGraphicFramePr>
          <p:nvPr>
            <p:extLst>
              <p:ext uri="{D42A27DB-BD31-4B8C-83A1-F6EECF244321}">
                <p14:modId xmlns:p14="http://schemas.microsoft.com/office/powerpoint/2010/main" val="1226193035"/>
              </p:ext>
            </p:extLst>
          </p:nvPr>
        </p:nvGraphicFramePr>
        <p:xfrm>
          <a:off x="377146" y="2319920"/>
          <a:ext cx="8316911" cy="2278755"/>
        </p:xfrm>
        <a:graphic>
          <a:graphicData uri="http://schemas.openxmlformats.org/drawingml/2006/table">
            <a:tbl>
              <a:tblPr firstRow="1" bandRow="1">
                <a:tableStyleId>{5C22544A-7EE6-4342-B048-85BDC9FD1C3A}</a:tableStyleId>
              </a:tblPr>
              <a:tblGrid>
                <a:gridCol w="2351539">
                  <a:extLst>
                    <a:ext uri="{9D8B030D-6E8A-4147-A177-3AD203B41FA5}">
                      <a16:colId xmlns:a16="http://schemas.microsoft.com/office/drawing/2014/main" val="20000"/>
                    </a:ext>
                  </a:extLst>
                </a:gridCol>
                <a:gridCol w="5965372">
                  <a:extLst>
                    <a:ext uri="{9D8B030D-6E8A-4147-A177-3AD203B41FA5}">
                      <a16:colId xmlns:a16="http://schemas.microsoft.com/office/drawing/2014/main" val="20001"/>
                    </a:ext>
                  </a:extLst>
                </a:gridCol>
              </a:tblGrid>
              <a:tr h="317432">
                <a:tc>
                  <a:txBody>
                    <a:bodyPr/>
                    <a:lstStyle/>
                    <a:p>
                      <a:pPr rtl="0"/>
                      <a:r>
                        <a:rPr lang="fr-FR"/>
                        <a:t>Fonction</a:t>
                      </a:r>
                    </a:p>
                  </a:txBody>
                  <a:tcPr/>
                </a:tc>
                <a:tc>
                  <a:txBody>
                    <a:bodyPr/>
                    <a:lstStyle/>
                    <a:p>
                      <a:pPr rtl="0"/>
                      <a:r>
                        <a:rPr lang="fr-FR"/>
                        <a:t>Description</a:t>
                      </a:r>
                    </a:p>
                  </a:txBody>
                  <a:tcPr/>
                </a:tc>
                <a:extLst>
                  <a:ext uri="{0D108BD9-81ED-4DB2-BD59-A6C34878D82A}">
                    <a16:rowId xmlns:a16="http://schemas.microsoft.com/office/drawing/2014/main" val="10000"/>
                  </a:ext>
                </a:extLst>
              </a:tr>
              <a:tr h="323562">
                <a:tc>
                  <a:txBody>
                    <a:bodyPr/>
                    <a:lstStyle/>
                    <a:p>
                      <a:pPr rtl="0"/>
                      <a:r>
                        <a:rPr lang="fr-FR"/>
                        <a:t>Adressage</a:t>
                      </a:r>
                    </a:p>
                  </a:txBody>
                  <a:tcPr/>
                </a:tc>
                <a:tc>
                  <a:txBody>
                    <a:bodyPr/>
                    <a:lstStyle/>
                    <a:p>
                      <a:pPr rtl="0"/>
                      <a:r>
                        <a:rPr lang="fr-FR"/>
                        <a:t>Identifie</a:t>
                      </a:r>
                      <a:r>
                        <a:rPr lang="fr-FR" baseline="0"/>
                        <a:t> l'expéditeur et le destinataire</a:t>
                      </a:r>
                    </a:p>
                  </a:txBody>
                  <a:tcPr/>
                </a:tc>
                <a:extLst>
                  <a:ext uri="{0D108BD9-81ED-4DB2-BD59-A6C34878D82A}">
                    <a16:rowId xmlns:a16="http://schemas.microsoft.com/office/drawing/2014/main" val="10001"/>
                  </a:ext>
                </a:extLst>
              </a:tr>
              <a:tr h="333828">
                <a:tc>
                  <a:txBody>
                    <a:bodyPr/>
                    <a:lstStyle/>
                    <a:p>
                      <a:pPr rtl="0"/>
                      <a:r>
                        <a:rPr lang="fr-FR"/>
                        <a:t>Fiabilité</a:t>
                      </a:r>
                    </a:p>
                  </a:txBody>
                  <a:tcPr/>
                </a:tc>
                <a:tc>
                  <a:txBody>
                    <a:bodyPr/>
                    <a:lstStyle/>
                    <a:p>
                      <a:pPr rtl="0"/>
                      <a:r>
                        <a:rPr lang="fr-FR"/>
                        <a:t>Offre une garantie de livraison</a:t>
                      </a:r>
                    </a:p>
                  </a:txBody>
                  <a:tcPr/>
                </a:tc>
                <a:extLst>
                  <a:ext uri="{0D108BD9-81ED-4DB2-BD59-A6C34878D82A}">
                    <a16:rowId xmlns:a16="http://schemas.microsoft.com/office/drawing/2014/main" val="10002"/>
                  </a:ext>
                </a:extLst>
              </a:tr>
              <a:tr h="335320">
                <a:tc>
                  <a:txBody>
                    <a:bodyPr/>
                    <a:lstStyle/>
                    <a:p>
                      <a:pPr rtl="0"/>
                      <a:r>
                        <a:rPr lang="fr-FR"/>
                        <a:t>Contrôle de flux</a:t>
                      </a:r>
                    </a:p>
                  </a:txBody>
                  <a:tcPr/>
                </a:tc>
                <a:tc>
                  <a:txBody>
                    <a:bodyPr/>
                    <a:lstStyle/>
                    <a:p>
                      <a:pPr rtl="0"/>
                      <a:r>
                        <a:rPr lang="fr-FR"/>
                        <a:t>Garantit des flux de données à un rythme</a:t>
                      </a:r>
                      <a:r>
                        <a:rPr lang="fr-FR" baseline="0"/>
                        <a:t> efficace</a:t>
                      </a:r>
                    </a:p>
                  </a:txBody>
                  <a:tcPr/>
                </a:tc>
                <a:extLst>
                  <a:ext uri="{0D108BD9-81ED-4DB2-BD59-A6C34878D82A}">
                    <a16:rowId xmlns:a16="http://schemas.microsoft.com/office/drawing/2014/main" val="10003"/>
                  </a:ext>
                </a:extLst>
              </a:tr>
              <a:tr h="319314">
                <a:tc>
                  <a:txBody>
                    <a:bodyPr/>
                    <a:lstStyle/>
                    <a:p>
                      <a:pPr rtl="0"/>
                      <a:r>
                        <a:rPr lang="fr-FR"/>
                        <a:t>Séquençage</a:t>
                      </a:r>
                    </a:p>
                  </a:txBody>
                  <a:tcPr/>
                </a:tc>
                <a:tc>
                  <a:txBody>
                    <a:bodyPr/>
                    <a:lstStyle/>
                    <a:p>
                      <a:pPr rtl="0"/>
                      <a:r>
                        <a:rPr lang="fr-FR"/>
                        <a:t>Étiquette de manière unique chaque segment de données transmis</a:t>
                      </a:r>
                    </a:p>
                  </a:txBody>
                  <a:tcPr/>
                </a:tc>
                <a:extLst>
                  <a:ext uri="{0D108BD9-81ED-4DB2-BD59-A6C34878D82A}">
                    <a16:rowId xmlns:a16="http://schemas.microsoft.com/office/drawing/2014/main" val="10004"/>
                  </a:ext>
                </a:extLst>
              </a:tr>
              <a:tr h="331867">
                <a:tc>
                  <a:txBody>
                    <a:bodyPr/>
                    <a:lstStyle/>
                    <a:p>
                      <a:pPr rtl="0"/>
                      <a:r>
                        <a:rPr lang="fr-FR"/>
                        <a:t>Détection des erreurs</a:t>
                      </a:r>
                    </a:p>
                  </a:txBody>
                  <a:tcPr/>
                </a:tc>
                <a:tc>
                  <a:txBody>
                    <a:bodyPr/>
                    <a:lstStyle/>
                    <a:p>
                      <a:pPr rtl="0"/>
                      <a:r>
                        <a:rPr lang="fr-FR"/>
                        <a:t>Détermine si les données ont été endommagées pendant la transmission</a:t>
                      </a:r>
                    </a:p>
                  </a:txBody>
                  <a:tcPr/>
                </a:tc>
                <a:extLst>
                  <a:ext uri="{0D108BD9-81ED-4DB2-BD59-A6C34878D82A}">
                    <a16:rowId xmlns:a16="http://schemas.microsoft.com/office/drawing/2014/main" val="10005"/>
                  </a:ext>
                </a:extLst>
              </a:tr>
              <a:tr h="317432">
                <a:tc>
                  <a:txBody>
                    <a:bodyPr/>
                    <a:lstStyle/>
                    <a:p>
                      <a:pPr rtl="0"/>
                      <a:r>
                        <a:rPr lang="fr-FR"/>
                        <a:t>Interface d'application</a:t>
                      </a:r>
                    </a:p>
                  </a:txBody>
                  <a:tcPr/>
                </a:tc>
                <a:tc>
                  <a:txBody>
                    <a:bodyPr/>
                    <a:lstStyle/>
                    <a:p>
                      <a:pPr rtl="0"/>
                      <a:r>
                        <a:rPr lang="fr-FR"/>
                        <a:t>Communications processus-processus entre les applications réseau</a:t>
                      </a:r>
                    </a:p>
                  </a:txBody>
                  <a:tcPr/>
                </a:tc>
                <a:extLst>
                  <a:ext uri="{0D108BD9-81ED-4DB2-BD59-A6C34878D82A}">
                    <a16:rowId xmlns:a16="http://schemas.microsoft.com/office/drawing/2014/main" val="10006"/>
                  </a:ext>
                </a:extLst>
              </a:tr>
            </a:tbl>
          </a:graphicData>
        </a:graphic>
      </p:graphicFrame>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09143" y="0"/>
            <a:ext cx="4491945" cy="2176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pPr rtl="0"/>
            <a:r>
              <a:rPr lang="fr-FR" sz="1600"/>
              <a:t>Protocoles</a:t>
            </a:r>
            <a:br>
              <a:rPr lang="en-US" altLang="en-US" dirty="0"/>
            </a:br>
            <a:r>
              <a:rPr lang="fr-FR"/>
              <a:t>Interaction de Protocole</a:t>
            </a:r>
          </a:p>
        </p:txBody>
      </p:sp>
      <p:sp>
        <p:nvSpPr>
          <p:cNvPr id="8195" name="Rectangle 6"/>
          <p:cNvSpPr>
            <a:spLocks noGrp="1" noChangeArrowheads="1"/>
          </p:cNvSpPr>
          <p:nvPr>
            <p:ph idx="1"/>
          </p:nvPr>
        </p:nvSpPr>
        <p:spPr>
          <a:xfrm>
            <a:off x="203201" y="986971"/>
            <a:ext cx="4572000" cy="990512"/>
          </a:xfrm>
        </p:spPr>
        <p:txBody>
          <a:bodyPr/>
          <a:lstStyle/>
          <a:p>
            <a:pPr rtl="0">
              <a:buFont typeface="Arial" panose="020B0604020202020204" pitchFamily="34" charset="0"/>
              <a:buChar char="•"/>
            </a:pPr>
            <a:r>
              <a:rPr lang="fr-FR" sz="1600"/>
              <a:t>Les réseaux nécessitent l'utilisation de plusieurs protocoles.</a:t>
            </a:r>
          </a:p>
          <a:p>
            <a:pPr rtl="0">
              <a:buFont typeface="Arial" panose="020B0604020202020204" pitchFamily="34" charset="0"/>
              <a:buChar char="•"/>
            </a:pPr>
            <a:r>
              <a:rPr lang="fr-FR" sz="1600"/>
              <a:t>Chaque protocole a sa propre fonction et son propre format.</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439054526"/>
              </p:ext>
            </p:extLst>
          </p:nvPr>
        </p:nvGraphicFramePr>
        <p:xfrm>
          <a:off x="449717" y="2254251"/>
          <a:ext cx="8316911" cy="2621320"/>
        </p:xfrm>
        <a:graphic>
          <a:graphicData uri="http://schemas.openxmlformats.org/drawingml/2006/table">
            <a:tbl>
              <a:tblPr firstRow="1" bandRow="1">
                <a:tableStyleId>{5C22544A-7EE6-4342-B048-85BDC9FD1C3A}</a:tableStyleId>
              </a:tblPr>
              <a:tblGrid>
                <a:gridCol w="2090283">
                  <a:extLst>
                    <a:ext uri="{9D8B030D-6E8A-4147-A177-3AD203B41FA5}">
                      <a16:colId xmlns:a16="http://schemas.microsoft.com/office/drawing/2014/main" val="20000"/>
                    </a:ext>
                  </a:extLst>
                </a:gridCol>
                <a:gridCol w="6226628">
                  <a:extLst>
                    <a:ext uri="{9D8B030D-6E8A-4147-A177-3AD203B41FA5}">
                      <a16:colId xmlns:a16="http://schemas.microsoft.com/office/drawing/2014/main" val="20001"/>
                    </a:ext>
                  </a:extLst>
                </a:gridCol>
              </a:tblGrid>
              <a:tr h="302463">
                <a:tc>
                  <a:txBody>
                    <a:bodyPr/>
                    <a:lstStyle/>
                    <a:p>
                      <a:pPr rtl="0"/>
                      <a:r>
                        <a:rPr lang="fr-FR"/>
                        <a:t>Protocole</a:t>
                      </a:r>
                    </a:p>
                  </a:txBody>
                  <a:tcPr/>
                </a:tc>
                <a:tc>
                  <a:txBody>
                    <a:bodyPr/>
                    <a:lstStyle/>
                    <a:p>
                      <a:pPr rtl="0"/>
                      <a:r>
                        <a:rPr lang="fr-FR"/>
                        <a:t>Fonction</a:t>
                      </a:r>
                    </a:p>
                  </a:txBody>
                  <a:tcPr/>
                </a:tc>
                <a:extLst>
                  <a:ext uri="{0D108BD9-81ED-4DB2-BD59-A6C34878D82A}">
                    <a16:rowId xmlns:a16="http://schemas.microsoft.com/office/drawing/2014/main" val="10000"/>
                  </a:ext>
                </a:extLst>
              </a:tr>
              <a:tr h="323562">
                <a:tc>
                  <a:txBody>
                    <a:bodyPr/>
                    <a:lstStyle/>
                    <a:p>
                      <a:pPr rtl="0"/>
                      <a:r>
                        <a:rPr lang="fr-FR" b="1"/>
                        <a:t>Protocole HTTP (Hypertext Transfer Protocol)</a:t>
                      </a:r>
                    </a:p>
                  </a:txBody>
                  <a:tcPr/>
                </a:tc>
                <a:tc>
                  <a:txBody>
                    <a:bodyPr/>
                    <a:lstStyle/>
                    <a:p>
                      <a:pPr marL="285750" indent="-285750" rtl="0">
                        <a:buFont typeface="Wingdings" panose="05000000000000000000" pitchFamily="2" charset="2"/>
                        <a:buChar char="§"/>
                      </a:pPr>
                      <a:r>
                        <a:rPr lang="fr-FR"/>
                        <a:t>Régit la manière dont un serveur web et un client web interagissent</a:t>
                      </a:r>
                    </a:p>
                    <a:p>
                      <a:pPr marL="285750" indent="-285750" rtl="0">
                        <a:buFont typeface="Wingdings" panose="05000000000000000000" pitchFamily="2" charset="2"/>
                        <a:buChar char="§"/>
                      </a:pPr>
                      <a:r>
                        <a:rPr lang="fr-FR"/>
                        <a:t>Définit le contenu et le format</a:t>
                      </a:r>
                    </a:p>
                  </a:txBody>
                  <a:tcPr/>
                </a:tc>
                <a:extLst>
                  <a:ext uri="{0D108BD9-81ED-4DB2-BD59-A6C34878D82A}">
                    <a16:rowId xmlns:a16="http://schemas.microsoft.com/office/drawing/2014/main" val="10001"/>
                  </a:ext>
                </a:extLst>
              </a:tr>
              <a:tr h="333828">
                <a:tc>
                  <a:txBody>
                    <a:bodyPr/>
                    <a:lstStyle/>
                    <a:p>
                      <a:pPr rtl="0"/>
                      <a:r>
                        <a:rPr lang="fr-FR" b="1"/>
                        <a:t>Protocole de Contrôle de Transmission (TCP)</a:t>
                      </a:r>
                    </a:p>
                  </a:txBody>
                  <a:tcPr/>
                </a:tc>
                <a:tc>
                  <a:txBody>
                    <a:bodyPr/>
                    <a:lstStyle/>
                    <a:p>
                      <a:pPr marL="285750" indent="-285750" rtl="0">
                        <a:buFont typeface="Wingdings" panose="05000000000000000000" pitchFamily="2" charset="2"/>
                        <a:buChar char="§"/>
                      </a:pPr>
                      <a:r>
                        <a:rPr lang="fr-FR"/>
                        <a:t>Gère les conversations individuelles</a:t>
                      </a:r>
                    </a:p>
                    <a:p>
                      <a:pPr marL="285750" indent="-285750" rtl="0">
                        <a:buFont typeface="Wingdings" panose="05000000000000000000" pitchFamily="2" charset="2"/>
                        <a:buChar char="§"/>
                      </a:pPr>
                      <a:r>
                        <a:rPr lang="fr-FR"/>
                        <a:t>Offre une garantie de livraison</a:t>
                      </a:r>
                    </a:p>
                    <a:p>
                      <a:pPr marL="285750" indent="-285750" rtl="0">
                        <a:buFont typeface="Wingdings" panose="05000000000000000000" pitchFamily="2" charset="2"/>
                        <a:buChar char="§"/>
                      </a:pPr>
                      <a:r>
                        <a:rPr lang="fr-FR"/>
                        <a:t>Gère le contrôle du flux</a:t>
                      </a:r>
                    </a:p>
                  </a:txBody>
                  <a:tcPr/>
                </a:tc>
                <a:extLst>
                  <a:ext uri="{0D108BD9-81ED-4DB2-BD59-A6C34878D82A}">
                    <a16:rowId xmlns:a16="http://schemas.microsoft.com/office/drawing/2014/main" val="10002"/>
                  </a:ext>
                </a:extLst>
              </a:tr>
              <a:tr h="335320">
                <a:tc>
                  <a:txBody>
                    <a:bodyPr/>
                    <a:lstStyle/>
                    <a:p>
                      <a:pPr rtl="0"/>
                      <a:r>
                        <a:rPr lang="fr-FR" b="1"/>
                        <a:t>Protocole Internet (IP)</a:t>
                      </a:r>
                    </a:p>
                  </a:txBody>
                  <a:tcPr/>
                </a:tc>
                <a:tc>
                  <a:txBody>
                    <a:bodyPr/>
                    <a:lstStyle/>
                    <a:p>
                      <a:pPr rtl="0"/>
                      <a:r>
                        <a:rPr lang="fr-FR"/>
                        <a:t>Fournit des messages globalement de l'expéditeur au destinataire</a:t>
                      </a:r>
                    </a:p>
                  </a:txBody>
                  <a:tcPr/>
                </a:tc>
                <a:extLst>
                  <a:ext uri="{0D108BD9-81ED-4DB2-BD59-A6C34878D82A}">
                    <a16:rowId xmlns:a16="http://schemas.microsoft.com/office/drawing/2014/main" val="10003"/>
                  </a:ext>
                </a:extLst>
              </a:tr>
              <a:tr h="319314">
                <a:tc>
                  <a:txBody>
                    <a:bodyPr/>
                    <a:lstStyle/>
                    <a:p>
                      <a:pPr rtl="0"/>
                      <a:r>
                        <a:rPr lang="fr-FR" b="1"/>
                        <a:t>Ethernet</a:t>
                      </a:r>
                    </a:p>
                  </a:txBody>
                  <a:tcPr/>
                </a:tc>
                <a:tc>
                  <a:txBody>
                    <a:bodyPr/>
                    <a:lstStyle/>
                    <a:p>
                      <a:pPr rtl="0"/>
                      <a:r>
                        <a:rPr lang="fr-FR"/>
                        <a:t>Fournit des messages d'une carte réseau à une autre carte réseau sur le même réseau local (LAN) Ethernet</a:t>
                      </a:r>
                    </a:p>
                  </a:txBody>
                  <a:tcPr/>
                </a:tc>
                <a:extLst>
                  <a:ext uri="{0D108BD9-81ED-4DB2-BD59-A6C34878D82A}">
                    <a16:rowId xmlns:a16="http://schemas.microsoft.com/office/drawing/2014/main" val="10004"/>
                  </a:ext>
                </a:extLst>
              </a:tr>
            </a:tbl>
          </a:graphicData>
        </a:graphic>
      </p:graphicFrame>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399" y="0"/>
            <a:ext cx="3362777" cy="21693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3.3 Suites de protocoles</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Suites de Protocoles Réseau</a:t>
            </a:r>
          </a:p>
        </p:txBody>
      </p:sp>
      <p:sp>
        <p:nvSpPr>
          <p:cNvPr id="13315" name="Content Placeholder 2"/>
          <p:cNvSpPr>
            <a:spLocks noGrp="1"/>
          </p:cNvSpPr>
          <p:nvPr>
            <p:ph idx="1"/>
          </p:nvPr>
        </p:nvSpPr>
        <p:spPr>
          <a:xfrm>
            <a:off x="123574" y="867947"/>
            <a:ext cx="4349274" cy="3827878"/>
          </a:xfrm>
        </p:spPr>
        <p:txBody>
          <a:bodyPr/>
          <a:lstStyle/>
          <a:p>
            <a:pPr marL="0" indent="0" rtl="0">
              <a:buNone/>
            </a:pPr>
            <a:r>
              <a:rPr lang="fr-FR" sz="1600"/>
              <a:t>Les protocoles doivent pouvoir fonctionner avec d'autres protocoles.</a:t>
            </a:r>
          </a:p>
          <a:p>
            <a:pPr marL="0" indent="0" rtl="0">
              <a:buNone/>
            </a:pPr>
            <a:r>
              <a:rPr lang="fr-FR" sz="1600"/>
              <a:t>Suite de protocoles:</a:t>
            </a:r>
          </a:p>
          <a:p>
            <a:pPr lvl="1" rtl="0"/>
            <a:r>
              <a:rPr lang="fr-FR" sz="1600"/>
              <a:t>un groupe de protocoles interdépendants nécessaires pour assurer une fonction de communication.</a:t>
            </a:r>
          </a:p>
          <a:p>
            <a:pPr lvl="1" rtl="0"/>
            <a:r>
              <a:rPr lang="fr-FR" sz="1600"/>
              <a:t>Des ensembles de règles qui fonctionnent conjointement pour aider à résoudre un problème.</a:t>
            </a:r>
          </a:p>
          <a:p>
            <a:pPr marL="0" indent="0" rtl="0">
              <a:buNone/>
            </a:pPr>
            <a:r>
              <a:rPr lang="fr-FR" sz="1600"/>
              <a:t>Les protocoles sont affichés en termes de couches:</a:t>
            </a:r>
          </a:p>
          <a:p>
            <a:pPr lvl="1" rtl="0"/>
            <a:r>
              <a:rPr lang="fr-FR" sz="1600"/>
              <a:t>Couches supérieures</a:t>
            </a:r>
          </a:p>
          <a:p>
            <a:pPr lvl="1" rtl="0"/>
            <a:r>
              <a:rPr lang="fr-FR" sz="1600"/>
              <a:t>Couches inférieures - concernées par le déplacement des données et la fourniture de services aux couches supérieures</a:t>
            </a:r>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a:p>
            <a:pPr lvl="1"/>
            <a:endParaRPr lang="en-CA" alt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39516"/>
            <a:ext cx="4448426" cy="2830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710310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pPr rtl="0"/>
            <a:r>
              <a:rPr lang="fr-FR">
                <a:solidFill>
                  <a:schemeClr val="accent5">
                    <a:lumMod val="40000"/>
                    <a:lumOff val="60000"/>
                  </a:schemeClr>
                </a:solidFill>
              </a:rPr>
              <a:t>3.1 Les Règles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Évolution des Suites de Protocole</a:t>
            </a:r>
          </a:p>
        </p:txBody>
      </p:sp>
      <p:sp>
        <p:nvSpPr>
          <p:cNvPr id="13315" name="Content Placeholder 2"/>
          <p:cNvSpPr>
            <a:spLocks noGrp="1"/>
          </p:cNvSpPr>
          <p:nvPr>
            <p:ph idx="1"/>
          </p:nvPr>
        </p:nvSpPr>
        <p:spPr>
          <a:xfrm>
            <a:off x="124427" y="791746"/>
            <a:ext cx="3997630" cy="3856453"/>
          </a:xfrm>
        </p:spPr>
        <p:txBody>
          <a:bodyPr/>
          <a:lstStyle/>
          <a:p>
            <a:pPr marL="0" indent="0" rtl="0">
              <a:buNone/>
            </a:pPr>
            <a:r>
              <a:rPr lang="fr-FR" sz="1600"/>
              <a:t>Il existe plusieurs suites de protocoles.</a:t>
            </a:r>
          </a:p>
          <a:p>
            <a:pPr rtl="0">
              <a:buFont typeface="Arial" panose="020B0604020202020204" pitchFamily="34" charset="0"/>
              <a:buChar char="•"/>
            </a:pPr>
            <a:r>
              <a:rPr lang="fr-FR" sz="1400" b="1"/>
              <a:t>Internet Protocol Suite ou TCP/IP - </a:t>
            </a:r>
            <a:r>
              <a:rPr lang="fr-FR" sz="1400"/>
              <a:t>La</a:t>
            </a:r>
            <a:r>
              <a:rPr lang="fr-FR" sz="1400" b="1"/>
              <a:t> </a:t>
            </a:r>
            <a:r>
              <a:rPr lang="fr-FR" sz="1400"/>
              <a:t>suite de protocoles la plus courante et maintenue par Internet Engineering Task Force (IETF)</a:t>
            </a:r>
          </a:p>
          <a:p>
            <a:pPr rtl="0">
              <a:buFont typeface="Arial" panose="020B0604020202020204" pitchFamily="34" charset="0"/>
              <a:buChar char="•"/>
            </a:pPr>
            <a:r>
              <a:rPr lang="fr-FR" sz="1400" b="1"/>
              <a:t>Protocoles d'interconnexion de systèmes ouverts (OSI) - </a:t>
            </a:r>
            <a:r>
              <a:rPr lang="fr-FR" sz="1400"/>
              <a:t>Développés</a:t>
            </a:r>
            <a:r>
              <a:rPr lang="fr-FR" sz="1400" b="1"/>
              <a:t> </a:t>
            </a:r>
            <a:r>
              <a:rPr lang="fr-FR" sz="1400"/>
              <a:t>par l'Organisation internationale de normalisation (ISO) et l'Union internationale des télécommunications (UIT)</a:t>
            </a:r>
          </a:p>
          <a:p>
            <a:pPr rtl="0">
              <a:buFont typeface="Arial" panose="020B0604020202020204" pitchFamily="34" charset="0"/>
              <a:buChar char="•"/>
            </a:pPr>
            <a:r>
              <a:rPr lang="fr-FR" sz="1400" b="1"/>
              <a:t>AppleTalk - </a:t>
            </a:r>
            <a:r>
              <a:rPr lang="fr-FR" sz="1400"/>
              <a:t>Version de la suite propriétaire par Apple Inc.</a:t>
            </a:r>
          </a:p>
          <a:p>
            <a:pPr rtl="0">
              <a:buFont typeface="Arial" panose="020B0604020202020204" pitchFamily="34" charset="0"/>
              <a:buChar char="•"/>
            </a:pPr>
            <a:r>
              <a:rPr lang="fr-FR" sz="1400" b="1"/>
              <a:t>Novell NetWare - </a:t>
            </a:r>
            <a:r>
              <a:rPr lang="fr-FR" sz="1400"/>
              <a:t>Suite propriétaire développée par Novell Inc.</a:t>
            </a:r>
          </a:p>
          <a:p>
            <a:pPr lvl="1"/>
            <a:endParaRPr lang="en-CA" altLang="en-US"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057" y="1093522"/>
            <a:ext cx="5021943" cy="2908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163026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a:t>
            </a:r>
            <a:br>
              <a:rPr lang="en-US" altLang="en-US" dirty="0"/>
            </a:br>
            <a:r>
              <a:rPr lang="fr-FR"/>
              <a:t>Exemple de protocole TCP/IP</a:t>
            </a:r>
          </a:p>
        </p:txBody>
      </p:sp>
      <p:sp>
        <p:nvSpPr>
          <p:cNvPr id="13315" name="Content Placeholder 2"/>
          <p:cNvSpPr>
            <a:spLocks noGrp="1"/>
          </p:cNvSpPr>
          <p:nvPr>
            <p:ph idx="1"/>
          </p:nvPr>
        </p:nvSpPr>
        <p:spPr>
          <a:xfrm>
            <a:off x="123574" y="867947"/>
            <a:ext cx="3359855" cy="3733082"/>
          </a:xfrm>
        </p:spPr>
        <p:txBody>
          <a:bodyPr/>
          <a:lstStyle/>
          <a:p>
            <a:pPr rtl="0">
              <a:buFont typeface="Arial" panose="020B0604020202020204" pitchFamily="34" charset="0"/>
              <a:buChar char="•"/>
            </a:pPr>
            <a:r>
              <a:rPr lang="fr-FR" sz="1600"/>
              <a:t>Les protocoles TCP/IP sont disponibles pour les couches application, transport et internet.</a:t>
            </a:r>
          </a:p>
          <a:p>
            <a:pPr rtl="0">
              <a:buFont typeface="Arial" panose="020B0604020202020204" pitchFamily="34" charset="0"/>
              <a:buChar char="•"/>
            </a:pPr>
            <a:r>
              <a:rPr lang="fr-FR" sz="1600"/>
              <a:t>Les protocoles LAN de couche d'accès réseau les plus courants sont Ethernet et WLAN (LAN sans fil).</a:t>
            </a:r>
          </a:p>
          <a:p>
            <a:pPr lvl="1"/>
            <a:endParaRPr lang="en-CA" alt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933" y="955448"/>
            <a:ext cx="5388352" cy="32391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72515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Suites de Protocoles</a:t>
            </a:r>
            <a:br>
              <a:rPr lang="en-US" altLang="en-US" dirty="0"/>
            </a:br>
            <a:r>
              <a:rPr lang="fr-FR"/>
              <a:t>Suites de Protocole TCP/IP</a:t>
            </a:r>
          </a:p>
        </p:txBody>
      </p:sp>
      <p:sp>
        <p:nvSpPr>
          <p:cNvPr id="13315" name="Content Placeholder 2"/>
          <p:cNvSpPr>
            <a:spLocks noGrp="1"/>
          </p:cNvSpPr>
          <p:nvPr>
            <p:ph idx="1"/>
          </p:nvPr>
        </p:nvSpPr>
        <p:spPr>
          <a:xfrm>
            <a:off x="167116" y="820322"/>
            <a:ext cx="3359855" cy="3942178"/>
          </a:xfrm>
        </p:spPr>
        <p:txBody>
          <a:bodyPr/>
          <a:lstStyle/>
          <a:p>
            <a:pPr rtl="0">
              <a:buFont typeface="Arial" panose="020B0604020202020204" pitchFamily="34" charset="0"/>
              <a:buChar char="•"/>
            </a:pPr>
            <a:r>
              <a:rPr lang="fr-FR" sz="1400"/>
              <a:t>TCP/IP est la suite de protocoles utilisée par Internet et comprend de nombreux protocoles.</a:t>
            </a:r>
          </a:p>
          <a:p>
            <a:pPr rtl="0">
              <a:buFont typeface="Arial" panose="020B0604020202020204" pitchFamily="34" charset="0"/>
              <a:buChar char="•"/>
            </a:pPr>
            <a:r>
              <a:rPr lang="fr-FR" sz="1400"/>
              <a:t>TCP/IP est:</a:t>
            </a:r>
          </a:p>
          <a:p>
            <a:pPr lvl="1" rtl="0"/>
            <a:r>
              <a:rPr lang="fr-FR"/>
              <a:t>Une suite de protocoles standard ouverte accessible gratuitement au public et pouvant être utilisée par n'importe quel fournisseur</a:t>
            </a:r>
          </a:p>
          <a:p>
            <a:pPr lvl="1" rtl="0"/>
            <a:r>
              <a:rPr lang="fr-FR"/>
              <a:t>Une suite de protocoles basée sur des normes, </a:t>
            </a:r>
            <a:r>
              <a:rPr lang="fr-FR" sz="1400"/>
              <a:t>approuvée par l'industrie des réseaux et par un organisme de normalisation pour assurer l'interopérabilité </a:t>
            </a:r>
          </a:p>
          <a:p>
            <a:pPr lvl="1"/>
            <a:endParaRPr lang="en-CA" altLang="en-US" sz="12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6971" y="890281"/>
            <a:ext cx="5480277" cy="34116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041384"/>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Suite de protocoles</a:t>
            </a:r>
            <a:br>
              <a:rPr lang="en-US" altLang="en-US" dirty="0"/>
            </a:br>
            <a:r>
              <a:rPr lang="fr-FR"/>
              <a:t>Processus de Communication TCP/IP</a:t>
            </a:r>
          </a:p>
        </p:txBody>
      </p:sp>
      <p:sp>
        <p:nvSpPr>
          <p:cNvPr id="13315" name="Content Placeholder 2"/>
          <p:cNvSpPr>
            <a:spLocks noGrp="1"/>
          </p:cNvSpPr>
          <p:nvPr>
            <p:ph idx="1"/>
          </p:nvPr>
        </p:nvSpPr>
        <p:spPr>
          <a:xfrm>
            <a:off x="123574" y="867947"/>
            <a:ext cx="4361340" cy="859252"/>
          </a:xfrm>
        </p:spPr>
        <p:txBody>
          <a:bodyPr/>
          <a:lstStyle/>
          <a:p>
            <a:pPr rtl="0">
              <a:buFont typeface="Arial" panose="020B0604020202020204" pitchFamily="34" charset="0"/>
              <a:buChar char="•"/>
            </a:pPr>
            <a:r>
              <a:rPr lang="fr-FR" sz="1600"/>
              <a:t>Serveur Web encapsulant et envoyant une page Web à un client.</a:t>
            </a:r>
          </a:p>
        </p:txBody>
      </p:sp>
      <p:sp>
        <p:nvSpPr>
          <p:cNvPr id="9" name="Content Placeholder 2"/>
          <p:cNvSpPr txBox="1">
            <a:spLocks/>
          </p:cNvSpPr>
          <p:nvPr/>
        </p:nvSpPr>
        <p:spPr bwMode="auto">
          <a:xfrm>
            <a:off x="4659086" y="867947"/>
            <a:ext cx="4361340" cy="859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lang="fr-FR" sz="1600"/>
              <a:t>Un client décapsulant la page Web pour le navigateur Web</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63" y="2017471"/>
            <a:ext cx="4230816" cy="2573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179" y="2090057"/>
            <a:ext cx="4286817" cy="2427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2752531"/>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3.4 Organismes de Normalisation</a:t>
            </a:r>
          </a:p>
        </p:txBody>
      </p:sp>
    </p:spTree>
    <p:custDataLst>
      <p:tags r:id="rId1"/>
    </p:custDataLst>
    <p:extLst>
      <p:ext uri="{BB962C8B-B14F-4D97-AF65-F5344CB8AC3E}">
        <p14:creationId xmlns:p14="http://schemas.microsoft.com/office/powerpoint/2010/main" val="174977282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Normes ouvertes</a:t>
            </a:r>
          </a:p>
        </p:txBody>
      </p:sp>
      <p:sp>
        <p:nvSpPr>
          <p:cNvPr id="55299" name="Rectangle 3"/>
          <p:cNvSpPr>
            <a:spLocks noGrp="1" noChangeArrowheads="1"/>
          </p:cNvSpPr>
          <p:nvPr>
            <p:ph type="body" idx="1"/>
          </p:nvPr>
        </p:nvSpPr>
        <p:spPr>
          <a:xfrm>
            <a:off x="4572000" y="757551"/>
            <a:ext cx="4401766" cy="3950636"/>
          </a:xfrm>
        </p:spPr>
        <p:txBody>
          <a:bodyPr/>
          <a:lstStyle/>
          <a:p>
            <a:pPr marL="0" indent="0" rtl="0">
              <a:buNone/>
            </a:pPr>
            <a:r>
              <a:rPr lang="fr-FR" sz="1600"/>
              <a:t>Les normes ouvertes encouragent:</a:t>
            </a:r>
          </a:p>
          <a:p>
            <a:pPr rtl="0">
              <a:buFont typeface="Arial" panose="020B0604020202020204" pitchFamily="34" charset="0"/>
              <a:buChar char="•"/>
            </a:pPr>
            <a:r>
              <a:rPr lang="fr-FR" sz="1600"/>
              <a:t>interopérabilité</a:t>
            </a:r>
          </a:p>
          <a:p>
            <a:pPr rtl="0">
              <a:buFont typeface="Arial" panose="020B0604020202020204" pitchFamily="34" charset="0"/>
              <a:buChar char="•"/>
            </a:pPr>
            <a:r>
              <a:rPr lang="fr-FR" sz="1600"/>
              <a:t>compétition</a:t>
            </a:r>
          </a:p>
          <a:p>
            <a:pPr rtl="0">
              <a:buFont typeface="Arial" panose="020B0604020202020204" pitchFamily="34" charset="0"/>
              <a:buChar char="•"/>
            </a:pPr>
            <a:r>
              <a:rPr lang="fr-FR" sz="1600"/>
              <a:t>innovation</a:t>
            </a:r>
          </a:p>
          <a:p>
            <a:pPr marL="0" indent="0" rtl="0">
              <a:buNone/>
            </a:pPr>
            <a:r>
              <a:rPr lang="fr-FR" sz="1600"/>
              <a:t>Organismes de normalisation sont:</a:t>
            </a:r>
          </a:p>
          <a:p>
            <a:pPr rtl="0">
              <a:buFont typeface="Arial" panose="020B0604020202020204" pitchFamily="34" charset="0"/>
              <a:buChar char="•"/>
            </a:pPr>
            <a:r>
              <a:rPr lang="fr-FR" sz="1600"/>
              <a:t>neutres du fournisseur </a:t>
            </a:r>
          </a:p>
          <a:p>
            <a:pPr rtl="0">
              <a:buFont typeface="Arial" panose="020B0604020202020204" pitchFamily="34" charset="0"/>
              <a:buChar char="•"/>
            </a:pPr>
            <a:r>
              <a:rPr lang="fr-FR" sz="1600"/>
              <a:t>gratuit pour les organisations à but non lucratif </a:t>
            </a:r>
          </a:p>
          <a:p>
            <a:pPr rtl="0">
              <a:buFont typeface="Arial" panose="020B0604020202020204" pitchFamily="34" charset="0"/>
              <a:buChar char="•"/>
            </a:pPr>
            <a:r>
              <a:rPr lang="fr-FR" sz="1600"/>
              <a:t>créé pour développer et promouvoir le concept de normes ouvertes.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658" y="832640"/>
            <a:ext cx="4308835" cy="3071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0830764"/>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4499429" cy="757551"/>
          </a:xfrm>
        </p:spPr>
        <p:txBody>
          <a:bodyPr/>
          <a:lstStyle/>
          <a:p>
            <a:pPr rtl="0"/>
            <a:r>
              <a:rPr lang="fr-FR" sz="1600"/>
              <a:t>Organismes de normalisation</a:t>
            </a:r>
            <a:br>
              <a:rPr lang="en-US" altLang="en-US" sz="1600" dirty="0"/>
            </a:br>
            <a:r>
              <a:rPr lang="fr-FR"/>
              <a:t>Normes Internet</a:t>
            </a:r>
          </a:p>
        </p:txBody>
      </p:sp>
      <p:sp>
        <p:nvSpPr>
          <p:cNvPr id="55299" name="Rectangle 3"/>
          <p:cNvSpPr>
            <a:spLocks noGrp="1" noChangeArrowheads="1"/>
          </p:cNvSpPr>
          <p:nvPr>
            <p:ph type="body" idx="1"/>
          </p:nvPr>
        </p:nvSpPr>
        <p:spPr>
          <a:xfrm>
            <a:off x="4499429" y="220523"/>
            <a:ext cx="4401766" cy="4322448"/>
          </a:xfrm>
        </p:spPr>
        <p:txBody>
          <a:bodyPr/>
          <a:lstStyle/>
          <a:p>
            <a:pPr rtl="0">
              <a:buFont typeface="Arial" panose="020B0604020202020204" pitchFamily="34" charset="0"/>
              <a:buChar char="•"/>
            </a:pPr>
            <a:r>
              <a:rPr lang="fr-FR" sz="1800" b="1"/>
              <a:t>Internet Society (ISOC)</a:t>
            </a:r>
            <a:r>
              <a:rPr lang="fr-FR" sz="1800"/>
              <a:t> - Promouvoir le développement et l'évolution ouverts de l'internet</a:t>
            </a:r>
          </a:p>
          <a:p>
            <a:pPr rtl="0">
              <a:buFont typeface="Arial" panose="020B0604020202020204" pitchFamily="34" charset="0"/>
              <a:buChar char="•"/>
            </a:pPr>
            <a:r>
              <a:rPr lang="fr-FR" sz="1800" b="1"/>
              <a:t>Internet Architecture Board (IAB)</a:t>
            </a:r>
            <a:r>
              <a:rPr lang="fr-FR" sz="1800"/>
              <a:t> - Responsable de la gestion et du développement des normes Internet</a:t>
            </a:r>
          </a:p>
          <a:p>
            <a:pPr rtl="0">
              <a:buFont typeface="Arial" panose="020B0604020202020204" pitchFamily="34" charset="0"/>
              <a:buChar char="•"/>
            </a:pPr>
            <a:r>
              <a:rPr lang="fr-FR" sz="1800" b="1"/>
              <a:t>Internet Engineering Task Force (IETF) </a:t>
            </a:r>
            <a:r>
              <a:rPr lang="fr-FR" sz="1800"/>
              <a:t>- Développe, met à jour et assure la maintenance des technologies Internet et TCP/IP</a:t>
            </a:r>
          </a:p>
          <a:p>
            <a:pPr rtl="0">
              <a:buFont typeface="Arial" panose="020B0604020202020204" pitchFamily="34" charset="0"/>
              <a:buChar char="•"/>
            </a:pPr>
            <a:r>
              <a:rPr lang="fr-FR" sz="1800" b="1"/>
              <a:t>Internet Research Task Force (IRTF) </a:t>
            </a:r>
            <a:r>
              <a:rPr lang="fr-FR" sz="1800"/>
              <a:t>- Se concentre sur la recherche à long terme liée à l'internet et aux protocoles TCP/IP</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4" y="1006420"/>
            <a:ext cx="4354285" cy="3289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643246"/>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8955314" cy="757551"/>
          </a:xfrm>
        </p:spPr>
        <p:txBody>
          <a:bodyPr/>
          <a:lstStyle/>
          <a:p>
            <a:pPr rtl="0"/>
            <a:r>
              <a:rPr lang="fr-FR" sz="1600"/>
              <a:t>Organismes de normalisation</a:t>
            </a:r>
            <a:br>
              <a:rPr lang="en-US" altLang="en-US" sz="1600" dirty="0"/>
            </a:br>
            <a:r>
              <a:rPr lang="fr-FR"/>
              <a:t>Normes Internet (suite) </a:t>
            </a:r>
          </a:p>
        </p:txBody>
      </p:sp>
      <p:sp>
        <p:nvSpPr>
          <p:cNvPr id="55299" name="Rectangle 3"/>
          <p:cNvSpPr>
            <a:spLocks noGrp="1" noChangeArrowheads="1"/>
          </p:cNvSpPr>
          <p:nvPr>
            <p:ph type="body" idx="1"/>
          </p:nvPr>
        </p:nvSpPr>
        <p:spPr>
          <a:xfrm>
            <a:off x="4648898" y="782410"/>
            <a:ext cx="4247972" cy="3672114"/>
          </a:xfrm>
        </p:spPr>
        <p:txBody>
          <a:bodyPr/>
          <a:lstStyle/>
          <a:p>
            <a:pPr marL="0" indent="0" rtl="0">
              <a:buNone/>
            </a:pPr>
            <a:r>
              <a:rPr lang="fr-FR" sz="1600"/>
              <a:t>Organismes de normalisation participant à l'élaboration et au soutien de TCP/IP</a:t>
            </a:r>
          </a:p>
          <a:p>
            <a:pPr lvl="1" rtl="0"/>
            <a:r>
              <a:rPr lang="fr-FR" sz="1600" b="1"/>
              <a:t>Internet Corporation for Assigned Names and Numbers (ICANN) </a:t>
            </a:r>
            <a:r>
              <a:rPr lang="fr-FR" sz="1600"/>
              <a:t>- coordonne l'attribution des adresses IP, la gestion des noms de domaine et l'attribution d'autres informations</a:t>
            </a:r>
          </a:p>
          <a:p>
            <a:pPr lvl="1" rtl="0"/>
            <a:r>
              <a:rPr lang="fr-FR" sz="1600" b="1"/>
              <a:t>Internet Assigned Numbers Authority (IANA) </a:t>
            </a:r>
            <a:r>
              <a:rPr lang="fr-FR" sz="1600"/>
              <a:t>- Supervise et gère l'attribution des adresses IP, la gestion des noms de domaine et les identificateurs de protocole pour l'ICANN</a:t>
            </a: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022" y="1277257"/>
            <a:ext cx="4378082" cy="274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1211513"/>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757551"/>
          </a:xfrm>
        </p:spPr>
        <p:txBody>
          <a:bodyPr/>
          <a:lstStyle/>
          <a:p>
            <a:pPr rtl="0"/>
            <a:r>
              <a:rPr lang="fr-FR" sz="1600"/>
              <a:t>Organismes de normalisation</a:t>
            </a:r>
            <a:br>
              <a:rPr lang="en-US" altLang="en-US" sz="1600" dirty="0"/>
            </a:br>
            <a:r>
              <a:rPr lang="fr-FR"/>
              <a:t>Normes électroniques et de communication</a:t>
            </a:r>
          </a:p>
        </p:txBody>
      </p:sp>
      <p:sp>
        <p:nvSpPr>
          <p:cNvPr id="55299" name="Rectangle 3"/>
          <p:cNvSpPr>
            <a:spLocks noGrp="1" noChangeArrowheads="1"/>
          </p:cNvSpPr>
          <p:nvPr>
            <p:ph type="body" idx="1"/>
          </p:nvPr>
        </p:nvSpPr>
        <p:spPr>
          <a:xfrm>
            <a:off x="116114" y="821051"/>
            <a:ext cx="8785081" cy="3794491"/>
          </a:xfrm>
        </p:spPr>
        <p:txBody>
          <a:bodyPr/>
          <a:lstStyle/>
          <a:p>
            <a:pPr rtl="0">
              <a:buFont typeface="Arial" panose="020B0604020202020204" pitchFamily="34" charset="0"/>
              <a:buChar char="•"/>
            </a:pPr>
            <a:r>
              <a:rPr lang="fr-FR" sz="1800" b="1"/>
              <a:t>Institute of Electrical and Electronics Engineers </a:t>
            </a:r>
            <a:r>
              <a:rPr lang="fr-FR" sz="1800"/>
              <a:t>(</a:t>
            </a:r>
            <a:r>
              <a:rPr lang="fr-FR" sz="1800" b="1"/>
              <a:t>IEEE</a:t>
            </a:r>
            <a:r>
              <a:rPr lang="fr-FR" sz="1800"/>
              <a:t>, prononcer "I-triple-E") - qui se consacre à la création de normes dans les domaines de l'électricité et de l'énergie, des soins de santé, des télécommunications et des réseaux</a:t>
            </a:r>
          </a:p>
          <a:p>
            <a:pPr rtl="0">
              <a:buFont typeface="Arial" panose="020B0604020202020204" pitchFamily="34" charset="0"/>
              <a:buChar char="•"/>
            </a:pPr>
            <a:r>
              <a:rPr lang="fr-FR" sz="1800" b="1"/>
              <a:t>Electronic Industries Alliance (EIA) </a:t>
            </a:r>
            <a:r>
              <a:rPr lang="fr-FR" sz="1800"/>
              <a:t>- élabore des normes relatives au câblage électrique, aux connecteurs et aux racks de 19 pouces utilisés pour monter les équipements de réseau</a:t>
            </a:r>
          </a:p>
          <a:p>
            <a:pPr rtl="0">
              <a:buFont typeface="Arial" panose="020B0604020202020204" pitchFamily="34" charset="0"/>
              <a:buChar char="•"/>
            </a:pPr>
            <a:r>
              <a:rPr lang="fr-FR" sz="1800" b="1"/>
              <a:t>Telecommunications Industry Association (TIA) </a:t>
            </a:r>
            <a:r>
              <a:rPr lang="fr-FR" sz="1800"/>
              <a:t>- développe des normes de communication pour les équipements radio, les tours de téléphonie cellulaire, les dispositifs de voix sur IP (VoIP), les communications par satellite, etc.</a:t>
            </a:r>
          </a:p>
          <a:p>
            <a:pPr rtl="0">
              <a:buFont typeface="Arial" panose="020B0604020202020204" pitchFamily="34" charset="0"/>
              <a:buChar char="•"/>
            </a:pPr>
            <a:r>
              <a:rPr lang="fr-FR" sz="1800" b="1"/>
              <a:t>Union internationale des télécommunications - Secteur de la normalisation des télécommunications (UIT-T</a:t>
            </a:r>
            <a:r>
              <a:rPr lang="fr-FR" sz="1800"/>
              <a:t>) - définit des normes pour la compression vidéo, la télévision par protocole Internet (IPTV) et les communications à large bande, telles que la ligne d'abonné numérique (DSL)</a:t>
            </a:r>
          </a:p>
        </p:txBody>
      </p:sp>
    </p:spTree>
    <p:extLst>
      <p:ext uri="{BB962C8B-B14F-4D97-AF65-F5344CB8AC3E}">
        <p14:creationId xmlns:p14="http://schemas.microsoft.com/office/powerpoint/2010/main" val="1265191498"/>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3.5 Modèles de Référence</a:t>
            </a:r>
          </a:p>
        </p:txBody>
      </p:sp>
    </p:spTree>
    <p:custDataLst>
      <p:tags r:id="rId1"/>
    </p:custDataLst>
    <p:extLst>
      <p:ext uri="{BB962C8B-B14F-4D97-AF65-F5344CB8AC3E}">
        <p14:creationId xmlns:p14="http://schemas.microsoft.com/office/powerpoint/2010/main" val="292001695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Fondamentaux de La Communication</a:t>
            </a:r>
          </a:p>
        </p:txBody>
      </p:sp>
      <p:sp>
        <p:nvSpPr>
          <p:cNvPr id="8195" name="Rectangle 6"/>
          <p:cNvSpPr>
            <a:spLocks noGrp="1" noChangeArrowheads="1"/>
          </p:cNvSpPr>
          <p:nvPr>
            <p:ph idx="1"/>
          </p:nvPr>
        </p:nvSpPr>
        <p:spPr>
          <a:xfrm>
            <a:off x="124609" y="905949"/>
            <a:ext cx="8853286" cy="2475426"/>
          </a:xfrm>
        </p:spPr>
        <p:txBody>
          <a:bodyPr/>
          <a:lstStyle/>
          <a:p>
            <a:pPr marL="0" indent="0" rtl="0">
              <a:buNone/>
            </a:pPr>
            <a:r>
              <a:rPr lang="fr-FR" sz="1800"/>
              <a:t>La taille et la complexité des réseaux peuvent varier. Il ne suffit pas d'avoir une connexion, les appareils doivent convenir sur « comment » communiquer.</a:t>
            </a:r>
          </a:p>
          <a:p>
            <a:pPr marL="0" indent="0" rtl="0">
              <a:buNone/>
            </a:pPr>
            <a:r>
              <a:rPr lang="fr-FR" sz="1800"/>
              <a:t>Toute communication comporte trois éléments :</a:t>
            </a:r>
          </a:p>
          <a:p>
            <a:pPr lvl="1" rtl="0"/>
            <a:r>
              <a:rPr lang="fr-FR" sz="1800">
                <a:effectLst/>
              </a:rPr>
              <a:t>Il y aura une source (expéditeur).</a:t>
            </a:r>
          </a:p>
          <a:p>
            <a:pPr lvl="1" rtl="0"/>
            <a:r>
              <a:rPr lang="fr-FR" sz="1800"/>
              <a:t>Il y aura une destination (récepteur).</a:t>
            </a:r>
          </a:p>
          <a:p>
            <a:pPr lvl="1" rtl="0"/>
            <a:r>
              <a:rPr lang="fr-FR" sz="1800"/>
              <a:t>Il y aura un canal (support) qui prévoit le chemin des communications à se produire.</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Les Avantages de l'Utilisation d'Un Modèle en Couches</a:t>
            </a:r>
          </a:p>
        </p:txBody>
      </p:sp>
      <p:sp>
        <p:nvSpPr>
          <p:cNvPr id="13315" name="Content Placeholder 2"/>
          <p:cNvSpPr>
            <a:spLocks noGrp="1"/>
          </p:cNvSpPr>
          <p:nvPr>
            <p:ph idx="1"/>
          </p:nvPr>
        </p:nvSpPr>
        <p:spPr>
          <a:xfrm>
            <a:off x="5453349" y="1019280"/>
            <a:ext cx="3690651" cy="3323113"/>
          </a:xfrm>
        </p:spPr>
        <p:txBody>
          <a:bodyPr/>
          <a:lstStyle/>
          <a:p>
            <a:pPr marL="0" indent="0" rtl="0">
              <a:buNone/>
            </a:pPr>
            <a:r>
              <a:rPr lang="fr-FR" sz="1600"/>
              <a:t>Des concepts complexes comme le fonctionnement d'un réseau peuvent être difficiles à expliquer et à comprendre. Pour cette raison, un modèle en couches est utilisé.</a:t>
            </a:r>
          </a:p>
          <a:p>
            <a:pPr marL="0" indent="0" rtl="0">
              <a:buNone/>
            </a:pPr>
            <a:r>
              <a:rPr lang="fr-FR" sz="1600"/>
              <a:t>Deux modèles en couches décrivent les opérations réseau:</a:t>
            </a:r>
          </a:p>
          <a:p>
            <a:pPr rtl="0">
              <a:buFont typeface="Arial" panose="020B0604020202020204" pitchFamily="34" charset="0"/>
              <a:buChar char="•"/>
            </a:pPr>
            <a:r>
              <a:rPr lang="fr-FR" sz="1600"/>
              <a:t>Modèle de référence pour l'interconnexion des systèmes ouverts (OSI)</a:t>
            </a:r>
          </a:p>
          <a:p>
            <a:pPr rtl="0">
              <a:buFont typeface="Arial" panose="020B0604020202020204" pitchFamily="34" charset="0"/>
              <a:buChar char="•"/>
            </a:pPr>
            <a:r>
              <a:rPr lang="fr-FR" sz="1600"/>
              <a:t>Modèle de Référence TCP/IP</a:t>
            </a:r>
          </a:p>
          <a:p>
            <a:pPr lvl="1"/>
            <a:endParaRPr lang="en-CA" altLang="en-US" dirty="0"/>
          </a:p>
          <a:p>
            <a:pPr lvl="1"/>
            <a:endParaRPr lang="en-CA" altLang="en-US"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8285"/>
            <a:ext cx="5266953" cy="4228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840856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Les Avantages de l'Utilisation d'Un Modèle en Couches (suite)</a:t>
            </a:r>
          </a:p>
        </p:txBody>
      </p:sp>
      <p:sp>
        <p:nvSpPr>
          <p:cNvPr id="13315" name="Content Placeholder 2"/>
          <p:cNvSpPr>
            <a:spLocks noGrp="1"/>
          </p:cNvSpPr>
          <p:nvPr>
            <p:ph idx="1"/>
          </p:nvPr>
        </p:nvSpPr>
        <p:spPr>
          <a:xfrm>
            <a:off x="290286" y="798944"/>
            <a:ext cx="8853715" cy="3352142"/>
          </a:xfrm>
        </p:spPr>
        <p:txBody>
          <a:bodyPr/>
          <a:lstStyle/>
          <a:p>
            <a:pPr marL="0" indent="0" rtl="0">
              <a:buNone/>
            </a:pPr>
            <a:r>
              <a:rPr lang="fr-FR" sz="1800"/>
              <a:t>Ce sont les avantages de l'utilisation d'un modèle à plusieurs niveaux :</a:t>
            </a:r>
          </a:p>
          <a:p>
            <a:pPr rtl="0">
              <a:buFont typeface="Arial" panose="020B0604020202020204" pitchFamily="34" charset="0"/>
              <a:buChar char="•"/>
            </a:pPr>
            <a:r>
              <a:rPr lang="fr-FR" sz="1800"/>
              <a:t>Aide à la conception de protocoles car les protocoles qui fonctionnent à une couche spécifique ont des informations définies sur lesquelles ils agissent et une interface définie avec les couches supérieures et inférieures</a:t>
            </a:r>
          </a:p>
          <a:p>
            <a:pPr rtl="0">
              <a:buFont typeface="Arial" panose="020B0604020202020204" pitchFamily="34" charset="0"/>
              <a:buChar char="•"/>
            </a:pPr>
            <a:r>
              <a:rPr lang="fr-FR" sz="1800"/>
              <a:t>Encourage la compétition, car les produits de différents fournisseurs peuvent fonctionner ensemble.</a:t>
            </a:r>
          </a:p>
          <a:p>
            <a:pPr rtl="0">
              <a:buFont typeface="Arial" panose="020B0604020202020204" pitchFamily="34" charset="0"/>
              <a:buChar char="•"/>
            </a:pPr>
            <a:r>
              <a:rPr lang="fr-FR" sz="1800"/>
              <a:t>Empêche que des changements de technologie ou de capacité dans une couche n'affectent d'autres couches au-dessus et au-dessous</a:t>
            </a:r>
          </a:p>
          <a:p>
            <a:pPr rtl="0">
              <a:buFont typeface="Arial" panose="020B0604020202020204" pitchFamily="34" charset="0"/>
              <a:buChar char="•"/>
            </a:pPr>
            <a:r>
              <a:rPr lang="fr-FR" sz="1800"/>
              <a:t>Fournit un langage commun pour décrire les fonctions et les capacités de mise en réseau </a:t>
            </a:r>
          </a:p>
          <a:p>
            <a:pPr lvl="1"/>
            <a:endParaRPr lang="en-CA" altLang="en-US" dirty="0"/>
          </a:p>
          <a:p>
            <a:pPr lvl="1"/>
            <a:endParaRPr lang="en-CA" altLang="en-US" dirty="0"/>
          </a:p>
          <a:p>
            <a:pPr lvl="1"/>
            <a:endParaRPr lang="en-CA" altLang="en-US" dirty="0"/>
          </a:p>
        </p:txBody>
      </p:sp>
    </p:spTree>
    <p:extLst>
      <p:ext uri="{BB962C8B-B14F-4D97-AF65-F5344CB8AC3E}">
        <p14:creationId xmlns:p14="http://schemas.microsoft.com/office/powerpoint/2010/main" val="247186606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fr-FR" sz="1600"/>
              <a:t>Modèles de Référence</a:t>
            </a:r>
            <a:br>
              <a:rPr lang="en-US" altLang="en-US" dirty="0"/>
            </a:br>
            <a:r>
              <a:rPr lang="fr-FR" sz="2400"/>
              <a:t>Le Modèle de Référence OSI</a:t>
            </a:r>
          </a:p>
        </p:txBody>
      </p:sp>
      <p:graphicFrame>
        <p:nvGraphicFramePr>
          <p:cNvPr id="5" name="Table 4"/>
          <p:cNvGraphicFramePr>
            <a:graphicFrameLocks noGrp="1"/>
          </p:cNvGraphicFramePr>
          <p:nvPr>
            <p:extLst>
              <p:ext uri="{D42A27DB-BD31-4B8C-83A1-F6EECF244321}">
                <p14:modId xmlns:p14="http://schemas.microsoft.com/office/powerpoint/2010/main" val="3129854505"/>
              </p:ext>
            </p:extLst>
          </p:nvPr>
        </p:nvGraphicFramePr>
        <p:xfrm>
          <a:off x="362857" y="955226"/>
          <a:ext cx="8215086" cy="4162965"/>
        </p:xfrm>
        <a:graphic>
          <a:graphicData uri="http://schemas.openxmlformats.org/drawingml/2006/table">
            <a:tbl>
              <a:tblPr firstRow="1" firstCol="1" bandRow="1">
                <a:tableStyleId>{5C22544A-7EE6-4342-B048-85BDC9FD1C3A}</a:tableStyleId>
              </a:tblPr>
              <a:tblGrid>
                <a:gridCol w="1675263">
                  <a:extLst>
                    <a:ext uri="{9D8B030D-6E8A-4147-A177-3AD203B41FA5}">
                      <a16:colId xmlns:a16="http://schemas.microsoft.com/office/drawing/2014/main" val="20000"/>
                    </a:ext>
                  </a:extLst>
                </a:gridCol>
                <a:gridCol w="6539823">
                  <a:extLst>
                    <a:ext uri="{9D8B030D-6E8A-4147-A177-3AD203B41FA5}">
                      <a16:colId xmlns:a16="http://schemas.microsoft.com/office/drawing/2014/main" val="20001"/>
                    </a:ext>
                  </a:extLst>
                </a:gridCol>
              </a:tblGrid>
              <a:tr h="314586">
                <a:tc>
                  <a:txBody>
                    <a:bodyPr/>
                    <a:lstStyle/>
                    <a:p>
                      <a:pPr rtl="0"/>
                      <a:r>
                        <a:rPr lang="fr-FR" b="1">
                          <a:effectLst/>
                        </a:rPr>
                        <a:t>Couche du Modèle OSI</a:t>
                      </a:r>
                    </a:p>
                  </a:txBody>
                  <a:tcPr anchor="ctr"/>
                </a:tc>
                <a:tc>
                  <a:txBody>
                    <a:bodyPr/>
                    <a:lstStyle/>
                    <a:p>
                      <a:pPr rtl="0"/>
                      <a:r>
                        <a:rPr lang="fr-FR" b="1">
                          <a:effectLst/>
                        </a:rPr>
                        <a:t>Description</a:t>
                      </a:r>
                    </a:p>
                  </a:txBody>
                  <a:tcPr anchor="ctr"/>
                </a:tc>
                <a:extLst>
                  <a:ext uri="{0D108BD9-81ED-4DB2-BD59-A6C34878D82A}">
                    <a16:rowId xmlns:a16="http://schemas.microsoft.com/office/drawing/2014/main" val="10000"/>
                  </a:ext>
                </a:extLst>
              </a:tr>
              <a:tr h="294785">
                <a:tc>
                  <a:txBody>
                    <a:bodyPr/>
                    <a:lstStyle/>
                    <a:p>
                      <a:pPr rtl="0"/>
                      <a:r>
                        <a:rPr lang="fr-FR" b="1"/>
                        <a:t>7 - Application</a:t>
                      </a:r>
                    </a:p>
                  </a:txBody>
                  <a:tcPr anchor="ctr"/>
                </a:tc>
                <a:tc>
                  <a:txBody>
                    <a:bodyPr/>
                    <a:lstStyle/>
                    <a:p>
                      <a:pPr rtl="0"/>
                      <a:r>
                        <a:rPr lang="fr-FR"/>
                        <a:t>Contient les protocoles utilisés pour les communications de processus à processus.</a:t>
                      </a:r>
                    </a:p>
                  </a:txBody>
                  <a:tcPr anchor="ctr"/>
                </a:tc>
                <a:extLst>
                  <a:ext uri="{0D108BD9-81ED-4DB2-BD59-A6C34878D82A}">
                    <a16:rowId xmlns:a16="http://schemas.microsoft.com/office/drawing/2014/main" val="10001"/>
                  </a:ext>
                </a:extLst>
              </a:tr>
              <a:tr h="485587">
                <a:tc>
                  <a:txBody>
                    <a:bodyPr/>
                    <a:lstStyle/>
                    <a:p>
                      <a:pPr rtl="0"/>
                      <a:r>
                        <a:rPr lang="fr-FR" b="1"/>
                        <a:t>6 - Présentation</a:t>
                      </a:r>
                    </a:p>
                  </a:txBody>
                  <a:tcPr anchor="ctr"/>
                </a:tc>
                <a:tc>
                  <a:txBody>
                    <a:bodyPr/>
                    <a:lstStyle/>
                    <a:p>
                      <a:pPr rtl="0"/>
                      <a:r>
                        <a:rPr lang="fr-FR"/>
                        <a:t>Permet une représentation commune des données transférées entre les services de la couche application.</a:t>
                      </a:r>
                    </a:p>
                  </a:txBody>
                  <a:tcPr anchor="ctr"/>
                </a:tc>
                <a:extLst>
                  <a:ext uri="{0D108BD9-81ED-4DB2-BD59-A6C34878D82A}">
                    <a16:rowId xmlns:a16="http://schemas.microsoft.com/office/drawing/2014/main" val="10002"/>
                  </a:ext>
                </a:extLst>
              </a:tr>
              <a:tr h="485587">
                <a:tc>
                  <a:txBody>
                    <a:bodyPr/>
                    <a:lstStyle/>
                    <a:p>
                      <a:pPr rtl="0"/>
                      <a:r>
                        <a:rPr lang="fr-FR" b="1"/>
                        <a:t>5 - Session</a:t>
                      </a:r>
                    </a:p>
                  </a:txBody>
                  <a:tcPr anchor="ctr"/>
                </a:tc>
                <a:tc>
                  <a:txBody>
                    <a:bodyPr/>
                    <a:lstStyle/>
                    <a:p>
                      <a:pPr rtl="0"/>
                      <a:r>
                        <a:rPr lang="fr-FR"/>
                        <a:t>Permet une représentation commune des données transférées entre les services de la couche application.</a:t>
                      </a:r>
                    </a:p>
                  </a:txBody>
                  <a:tcPr anchor="ctr"/>
                </a:tc>
                <a:extLst>
                  <a:ext uri="{0D108BD9-81ED-4DB2-BD59-A6C34878D82A}">
                    <a16:rowId xmlns:a16="http://schemas.microsoft.com/office/drawing/2014/main" val="10003"/>
                  </a:ext>
                </a:extLst>
              </a:tr>
              <a:tr h="485587">
                <a:tc>
                  <a:txBody>
                    <a:bodyPr/>
                    <a:lstStyle/>
                    <a:p>
                      <a:pPr rtl="0"/>
                      <a:r>
                        <a:rPr lang="fr-FR" b="1"/>
                        <a:t>4 - Transport</a:t>
                      </a:r>
                    </a:p>
                  </a:txBody>
                  <a:tcPr anchor="ctr"/>
                </a:tc>
                <a:tc>
                  <a:txBody>
                    <a:bodyPr/>
                    <a:lstStyle/>
                    <a:p>
                      <a:pPr rtl="0"/>
                      <a:r>
                        <a:rPr lang="fr-FR"/>
                        <a:t>Définit les services permettant de segmenter, transférer et réassembler les données pour les communications individuelles.</a:t>
                      </a:r>
                    </a:p>
                  </a:txBody>
                  <a:tcPr anchor="ctr"/>
                </a:tc>
                <a:extLst>
                  <a:ext uri="{0D108BD9-81ED-4DB2-BD59-A6C34878D82A}">
                    <a16:rowId xmlns:a16="http://schemas.microsoft.com/office/drawing/2014/main" val="10004"/>
                  </a:ext>
                </a:extLst>
              </a:tr>
              <a:tr h="485587">
                <a:tc>
                  <a:txBody>
                    <a:bodyPr/>
                    <a:lstStyle/>
                    <a:p>
                      <a:pPr rtl="0"/>
                      <a:r>
                        <a:rPr lang="fr-FR" b="1"/>
                        <a:t>3 - Réseau</a:t>
                      </a:r>
                    </a:p>
                  </a:txBody>
                  <a:tcPr anchor="ctr"/>
                </a:tc>
                <a:tc>
                  <a:txBody>
                    <a:bodyPr/>
                    <a:lstStyle/>
                    <a:p>
                      <a:pPr rtl="0"/>
                      <a:r>
                        <a:rPr lang="fr-FR"/>
                        <a:t>Fournit des services permettant d'échanger des données individuelles sur le réseau.</a:t>
                      </a:r>
                    </a:p>
                  </a:txBody>
                  <a:tcPr anchor="ctr"/>
                </a:tc>
                <a:extLst>
                  <a:ext uri="{0D108BD9-81ED-4DB2-BD59-A6C34878D82A}">
                    <a16:rowId xmlns:a16="http://schemas.microsoft.com/office/drawing/2014/main" val="10005"/>
                  </a:ext>
                </a:extLst>
              </a:tr>
              <a:tr h="485587">
                <a:tc>
                  <a:txBody>
                    <a:bodyPr/>
                    <a:lstStyle/>
                    <a:p>
                      <a:pPr rtl="0"/>
                      <a:r>
                        <a:rPr lang="fr-FR" b="1"/>
                        <a:t>2 - Liaison de Données</a:t>
                      </a:r>
                    </a:p>
                  </a:txBody>
                  <a:tcPr anchor="ctr"/>
                </a:tc>
                <a:tc>
                  <a:txBody>
                    <a:bodyPr/>
                    <a:lstStyle/>
                    <a:p>
                      <a:pPr rtl="0"/>
                      <a:r>
                        <a:rPr lang="fr-FR"/>
                        <a:t>Décrit les méthodes d'échange de blocs de données sur un support commun.</a:t>
                      </a:r>
                    </a:p>
                  </a:txBody>
                  <a:tcPr anchor="ctr"/>
                </a:tc>
                <a:extLst>
                  <a:ext uri="{0D108BD9-81ED-4DB2-BD59-A6C34878D82A}">
                    <a16:rowId xmlns:a16="http://schemas.microsoft.com/office/drawing/2014/main" val="10006"/>
                  </a:ext>
                </a:extLst>
              </a:tr>
              <a:tr h="535845">
                <a:tc>
                  <a:txBody>
                    <a:bodyPr/>
                    <a:lstStyle/>
                    <a:p>
                      <a:pPr rtl="0"/>
                      <a:r>
                        <a:rPr lang="fr-FR" b="1"/>
                        <a:t>1 - Physique</a:t>
                      </a:r>
                    </a:p>
                  </a:txBody>
                  <a:tcPr anchor="ctr"/>
                </a:tc>
                <a:tc>
                  <a:txBody>
                    <a:bodyPr/>
                    <a:lstStyle/>
                    <a:p>
                      <a:pPr rtl="0"/>
                      <a:r>
                        <a:rPr lang="fr-FR"/>
                        <a:t>Décrit les</a:t>
                      </a:r>
                      <a:r>
                        <a:rPr lang="fr-FR" baseline="0"/>
                        <a:t> </a:t>
                      </a:r>
                      <a:r>
                        <a:rPr lang="fr-FR"/>
                        <a:t>moyens d'activer, de maintenir et de désactiver les connexions physiques.</a:t>
                      </a: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25251992"/>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01601"/>
            <a:ext cx="8783638" cy="754742"/>
          </a:xfrm>
        </p:spPr>
        <p:txBody>
          <a:bodyPr/>
          <a:lstStyle/>
          <a:p>
            <a:pPr rtl="0"/>
            <a:r>
              <a:rPr lang="fr-FR" sz="1600"/>
              <a:t>Modèles de Référence</a:t>
            </a:r>
            <a:br>
              <a:rPr lang="en-US" altLang="en-US" dirty="0"/>
            </a:br>
            <a:r>
              <a:rPr lang="fr-FR" sz="2400"/>
              <a:t>Le Modèle de Référence TCP/IP</a:t>
            </a:r>
          </a:p>
        </p:txBody>
      </p:sp>
      <p:graphicFrame>
        <p:nvGraphicFramePr>
          <p:cNvPr id="5" name="Table 4"/>
          <p:cNvGraphicFramePr>
            <a:graphicFrameLocks noGrp="1"/>
          </p:cNvGraphicFramePr>
          <p:nvPr>
            <p:extLst>
              <p:ext uri="{D42A27DB-BD31-4B8C-83A1-F6EECF244321}">
                <p14:modId xmlns:p14="http://schemas.microsoft.com/office/powerpoint/2010/main" val="4180907194"/>
              </p:ext>
            </p:extLst>
          </p:nvPr>
        </p:nvGraphicFramePr>
        <p:xfrm>
          <a:off x="362857" y="955226"/>
          <a:ext cx="8215086" cy="2525654"/>
        </p:xfrm>
        <a:graphic>
          <a:graphicData uri="http://schemas.openxmlformats.org/drawingml/2006/table">
            <a:tbl>
              <a:tblPr firstRow="1" firstCol="1" bandRow="1">
                <a:tableStyleId>{5C22544A-7EE6-4342-B048-85BDC9FD1C3A}</a:tableStyleId>
              </a:tblPr>
              <a:tblGrid>
                <a:gridCol w="1685348">
                  <a:extLst>
                    <a:ext uri="{9D8B030D-6E8A-4147-A177-3AD203B41FA5}">
                      <a16:colId xmlns:a16="http://schemas.microsoft.com/office/drawing/2014/main" val="20000"/>
                    </a:ext>
                  </a:extLst>
                </a:gridCol>
                <a:gridCol w="6529738">
                  <a:extLst>
                    <a:ext uri="{9D8B030D-6E8A-4147-A177-3AD203B41FA5}">
                      <a16:colId xmlns:a16="http://schemas.microsoft.com/office/drawing/2014/main" val="20001"/>
                    </a:ext>
                  </a:extLst>
                </a:gridCol>
              </a:tblGrid>
              <a:tr h="361653">
                <a:tc>
                  <a:txBody>
                    <a:bodyPr/>
                    <a:lstStyle/>
                    <a:p>
                      <a:pPr rtl="0"/>
                      <a:r>
                        <a:rPr lang="fr-FR" b="1">
                          <a:effectLst/>
                        </a:rPr>
                        <a:t>Couche du Modèle TCP/IP</a:t>
                      </a:r>
                    </a:p>
                  </a:txBody>
                  <a:tcPr anchor="ctr"/>
                </a:tc>
                <a:tc>
                  <a:txBody>
                    <a:bodyPr/>
                    <a:lstStyle/>
                    <a:p>
                      <a:pPr rtl="0"/>
                      <a:r>
                        <a:rPr lang="fr-FR" b="1">
                          <a:effectLst/>
                        </a:rPr>
                        <a:t>Description</a:t>
                      </a:r>
                    </a:p>
                  </a:txBody>
                  <a:tcPr anchor="ctr"/>
                </a:tc>
                <a:extLst>
                  <a:ext uri="{0D108BD9-81ED-4DB2-BD59-A6C34878D82A}">
                    <a16:rowId xmlns:a16="http://schemas.microsoft.com/office/drawing/2014/main" val="10000"/>
                  </a:ext>
                </a:extLst>
              </a:tr>
              <a:tr h="294785">
                <a:tc>
                  <a:txBody>
                    <a:bodyPr/>
                    <a:lstStyle/>
                    <a:p>
                      <a:pPr rtl="0"/>
                      <a:r>
                        <a:rPr lang="fr-FR" b="1"/>
                        <a:t>Application</a:t>
                      </a:r>
                    </a:p>
                  </a:txBody>
                  <a:tcPr anchor="ctr"/>
                </a:tc>
                <a:tc>
                  <a:txBody>
                    <a:bodyPr/>
                    <a:lstStyle/>
                    <a:p>
                      <a:pPr rtl="0"/>
                      <a:r>
                        <a:rPr lang="fr-FR"/>
                        <a:t>Représente des données pour l'utilisateur, ainsi que du codage et un contrôle du dialogue.</a:t>
                      </a:r>
                    </a:p>
                  </a:txBody>
                  <a:tcPr anchor="ctr"/>
                </a:tc>
                <a:extLst>
                  <a:ext uri="{0D108BD9-81ED-4DB2-BD59-A6C34878D82A}">
                    <a16:rowId xmlns:a16="http://schemas.microsoft.com/office/drawing/2014/main" val="10001"/>
                  </a:ext>
                </a:extLst>
              </a:tr>
              <a:tr h="485587">
                <a:tc>
                  <a:txBody>
                    <a:bodyPr/>
                    <a:lstStyle/>
                    <a:p>
                      <a:pPr rtl="0"/>
                      <a:r>
                        <a:rPr lang="fr-FR" b="1"/>
                        <a:t>Transport</a:t>
                      </a:r>
                    </a:p>
                  </a:txBody>
                  <a:tcPr anchor="ctr"/>
                </a:tc>
                <a:tc>
                  <a:txBody>
                    <a:bodyPr/>
                    <a:lstStyle/>
                    <a:p>
                      <a:pPr rtl="0"/>
                      <a:r>
                        <a:rPr lang="fr-FR"/>
                        <a:t>Prend en charge la communication entre plusieurs périphériques à travers divers réseaux.</a:t>
                      </a:r>
                    </a:p>
                  </a:txBody>
                  <a:tcPr anchor="ctr"/>
                </a:tc>
                <a:extLst>
                  <a:ext uri="{0D108BD9-81ED-4DB2-BD59-A6C34878D82A}">
                    <a16:rowId xmlns:a16="http://schemas.microsoft.com/office/drawing/2014/main" val="10002"/>
                  </a:ext>
                </a:extLst>
              </a:tr>
              <a:tr h="485587">
                <a:tc>
                  <a:txBody>
                    <a:bodyPr/>
                    <a:lstStyle/>
                    <a:p>
                      <a:pPr rtl="0"/>
                      <a:r>
                        <a:rPr lang="fr-FR" b="1"/>
                        <a:t>Internet</a:t>
                      </a:r>
                    </a:p>
                  </a:txBody>
                  <a:tcPr anchor="ctr"/>
                </a:tc>
                <a:tc>
                  <a:txBody>
                    <a:bodyPr/>
                    <a:lstStyle/>
                    <a:p>
                      <a:pPr rtl="0"/>
                      <a:r>
                        <a:rPr lang="fr-FR"/>
                        <a:t>Détermine le meilleur chemin à travers le réseau.</a:t>
                      </a:r>
                    </a:p>
                  </a:txBody>
                  <a:tcPr anchor="ctr"/>
                </a:tc>
                <a:extLst>
                  <a:ext uri="{0D108BD9-81ED-4DB2-BD59-A6C34878D82A}">
                    <a16:rowId xmlns:a16="http://schemas.microsoft.com/office/drawing/2014/main" val="10003"/>
                  </a:ext>
                </a:extLst>
              </a:tr>
              <a:tr h="485587">
                <a:tc>
                  <a:txBody>
                    <a:bodyPr/>
                    <a:lstStyle/>
                    <a:p>
                      <a:pPr rtl="0"/>
                      <a:r>
                        <a:rPr lang="fr-FR" b="1"/>
                        <a:t> Accès réseau</a:t>
                      </a:r>
                    </a:p>
                  </a:txBody>
                  <a:tcPr anchor="ctr"/>
                </a:tc>
                <a:tc>
                  <a:txBody>
                    <a:bodyPr/>
                    <a:lstStyle/>
                    <a:p>
                      <a:pPr rtl="0"/>
                      <a:r>
                        <a:rPr lang="fr-FR"/>
                        <a:t>Contrôle les périphériques matériels et les supports qui constituent le réseau.</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08511304"/>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Modèles de Référence</a:t>
            </a:r>
            <a:br>
              <a:rPr lang="en-US" altLang="en-US" dirty="0"/>
            </a:br>
            <a:r>
              <a:rPr lang="fr-FR"/>
              <a:t>Comparaison des modèles OSI et TCP/IP</a:t>
            </a:r>
          </a:p>
        </p:txBody>
      </p:sp>
      <p:sp>
        <p:nvSpPr>
          <p:cNvPr id="13315" name="Content Placeholder 2"/>
          <p:cNvSpPr>
            <a:spLocks noGrp="1"/>
          </p:cNvSpPr>
          <p:nvPr>
            <p:ph idx="1"/>
          </p:nvPr>
        </p:nvSpPr>
        <p:spPr>
          <a:xfrm>
            <a:off x="5321029" y="1176316"/>
            <a:ext cx="3822971" cy="3323113"/>
          </a:xfrm>
        </p:spPr>
        <p:txBody>
          <a:bodyPr/>
          <a:lstStyle/>
          <a:p>
            <a:pPr rtl="0">
              <a:buFont typeface="Arial" panose="020B0604020202020204" pitchFamily="34" charset="0"/>
              <a:buChar char="•"/>
            </a:pPr>
            <a:r>
              <a:rPr lang="fr-FR" sz="1600"/>
              <a:t>Le modèle OSI divise la couche d'accès réseau et la couche d'application du modèle TCP/IP en plusieurs couches.</a:t>
            </a:r>
          </a:p>
          <a:p>
            <a:pPr rtl="0">
              <a:buFont typeface="Arial" panose="020B0604020202020204" pitchFamily="34" charset="0"/>
              <a:buChar char="•"/>
            </a:pPr>
            <a:r>
              <a:rPr lang="fr-FR" sz="1600"/>
              <a:t>La suite de protocoles TCP/IP ne spécifie pas les protocoles à utiliser lors de la transmission sur un support physique.</a:t>
            </a:r>
          </a:p>
          <a:p>
            <a:pPr rtl="0">
              <a:buFont typeface="Arial" panose="020B0604020202020204" pitchFamily="34" charset="0"/>
              <a:buChar char="•"/>
            </a:pPr>
            <a:r>
              <a:rPr lang="fr-FR" sz="1600"/>
              <a:t>Les couches OSI 1 et 2 traitent des procédures nécessaires à l'accès aux supports et des moyens physiques pour envoyer des données sur un réseau.</a:t>
            </a:r>
          </a:p>
          <a:p>
            <a:pPr lvl="1"/>
            <a:endParaRPr lang="en-CA" altLang="en-U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71" y="947480"/>
            <a:ext cx="5065486" cy="355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195043"/>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3.6 Encapsulation de Données</a:t>
            </a:r>
          </a:p>
        </p:txBody>
      </p:sp>
    </p:spTree>
    <p:custDataLst>
      <p:tags r:id="rId1"/>
    </p:custDataLst>
    <p:extLst>
      <p:ext uri="{BB962C8B-B14F-4D97-AF65-F5344CB8AC3E}">
        <p14:creationId xmlns:p14="http://schemas.microsoft.com/office/powerpoint/2010/main" val="412265352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687651" cy="757551"/>
          </a:xfrm>
        </p:spPr>
        <p:txBody>
          <a:bodyPr/>
          <a:lstStyle/>
          <a:p>
            <a:pPr rtl="0"/>
            <a:r>
              <a:rPr lang="fr-FR" sz="1600"/>
              <a:t>Encapsulation des données</a:t>
            </a:r>
            <a:br>
              <a:rPr lang="en-US" altLang="en-US" dirty="0"/>
            </a:br>
            <a:r>
              <a:rPr lang="fr-FR"/>
              <a:t>Segmentation des messages</a:t>
            </a:r>
          </a:p>
        </p:txBody>
      </p:sp>
      <p:sp>
        <p:nvSpPr>
          <p:cNvPr id="13315" name="Content Placeholder 2"/>
          <p:cNvSpPr>
            <a:spLocks noGrp="1"/>
          </p:cNvSpPr>
          <p:nvPr>
            <p:ph idx="1"/>
          </p:nvPr>
        </p:nvSpPr>
        <p:spPr>
          <a:xfrm>
            <a:off x="4951379" y="322866"/>
            <a:ext cx="4192621" cy="4350735"/>
          </a:xfrm>
        </p:spPr>
        <p:txBody>
          <a:bodyPr/>
          <a:lstStyle/>
          <a:p>
            <a:pPr marL="0" indent="0" rtl="0">
              <a:buNone/>
            </a:pPr>
            <a:r>
              <a:rPr lang="fr-FR" sz="1600"/>
              <a:t>La segmentation est le processus de séparation des messages en unités plus petites. Le multiplexage est le processus de prise de multiples flux de données segmentées et de les entrelacer ensemble.</a:t>
            </a:r>
          </a:p>
          <a:p>
            <a:pPr marL="0" indent="0" rtl="0">
              <a:buNone/>
            </a:pPr>
            <a:r>
              <a:rPr lang="fr-FR" sz="1600"/>
              <a:t>La segmentation des messages présente deux avantages majeurs:</a:t>
            </a:r>
          </a:p>
          <a:p>
            <a:pPr rtl="0">
              <a:buFont typeface="Arial" panose="020B0604020202020204" pitchFamily="34" charset="0"/>
              <a:buChar char="•"/>
            </a:pPr>
            <a:r>
              <a:rPr lang="fr-FR" sz="1600" b="1"/>
              <a:t>Augmente la vitesse</a:t>
            </a:r>
            <a:r>
              <a:rPr lang="fr-FR" sz="1600"/>
              <a:t> - De grandes quantités de données peuvent être envoyées sur le réseau sans attacher une liaison de communication. </a:t>
            </a:r>
          </a:p>
          <a:p>
            <a:pPr rtl="0">
              <a:buFont typeface="Arial" panose="020B0604020202020204" pitchFamily="34" charset="0"/>
              <a:buChar char="•"/>
            </a:pPr>
            <a:r>
              <a:rPr lang="fr-FR" sz="1600" b="1"/>
              <a:t>Augmente l'efficacité</a:t>
            </a:r>
            <a:r>
              <a:rPr lang="fr-FR" sz="1600"/>
              <a:t> - Seuls les segments qui n'atteignent pas la destination doivent être retransmis, et non l'intégralité du flux de données</a:t>
            </a:r>
            <a:r>
              <a:rPr lang="fr-FR"/>
              <a:t>. </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 y="1000420"/>
            <a:ext cx="4673600" cy="3537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8450805"/>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9144000" cy="757551"/>
          </a:xfrm>
        </p:spPr>
        <p:txBody>
          <a:bodyPr/>
          <a:lstStyle/>
          <a:p>
            <a:pPr rtl="0"/>
            <a:r>
              <a:rPr lang="fr-FR" sz="1600"/>
              <a:t>Encapsulation de données</a:t>
            </a:r>
            <a:br>
              <a:rPr lang="en-US" altLang="en-US" dirty="0"/>
            </a:br>
            <a:r>
              <a:rPr lang="fr-FR"/>
              <a:t>Séquençage</a:t>
            </a:r>
          </a:p>
        </p:txBody>
      </p:sp>
      <p:sp>
        <p:nvSpPr>
          <p:cNvPr id="13315" name="Content Placeholder 2"/>
          <p:cNvSpPr>
            <a:spLocks noGrp="1"/>
          </p:cNvSpPr>
          <p:nvPr>
            <p:ph idx="1"/>
          </p:nvPr>
        </p:nvSpPr>
        <p:spPr>
          <a:xfrm>
            <a:off x="4951379" y="1339753"/>
            <a:ext cx="4192621" cy="3146049"/>
          </a:xfrm>
        </p:spPr>
        <p:txBody>
          <a:bodyPr/>
          <a:lstStyle/>
          <a:p>
            <a:pPr marL="0" indent="0" rtl="0">
              <a:buNone/>
            </a:pPr>
            <a:r>
              <a:rPr lang="fr-FR" sz="1600"/>
              <a:t>Le séquençage des messages est le processus de numérotation des segments afin que le message puisse être réassemblé à la destination.</a:t>
            </a:r>
          </a:p>
          <a:p>
            <a:pPr marL="0" indent="0" rtl="0">
              <a:buNone/>
            </a:pPr>
            <a:r>
              <a:rPr lang="fr-FR" sz="1600"/>
              <a:t>TCP est responsable du séquençage des segments individuels.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591" y="968435"/>
            <a:ext cx="4658179" cy="35173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199062"/>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87549" y="41393"/>
            <a:ext cx="4789251" cy="757551"/>
          </a:xfrm>
        </p:spPr>
        <p:txBody>
          <a:bodyPr/>
          <a:lstStyle/>
          <a:p>
            <a:pPr rtl="0"/>
            <a:r>
              <a:rPr lang="fr-FR" sz="1600"/>
              <a:t>Encapsulation de Données</a:t>
            </a:r>
            <a:br>
              <a:rPr lang="en-US" altLang="en-US" dirty="0"/>
            </a:br>
            <a:r>
              <a:rPr lang="fr-FR"/>
              <a:t>Unités de Données du Protocole</a:t>
            </a:r>
          </a:p>
        </p:txBody>
      </p:sp>
      <p:sp>
        <p:nvSpPr>
          <p:cNvPr id="13315" name="Content Placeholder 2"/>
          <p:cNvSpPr>
            <a:spLocks noGrp="1"/>
          </p:cNvSpPr>
          <p:nvPr>
            <p:ph idx="1"/>
          </p:nvPr>
        </p:nvSpPr>
        <p:spPr>
          <a:xfrm>
            <a:off x="4619625" y="171450"/>
            <a:ext cx="4456282" cy="4667250"/>
          </a:xfrm>
        </p:spPr>
        <p:txBody>
          <a:bodyPr/>
          <a:lstStyle/>
          <a:p>
            <a:pPr marL="0" indent="0" rtl="0">
              <a:buNone/>
            </a:pPr>
            <a:r>
              <a:rPr lang="fr-FR" sz="1600"/>
              <a:t>L'encapsulation est le processus par lequel les protocoles ajoutent leurs informations aux données.</a:t>
            </a:r>
          </a:p>
          <a:p>
            <a:pPr rtl="0">
              <a:buFont typeface="Arial" panose="020B0604020202020204" pitchFamily="34" charset="0"/>
              <a:buChar char="•"/>
            </a:pPr>
            <a:r>
              <a:rPr lang="fr-FR" sz="1600"/>
              <a:t>À chaque étape du processus, une unité de données de protocole possède un nom différent qui reflète ses nouvelles fonctions. </a:t>
            </a:r>
          </a:p>
          <a:p>
            <a:pPr rtl="0">
              <a:buFont typeface="Arial" panose="020B0604020202020204" pitchFamily="34" charset="0"/>
              <a:buChar char="•"/>
            </a:pPr>
            <a:r>
              <a:rPr lang="fr-FR" sz="1600"/>
              <a:t>Il n'existe pas de convention de dénomination universelle pour les PDU, dans ce cours, les PDU sont nommés selon les protocoles de la suite TCP/IP. </a:t>
            </a:r>
          </a:p>
          <a:p>
            <a:pPr rtl="0">
              <a:buFont typeface="Arial" panose="020B0604020202020204" pitchFamily="34" charset="0"/>
              <a:buChar char="•"/>
            </a:pPr>
            <a:r>
              <a:rPr lang="fr-FR" sz="1600"/>
              <a:t>Les PDU qui transmettent la pile sont les suivantes:</a:t>
            </a:r>
          </a:p>
          <a:p>
            <a:pPr marL="485775" lvl="1" indent="-342900" rtl="0">
              <a:buFont typeface="+mj-lt"/>
              <a:buAutoNum type="arabicPeriod"/>
            </a:pPr>
            <a:r>
              <a:rPr lang="fr-FR" sz="1600"/>
              <a:t>Données (flux de données)</a:t>
            </a:r>
          </a:p>
          <a:p>
            <a:pPr marL="485775" lvl="1" indent="-342900" rtl="0">
              <a:buFont typeface="+mj-lt"/>
              <a:buAutoNum type="arabicPeriod"/>
            </a:pPr>
            <a:r>
              <a:rPr lang="fr-FR" sz="1600"/>
              <a:t>Segment</a:t>
            </a:r>
          </a:p>
          <a:p>
            <a:pPr marL="485775" lvl="1" indent="-342900" rtl="0">
              <a:buFont typeface="+mj-lt"/>
              <a:buAutoNum type="arabicPeriod"/>
            </a:pPr>
            <a:r>
              <a:rPr lang="fr-FR" sz="1600"/>
              <a:t>Paquet</a:t>
            </a:r>
          </a:p>
          <a:p>
            <a:pPr marL="485775" lvl="1" indent="-342900" rtl="0">
              <a:buFont typeface="+mj-lt"/>
              <a:buAutoNum type="arabicPeriod"/>
            </a:pPr>
            <a:r>
              <a:rPr lang="fr-FR" sz="1600"/>
              <a:t>Trame</a:t>
            </a:r>
          </a:p>
          <a:p>
            <a:pPr marL="485775" lvl="1" indent="-342900" rtl="0">
              <a:buFont typeface="+mj-lt"/>
              <a:buAutoNum type="arabicPeriod"/>
            </a:pPr>
            <a:r>
              <a:rPr lang="fr-FR" sz="1600"/>
              <a:t>Bits (flux de bits)</a:t>
            </a:r>
          </a:p>
          <a:p>
            <a:endParaRPr lang="en-US" dirty="0"/>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60" y="1087233"/>
            <a:ext cx="4463365" cy="34659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171600"/>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Encapsulation de Données</a:t>
            </a:r>
            <a:br>
              <a:rPr lang="en-US" altLang="en-US" dirty="0"/>
            </a:br>
            <a:r>
              <a:rPr lang="fr-FR"/>
              <a:t>Exemple d'Encapsulation</a:t>
            </a:r>
          </a:p>
        </p:txBody>
      </p:sp>
      <p:sp>
        <p:nvSpPr>
          <p:cNvPr id="13315" name="Content Placeholder 2"/>
          <p:cNvSpPr>
            <a:spLocks noGrp="1"/>
          </p:cNvSpPr>
          <p:nvPr>
            <p:ph idx="1"/>
          </p:nvPr>
        </p:nvSpPr>
        <p:spPr>
          <a:xfrm>
            <a:off x="123574" y="867946"/>
            <a:ext cx="3060301" cy="3689539"/>
          </a:xfrm>
        </p:spPr>
        <p:txBody>
          <a:bodyPr/>
          <a:lstStyle/>
          <a:p>
            <a:pPr rtl="0">
              <a:buFont typeface="Arial" panose="020B0604020202020204" pitchFamily="34" charset="0"/>
              <a:buChar char="•"/>
            </a:pPr>
            <a:r>
              <a:rPr lang="fr-FR" sz="1600"/>
              <a:t>L'encapsulation est un processus descendant.</a:t>
            </a:r>
          </a:p>
          <a:p>
            <a:pPr rtl="0">
              <a:buFont typeface="Arial" panose="020B0604020202020204" pitchFamily="34" charset="0"/>
              <a:buChar char="•"/>
            </a:pPr>
            <a:r>
              <a:rPr lang="fr-FR" sz="1600"/>
              <a:t>Le niveau ci-dessus effectue son processus, puis le transmet au niveau suivant du modèle. Ce processus est répété par chaque couche jusqu'à ce qu'il soit envoyé sous forme de flux binaire.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963" y="1001471"/>
            <a:ext cx="5632037" cy="3425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99047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Fondamentaux de La Communication</a:t>
            </a:r>
          </a:p>
        </p:txBody>
      </p:sp>
      <p:sp>
        <p:nvSpPr>
          <p:cNvPr id="8195" name="Rectangle 6"/>
          <p:cNvSpPr>
            <a:spLocks noGrp="1" noChangeArrowheads="1"/>
          </p:cNvSpPr>
          <p:nvPr>
            <p:ph idx="1"/>
          </p:nvPr>
        </p:nvSpPr>
        <p:spPr>
          <a:xfrm>
            <a:off x="124609" y="894073"/>
            <a:ext cx="8853286" cy="1267235"/>
          </a:xfrm>
        </p:spPr>
        <p:txBody>
          <a:bodyPr/>
          <a:lstStyle/>
          <a:p>
            <a:pPr rtl="0">
              <a:buFont typeface="Arial" panose="020B0604020202020204" pitchFamily="34" charset="0"/>
              <a:buChar char="•"/>
            </a:pPr>
            <a:r>
              <a:rPr lang="fr-FR" sz="1600"/>
              <a:t>Toutes les communications sont régies par des protocoles.</a:t>
            </a:r>
          </a:p>
          <a:p>
            <a:pPr rtl="0">
              <a:buFont typeface="Arial" panose="020B0604020202020204" pitchFamily="34" charset="0"/>
              <a:buChar char="•"/>
            </a:pPr>
            <a:r>
              <a:rPr lang="fr-FR" sz="1600"/>
              <a:t>Les protocoles sont les règles que les communications suivront.</a:t>
            </a:r>
          </a:p>
          <a:p>
            <a:pPr rtl="0">
              <a:buFont typeface="Arial" panose="020B0604020202020204" pitchFamily="34" charset="0"/>
              <a:buChar char="•"/>
            </a:pPr>
            <a:r>
              <a:rPr lang="fr-FR" sz="1600"/>
              <a:t>Ces règles varient en fonction du protocole.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90" y="2224873"/>
            <a:ext cx="3911188" cy="2409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468" y="2224873"/>
            <a:ext cx="4128904" cy="2320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54925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rtl="0"/>
            <a:r>
              <a:rPr lang="fr-FR" sz="1600"/>
              <a:t>Encapsulation de Données</a:t>
            </a:r>
            <a:br>
              <a:rPr lang="en-US" altLang="en-US" dirty="0"/>
            </a:br>
            <a:r>
              <a:rPr lang="fr-FR"/>
              <a:t>Exemple de Désencapsulation</a:t>
            </a:r>
          </a:p>
        </p:txBody>
      </p:sp>
      <p:sp>
        <p:nvSpPr>
          <p:cNvPr id="13315" name="Content Placeholder 2"/>
          <p:cNvSpPr>
            <a:spLocks noGrp="1"/>
          </p:cNvSpPr>
          <p:nvPr>
            <p:ph idx="1"/>
          </p:nvPr>
        </p:nvSpPr>
        <p:spPr>
          <a:xfrm>
            <a:off x="123573" y="896975"/>
            <a:ext cx="4012998" cy="3805654"/>
          </a:xfrm>
        </p:spPr>
        <p:txBody>
          <a:bodyPr/>
          <a:lstStyle/>
          <a:p>
            <a:pPr rtl="0">
              <a:buFont typeface="Arial" panose="020B0604020202020204" pitchFamily="34" charset="0"/>
              <a:buChar char="•"/>
            </a:pPr>
            <a:r>
              <a:rPr lang="fr-FR" sz="1600"/>
              <a:t>Les données sont décapsulées au fur et à mesure qu'elles se déplacent vers le haut de la pile.</a:t>
            </a:r>
          </a:p>
          <a:p>
            <a:pPr rtl="0">
              <a:buFont typeface="Arial" panose="020B0604020202020204" pitchFamily="34" charset="0"/>
              <a:buChar char="•"/>
            </a:pPr>
            <a:r>
              <a:rPr lang="fr-FR" sz="1600"/>
              <a:t>Lorsqu'une couche termine son processus, cette couche retire son en-tête et le transmet au niveau suivant à traiter. Cette opération est répétée à chaque couche jusqu'à ce qu'il s'agit d'un flux de données que l'application peut traiter.</a:t>
            </a:r>
          </a:p>
          <a:p>
            <a:pPr marL="485775" lvl="1" indent="-342900" rtl="0">
              <a:buFont typeface="+mj-lt"/>
              <a:buAutoNum type="arabicPeriod"/>
            </a:pPr>
            <a:r>
              <a:rPr lang="fr-FR" sz="1600"/>
              <a:t>Reçu sous forme de bits (flux de bits)</a:t>
            </a:r>
          </a:p>
          <a:p>
            <a:pPr marL="485775" lvl="1" indent="-342900" rtl="0">
              <a:buFont typeface="+mj-lt"/>
              <a:buAutoNum type="arabicPeriod"/>
            </a:pPr>
            <a:r>
              <a:rPr lang="fr-FR" sz="1600"/>
              <a:t>Trame</a:t>
            </a:r>
          </a:p>
          <a:p>
            <a:pPr marL="485775" lvl="1" indent="-342900" rtl="0">
              <a:buFont typeface="+mj-lt"/>
              <a:buAutoNum type="arabicPeriod"/>
            </a:pPr>
            <a:r>
              <a:rPr lang="fr-FR" sz="1600"/>
              <a:t>Paquet</a:t>
            </a:r>
          </a:p>
          <a:p>
            <a:pPr marL="485775" lvl="1" indent="-342900" rtl="0">
              <a:buFont typeface="+mj-lt"/>
              <a:buAutoNum type="arabicPeriod"/>
            </a:pPr>
            <a:r>
              <a:rPr lang="fr-FR" sz="1600"/>
              <a:t>Segment</a:t>
            </a:r>
          </a:p>
          <a:p>
            <a:pPr marL="485775" lvl="1" indent="-342900" rtl="0">
              <a:buFont typeface="+mj-lt"/>
              <a:buAutoNum type="arabicPeriod"/>
            </a:pPr>
            <a:r>
              <a:rPr lang="fr-FR" sz="1600"/>
              <a:t>Données (flux de données)</a:t>
            </a: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71" y="1451428"/>
            <a:ext cx="5007429" cy="2836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70118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pPr rtl="0"/>
            <a:r>
              <a:rPr lang="fr-FR">
                <a:solidFill>
                  <a:schemeClr val="accent5">
                    <a:lumMod val="40000"/>
                    <a:lumOff val="60000"/>
                  </a:schemeClr>
                </a:solidFill>
              </a:rPr>
              <a:t>3.7 Accès aux données</a:t>
            </a:r>
          </a:p>
        </p:txBody>
      </p:sp>
    </p:spTree>
    <p:custDataLst>
      <p:tags r:id="rId1"/>
    </p:custDataLst>
    <p:extLst>
      <p:ext uri="{BB962C8B-B14F-4D97-AF65-F5344CB8AC3E}">
        <p14:creationId xmlns:p14="http://schemas.microsoft.com/office/powerpoint/2010/main" val="4015053183"/>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br>
              <a:rPr lang="en-US" altLang="en-US" dirty="0"/>
            </a:br>
            <a:r>
              <a:rPr lang="fr-FR"/>
              <a:t>Addresses d'accès aux données</a:t>
            </a:r>
          </a:p>
        </p:txBody>
      </p:sp>
      <p:sp>
        <p:nvSpPr>
          <p:cNvPr id="13315" name="Content Placeholder 2"/>
          <p:cNvSpPr>
            <a:spLocks noGrp="1"/>
          </p:cNvSpPr>
          <p:nvPr>
            <p:ph idx="1"/>
          </p:nvPr>
        </p:nvSpPr>
        <p:spPr>
          <a:xfrm>
            <a:off x="349304" y="744498"/>
            <a:ext cx="8445389" cy="2242043"/>
          </a:xfrm>
        </p:spPr>
        <p:txBody>
          <a:bodyPr/>
          <a:lstStyle/>
          <a:p>
            <a:pPr marL="0" indent="0" rtl="0">
              <a:buNone/>
            </a:pPr>
            <a:r>
              <a:rPr lang="fr-FR" sz="1600"/>
              <a:t>Les couches de liaison de données et de réseau utilisent toutes deux l'adressage pour acheminer les données de la source à la destination.</a:t>
            </a:r>
          </a:p>
          <a:p>
            <a:pPr marL="0" indent="0" rtl="0">
              <a:buNone/>
            </a:pPr>
            <a:r>
              <a:rPr lang="fr-FR" sz="1600" b="1"/>
              <a:t>Adresses source et destination de la couche réseau</a:t>
            </a:r>
            <a:r>
              <a:rPr lang="fr-FR" sz="1600"/>
              <a:t> - Responsable de la livraison du paquet IP de la source d'origine à la destination finale.</a:t>
            </a:r>
            <a:r>
              <a:rPr lang="fr-FR" sz="1600" b="1"/>
              <a:t> </a:t>
            </a:r>
          </a:p>
          <a:p>
            <a:pPr marL="0" indent="0" rtl="0">
              <a:buNone/>
            </a:pPr>
            <a:r>
              <a:rPr lang="fr-FR" sz="1600" b="1"/>
              <a:t>Adresses source et destination de la couche de liaison de données </a:t>
            </a:r>
            <a:r>
              <a:rPr lang="fr-FR" sz="1600"/>
              <a:t>- Responsable de la transmission de la trame de liaison de données d'une carte d'interface réseau (NIC) à une autre NIC sur le même réseau.</a:t>
            </a:r>
          </a:p>
          <a:p>
            <a:pPr marL="0" indent="0">
              <a:buNone/>
            </a:pPr>
            <a:endParaRPr lang="en-CA" altLang="en-US" dirty="0"/>
          </a:p>
          <a:p>
            <a:endParaRPr lang="en-CA" altLang="en-US" dirty="0"/>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5" y="3184845"/>
            <a:ext cx="6829425" cy="1666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7437588"/>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757551"/>
          </a:xfrm>
        </p:spPr>
        <p:txBody>
          <a:bodyPr/>
          <a:lstStyle/>
          <a:p>
            <a:pPr rtl="0"/>
            <a:r>
              <a:rPr lang="fr-FR" sz="1600"/>
              <a:t>Accès aux données</a:t>
            </a:r>
            <a:br>
              <a:rPr lang="en-US" altLang="en-US" dirty="0"/>
            </a:br>
            <a:r>
              <a:rPr lang="fr-FR"/>
              <a:t>Adresse logique de la couche 3</a:t>
            </a:r>
          </a:p>
        </p:txBody>
      </p:sp>
      <p:sp>
        <p:nvSpPr>
          <p:cNvPr id="13315" name="Content Placeholder 2"/>
          <p:cNvSpPr>
            <a:spLocks noGrp="1"/>
          </p:cNvSpPr>
          <p:nvPr>
            <p:ph idx="1"/>
          </p:nvPr>
        </p:nvSpPr>
        <p:spPr>
          <a:xfrm>
            <a:off x="99502" y="1037994"/>
            <a:ext cx="3802452" cy="3457575"/>
          </a:xfrm>
        </p:spPr>
        <p:txBody>
          <a:bodyPr/>
          <a:lstStyle/>
          <a:p>
            <a:pPr marL="0" indent="0" rtl="0">
              <a:buNone/>
            </a:pPr>
            <a:r>
              <a:rPr lang="fr-FR" sz="1600"/>
              <a:t>Le paquet IP contient deux adresses IP:</a:t>
            </a:r>
          </a:p>
          <a:p>
            <a:pPr lvl="1" rtl="0"/>
            <a:r>
              <a:rPr lang="fr-FR" sz="1600" b="1"/>
              <a:t>Adresse IP source</a:t>
            </a:r>
            <a:r>
              <a:rPr lang="fr-FR" sz="1600"/>
              <a:t> - L'adresse IP du périphérique expéditeur, source originale du paquet.</a:t>
            </a:r>
          </a:p>
          <a:p>
            <a:pPr lvl="1" rtl="0"/>
            <a:r>
              <a:rPr lang="fr-FR" sz="1600" b="1"/>
              <a:t>Adresse IP de destination</a:t>
            </a:r>
            <a:r>
              <a:rPr lang="fr-FR" sz="1600"/>
              <a:t> - L'adresse IP du périphérique récepteur, destination finale du paquet.</a:t>
            </a:r>
          </a:p>
          <a:p>
            <a:pPr marL="0" indent="0" rtl="0">
              <a:buNone/>
            </a:pPr>
            <a:r>
              <a:rPr lang="fr-FR" sz="1600"/>
              <a:t>Ces adresses peuvent être sur le même lien ou à distance.</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224" y="1232861"/>
            <a:ext cx="4880714"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0497487"/>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757551"/>
          </a:xfrm>
        </p:spPr>
        <p:txBody>
          <a:bodyPr/>
          <a:lstStyle/>
          <a:p>
            <a:pPr rtl="0"/>
            <a:r>
              <a:rPr lang="fr-FR" sz="1600"/>
              <a:t>Accès aux données</a:t>
            </a:r>
            <a:br>
              <a:rPr lang="en-US" altLang="en-US" dirty="0"/>
            </a:br>
            <a:r>
              <a:rPr lang="fr-FR"/>
              <a:t>Adresse logique de la couche 3 (suite)</a:t>
            </a:r>
          </a:p>
        </p:txBody>
      </p:sp>
      <p:sp>
        <p:nvSpPr>
          <p:cNvPr id="13315" name="Content Placeholder 2"/>
          <p:cNvSpPr>
            <a:spLocks noGrp="1"/>
          </p:cNvSpPr>
          <p:nvPr>
            <p:ph idx="1"/>
          </p:nvPr>
        </p:nvSpPr>
        <p:spPr>
          <a:xfrm>
            <a:off x="100013" y="885824"/>
            <a:ext cx="4303036" cy="4071766"/>
          </a:xfrm>
        </p:spPr>
        <p:txBody>
          <a:bodyPr/>
          <a:lstStyle/>
          <a:p>
            <a:pPr marL="0" indent="0" rtl="0">
              <a:buNone/>
            </a:pPr>
            <a:r>
              <a:rPr lang="fr-FR" sz="1600"/>
              <a:t>Une adresse IP contient deux parties:</a:t>
            </a:r>
          </a:p>
          <a:p>
            <a:pPr rtl="0">
              <a:buFont typeface="Arial" panose="020B0604020202020204" pitchFamily="34" charset="0"/>
              <a:buChar char="•"/>
            </a:pPr>
            <a:r>
              <a:rPr lang="fr-FR" sz="1600" b="1"/>
              <a:t>Partie réseau (IPv4) ou préfixe (IPv6)</a:t>
            </a:r>
            <a:r>
              <a:rPr lang="fr-FR" sz="1600"/>
              <a:t>  </a:t>
            </a:r>
          </a:p>
          <a:p>
            <a:pPr lvl="1" rtl="0"/>
            <a:r>
              <a:rPr lang="fr-FR" sz="1500"/>
              <a:t>La partie à l'extrême gauche de l'adresse indique le groupe de réseau dont l'adresse IP est membre.</a:t>
            </a:r>
          </a:p>
          <a:p>
            <a:pPr lvl="1" rtl="0"/>
            <a:r>
              <a:rPr lang="fr-FR" sz="1500"/>
              <a:t>Chaque LAN ou WAN aura la même portion réseau.</a:t>
            </a:r>
          </a:p>
          <a:p>
            <a:pPr rtl="0">
              <a:buFont typeface="Arial" panose="020B0604020202020204" pitchFamily="34" charset="0"/>
              <a:buChar char="•"/>
            </a:pPr>
            <a:r>
              <a:rPr lang="fr-FR" sz="1600" b="1"/>
              <a:t>Partie hôte (IPv4) ou ID d'interface (IPv6)</a:t>
            </a:r>
            <a:r>
              <a:rPr lang="fr-FR" sz="1600"/>
              <a:t> </a:t>
            </a:r>
          </a:p>
          <a:p>
            <a:pPr lvl="1" rtl="0"/>
            <a:r>
              <a:rPr lang="fr-FR" sz="1500"/>
              <a:t>La partie restante de l'adresse identifie un appareil spécifique au sein du groupe. </a:t>
            </a:r>
          </a:p>
          <a:p>
            <a:pPr lvl="1" rtl="0"/>
            <a:r>
              <a:rPr lang="fr-FR" sz="1500"/>
              <a:t>Cette partie est unique pour chaque appareil ou interface sur le réseau.</a:t>
            </a:r>
          </a:p>
          <a:p>
            <a:endParaRPr lang="en-CA" altLang="en-US" dirty="0"/>
          </a:p>
          <a:p>
            <a:pPr marL="0" indent="0">
              <a:buNone/>
            </a:pPr>
            <a:endParaRPr lang="en-CA"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3062" y="1237106"/>
            <a:ext cx="4640938" cy="266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8420988"/>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fr-FR" sz="1600"/>
              <a:t>Accès aux Données</a:t>
            </a:r>
            <a:br>
              <a:rPr lang="en-US" altLang="en-US" dirty="0"/>
            </a:br>
            <a:r>
              <a:rPr lang="fr-FR"/>
              <a:t>Périphériques sur Le Même Réseau</a:t>
            </a:r>
          </a:p>
        </p:txBody>
      </p:sp>
      <p:sp>
        <p:nvSpPr>
          <p:cNvPr id="13315" name="Content Placeholder 2"/>
          <p:cNvSpPr>
            <a:spLocks noGrp="1"/>
          </p:cNvSpPr>
          <p:nvPr>
            <p:ph idx="1"/>
          </p:nvPr>
        </p:nvSpPr>
        <p:spPr>
          <a:xfrm>
            <a:off x="177155" y="1185062"/>
            <a:ext cx="3788917" cy="3435310"/>
          </a:xfrm>
        </p:spPr>
        <p:txBody>
          <a:bodyPr/>
          <a:lstStyle/>
          <a:p>
            <a:pPr marL="0" indent="0" rtl="0">
              <a:buNone/>
            </a:pPr>
            <a:r>
              <a:rPr lang="fr-FR" sz="1600"/>
              <a:t>Lorsque les péiphériques sont sur le même réseau, la source et la destination auront le même nombre dans la partie réseau de l'adresse.</a:t>
            </a:r>
          </a:p>
          <a:p>
            <a:pPr lvl="1" rtl="0"/>
            <a:r>
              <a:rPr lang="fr-FR" sz="1600"/>
              <a:t>PC1 — </a:t>
            </a:r>
            <a:r>
              <a:rPr lang="fr-FR" sz="1600" u="sng">
                <a:solidFill>
                  <a:schemeClr val="accent6"/>
                </a:solidFill>
              </a:rPr>
              <a:t>192.168.1</a:t>
            </a:r>
            <a:r>
              <a:rPr lang="fr-FR" sz="1600"/>
              <a:t>.110</a:t>
            </a:r>
          </a:p>
          <a:p>
            <a:pPr lvl="1" rtl="0"/>
            <a:r>
              <a:rPr lang="fr-FR" sz="1600"/>
              <a:t>Serveur FTP — </a:t>
            </a:r>
            <a:r>
              <a:rPr lang="fr-FR" sz="1600" u="sng">
                <a:solidFill>
                  <a:schemeClr val="accent6"/>
                </a:solidFill>
              </a:rPr>
              <a:t>192.168.1</a:t>
            </a:r>
            <a:r>
              <a:rPr lang="fr-FR" sz="1600"/>
              <a:t>.9</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29" y="977494"/>
            <a:ext cx="4643258" cy="2980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5629971"/>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4000" cy="819993"/>
          </a:xfrm>
        </p:spPr>
        <p:txBody>
          <a:bodyPr/>
          <a:lstStyle/>
          <a:p>
            <a:pPr rtl="0"/>
            <a:r>
              <a:rPr lang="fr-FR" sz="1600"/>
              <a:t>Accès aux Données</a:t>
            </a:r>
            <a:br>
              <a:rPr lang="en-US" altLang="en-US" dirty="0"/>
            </a:br>
            <a:r>
              <a:rPr lang="fr-FR"/>
              <a:t>Rôle des adresses de la couche de liaison de données : Même réseau IP</a:t>
            </a:r>
          </a:p>
        </p:txBody>
      </p:sp>
      <p:sp>
        <p:nvSpPr>
          <p:cNvPr id="13315" name="Content Placeholder 2"/>
          <p:cNvSpPr>
            <a:spLocks noGrp="1"/>
          </p:cNvSpPr>
          <p:nvPr>
            <p:ph idx="1"/>
          </p:nvPr>
        </p:nvSpPr>
        <p:spPr>
          <a:xfrm>
            <a:off x="114300" y="861387"/>
            <a:ext cx="4029075" cy="3435310"/>
          </a:xfrm>
        </p:spPr>
        <p:txBody>
          <a:bodyPr/>
          <a:lstStyle/>
          <a:p>
            <a:pPr marL="0" indent="0" rtl="0">
              <a:buNone/>
            </a:pPr>
            <a:r>
              <a:rPr lang="fr-FR" sz="1600"/>
              <a:t>Lorsque les périphériques se trouvent sur le même réseau Ethernet, le bloc de liaison de données utilise l'adresse MAC réelle de la carte réseau de destination.</a:t>
            </a:r>
          </a:p>
          <a:p>
            <a:pPr marL="0" indent="0" rtl="0">
              <a:buNone/>
            </a:pPr>
            <a:r>
              <a:rPr lang="fr-FR" sz="1600"/>
              <a:t>Les adresses MAC sont physiquement incorporées dans la carte réseau Ethernet.</a:t>
            </a:r>
          </a:p>
          <a:p>
            <a:pPr rtl="0">
              <a:buFont typeface="Arial" panose="020B0604020202020204" pitchFamily="34" charset="0"/>
              <a:buChar char="•"/>
            </a:pPr>
            <a:r>
              <a:rPr lang="fr-FR" sz="1600"/>
              <a:t>L'adresse MAC source sera celle de l'expéditeur sur le lien.</a:t>
            </a:r>
          </a:p>
          <a:p>
            <a:pPr rtl="0">
              <a:buFont typeface="Arial" panose="020B0604020202020204" pitchFamily="34" charset="0"/>
              <a:buChar char="•"/>
            </a:pPr>
            <a:r>
              <a:rPr lang="fr-FR" sz="1600"/>
              <a:t>L'adresse MAC de destination sera toujours sur le même lien que la source, même si la destination finale est distante.</a:t>
            </a:r>
          </a:p>
          <a:p>
            <a:pPr marL="0" indent="0">
              <a:buNone/>
            </a:pPr>
            <a:endParaRPr lang="en-CA" altLang="en-US" dirty="0"/>
          </a:p>
        </p:txBody>
      </p:sp>
      <p:pic>
        <p:nvPicPr>
          <p:cNvPr id="2" name="Picture 1"/>
          <p:cNvPicPr>
            <a:picLocks noChangeAspect="1"/>
          </p:cNvPicPr>
          <p:nvPr/>
        </p:nvPicPr>
        <p:blipFill>
          <a:blip r:embed="rId3"/>
          <a:stretch>
            <a:fillRect/>
          </a:stretch>
        </p:blipFill>
        <p:spPr>
          <a:xfrm>
            <a:off x="4399440" y="861386"/>
            <a:ext cx="4472943" cy="2933866"/>
          </a:xfrm>
          <a:prstGeom prst="rect">
            <a:avLst/>
          </a:prstGeom>
        </p:spPr>
      </p:pic>
    </p:spTree>
    <p:extLst>
      <p:ext uri="{BB962C8B-B14F-4D97-AF65-F5344CB8AC3E}">
        <p14:creationId xmlns:p14="http://schemas.microsoft.com/office/powerpoint/2010/main" val="171188992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41393"/>
            <a:ext cx="9143999" cy="819993"/>
          </a:xfrm>
        </p:spPr>
        <p:txBody>
          <a:bodyPr/>
          <a:lstStyle/>
          <a:p>
            <a:pPr rtl="0"/>
            <a:r>
              <a:rPr lang="fr-FR" sz="1600"/>
              <a:t>Accès aux Données</a:t>
            </a:r>
            <a:br>
              <a:rPr lang="en-US" altLang="en-US" dirty="0"/>
            </a:br>
            <a:r>
              <a:rPr lang="fr-FR"/>
              <a:t>Périphériques sur un réseau distant</a:t>
            </a:r>
          </a:p>
        </p:txBody>
      </p:sp>
      <p:sp>
        <p:nvSpPr>
          <p:cNvPr id="13315" name="Content Placeholder 2"/>
          <p:cNvSpPr>
            <a:spLocks noGrp="1"/>
          </p:cNvSpPr>
          <p:nvPr>
            <p:ph idx="1"/>
          </p:nvPr>
        </p:nvSpPr>
        <p:spPr>
          <a:xfrm>
            <a:off x="114301" y="861387"/>
            <a:ext cx="3935186" cy="3592626"/>
          </a:xfrm>
        </p:spPr>
        <p:txBody>
          <a:bodyPr/>
          <a:lstStyle/>
          <a:p>
            <a:pPr rtl="0">
              <a:buFont typeface="Arial" panose="020B0604020202020204" pitchFamily="34" charset="0"/>
              <a:buChar char="•"/>
            </a:pPr>
            <a:r>
              <a:rPr lang="fr-FR" sz="1600"/>
              <a:t>Que se passe-t-il lorsque la destination réelle (ultime) n'est pas sur le même réseau local et est distante? </a:t>
            </a:r>
          </a:p>
          <a:p>
            <a:pPr rtl="0">
              <a:buFont typeface="Arial" panose="020B0604020202020204" pitchFamily="34" charset="0"/>
              <a:buChar char="•"/>
            </a:pPr>
            <a:r>
              <a:rPr lang="fr-FR" sz="1600"/>
              <a:t>Que se passe-t-il lorsque PC1 tente d'atteindre le serveur Web?</a:t>
            </a:r>
          </a:p>
          <a:p>
            <a:pPr rtl="0">
              <a:buFont typeface="Arial" panose="020B0604020202020204" pitchFamily="34" charset="0"/>
              <a:buChar char="•"/>
            </a:pPr>
            <a:r>
              <a:rPr lang="fr-FR" sz="1600"/>
              <a:t>Cela affecte-t-il les couches réseau et liaison de données?</a:t>
            </a:r>
          </a:p>
          <a:p>
            <a:pPr marL="142875" lvl="1"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20121060"/>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819993"/>
          </a:xfrm>
        </p:spPr>
        <p:txBody>
          <a:bodyPr/>
          <a:lstStyle/>
          <a:p>
            <a:pPr rtl="0"/>
            <a:r>
              <a:rPr lang="fr-FR" sz="1600"/>
              <a:t>Accès aux Données</a:t>
            </a:r>
            <a:br>
              <a:rPr lang="en-US" altLang="en-US" dirty="0"/>
            </a:br>
            <a:r>
              <a:rPr lang="fr-FR"/>
              <a:t>Rôle des adresses de la couche réseau</a:t>
            </a:r>
          </a:p>
        </p:txBody>
      </p:sp>
      <p:sp>
        <p:nvSpPr>
          <p:cNvPr id="13315" name="Content Placeholder 2"/>
          <p:cNvSpPr>
            <a:spLocks noGrp="1"/>
          </p:cNvSpPr>
          <p:nvPr>
            <p:ph idx="1"/>
          </p:nvPr>
        </p:nvSpPr>
        <p:spPr>
          <a:xfrm>
            <a:off x="114301" y="861387"/>
            <a:ext cx="3862788" cy="3592626"/>
          </a:xfrm>
        </p:spPr>
        <p:txBody>
          <a:bodyPr/>
          <a:lstStyle/>
          <a:p>
            <a:pPr marL="0" indent="0" rtl="0">
              <a:buNone/>
            </a:pPr>
            <a:r>
              <a:rPr lang="fr-FR" sz="1600"/>
              <a:t>Lorsque la source et la destination ont une partie réseau différente, cela signifie qu'ils se trouvent sur des réseaux différents.</a:t>
            </a:r>
          </a:p>
          <a:p>
            <a:pPr lvl="1" rtl="0"/>
            <a:r>
              <a:rPr lang="fr-FR" sz="1600"/>
              <a:t>P1 — 192.168.1</a:t>
            </a:r>
          </a:p>
          <a:p>
            <a:pPr lvl="1" rtl="0"/>
            <a:r>
              <a:rPr lang="fr-FR" sz="1600"/>
              <a:t>Serveur Web — 172.16.1</a:t>
            </a:r>
          </a:p>
          <a:p>
            <a:pPr marL="0" indent="0">
              <a:buNone/>
            </a:pPr>
            <a:endParaRPr lang="en-CA" altLang="en-US" dirty="0"/>
          </a:p>
          <a:p>
            <a:pPr marL="0" indent="0">
              <a:buNone/>
            </a:pPr>
            <a:endParaRPr lang="en-CA" altLang="en-US" dirty="0"/>
          </a:p>
        </p:txBody>
      </p:sp>
      <p:pic>
        <p:nvPicPr>
          <p:cNvPr id="3" name="Picture 2"/>
          <p:cNvPicPr>
            <a:picLocks noChangeAspect="1"/>
          </p:cNvPicPr>
          <p:nvPr/>
        </p:nvPicPr>
        <p:blipFill>
          <a:blip r:embed="rId3"/>
          <a:stretch>
            <a:fillRect/>
          </a:stretch>
        </p:blipFill>
        <p:spPr>
          <a:xfrm>
            <a:off x="4143375" y="1037350"/>
            <a:ext cx="4884533" cy="3240700"/>
          </a:xfrm>
          <a:prstGeom prst="rect">
            <a:avLst/>
          </a:prstGeom>
        </p:spPr>
      </p:pic>
    </p:spTree>
    <p:extLst>
      <p:ext uri="{BB962C8B-B14F-4D97-AF65-F5344CB8AC3E}">
        <p14:creationId xmlns:p14="http://schemas.microsoft.com/office/powerpoint/2010/main" val="115286459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4"/>
            <a:ext cx="9144000" cy="743794"/>
          </a:xfrm>
        </p:spPr>
        <p:txBody>
          <a:bodyPr/>
          <a:lstStyle/>
          <a:p>
            <a:pPr rtl="0"/>
            <a:r>
              <a:rPr lang="fr-FR" sz="1600"/>
              <a:t>Accès aux Données</a:t>
            </a:r>
            <a:br>
              <a:rPr lang="en-US" altLang="en-US" dirty="0"/>
            </a:br>
            <a:r>
              <a:rPr lang="fr-FR"/>
              <a:t>Rôle des adresses de la couche de liaison de données : Différents réseaux IP</a:t>
            </a:r>
          </a:p>
        </p:txBody>
      </p:sp>
      <p:sp>
        <p:nvSpPr>
          <p:cNvPr id="13315" name="Content Placeholder 2"/>
          <p:cNvSpPr>
            <a:spLocks noGrp="1"/>
          </p:cNvSpPr>
          <p:nvPr>
            <p:ph idx="1"/>
          </p:nvPr>
        </p:nvSpPr>
        <p:spPr>
          <a:xfrm>
            <a:off x="114301" y="785187"/>
            <a:ext cx="4036523" cy="3901113"/>
          </a:xfrm>
        </p:spPr>
        <p:txBody>
          <a:bodyPr/>
          <a:lstStyle/>
          <a:p>
            <a:pPr marL="0" indent="0" rtl="0">
              <a:buNone/>
            </a:pPr>
            <a:r>
              <a:rPr lang="fr-FR"/>
              <a:t>Lorsque la destination finale est distante, la couche 3 fournit à la couche 2 l'adresse IP de la passerelle par défaut locale, également connue sous le nom d'adresse du routeur.</a:t>
            </a:r>
          </a:p>
          <a:p>
            <a:pPr rtl="0">
              <a:buFont typeface="Arial" panose="020B0604020202020204" pitchFamily="34" charset="0"/>
              <a:buChar char="•"/>
            </a:pPr>
            <a:r>
              <a:rPr lang="fr-FR"/>
              <a:t>La passerelle par défaut (DGW) est l'adresse IP de l'interface du routeur qui fait partie de ce réseau local et sera la "porte" ou la "passerelle" vers tous les autres sites distants.</a:t>
            </a:r>
          </a:p>
          <a:p>
            <a:pPr rtl="0">
              <a:buFont typeface="Arial" panose="020B0604020202020204" pitchFamily="34" charset="0"/>
              <a:buChar char="•"/>
            </a:pPr>
            <a:r>
              <a:rPr lang="fr-FR"/>
              <a:t>Tous les périphériques du réseau local doivent être informés de cette adresse ou leur trafic sera limité au réseau local uniquement. </a:t>
            </a:r>
          </a:p>
          <a:p>
            <a:pPr rtl="0">
              <a:buFont typeface="Arial" panose="020B0604020202020204" pitchFamily="34" charset="0"/>
              <a:buChar char="•"/>
            </a:pPr>
            <a:r>
              <a:rPr lang="fr-FR"/>
              <a:t>Une fois que la couche 2 sur PC1 est acheminée à la passerelle par défaut (Routeur), le routeur peut alors démarrer le processus de routage pour obtenir les informations vers la destination réelle. </a:t>
            </a:r>
          </a:p>
          <a:p>
            <a:pPr marL="0" indent="0">
              <a:buNone/>
            </a:pPr>
            <a:endParaRPr lang="en-CA" alt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824" y="1188719"/>
            <a:ext cx="4878875" cy="3310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393180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Établissement de la règle</a:t>
            </a:r>
          </a:p>
        </p:txBody>
      </p:sp>
      <p:sp>
        <p:nvSpPr>
          <p:cNvPr id="8195" name="Rectangle 6"/>
          <p:cNvSpPr>
            <a:spLocks noGrp="1" noChangeArrowheads="1"/>
          </p:cNvSpPr>
          <p:nvPr>
            <p:ph idx="1"/>
          </p:nvPr>
        </p:nvSpPr>
        <p:spPr>
          <a:xfrm>
            <a:off x="100858" y="858446"/>
            <a:ext cx="8853286" cy="1339934"/>
          </a:xfrm>
        </p:spPr>
        <p:txBody>
          <a:bodyPr/>
          <a:lstStyle/>
          <a:p>
            <a:pPr rtl="0">
              <a:buFont typeface="Arial" panose="020B0604020202020204" pitchFamily="34" charset="0"/>
              <a:buChar char="•"/>
            </a:pPr>
            <a:r>
              <a:rPr lang="fr-FR" sz="1600"/>
              <a:t>Les personnes doivent utiliser des règles ou des accords établis pour régir la conversation.</a:t>
            </a:r>
          </a:p>
          <a:p>
            <a:pPr rtl="0">
              <a:buFont typeface="Arial" panose="020B0604020202020204" pitchFamily="34" charset="0"/>
              <a:buChar char="•"/>
            </a:pPr>
            <a:r>
              <a:rPr lang="fr-FR" sz="1600"/>
              <a:t>Le premier message est difficile à lire car il n'est pas formaté correctement. La seconde montre le message correctement formaté</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728" y="2024578"/>
            <a:ext cx="6282050" cy="1166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3053" y="3424014"/>
            <a:ext cx="6373400" cy="1205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744275"/>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995957"/>
          </a:xfrm>
        </p:spPr>
        <p:txBody>
          <a:bodyPr/>
          <a:lstStyle/>
          <a:p>
            <a:pPr rtl="0"/>
            <a:r>
              <a:rPr lang="fr-FR" sz="1600"/>
              <a:t>Accès aux Données</a:t>
            </a:r>
            <a:br>
              <a:rPr lang="en-US" altLang="en-US" dirty="0"/>
            </a:br>
            <a:r>
              <a:rPr lang="fr-FR"/>
              <a:t>Rôle des adresses de la couche de liaison de données : Différents réseaux IP (suite)</a:t>
            </a:r>
          </a:p>
        </p:txBody>
      </p:sp>
      <p:sp>
        <p:nvSpPr>
          <p:cNvPr id="13315" name="Content Placeholder 2"/>
          <p:cNvSpPr>
            <a:spLocks noGrp="1"/>
          </p:cNvSpPr>
          <p:nvPr>
            <p:ph idx="1"/>
          </p:nvPr>
        </p:nvSpPr>
        <p:spPr>
          <a:xfrm>
            <a:off x="114301" y="1115568"/>
            <a:ext cx="3935186" cy="3632702"/>
          </a:xfrm>
        </p:spPr>
        <p:txBody>
          <a:bodyPr/>
          <a:lstStyle/>
          <a:p>
            <a:pPr rtl="0">
              <a:buFont typeface="Arial" panose="020B0604020202020204" pitchFamily="34" charset="0"/>
              <a:buChar char="•"/>
            </a:pPr>
            <a:r>
              <a:rPr lang="fr-FR" sz="1600"/>
              <a:t>L'adressage de liaison de données est un adressage local, de sorte qu'il aura une source et une destination pour chaque lien.</a:t>
            </a:r>
          </a:p>
          <a:p>
            <a:pPr rtl="0">
              <a:buFont typeface="Arial" panose="020B0604020202020204" pitchFamily="34" charset="0"/>
              <a:buChar char="•"/>
            </a:pPr>
            <a:r>
              <a:rPr lang="fr-FR" sz="1600"/>
              <a:t>L'adressage MAC pour le premier segment est:</a:t>
            </a:r>
          </a:p>
          <a:p>
            <a:pPr lvl="1" rtl="0"/>
            <a:r>
              <a:rPr lang="fr-FR" sz="1600"/>
              <a:t>Source — AA-AA-AA-AA-AA (PC1) Envoie la trame.</a:t>
            </a:r>
          </a:p>
          <a:p>
            <a:pPr lvl="1" rtl="0"/>
            <a:r>
              <a:rPr lang="fr-FR" sz="1600"/>
              <a:t>Destination — 11-11-11-11-11-11 (R1- MAC de passerelle par défaut) Reçoit la trame.</a:t>
            </a:r>
          </a:p>
          <a:p>
            <a:pPr marL="0" indent="0" rtl="0">
              <a:buNone/>
            </a:pPr>
            <a:r>
              <a:rPr lang="fr-FR" b="1"/>
              <a:t>Remarque : </a:t>
            </a:r>
            <a:r>
              <a:rPr lang="fr-FR"/>
              <a:t>Bien que l'adressage local L2 passe de lien à lien ou saut à saut, l'adressage L3 reste le même. </a:t>
            </a:r>
          </a:p>
          <a:p>
            <a:endParaRPr lang="en-CA" altLang="en-US" dirty="0"/>
          </a:p>
          <a:p>
            <a:pPr marL="0" indent="0">
              <a:buNone/>
            </a:pPr>
            <a:endParaRPr lang="en-CA" altLang="en-US"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2059" y="874527"/>
            <a:ext cx="4215838" cy="2697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869489"/>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3749040" cy="861386"/>
          </a:xfrm>
        </p:spPr>
        <p:txBody>
          <a:bodyPr/>
          <a:lstStyle/>
          <a:p>
            <a:pPr rtl="0"/>
            <a:r>
              <a:rPr lang="fr-FR" sz="1600"/>
              <a:t>Accès aux données</a:t>
            </a:r>
            <a:br>
              <a:rPr lang="en-US" altLang="en-US" dirty="0"/>
            </a:br>
            <a:r>
              <a:rPr lang="fr-FR"/>
              <a:t>Adresses des liaisons de données</a:t>
            </a:r>
          </a:p>
        </p:txBody>
      </p:sp>
      <p:sp>
        <p:nvSpPr>
          <p:cNvPr id="13315" name="Content Placeholder 2"/>
          <p:cNvSpPr>
            <a:spLocks noGrp="1"/>
          </p:cNvSpPr>
          <p:nvPr>
            <p:ph idx="1"/>
          </p:nvPr>
        </p:nvSpPr>
        <p:spPr>
          <a:xfrm>
            <a:off x="161925" y="861388"/>
            <a:ext cx="8505825" cy="1676504"/>
          </a:xfrm>
        </p:spPr>
        <p:txBody>
          <a:bodyPr/>
          <a:lstStyle/>
          <a:p>
            <a:pPr rtl="0">
              <a:buFont typeface="Arial" panose="020B0604020202020204" pitchFamily="34" charset="0"/>
              <a:buChar char="•"/>
            </a:pPr>
            <a:r>
              <a:rPr lang="fr-FR" sz="1600"/>
              <a:t>Puisque l'adressage de liaison de données est un adressage local, il aura une source et une destination pour chaque segment ou saut du trajet vers la destination.</a:t>
            </a:r>
          </a:p>
          <a:p>
            <a:pPr rtl="0">
              <a:buFont typeface="Arial" panose="020B0604020202020204" pitchFamily="34" charset="0"/>
              <a:buChar char="•"/>
            </a:pPr>
            <a:r>
              <a:rPr lang="fr-FR" sz="1600"/>
              <a:t>L'adressage MAC pour le premier segment est:</a:t>
            </a:r>
          </a:p>
          <a:p>
            <a:pPr lvl="1" rtl="0"/>
            <a:r>
              <a:rPr lang="fr-FR" sz="1600"/>
              <a:t>Source — (carte réseau PC1) envoie la trame</a:t>
            </a:r>
          </a:p>
          <a:p>
            <a:pPr lvl="1" rtl="0"/>
            <a:r>
              <a:rPr lang="fr-FR" sz="1600"/>
              <a:t>Destination — (premier routeur - interface DGW) reçoit la trame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841" y="2571750"/>
            <a:ext cx="4470787" cy="2164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585817"/>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467224"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190500" y="851863"/>
            <a:ext cx="8248650" cy="1148388"/>
          </a:xfrm>
        </p:spPr>
        <p:txBody>
          <a:bodyPr/>
          <a:lstStyle/>
          <a:p>
            <a:pPr marL="0" indent="0" rtl="0">
              <a:buNone/>
            </a:pPr>
            <a:r>
              <a:rPr lang="fr-FR" sz="1600"/>
              <a:t>L'adressage MAC pour le deuxième saut est:</a:t>
            </a:r>
          </a:p>
          <a:p>
            <a:pPr lvl="1" rtl="0"/>
            <a:r>
              <a:rPr lang="fr-FR" sz="1600"/>
              <a:t>Source — (premier routeur- interface de sortie) envoie la trame</a:t>
            </a:r>
          </a:p>
          <a:p>
            <a:pPr lvl="1" rtl="0"/>
            <a:r>
              <a:rPr lang="fr-FR" sz="1600"/>
              <a:t>Destination — (deuxième routeur) reçoit la trame</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042" y="2080004"/>
            <a:ext cx="5223916" cy="23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599651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0" y="1"/>
            <a:ext cx="4267199"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180975" y="842338"/>
            <a:ext cx="7791449" cy="1205538"/>
          </a:xfrm>
        </p:spPr>
        <p:txBody>
          <a:bodyPr/>
          <a:lstStyle/>
          <a:p>
            <a:pPr marL="0" indent="0" rtl="0">
              <a:buNone/>
            </a:pPr>
            <a:r>
              <a:rPr lang="fr-FR" sz="1600"/>
              <a:t>L'adressage MAC pour le dernier segment est:</a:t>
            </a:r>
          </a:p>
          <a:p>
            <a:pPr lvl="1" rtl="0"/>
            <a:r>
              <a:rPr lang="fr-FR" sz="1600"/>
              <a:t>Source — (Second Router- Interface de sortie) envoie la trame</a:t>
            </a:r>
          </a:p>
          <a:p>
            <a:pPr lvl="1" rtl="0"/>
            <a:r>
              <a:rPr lang="fr-FR" sz="1600"/>
              <a:t>Destination — (carte réseau du serveur Web) reçoit la trame</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3621" y="2137157"/>
            <a:ext cx="5176758"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9652316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1"/>
            <a:ext cx="4581524" cy="861386"/>
          </a:xfrm>
        </p:spPr>
        <p:txBody>
          <a:bodyPr/>
          <a:lstStyle/>
          <a:p>
            <a:pPr rtl="0"/>
            <a:r>
              <a:rPr lang="fr-FR" sz="1600"/>
              <a:t>Accès aux données</a:t>
            </a:r>
            <a:br>
              <a:rPr lang="en-US" altLang="en-US" dirty="0"/>
            </a:br>
            <a:r>
              <a:rPr lang="fr-FR"/>
              <a:t>Adresses des liaisons de données (suite)</a:t>
            </a:r>
          </a:p>
        </p:txBody>
      </p:sp>
      <p:sp>
        <p:nvSpPr>
          <p:cNvPr id="13315" name="Content Placeholder 2"/>
          <p:cNvSpPr>
            <a:spLocks noGrp="1"/>
          </p:cNvSpPr>
          <p:nvPr>
            <p:ph idx="1"/>
          </p:nvPr>
        </p:nvSpPr>
        <p:spPr>
          <a:xfrm>
            <a:off x="200025" y="832813"/>
            <a:ext cx="8620125" cy="1205538"/>
          </a:xfrm>
        </p:spPr>
        <p:txBody>
          <a:bodyPr/>
          <a:lstStyle/>
          <a:p>
            <a:pPr rtl="0">
              <a:buFont typeface="Arial" panose="020B0604020202020204" pitchFamily="34" charset="0"/>
              <a:buChar char="•"/>
            </a:pPr>
            <a:r>
              <a:rPr lang="fr-FR" sz="1600"/>
              <a:t>Remarquez que le paquet n'est pas modifié, mais que la trame est changée, donc l'adressage IP L3 ne change pas de segment en segment comme l'adressage MAC L2.</a:t>
            </a:r>
          </a:p>
          <a:p>
            <a:pPr rtl="0">
              <a:buFont typeface="Arial" panose="020B0604020202020204" pitchFamily="34" charset="0"/>
              <a:buChar char="•"/>
            </a:pPr>
            <a:r>
              <a:rPr lang="fr-FR" sz="1600"/>
              <a:t>L'adressage L3 reste le même car il est global et la destination ultime est toujours le serveur Web.</a:t>
            </a:r>
          </a:p>
        </p:txBody>
      </p:sp>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660" y="2182128"/>
            <a:ext cx="5221729" cy="22795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469781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91851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Établissement de la règle (Suite)</a:t>
            </a:r>
          </a:p>
        </p:txBody>
      </p:sp>
      <p:sp>
        <p:nvSpPr>
          <p:cNvPr id="8195" name="Rectangle 6"/>
          <p:cNvSpPr>
            <a:spLocks noGrp="1" noChangeArrowheads="1"/>
          </p:cNvSpPr>
          <p:nvPr>
            <p:ph idx="1"/>
          </p:nvPr>
        </p:nvSpPr>
        <p:spPr>
          <a:xfrm>
            <a:off x="100858" y="858446"/>
            <a:ext cx="8853286" cy="1827604"/>
          </a:xfrm>
        </p:spPr>
        <p:txBody>
          <a:bodyPr/>
          <a:lstStyle/>
          <a:p>
            <a:pPr marL="0" indent="0" rtl="0">
              <a:buNone/>
            </a:pPr>
            <a:r>
              <a:rPr lang="fr-FR" sz="1800"/>
              <a:t>Les protocoles doivent prendre en compte les éléments suivants :</a:t>
            </a:r>
          </a:p>
          <a:p>
            <a:pPr lvl="1" rtl="0"/>
            <a:r>
              <a:rPr lang="fr-FR" sz="1800"/>
              <a:t>l'identification de l'expéditeur et du destinataire ;</a:t>
            </a:r>
          </a:p>
          <a:p>
            <a:pPr lvl="1" rtl="0"/>
            <a:r>
              <a:rPr lang="fr-FR" sz="1800"/>
              <a:t>l'utilisation d'une langue et d'une syntaxe communes ;</a:t>
            </a:r>
          </a:p>
          <a:p>
            <a:pPr lvl="1" rtl="0"/>
            <a:r>
              <a:rPr lang="fr-FR" sz="1800"/>
              <a:t>Vitesse et délais de livraison ;</a:t>
            </a:r>
          </a:p>
          <a:p>
            <a:pPr lvl="1" rtl="0"/>
            <a:r>
              <a:rPr lang="fr-FR" sz="1800"/>
              <a:t>la demande de confirmation ou d'accusé de réception.</a:t>
            </a:r>
          </a:p>
          <a:p>
            <a:pPr lvl="1"/>
            <a:endParaRPr lang="en-US" dirty="0"/>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Exigences Relatives au Protocole Réseau</a:t>
            </a:r>
          </a:p>
        </p:txBody>
      </p:sp>
      <p:sp>
        <p:nvSpPr>
          <p:cNvPr id="8195" name="Rectangle 6"/>
          <p:cNvSpPr>
            <a:spLocks noGrp="1" noChangeArrowheads="1"/>
          </p:cNvSpPr>
          <p:nvPr>
            <p:ph idx="1"/>
          </p:nvPr>
        </p:nvSpPr>
        <p:spPr>
          <a:xfrm>
            <a:off x="100858" y="858445"/>
            <a:ext cx="8853286" cy="3060411"/>
          </a:xfrm>
        </p:spPr>
        <p:txBody>
          <a:bodyPr/>
          <a:lstStyle/>
          <a:p>
            <a:pPr marL="0" indent="0" rtl="0">
              <a:buNone/>
            </a:pPr>
            <a:r>
              <a:rPr lang="fr-FR" sz="1800"/>
              <a:t>Les protocoles informatiques communs doivent être en accord et comprendre les exigences suivantes: </a:t>
            </a:r>
          </a:p>
          <a:p>
            <a:pPr lvl="1" rtl="0"/>
            <a:r>
              <a:rPr lang="fr-FR" sz="1800"/>
              <a:t>Codage des messages</a:t>
            </a:r>
          </a:p>
          <a:p>
            <a:pPr lvl="1" rtl="0"/>
            <a:r>
              <a:rPr lang="fr-FR" sz="1800"/>
              <a:t>Format et encapsulation des messages</a:t>
            </a:r>
          </a:p>
          <a:p>
            <a:pPr lvl="1" rtl="0"/>
            <a:r>
              <a:rPr lang="fr-FR" sz="1800"/>
              <a:t>La taille du message</a:t>
            </a:r>
          </a:p>
          <a:p>
            <a:pPr lvl="1" rtl="0"/>
            <a:r>
              <a:rPr lang="fr-FR" sz="1800"/>
              <a:t>Synchronisation des messages</a:t>
            </a:r>
          </a:p>
          <a:p>
            <a:pPr lvl="1" rtl="0"/>
            <a:r>
              <a:rPr lang="fr-FR" sz="1800"/>
              <a:t>Options de remise des messages</a:t>
            </a:r>
          </a:p>
          <a:p>
            <a:pPr lvl="1"/>
            <a:endParaRPr lang="en-US" dirty="0"/>
          </a:p>
        </p:txBody>
      </p:sp>
    </p:spTree>
    <p:extLst>
      <p:ext uri="{BB962C8B-B14F-4D97-AF65-F5344CB8AC3E}">
        <p14:creationId xmlns:p14="http://schemas.microsoft.com/office/powerpoint/2010/main" val="217961573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Codage des Messages</a:t>
            </a:r>
          </a:p>
        </p:txBody>
      </p:sp>
      <p:sp>
        <p:nvSpPr>
          <p:cNvPr id="8195" name="Rectangle 6"/>
          <p:cNvSpPr>
            <a:spLocks noGrp="1" noChangeArrowheads="1"/>
          </p:cNvSpPr>
          <p:nvPr>
            <p:ph idx="1"/>
          </p:nvPr>
        </p:nvSpPr>
        <p:spPr>
          <a:xfrm>
            <a:off x="124609" y="894073"/>
            <a:ext cx="8853286" cy="1068077"/>
          </a:xfrm>
        </p:spPr>
        <p:txBody>
          <a:bodyPr/>
          <a:lstStyle/>
          <a:p>
            <a:pPr rtl="0">
              <a:buFont typeface="Arial" panose="020B0604020202020204" pitchFamily="34" charset="0"/>
              <a:buChar char="•"/>
            </a:pPr>
            <a:r>
              <a:rPr lang="fr-FR" sz="1800"/>
              <a:t>Le codage est le processus de conversion des informations vers un autre format acceptable, à des fins de transmission. </a:t>
            </a:r>
          </a:p>
          <a:p>
            <a:pPr rtl="0">
              <a:buFont typeface="Arial" panose="020B0604020202020204" pitchFamily="34" charset="0"/>
              <a:buChar char="•"/>
            </a:pPr>
            <a:r>
              <a:rPr lang="fr-FR" sz="1800"/>
              <a:t>Le décodage inverse ce processus pour interpréter l'information. </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91" y="2089750"/>
            <a:ext cx="4263365" cy="23289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8167" y="2089750"/>
            <a:ext cx="4344573" cy="246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rtl="0"/>
            <a:r>
              <a:rPr lang="fr-FR" sz="1600"/>
              <a:t>Les Règles</a:t>
            </a:r>
            <a:br>
              <a:rPr lang="en-US" altLang="en-US" dirty="0"/>
            </a:br>
            <a:r>
              <a:rPr lang="fr-FR"/>
              <a:t>Format et Encapsulation des Messages</a:t>
            </a:r>
          </a:p>
        </p:txBody>
      </p:sp>
      <p:sp>
        <p:nvSpPr>
          <p:cNvPr id="8195" name="Rectangle 6"/>
          <p:cNvSpPr>
            <a:spLocks noGrp="1" noChangeArrowheads="1"/>
          </p:cNvSpPr>
          <p:nvPr>
            <p:ph idx="1"/>
          </p:nvPr>
        </p:nvSpPr>
        <p:spPr>
          <a:xfrm>
            <a:off x="124609" y="894074"/>
            <a:ext cx="8853286" cy="1065356"/>
          </a:xfrm>
        </p:spPr>
        <p:txBody>
          <a:bodyPr/>
          <a:lstStyle/>
          <a:p>
            <a:pPr rtl="0">
              <a:buFont typeface="Arial" panose="020B0604020202020204" pitchFamily="34" charset="0"/>
              <a:buChar char="•"/>
            </a:pPr>
            <a:r>
              <a:rPr lang="fr-FR" sz="1800"/>
              <a:t>Lorsqu'un message est envoyé de la source à la destination, il doit suivre un format ou une structure spécifique. </a:t>
            </a:r>
          </a:p>
          <a:p>
            <a:pPr rtl="0">
              <a:buFont typeface="Arial" panose="020B0604020202020204" pitchFamily="34" charset="0"/>
              <a:buChar char="•"/>
            </a:pPr>
            <a:r>
              <a:rPr lang="fr-FR" sz="1800"/>
              <a:t>Les formats des messages dépendent du type de message et du type de canal utilisés pour remettre le message. </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0531" y="2054560"/>
            <a:ext cx="2578325" cy="2791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054559"/>
            <a:ext cx="4197785" cy="2791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058414"/>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19676</TotalTime>
  <Words>4355</Words>
  <Application>Microsoft Office PowerPoint</Application>
  <PresentationFormat>Affichage à l'écran (16:9)</PresentationFormat>
  <Paragraphs>517</Paragraphs>
  <Slides>55</Slides>
  <Notes>54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55</vt:i4>
      </vt:variant>
    </vt:vector>
  </HeadingPairs>
  <TitlesOfParts>
    <vt:vector size="60" baseType="lpstr">
      <vt:lpstr>Arial</vt:lpstr>
      <vt:lpstr>Calibri</vt:lpstr>
      <vt:lpstr>CiscoSans ExtraLight</vt:lpstr>
      <vt:lpstr>Wingdings</vt:lpstr>
      <vt:lpstr>Default Theme</vt:lpstr>
      <vt:lpstr>Module 3: Protocoles et Modèles</vt:lpstr>
      <vt:lpstr>3.1 Les Règles</vt:lpstr>
      <vt:lpstr>Les Règles Fondamentaux de La Communication</vt:lpstr>
      <vt:lpstr>Les Règles Fondamentaux de La Communication</vt:lpstr>
      <vt:lpstr>Les Règles Établissement de la règle</vt:lpstr>
      <vt:lpstr>Les Règles Établissement de la règle (Suite)</vt:lpstr>
      <vt:lpstr>Les Règles Exigences Relatives au Protocole Réseau</vt:lpstr>
      <vt:lpstr>Les Règles Codage des Messages</vt:lpstr>
      <vt:lpstr>Les Règles Format et Encapsulation des Messages</vt:lpstr>
      <vt:lpstr>Les Règles Taille du Message</vt:lpstr>
      <vt:lpstr>Les Règles Synchronisation du Message</vt:lpstr>
      <vt:lpstr>Les Règles Options de remise du Message</vt:lpstr>
      <vt:lpstr>Les Règles Remarque sur l'Icône du Nœud</vt:lpstr>
      <vt:lpstr>3.2 Protocoles</vt:lpstr>
      <vt:lpstr>Protocoles Aperçu du Protocole Réseau</vt:lpstr>
      <vt:lpstr>Protocoles Fonctions de Protocole Réseau</vt:lpstr>
      <vt:lpstr>Protocoles Interaction de Protocole</vt:lpstr>
      <vt:lpstr>3.3 Suites de protocoles</vt:lpstr>
      <vt:lpstr>Suites de Protocoles Suites de Protocoles Réseau</vt:lpstr>
      <vt:lpstr>Suites de Protocoles Évolution des Suites de Protocole</vt:lpstr>
      <vt:lpstr>Suites de Protocole Exemple de protocole TCP/IP</vt:lpstr>
      <vt:lpstr>Suites de Protocoles Suites de Protocole TCP/IP</vt:lpstr>
      <vt:lpstr>Suite de protocoles Processus de Communication TCP/IP</vt:lpstr>
      <vt:lpstr>3.4 Organismes de Normalisation</vt:lpstr>
      <vt:lpstr>Organismes de Normalisation Normes ouvertes</vt:lpstr>
      <vt:lpstr>Organismes de normalisation Normes Internet</vt:lpstr>
      <vt:lpstr>Organismes de normalisation Normes Internet (suite) </vt:lpstr>
      <vt:lpstr>Organismes de normalisation Normes électroniques et de communication</vt:lpstr>
      <vt:lpstr>3.5 Modèles de Référence</vt:lpstr>
      <vt:lpstr>Modèles de Référence Les Avantages de l'Utilisation d'Un Modèle en Couches</vt:lpstr>
      <vt:lpstr>Modèles de Référence Les Avantages de l'Utilisation d'Un Modèle en Couches (suite)</vt:lpstr>
      <vt:lpstr>Modèles de Référence Le Modèle de Référence OSI</vt:lpstr>
      <vt:lpstr>Modèles de Référence Le Modèle de Référence TCP/IP</vt:lpstr>
      <vt:lpstr>Modèles de Référence Comparaison des modèles OSI et TCP/IP</vt:lpstr>
      <vt:lpstr>3.6 Encapsulation de Données</vt:lpstr>
      <vt:lpstr>Encapsulation des données Segmentation des messages</vt:lpstr>
      <vt:lpstr>Encapsulation de données Séquençage</vt:lpstr>
      <vt:lpstr>Encapsulation de Données Unités de Données du Protocole</vt:lpstr>
      <vt:lpstr>Encapsulation de Données Exemple d'Encapsulation</vt:lpstr>
      <vt:lpstr>Encapsulation de Données Exemple de Désencapsulation</vt:lpstr>
      <vt:lpstr>3.7 Accès aux données</vt:lpstr>
      <vt:lpstr> Addresses d'accès aux données</vt:lpstr>
      <vt:lpstr>Accès aux données Adresse logique de la couche 3</vt:lpstr>
      <vt:lpstr>Accès aux données Adresse logique de la couche 3 (suite)</vt:lpstr>
      <vt:lpstr>Accès aux Données Périphériques sur Le Même Réseau</vt:lpstr>
      <vt:lpstr>Accès aux Données Rôle des adresses de la couche de liaison de données : Même réseau IP</vt:lpstr>
      <vt:lpstr>Accès aux Données Périphériques sur un réseau distant</vt:lpstr>
      <vt:lpstr>Accès aux Données Rôle des adresses de la couche réseau</vt:lpstr>
      <vt:lpstr>Accès aux Données Rôle des adresses de la couche de liaison de données : Différents réseaux IP</vt:lpstr>
      <vt:lpstr>Accès aux Données Rôle des adresses de la couche de liaison de données : Différents réseaux IP (suite)</vt:lpstr>
      <vt:lpstr>Accès aux données Adresses des liaisons de données</vt:lpstr>
      <vt:lpstr>Accès aux données Adresses des liaisons de données (suite)</vt:lpstr>
      <vt:lpstr>Accès aux données Adresses des liaisons de données (suite)</vt:lpstr>
      <vt:lpstr>Accès aux données Adresses des liaisons de données (suite)</vt:lpstr>
      <vt:lpstr>Présentation PowerPoint</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Oueslati Hela</cp:lastModifiedBy>
  <cp:revision>1002</cp:revision>
  <dcterms:created xsi:type="dcterms:W3CDTF">2016-08-22T22:27:36Z</dcterms:created>
  <dcterms:modified xsi:type="dcterms:W3CDTF">2024-10-08T10:03:02Z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