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8"/>
  </p:notesMasterIdLst>
  <p:sldIdLst>
    <p:sldId id="876" r:id="rId2"/>
    <p:sldId id="860" r:id="rId3"/>
    <p:sldId id="759" r:id="rId4"/>
    <p:sldId id="1054" r:id="rId5"/>
    <p:sldId id="1091" r:id="rId6"/>
    <p:sldId id="1092" r:id="rId7"/>
    <p:sldId id="1093" r:id="rId8"/>
    <p:sldId id="1094" r:id="rId9"/>
    <p:sldId id="1095" r:id="rId10"/>
    <p:sldId id="1096" r:id="rId11"/>
    <p:sldId id="1056" r:id="rId12"/>
    <p:sldId id="1097" r:id="rId13"/>
    <p:sldId id="1098" r:id="rId14"/>
    <p:sldId id="1100" r:id="rId15"/>
    <p:sldId id="1101" r:id="rId16"/>
    <p:sldId id="291" r:id="rId17"/>
  </p:sldIdLst>
  <p:sldSz cx="9144000" cy="5143500" type="screen16x9"/>
  <p:notesSz cx="6858000" cy="9144000"/>
  <p:custDataLst>
    <p:tags r:id="rId1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6"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86438" autoAdjust="0"/>
  </p:normalViewPr>
  <p:slideViewPr>
    <p:cSldViewPr snapToGrid="0" showGuides="1">
      <p:cViewPr varScale="1">
        <p:scale>
          <a:sx n="97" d="100"/>
          <a:sy n="97" d="100"/>
        </p:scale>
        <p:origin x="1258" y="77"/>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10/22/2024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Cisco Networking Academy Program</a:t>
            </a:r>
          </a:p>
          <a:p>
            <a:pPr rtl="0"/>
            <a:r>
              <a:rPr lang="fr-FR"/>
              <a:t>Introduction aux Réseaux v7.0 (ITN)</a:t>
            </a:r>
          </a:p>
          <a:p>
            <a:pPr rtl="0"/>
            <a:r>
              <a:rPr lang="fr-FR"/>
              <a:t>Module 5 : Systèmes de numération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5.1.11 — Adresses IPv4</a:t>
            </a:r>
          </a:p>
        </p:txBody>
      </p:sp>
      <p:sp>
        <p:nvSpPr>
          <p:cNvPr id="4" name="Slide Number Placeholder 3"/>
          <p:cNvSpPr>
            <a:spLocks noGrp="1"/>
          </p:cNvSpPr>
          <p:nvPr>
            <p:ph type="sldNum" sz="quarter" idx="5"/>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381479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5.2.1 — Adresses hexadécimales et IPv6</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5.2.1 — Adresses hexadécimales et IPv6</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4087875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5.2.3 - </a:t>
            </a:r>
            <a:r>
              <a:rPr lang="fr-FR" sz="1200"/>
              <a:t>Conversions décimales en hexadécimales</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1961279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5.2 Système hexadécimal</a:t>
            </a:r>
          </a:p>
          <a:p>
            <a:pPr rtl="0"/>
            <a:r>
              <a:rPr lang="fr-FR"/>
              <a:t>5.2.4 - </a:t>
            </a:r>
            <a:r>
              <a:rPr lang="fr-FR" sz="1200"/>
              <a:t>Conversions hexadécimale en décimale</a:t>
            </a:r>
          </a:p>
          <a:p>
            <a:pPr rtl="0"/>
            <a:r>
              <a:rPr lang="fr-FR" sz="1200"/>
              <a:t>5.2.5 — Vérifiez votre compréhension — Système hexadécimale</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674715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5.0- Introduction</a:t>
            </a:r>
          </a:p>
          <a:p>
            <a:pPr rtl="0">
              <a:buFontTx/>
              <a:buNone/>
            </a:pPr>
            <a:r>
              <a:rPr lang="fr-FR"/>
              <a:t>5.0.2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p:txBody>
      </p:sp>
      <p:sp>
        <p:nvSpPr>
          <p:cNvPr id="4" name="Slide Number Placeholder 3"/>
          <p:cNvSpPr>
            <a:spLocks noGrp="1"/>
          </p:cNvSpPr>
          <p:nvPr>
            <p:ph type="sldNum" sz="quarter" idx="10"/>
          </p:nvPr>
        </p:nvSpPr>
        <p:spPr/>
        <p:txBody>
          <a:bodyPr/>
          <a:lstStyle/>
          <a:p>
            <a:pPr rtl="0"/>
            <a:fld id="{5641018C-6CAF-B84E-B92C-ECB119457FBA}" type="slidenum">
              <a:rPr/>
              <a:t>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5.1.1 — Adresses binaires et IPv4</a:t>
            </a:r>
          </a:p>
        </p:txBody>
      </p:sp>
      <p:sp>
        <p:nvSpPr>
          <p:cNvPr id="4" name="Slide Number Placeholder 3"/>
          <p:cNvSpPr>
            <a:spLocks noGrp="1"/>
          </p:cNvSpPr>
          <p:nvPr>
            <p:ph type="sldNum" sz="quarter" idx="5"/>
          </p:nvPr>
        </p:nvSpPr>
        <p:spPr/>
        <p:txBody>
          <a:bodyPr/>
          <a:lstStyle/>
          <a:p>
            <a:pPr rtl="0"/>
            <a:fld id="{5641018C-6CAF-B84E-B92C-ECB119457FBA}" type="slidenum">
              <a:rPr/>
              <a:t>4</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5.1.3 – Notation de position binaire</a:t>
            </a:r>
          </a:p>
        </p:txBody>
      </p:sp>
      <p:sp>
        <p:nvSpPr>
          <p:cNvPr id="4" name="Slide Number Placeholder 3"/>
          <p:cNvSpPr>
            <a:spLocks noGrp="1"/>
          </p:cNvSpPr>
          <p:nvPr>
            <p:ph type="sldNum" sz="quarter" idx="5"/>
          </p:nvPr>
        </p:nvSpPr>
        <p:spPr/>
        <p:txBody>
          <a:bodyPr/>
          <a:lstStyle/>
          <a:p>
            <a:pPr rtl="0"/>
            <a:fld id="{5641018C-6CAF-B84E-B92C-ECB119457FBA}" type="slidenum">
              <a:rPr/>
              <a:t>5</a:t>
            </a:fld>
            <a:endParaRPr/>
          </a:p>
        </p:txBody>
      </p:sp>
    </p:spTree>
    <p:extLst>
      <p:ext uri="{BB962C8B-B14F-4D97-AF65-F5344CB8AC3E}">
        <p14:creationId xmlns:p14="http://schemas.microsoft.com/office/powerpoint/2010/main" val="3157881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5.1.3 – Notation de position binaire</a:t>
            </a:r>
          </a:p>
          <a:p>
            <a:pPr rtl="0"/>
            <a:r>
              <a:rPr lang="fr-FR"/>
              <a:t>5.1.4 — Vérifiez votre compréhension — Système de nombres binaires</a:t>
            </a:r>
          </a:p>
        </p:txBody>
      </p:sp>
      <p:sp>
        <p:nvSpPr>
          <p:cNvPr id="4" name="Slide Number Placeholder 3"/>
          <p:cNvSpPr>
            <a:spLocks noGrp="1"/>
          </p:cNvSpPr>
          <p:nvPr>
            <p:ph type="sldNum" sz="quarter" idx="5"/>
          </p:nvPr>
        </p:nvSpPr>
        <p:spPr/>
        <p:txBody>
          <a:bodyPr/>
          <a:lstStyle/>
          <a:p>
            <a:pPr rtl="0"/>
            <a:fld id="{5641018C-6CAF-B84E-B92C-ECB119457FBA}" type="slidenum">
              <a:rPr/>
              <a:t>6</a:t>
            </a:fld>
            <a:endParaRPr/>
          </a:p>
        </p:txBody>
      </p:sp>
    </p:spTree>
    <p:extLst>
      <p:ext uri="{BB962C8B-B14F-4D97-AF65-F5344CB8AC3E}">
        <p14:creationId xmlns:p14="http://schemas.microsoft.com/office/powerpoint/2010/main" val="1141978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5.1.5 - Convertir les binaires en décimales</a:t>
            </a:r>
          </a:p>
          <a:p>
            <a:pPr rtl="0"/>
            <a:r>
              <a:rPr lang="fr-FR"/>
              <a:t>5.1.6 – Exercice - Conversion de nombres binaires en nombres décimaux</a:t>
            </a:r>
          </a:p>
        </p:txBody>
      </p:sp>
      <p:sp>
        <p:nvSpPr>
          <p:cNvPr id="4" name="Slide Number Placeholder 3"/>
          <p:cNvSpPr>
            <a:spLocks noGrp="1"/>
          </p:cNvSpPr>
          <p:nvPr>
            <p:ph type="sldNum" sz="quarter" idx="5"/>
          </p:nvPr>
        </p:nvSpPr>
        <p:spPr/>
        <p:txBody>
          <a:bodyPr/>
          <a:lstStyle/>
          <a:p>
            <a:pPr rtl="0"/>
            <a:fld id="{5641018C-6CAF-B84E-B92C-ECB119457FBA}" type="slidenum">
              <a:rPr/>
              <a:t>7</a:t>
            </a:fld>
            <a:endParaRPr/>
          </a:p>
        </p:txBody>
      </p:sp>
    </p:spTree>
    <p:extLst>
      <p:ext uri="{BB962C8B-B14F-4D97-AF65-F5344CB8AC3E}">
        <p14:creationId xmlns:p14="http://schemas.microsoft.com/office/powerpoint/2010/main" val="33636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5.1.7 – Conversion décimal vers binaire</a:t>
            </a:r>
          </a:p>
        </p:txBody>
      </p:sp>
      <p:sp>
        <p:nvSpPr>
          <p:cNvPr id="4" name="Slide Number Placeholder 3"/>
          <p:cNvSpPr>
            <a:spLocks noGrp="1"/>
          </p:cNvSpPr>
          <p:nvPr>
            <p:ph type="sldNum" sz="quarter" idx="5"/>
          </p:nvPr>
        </p:nvSpPr>
        <p:spPr/>
        <p:txBody>
          <a:bodyPr/>
          <a:lstStyle/>
          <a:p>
            <a:pPr rtl="0"/>
            <a:fld id="{5641018C-6CAF-B84E-B92C-ECB119457FBA}" type="slidenum">
              <a:rPr/>
              <a:t>8</a:t>
            </a:fld>
            <a:endParaRPr/>
          </a:p>
        </p:txBody>
      </p:sp>
    </p:spTree>
    <p:extLst>
      <p:ext uri="{BB962C8B-B14F-4D97-AF65-F5344CB8AC3E}">
        <p14:creationId xmlns:p14="http://schemas.microsoft.com/office/powerpoint/2010/main" val="503153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5 - Systèmes numériques</a:t>
            </a:r>
          </a:p>
          <a:p>
            <a:pPr rtl="0"/>
            <a:r>
              <a:rPr lang="fr-FR"/>
              <a:t>5.1 Système binaire</a:t>
            </a:r>
          </a:p>
          <a:p>
            <a:pPr rtl="0"/>
            <a:r>
              <a:rPr lang="fr-FR"/>
              <a:t>5.1.8 – Exemple de conversion décimal vers binaire</a:t>
            </a:r>
          </a:p>
          <a:p>
            <a:pPr rtl="0"/>
            <a:r>
              <a:rPr lang="fr-FR"/>
              <a:t>5.1.9 - Exercice - Conversion de nombres binaires en nombres décimaux</a:t>
            </a:r>
          </a:p>
          <a:p>
            <a:pPr rtl="0"/>
            <a:r>
              <a:rPr lang="fr-FR"/>
              <a:t>5.1.10 - Exercice- Jeu binaire</a:t>
            </a:r>
          </a:p>
        </p:txBody>
      </p:sp>
      <p:sp>
        <p:nvSpPr>
          <p:cNvPr id="4" name="Slide Number Placeholder 3"/>
          <p:cNvSpPr>
            <a:spLocks noGrp="1"/>
          </p:cNvSpPr>
          <p:nvPr>
            <p:ph type="sldNum" sz="quarter" idx="5"/>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2541694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5 : Systèmes numériques</a:t>
            </a:r>
          </a:p>
        </p:txBody>
      </p:sp>
      <p:sp>
        <p:nvSpPr>
          <p:cNvPr id="4" name="Subtitle 6">
            <a:extLst>
              <a:ext uri="{FF2B5EF4-FFF2-40B4-BE49-F238E27FC236}">
                <a16:creationId xmlns:a16="http://schemas.microsoft.com/office/drawing/2014/main" id="{8DD39E36-01CA-477F-AEAE-748C42C8B4E2}"/>
              </a:ext>
            </a:extLst>
          </p:cNvPr>
          <p:cNvSpPr txBox="1">
            <a:spLocks/>
          </p:cNvSpPr>
          <p:nvPr/>
        </p:nvSpPr>
        <p:spPr>
          <a:xfrm>
            <a:off x="469497" y="3646043"/>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Adresses IPv4</a:t>
            </a:r>
          </a:p>
        </p:txBody>
      </p:sp>
      <p:sp>
        <p:nvSpPr>
          <p:cNvPr id="5" name="Content Placeholder 4">
            <a:extLst>
              <a:ext uri="{FF2B5EF4-FFF2-40B4-BE49-F238E27FC236}">
                <a16:creationId xmlns:a16="http://schemas.microsoft.com/office/drawing/2014/main" id="{656F18A1-5638-1542-BEEF-C029A45183CB}"/>
              </a:ext>
            </a:extLst>
          </p:cNvPr>
          <p:cNvSpPr>
            <a:spLocks noGrp="1"/>
          </p:cNvSpPr>
          <p:nvPr>
            <p:ph idx="1"/>
          </p:nvPr>
        </p:nvSpPr>
        <p:spPr>
          <a:xfrm>
            <a:off x="474662" y="861238"/>
            <a:ext cx="8280057" cy="1069162"/>
          </a:xfrm>
        </p:spPr>
        <p:txBody>
          <a:bodyPr/>
          <a:lstStyle/>
          <a:p>
            <a:pPr marL="342900" indent="-342900" algn="l" rtl="0">
              <a:buFont typeface="Arial" panose="020B0604020202020204" pitchFamily="34" charset="0"/>
              <a:buChar char="•"/>
            </a:pPr>
            <a:r>
              <a:rPr lang="fr-FR" sz="1800">
                <a:solidFill>
                  <a:srgbClr val="000000"/>
                </a:solidFill>
              </a:rPr>
              <a:t>Les routeurs et les ordinateurs ne comprennent que le binaire, tandis que les humains travaillent en décimal. Il est important pour vous d'acquérir une compréhension approfondie de ces deux systèmes de numérotation et de leur utilisation dans le réseautage.</a:t>
            </a:r>
          </a:p>
        </p:txBody>
      </p:sp>
      <p:pic>
        <p:nvPicPr>
          <p:cNvPr id="7" name="Picture 6">
            <a:extLst>
              <a:ext uri="{FF2B5EF4-FFF2-40B4-BE49-F238E27FC236}">
                <a16:creationId xmlns:a16="http://schemas.microsoft.com/office/drawing/2014/main" id="{E20D8357-5E16-E046-963D-9D92DCC36BBF}"/>
              </a:ext>
            </a:extLst>
          </p:cNvPr>
          <p:cNvPicPr>
            <a:picLocks noChangeAspect="1"/>
          </p:cNvPicPr>
          <p:nvPr/>
        </p:nvPicPr>
        <p:blipFill>
          <a:blip r:embed="rId3"/>
          <a:stretch>
            <a:fillRect/>
          </a:stretch>
        </p:blipFill>
        <p:spPr>
          <a:xfrm>
            <a:off x="670368" y="2027902"/>
            <a:ext cx="7803263" cy="1995265"/>
          </a:xfrm>
          <a:prstGeom prst="rect">
            <a:avLst/>
          </a:prstGeom>
        </p:spPr>
      </p:pic>
    </p:spTree>
    <p:extLst>
      <p:ext uri="{BB962C8B-B14F-4D97-AF65-F5344CB8AC3E}">
        <p14:creationId xmlns:p14="http://schemas.microsoft.com/office/powerpoint/2010/main" val="204822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5.2 Système hexadécimal</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Adresses hexadécimales et IPv6</a:t>
            </a:r>
          </a:p>
        </p:txBody>
      </p:sp>
      <p:sp>
        <p:nvSpPr>
          <p:cNvPr id="5" name="Content Placeholder 4">
            <a:extLst>
              <a:ext uri="{FF2B5EF4-FFF2-40B4-BE49-F238E27FC236}">
                <a16:creationId xmlns:a16="http://schemas.microsoft.com/office/drawing/2014/main" id="{45B2D937-4573-8C4B-B077-4E01156C5276}"/>
              </a:ext>
            </a:extLst>
          </p:cNvPr>
          <p:cNvSpPr>
            <a:spLocks noGrp="1"/>
          </p:cNvSpPr>
          <p:nvPr>
            <p:ph idx="1"/>
          </p:nvPr>
        </p:nvSpPr>
        <p:spPr>
          <a:xfrm>
            <a:off x="474663" y="763736"/>
            <a:ext cx="3331794" cy="3657998"/>
          </a:xfrm>
        </p:spPr>
        <p:txBody>
          <a:bodyPr/>
          <a:lstStyle/>
          <a:p>
            <a:pPr marL="342900" indent="-342900" algn="l" rtl="0">
              <a:buFont typeface="Arial" panose="020B0604020202020204" pitchFamily="34" charset="0"/>
              <a:buChar char="•"/>
            </a:pPr>
            <a:r>
              <a:rPr lang="fr-FR" sz="1600">
                <a:solidFill>
                  <a:srgbClr val="000000"/>
                </a:solidFill>
              </a:rPr>
              <a:t>Pour comprendre les adresses IPv6, vous devez pouvoir convertir hexadécimal en décimal et vice versa.</a:t>
            </a:r>
          </a:p>
          <a:p>
            <a:pPr marL="342900" indent="-342900" algn="l" rtl="0">
              <a:buFont typeface="Arial" panose="020B0604020202020204" pitchFamily="34" charset="0"/>
              <a:buChar char="•"/>
            </a:pPr>
            <a:r>
              <a:rPr lang="fr-FR" sz="1600">
                <a:solidFill>
                  <a:srgbClr val="000000"/>
                </a:solidFill>
              </a:rPr>
              <a:t>Hexadécimal est un système en base seize utilisant les chiffres de 0 à 9 et les lettres de A à F.</a:t>
            </a:r>
          </a:p>
          <a:p>
            <a:pPr marL="342900" indent="-342900" algn="l" rtl="0">
              <a:buFont typeface="Arial" panose="020B0604020202020204" pitchFamily="34" charset="0"/>
              <a:buChar char="•"/>
            </a:pPr>
            <a:r>
              <a:rPr lang="fr-FR" sz="1600">
                <a:solidFill>
                  <a:srgbClr val="000000"/>
                </a:solidFill>
              </a:rPr>
              <a:t>Il est plus facile de représenter une valeur à l'aide d'un seul chiffre hexadécimal que de quatre bits binaires.</a:t>
            </a:r>
          </a:p>
          <a:p>
            <a:pPr marL="342900" indent="-342900" algn="l" rtl="0">
              <a:buFont typeface="Arial" panose="020B0604020202020204" pitchFamily="34" charset="0"/>
              <a:buChar char="•"/>
            </a:pPr>
            <a:r>
              <a:rPr lang="fr-FR" sz="1600">
                <a:solidFill>
                  <a:srgbClr val="000000"/>
                </a:solidFill>
              </a:rPr>
              <a:t>Le format hexadécimal permet de représenter les adresses MAC Ethernet et les adresses IPv6.</a:t>
            </a:r>
          </a:p>
        </p:txBody>
      </p:sp>
      <p:pic>
        <p:nvPicPr>
          <p:cNvPr id="7" name="Picture 6">
            <a:extLst>
              <a:ext uri="{FF2B5EF4-FFF2-40B4-BE49-F238E27FC236}">
                <a16:creationId xmlns:a16="http://schemas.microsoft.com/office/drawing/2014/main" id="{91843AE3-D03A-144A-9406-49FB46A73BD2}"/>
              </a:ext>
            </a:extLst>
          </p:cNvPr>
          <p:cNvPicPr>
            <a:picLocks noChangeAspect="1"/>
          </p:cNvPicPr>
          <p:nvPr/>
        </p:nvPicPr>
        <p:blipFill>
          <a:blip r:embed="rId3"/>
          <a:stretch>
            <a:fillRect/>
          </a:stretch>
        </p:blipFill>
        <p:spPr>
          <a:xfrm>
            <a:off x="3970337" y="763736"/>
            <a:ext cx="4699000" cy="3136900"/>
          </a:xfrm>
          <a:prstGeom prst="rect">
            <a:avLst/>
          </a:prstGeom>
        </p:spPr>
      </p:pic>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Adresses hexadécimales et IPv6 (suite)</a:t>
            </a:r>
          </a:p>
        </p:txBody>
      </p:sp>
      <p:sp>
        <p:nvSpPr>
          <p:cNvPr id="5" name="Content Placeholder 4">
            <a:extLst>
              <a:ext uri="{FF2B5EF4-FFF2-40B4-BE49-F238E27FC236}">
                <a16:creationId xmlns:a16="http://schemas.microsoft.com/office/drawing/2014/main" id="{45B2D937-4573-8C4B-B077-4E01156C5276}"/>
              </a:ext>
            </a:extLst>
          </p:cNvPr>
          <p:cNvSpPr>
            <a:spLocks noGrp="1"/>
          </p:cNvSpPr>
          <p:nvPr>
            <p:ph idx="1"/>
          </p:nvPr>
        </p:nvSpPr>
        <p:spPr>
          <a:xfrm>
            <a:off x="474663" y="763736"/>
            <a:ext cx="3331794" cy="3657998"/>
          </a:xfrm>
        </p:spPr>
        <p:txBody>
          <a:bodyPr/>
          <a:lstStyle/>
          <a:p>
            <a:pPr marL="342900" indent="-342900" algn="l" rtl="0">
              <a:buFont typeface="Arial" panose="020B0604020202020204" pitchFamily="34" charset="0"/>
              <a:buChar char="•"/>
            </a:pPr>
            <a:r>
              <a:rPr lang="fr-FR" sz="1600">
                <a:solidFill>
                  <a:srgbClr val="000000"/>
                </a:solidFill>
              </a:rPr>
              <a:t>Les adresses IPv6 ont une longueur de 128 bits. Tous les groupes de 4 bits sont représentés par un caractère hexadécimal unique Cela fait de l'adresse IPv6 un total de 32 valeurs hexadécimales.</a:t>
            </a:r>
          </a:p>
          <a:p>
            <a:pPr marL="342900" indent="-342900" algn="l" rtl="0">
              <a:buFont typeface="Arial" panose="020B0604020202020204" pitchFamily="34" charset="0"/>
              <a:buChar char="•"/>
            </a:pPr>
            <a:r>
              <a:rPr lang="fr-FR" sz="1600">
                <a:solidFill>
                  <a:srgbClr val="000000"/>
                </a:solidFill>
              </a:rPr>
              <a:t>La figure montre la méthode préférée d'écriture d'une adresse IPv6, chaque X représentant quatre valeurs hexadécimales.</a:t>
            </a:r>
          </a:p>
          <a:p>
            <a:pPr marL="342900" indent="-342900" algn="l" rtl="0">
              <a:buFont typeface="Arial" panose="020B0604020202020204" pitchFamily="34" charset="0"/>
              <a:buChar char="•"/>
            </a:pPr>
            <a:r>
              <a:rPr lang="fr-FR" sz="1600">
                <a:solidFill>
                  <a:srgbClr val="000000"/>
                </a:solidFill>
              </a:rPr>
              <a:t>Chaque groupe de quatre caractères hexadécimaux est désigné comme un hextet.</a:t>
            </a:r>
          </a:p>
        </p:txBody>
      </p:sp>
      <p:pic>
        <p:nvPicPr>
          <p:cNvPr id="4" name="Picture 3">
            <a:extLst>
              <a:ext uri="{FF2B5EF4-FFF2-40B4-BE49-F238E27FC236}">
                <a16:creationId xmlns:a16="http://schemas.microsoft.com/office/drawing/2014/main" id="{8F7C18F6-5C91-FD4A-8ADF-670AFB37CB33}"/>
              </a:ext>
            </a:extLst>
          </p:cNvPr>
          <p:cNvPicPr>
            <a:picLocks noChangeAspect="1"/>
          </p:cNvPicPr>
          <p:nvPr/>
        </p:nvPicPr>
        <p:blipFill>
          <a:blip r:embed="rId3"/>
          <a:stretch>
            <a:fillRect/>
          </a:stretch>
        </p:blipFill>
        <p:spPr>
          <a:xfrm>
            <a:off x="4088422" y="949381"/>
            <a:ext cx="4859344" cy="3244738"/>
          </a:xfrm>
          <a:prstGeom prst="rect">
            <a:avLst/>
          </a:prstGeom>
        </p:spPr>
      </p:pic>
    </p:spTree>
    <p:extLst>
      <p:ext uri="{BB962C8B-B14F-4D97-AF65-F5344CB8AC3E}">
        <p14:creationId xmlns:p14="http://schemas.microsoft.com/office/powerpoint/2010/main" val="2093823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br>
              <a:rPr lang="en-US" dirty="0"/>
            </a:br>
            <a:r>
              <a:rPr lang="fr-FR" sz="2400"/>
              <a:t>Conversions décimales à hexadécimales</a:t>
            </a:r>
          </a:p>
        </p:txBody>
      </p:sp>
      <p:sp>
        <p:nvSpPr>
          <p:cNvPr id="4" name="Content Placeholder 3">
            <a:extLst>
              <a:ext uri="{FF2B5EF4-FFF2-40B4-BE49-F238E27FC236}">
                <a16:creationId xmlns:a16="http://schemas.microsoft.com/office/drawing/2014/main" id="{5B6BDE01-7B44-5940-8AE9-3A778D310F09}"/>
              </a:ext>
            </a:extLst>
          </p:cNvPr>
          <p:cNvSpPr>
            <a:spLocks noGrp="1"/>
          </p:cNvSpPr>
          <p:nvPr>
            <p:ph idx="1"/>
          </p:nvPr>
        </p:nvSpPr>
        <p:spPr>
          <a:xfrm>
            <a:off x="474662" y="850605"/>
            <a:ext cx="8280057" cy="3571129"/>
          </a:xfrm>
        </p:spPr>
        <p:txBody>
          <a:bodyPr/>
          <a:lstStyle/>
          <a:p>
            <a:pPr algn="l" rtl="0"/>
            <a:r>
              <a:rPr lang="fr-FR" sz="1600">
                <a:solidFill>
                  <a:srgbClr val="000000"/>
                </a:solidFill>
              </a:rPr>
              <a:t>Suivez les étapes répertoriées pour convertir des nombres décimaux en valeurs hexadécimales :</a:t>
            </a:r>
          </a:p>
          <a:p>
            <a:pPr marL="285750" indent="-285750" algn="l" rtl="0">
              <a:buFont typeface="Arial" panose="020B0604020202020204" pitchFamily="34" charset="0"/>
              <a:buChar char="•"/>
            </a:pPr>
            <a:r>
              <a:rPr lang="fr-FR" sz="1600">
                <a:solidFill>
                  <a:srgbClr val="000000"/>
                </a:solidFill>
              </a:rPr>
              <a:t>Convertir le nombre décimal en chaînes binaires 8 bits.</a:t>
            </a:r>
          </a:p>
          <a:p>
            <a:pPr marL="285750" indent="-285750" algn="l" rtl="0">
              <a:buFont typeface="Arial" panose="020B0604020202020204" pitchFamily="34" charset="0"/>
              <a:buChar char="•"/>
            </a:pPr>
            <a:r>
              <a:rPr lang="fr-FR" sz="1600">
                <a:solidFill>
                  <a:srgbClr val="000000"/>
                </a:solidFill>
              </a:rPr>
              <a:t>Divisez les chaînes binaires en groupes de quatre à partir de la position la plus à droite.</a:t>
            </a:r>
          </a:p>
          <a:p>
            <a:pPr marL="285750" indent="-285750" algn="l" rtl="0">
              <a:buFont typeface="Arial" panose="020B0604020202020204" pitchFamily="34" charset="0"/>
              <a:buChar char="•"/>
            </a:pPr>
            <a:r>
              <a:rPr lang="fr-FR" sz="1600">
                <a:solidFill>
                  <a:srgbClr val="000000"/>
                </a:solidFill>
              </a:rPr>
              <a:t>Convertissez chacun des quatre nombres binaires en leur équivalent hexadécimal.</a:t>
            </a:r>
          </a:p>
          <a:p>
            <a:pPr algn="l"/>
            <a:endParaRPr lang="en-US" sz="1600" dirty="0">
              <a:solidFill>
                <a:srgbClr val="000000"/>
              </a:solidFill>
            </a:endParaRPr>
          </a:p>
          <a:p>
            <a:pPr algn="l" rtl="0"/>
            <a:r>
              <a:rPr lang="fr-FR" sz="1600">
                <a:solidFill>
                  <a:srgbClr val="000000"/>
                </a:solidFill>
              </a:rPr>
              <a:t>Par exemple, 168 converti en hexadécimal en utilisant le processus en trois étapes.</a:t>
            </a:r>
          </a:p>
          <a:p>
            <a:pPr marL="285750" indent="-285750" algn="l" rtl="0">
              <a:buFont typeface="Arial" panose="020B0604020202020204" pitchFamily="34" charset="0"/>
              <a:buChar char="•"/>
            </a:pPr>
            <a:r>
              <a:rPr lang="fr-FR" sz="1600">
                <a:solidFill>
                  <a:srgbClr val="000000"/>
                </a:solidFill>
              </a:rPr>
              <a:t>168 en binaire est 10101000.</a:t>
            </a:r>
          </a:p>
          <a:p>
            <a:pPr marL="285750" indent="-285750" algn="l" rtl="0">
              <a:buFont typeface="Arial" panose="020B0604020202020204" pitchFamily="34" charset="0"/>
              <a:buChar char="•"/>
            </a:pPr>
            <a:r>
              <a:rPr lang="fr-FR" sz="1600">
                <a:solidFill>
                  <a:srgbClr val="000000"/>
                </a:solidFill>
              </a:rPr>
              <a:t>10101000 dans deux groupes de quatre chiffres binaires est 1010 et 1000.</a:t>
            </a:r>
          </a:p>
          <a:p>
            <a:pPr marL="285750" indent="-285750" algn="l" rtl="0">
              <a:buFont typeface="Arial" panose="020B0604020202020204" pitchFamily="34" charset="0"/>
              <a:buChar char="•"/>
            </a:pPr>
            <a:r>
              <a:rPr lang="fr-FR" sz="1600">
                <a:solidFill>
                  <a:srgbClr val="000000"/>
                </a:solidFill>
              </a:rPr>
              <a:t>1010 est hexadécimal A et 1000 est hexadécimal 8, donc 168 est A8.</a:t>
            </a:r>
          </a:p>
          <a:p>
            <a:pPr algn="l"/>
            <a:endParaRPr lang="en-US" sz="1600" dirty="0">
              <a:solidFill>
                <a:srgbClr val="000000"/>
              </a:solidFill>
            </a:endParaRPr>
          </a:p>
        </p:txBody>
      </p:sp>
    </p:spTree>
    <p:extLst>
      <p:ext uri="{BB962C8B-B14F-4D97-AF65-F5344CB8AC3E}">
        <p14:creationId xmlns:p14="http://schemas.microsoft.com/office/powerpoint/2010/main" val="75309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hexadécimal</a:t>
            </a:r>
            <a:r>
              <a:rPr lang="fr-FR" sz="2400"/>
              <a:t>Conversions hexadécimales à décimales</a:t>
            </a:r>
          </a:p>
        </p:txBody>
      </p:sp>
      <p:sp>
        <p:nvSpPr>
          <p:cNvPr id="4" name="Content Placeholder 3">
            <a:extLst>
              <a:ext uri="{FF2B5EF4-FFF2-40B4-BE49-F238E27FC236}">
                <a16:creationId xmlns:a16="http://schemas.microsoft.com/office/drawing/2014/main" id="{5B6BDE01-7B44-5940-8AE9-3A778D310F09}"/>
              </a:ext>
            </a:extLst>
          </p:cNvPr>
          <p:cNvSpPr>
            <a:spLocks noGrp="1"/>
          </p:cNvSpPr>
          <p:nvPr>
            <p:ph idx="1"/>
          </p:nvPr>
        </p:nvSpPr>
        <p:spPr>
          <a:xfrm>
            <a:off x="474662" y="850605"/>
            <a:ext cx="8280057" cy="3571129"/>
          </a:xfrm>
        </p:spPr>
        <p:txBody>
          <a:bodyPr/>
          <a:lstStyle/>
          <a:p>
            <a:pPr algn="l" rtl="0"/>
            <a:r>
              <a:rPr lang="fr-FR" sz="1600">
                <a:solidFill>
                  <a:srgbClr val="000000"/>
                </a:solidFill>
              </a:rPr>
              <a:t>Suivez les étapes répertoriées pour convertir des nombres hexadécimaux en valeurs décimales :</a:t>
            </a:r>
          </a:p>
          <a:p>
            <a:pPr marL="342900" indent="-342900" algn="l" rtl="0">
              <a:buFont typeface="Arial" panose="020B0604020202020204" pitchFamily="34" charset="0"/>
              <a:buChar char="•"/>
            </a:pPr>
            <a:r>
              <a:rPr lang="fr-FR" sz="1600">
                <a:solidFill>
                  <a:srgbClr val="000000"/>
                </a:solidFill>
              </a:rPr>
              <a:t>Convertir le nombre hexadécimal en chaînes binaires 4 bits.</a:t>
            </a:r>
          </a:p>
          <a:p>
            <a:pPr marL="342900" indent="-342900" algn="l" rtl="0">
              <a:buFont typeface="Arial" panose="020B0604020202020204" pitchFamily="34" charset="0"/>
              <a:buChar char="•"/>
            </a:pPr>
            <a:r>
              <a:rPr lang="fr-FR" sz="1600">
                <a:solidFill>
                  <a:srgbClr val="000000"/>
                </a:solidFill>
              </a:rPr>
              <a:t>Créez un regroupement binaire 8 bits à partir de la position la plus à droite.</a:t>
            </a:r>
          </a:p>
          <a:p>
            <a:pPr marL="342900" indent="-342900" algn="l" rtl="0">
              <a:buFont typeface="Arial" panose="020B0604020202020204" pitchFamily="34" charset="0"/>
              <a:buChar char="•"/>
            </a:pPr>
            <a:r>
              <a:rPr lang="fr-FR" sz="1600">
                <a:solidFill>
                  <a:srgbClr val="000000"/>
                </a:solidFill>
              </a:rPr>
              <a:t>Convertissez chaque regroupement binaire 8 bits en chiffres décimaux équivalents.</a:t>
            </a:r>
          </a:p>
          <a:p>
            <a:pPr algn="l"/>
            <a:endParaRPr lang="en-US" sz="1600" dirty="0">
              <a:solidFill>
                <a:srgbClr val="000000"/>
              </a:solidFill>
            </a:endParaRPr>
          </a:p>
          <a:p>
            <a:pPr algn="l" rtl="0"/>
            <a:r>
              <a:rPr lang="fr-FR" sz="1600">
                <a:solidFill>
                  <a:srgbClr val="000000"/>
                </a:solidFill>
              </a:rPr>
              <a:t>Par exemple, D2 converti en décimal à l'aide du processus en trois étapes :</a:t>
            </a:r>
          </a:p>
          <a:p>
            <a:pPr marL="342900" indent="-342900" algn="l" rtl="0">
              <a:buFont typeface="Arial" panose="020B0604020202020204" pitchFamily="34" charset="0"/>
              <a:buChar char="•"/>
            </a:pPr>
            <a:r>
              <a:rPr lang="fr-FR" sz="1600">
                <a:solidFill>
                  <a:srgbClr val="000000"/>
                </a:solidFill>
              </a:rPr>
              <a:t>D2 dans les chaînes binaires 4 bits est 1110 et 0010.</a:t>
            </a:r>
          </a:p>
          <a:p>
            <a:pPr marL="342900" indent="-342900" algn="l" rtl="0">
              <a:buFont typeface="Arial" panose="020B0604020202020204" pitchFamily="34" charset="0"/>
              <a:buChar char="•"/>
            </a:pPr>
            <a:r>
              <a:rPr lang="fr-FR" sz="1600">
                <a:solidFill>
                  <a:srgbClr val="000000"/>
                </a:solidFill>
              </a:rPr>
              <a:t>1110 et 0010 est 11100010 dans un groupe 8 bits.</a:t>
            </a:r>
          </a:p>
          <a:p>
            <a:pPr marL="342900" indent="-342900" algn="l" rtl="0">
              <a:buFont typeface="Arial" panose="020B0604020202020204" pitchFamily="34" charset="0"/>
              <a:buChar char="•"/>
            </a:pPr>
            <a:r>
              <a:rPr lang="fr-FR" sz="1600">
                <a:solidFill>
                  <a:srgbClr val="000000"/>
                </a:solidFill>
              </a:rPr>
              <a:t>11100010 en binaire est équivalent à 210 en décimal, donc D2 est 210 est décimal</a:t>
            </a:r>
          </a:p>
        </p:txBody>
      </p:sp>
    </p:spTree>
    <p:extLst>
      <p:ext uri="{BB962C8B-B14F-4D97-AF65-F5344CB8AC3E}">
        <p14:creationId xmlns:p14="http://schemas.microsoft.com/office/powerpoint/2010/main" val="2836564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14" name="Rectangle 1">
            <a:extLst>
              <a:ext uri="{FF2B5EF4-FFF2-40B4-BE49-F238E27FC236}">
                <a16:creationId xmlns:a16="http://schemas.microsoft.com/office/drawing/2014/main" id="{1BC18D5F-2DAE-4928-9876-7F81DBAC95D3}"/>
              </a:ext>
            </a:extLst>
          </p:cNvPr>
          <p:cNvSpPr>
            <a:spLocks noGrp="1" noChangeArrowheads="1"/>
          </p:cNvSpPr>
          <p:nvPr>
            <p:ph idx="1"/>
          </p:nvPr>
        </p:nvSpPr>
        <p:spPr bwMode="auto">
          <a:xfrm>
            <a:off x="144462" y="798944"/>
            <a:ext cx="88534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 </a:t>
            </a:r>
            <a:r>
              <a:rPr lang="fr-FR" sz="1600">
                <a:solidFill>
                  <a:schemeClr val="tx1"/>
                </a:solidFill>
                <a:ea typeface="Calibri" panose="020F0502020204030204" pitchFamily="34" charset="0"/>
                <a:cs typeface="Calibri" panose="020F0502020204030204" pitchFamily="34" charset="0"/>
              </a:rPr>
              <a:t>Systèmes numériques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Module Objectif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a:t>
            </a:r>
            <a:r>
              <a:rPr lang="fr-FR" sz="1600">
                <a:solidFill>
                  <a:schemeClr val="tx1"/>
                </a:solidFill>
                <a:ea typeface="Calibri" panose="020F0502020204030204" pitchFamily="34" charset="0"/>
                <a:cs typeface="Calibri" panose="020F0502020204030204" pitchFamily="34" charset="0"/>
              </a:rPr>
              <a:t>Calculer des nombres entre les systèmes décimaux, binaires et hexadécimaux.</a:t>
            </a:r>
          </a:p>
        </p:txBody>
      </p:sp>
      <p:graphicFrame>
        <p:nvGraphicFramePr>
          <p:cNvPr id="11" name="Table 10">
            <a:extLst>
              <a:ext uri="{FF2B5EF4-FFF2-40B4-BE49-F238E27FC236}">
                <a16:creationId xmlns:a16="http://schemas.microsoft.com/office/drawing/2014/main" id="{CA1CF45F-6FFF-4E7B-A283-AF4D9C8D6D27}"/>
              </a:ext>
            </a:extLst>
          </p:cNvPr>
          <p:cNvGraphicFramePr>
            <a:graphicFrameLocks noGrp="1"/>
          </p:cNvGraphicFramePr>
          <p:nvPr>
            <p:extLst>
              <p:ext uri="{D42A27DB-BD31-4B8C-83A1-F6EECF244321}">
                <p14:modId xmlns:p14="http://schemas.microsoft.com/office/powerpoint/2010/main" val="1146683985"/>
              </p:ext>
            </p:extLst>
          </p:nvPr>
        </p:nvGraphicFramePr>
        <p:xfrm>
          <a:off x="1080754" y="2050715"/>
          <a:ext cx="6980904" cy="1037752"/>
        </p:xfrm>
        <a:graphic>
          <a:graphicData uri="http://schemas.openxmlformats.org/drawingml/2006/table">
            <a:tbl>
              <a:tblPr firstRow="1" firstCol="1" bandRow="1">
                <a:tableStyleId>{5C22544A-7EE6-4342-B048-85BDC9FD1C3A}</a:tableStyleId>
              </a:tblPr>
              <a:tblGrid>
                <a:gridCol w="3490452">
                  <a:extLst>
                    <a:ext uri="{9D8B030D-6E8A-4147-A177-3AD203B41FA5}">
                      <a16:colId xmlns:a16="http://schemas.microsoft.com/office/drawing/2014/main" val="1523797708"/>
                    </a:ext>
                  </a:extLst>
                </a:gridCol>
                <a:gridCol w="3490452">
                  <a:extLst>
                    <a:ext uri="{9D8B030D-6E8A-4147-A177-3AD203B41FA5}">
                      <a16:colId xmlns:a16="http://schemas.microsoft.com/office/drawing/2014/main" val="2750207184"/>
                    </a:ext>
                  </a:extLst>
                </a:gridCol>
              </a:tblGrid>
              <a:tr h="216347">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874061904"/>
                  </a:ext>
                </a:extLst>
              </a:tr>
              <a:tr h="444151">
                <a:tc>
                  <a:txBody>
                    <a:bodyPr/>
                    <a:lstStyle/>
                    <a:p>
                      <a:pPr marL="0" marR="0" rtl="0">
                        <a:lnSpc>
                          <a:spcPct val="107000"/>
                        </a:lnSpc>
                        <a:spcBef>
                          <a:spcPts val="0"/>
                        </a:spcBef>
                        <a:spcAft>
                          <a:spcPts val="0"/>
                        </a:spcAft>
                      </a:pPr>
                      <a:r>
                        <a:rPr lang="fr-FR" sz="1200">
                          <a:effectLst/>
                        </a:rPr>
                        <a:t>Système binaire</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Convertir des nombres entre les systèmes décimaux et binaires.</a:t>
                      </a:r>
                    </a:p>
                  </a:txBody>
                  <a:tcPr marL="68580" marR="68580" marT="0" marB="0"/>
                </a:tc>
                <a:extLst>
                  <a:ext uri="{0D108BD9-81ED-4DB2-BD59-A6C34878D82A}">
                    <a16:rowId xmlns:a16="http://schemas.microsoft.com/office/drawing/2014/main" val="1646858405"/>
                  </a:ext>
                </a:extLst>
              </a:tr>
              <a:tr h="315930">
                <a:tc>
                  <a:txBody>
                    <a:bodyPr/>
                    <a:lstStyle/>
                    <a:p>
                      <a:pPr marL="0" marR="0" rtl="0">
                        <a:lnSpc>
                          <a:spcPct val="107000"/>
                        </a:lnSpc>
                        <a:spcBef>
                          <a:spcPts val="0"/>
                        </a:spcBef>
                        <a:spcAft>
                          <a:spcPts val="0"/>
                        </a:spcAft>
                      </a:pPr>
                      <a:r>
                        <a:rPr lang="fr-FR" sz="1200">
                          <a:effectLst/>
                        </a:rPr>
                        <a:t>Système hexadécimal</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Convertir des nombres entre les systèmes décimaux et hexadécimaux.</a:t>
                      </a:r>
                    </a:p>
                  </a:txBody>
                  <a:tcPr marL="68580" marR="68580" marT="0" marB="0"/>
                </a:tc>
                <a:extLst>
                  <a:ext uri="{0D108BD9-81ED-4DB2-BD59-A6C34878D82A}">
                    <a16:rowId xmlns:a16="http://schemas.microsoft.com/office/drawing/2014/main" val="1435904258"/>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5.1 Système binaire</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Système binaire</a:t>
            </a:r>
            <a:br>
              <a:rPr lang="en-US" dirty="0"/>
            </a:br>
            <a:r>
              <a:rPr lang="fr-FR" sz="2400"/>
              <a:t>Adresses binaires et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531276" cy="1745526"/>
          </a:xfrm>
        </p:spPr>
        <p:txBody>
          <a:bodyPr/>
          <a:lstStyle/>
          <a:p>
            <a:pPr marL="342900" indent="-342900" algn="l" rtl="0">
              <a:buFont typeface="Arial" panose="020B0604020202020204" pitchFamily="34" charset="0"/>
              <a:buChar char="•"/>
            </a:pPr>
            <a:r>
              <a:rPr lang="fr-FR" sz="1600">
                <a:solidFill>
                  <a:srgbClr val="000000"/>
                </a:solidFill>
              </a:rPr>
              <a:t>Le format binaire est un système de numération utilisant les chiffres 0 et 1 qui sont appelés des bits</a:t>
            </a:r>
          </a:p>
          <a:p>
            <a:pPr marL="342900" indent="-342900" algn="l" rtl="0">
              <a:buFont typeface="Arial" panose="020B0604020202020204" pitchFamily="34" charset="0"/>
              <a:buChar char="•"/>
            </a:pPr>
            <a:r>
              <a:rPr lang="fr-FR" sz="1600">
                <a:solidFill>
                  <a:srgbClr val="000000"/>
                </a:solidFill>
              </a:rPr>
              <a:t>Système numérique décimale composé de chiffres 0 à 9</a:t>
            </a:r>
          </a:p>
          <a:p>
            <a:pPr marL="342900" indent="-342900" algn="l" rtl="0">
              <a:buFont typeface="Arial" panose="020B0604020202020204" pitchFamily="34" charset="0"/>
              <a:buChar char="•"/>
            </a:pPr>
            <a:r>
              <a:rPr lang="fr-FR" sz="1600">
                <a:solidFill>
                  <a:srgbClr val="000000"/>
                </a:solidFill>
              </a:rPr>
              <a:t>Hôtes, serveurs et équipements réseau utilisant l'adressage binaire pour s'identifier mutuellement.</a:t>
            </a:r>
          </a:p>
          <a:p>
            <a:pPr marL="342900" indent="-342900" algn="l" rtl="0">
              <a:buFont typeface="Arial" panose="020B0604020202020204" pitchFamily="34" charset="0"/>
              <a:buChar char="•"/>
            </a:pPr>
            <a:r>
              <a:rPr lang="fr-FR" sz="1600">
                <a:solidFill>
                  <a:srgbClr val="000000"/>
                </a:solidFill>
              </a:rPr>
              <a:t>Chaque adresse est une chaîne de 32 bits divisée en quatre parties appelées octets.</a:t>
            </a:r>
          </a:p>
          <a:p>
            <a:pPr marL="342900" indent="-342900" algn="l" rtl="0">
              <a:buFont typeface="Arial" panose="020B0604020202020204" pitchFamily="34" charset="0"/>
              <a:buChar char="•"/>
            </a:pPr>
            <a:r>
              <a:rPr lang="fr-FR" sz="1600">
                <a:solidFill>
                  <a:srgbClr val="000000"/>
                </a:solidFill>
              </a:rPr>
              <a:t>Chaque octet contient 8 bits (ou 1 byte) séparés par un point.</a:t>
            </a:r>
          </a:p>
          <a:p>
            <a:pPr marL="342900" indent="-342900" algn="l" rtl="0">
              <a:buFont typeface="Arial" panose="020B0604020202020204" pitchFamily="34" charset="0"/>
              <a:buChar char="•"/>
            </a:pPr>
            <a:r>
              <a:rPr lang="fr-FR" sz="1600">
                <a:solidFill>
                  <a:srgbClr val="000000"/>
                </a:solidFill>
              </a:rPr>
              <a:t>Pour faciliter l'utilisation par les utilisateurs, cette notation pointillée est convertie en décimale pointillée.</a:t>
            </a: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DCD0F2E4-E369-A548-A618-9BAB0C0C57E4}"/>
              </a:ext>
            </a:extLst>
          </p:cNvPr>
          <p:cNvPicPr>
            <a:picLocks noChangeAspect="1"/>
          </p:cNvPicPr>
          <p:nvPr/>
        </p:nvPicPr>
        <p:blipFill>
          <a:blip r:embed="rId3"/>
          <a:stretch>
            <a:fillRect/>
          </a:stretch>
        </p:blipFill>
        <p:spPr>
          <a:xfrm>
            <a:off x="577408" y="2722001"/>
            <a:ext cx="3473597" cy="1745526"/>
          </a:xfrm>
          <a:prstGeom prst="rect">
            <a:avLst/>
          </a:prstGeom>
        </p:spPr>
      </p:pic>
      <p:sp>
        <p:nvSpPr>
          <p:cNvPr id="7" name="Striped Right Arrow 6">
            <a:extLst>
              <a:ext uri="{FF2B5EF4-FFF2-40B4-BE49-F238E27FC236}">
                <a16:creationId xmlns:a16="http://schemas.microsoft.com/office/drawing/2014/main" id="{71668B65-DD31-5646-8CF8-039199DDBBA7}"/>
              </a:ext>
            </a:extLst>
          </p:cNvPr>
          <p:cNvSpPr/>
          <p:nvPr/>
        </p:nvSpPr>
        <p:spPr>
          <a:xfrm>
            <a:off x="3992526" y="3474830"/>
            <a:ext cx="520995" cy="239867"/>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E5F7270-39AA-FE40-92FD-F80B1DD90812}"/>
              </a:ext>
            </a:extLst>
          </p:cNvPr>
          <p:cNvPicPr>
            <a:picLocks noChangeAspect="1"/>
          </p:cNvPicPr>
          <p:nvPr/>
        </p:nvPicPr>
        <p:blipFill>
          <a:blip r:embed="rId4"/>
          <a:stretch>
            <a:fillRect/>
          </a:stretch>
        </p:blipFill>
        <p:spPr>
          <a:xfrm>
            <a:off x="4697609" y="2722001"/>
            <a:ext cx="3227909" cy="1745527"/>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Notation de position binaire</a:t>
            </a:r>
          </a:p>
        </p:txBody>
      </p:sp>
      <p:sp>
        <p:nvSpPr>
          <p:cNvPr id="4" name="Content Placeholder 3">
            <a:extLst>
              <a:ext uri="{FF2B5EF4-FFF2-40B4-BE49-F238E27FC236}">
                <a16:creationId xmlns:a16="http://schemas.microsoft.com/office/drawing/2014/main" id="{71329901-EBC7-0747-A1C2-F937CA26E4B5}"/>
              </a:ext>
            </a:extLst>
          </p:cNvPr>
          <p:cNvSpPr>
            <a:spLocks noGrp="1"/>
          </p:cNvSpPr>
          <p:nvPr>
            <p:ph idx="1"/>
          </p:nvPr>
        </p:nvSpPr>
        <p:spPr>
          <a:xfrm>
            <a:off x="474662" y="839972"/>
            <a:ext cx="8280057" cy="1005453"/>
          </a:xfrm>
        </p:spPr>
        <p:txBody>
          <a:bodyPr/>
          <a:lstStyle/>
          <a:p>
            <a:pPr marL="285750" indent="-285750" algn="l" rtl="0">
              <a:buFont typeface="Arial" panose="020B0604020202020204" pitchFamily="34" charset="0"/>
              <a:buChar char="•"/>
            </a:pPr>
            <a:r>
              <a:rPr lang="fr-FR" sz="1600">
                <a:solidFill>
                  <a:srgbClr val="000000"/>
                </a:solidFill>
              </a:rPr>
              <a:t>En numération pondérée, un chiffre représente différentes valeurs, selon la « position » qu'il occupe dans la séquence de chiffres.</a:t>
            </a:r>
          </a:p>
          <a:p>
            <a:pPr marL="285750" indent="-285750" algn="l" rtl="0">
              <a:buFont typeface="Arial" panose="020B0604020202020204" pitchFamily="34" charset="0"/>
              <a:buChar char="•"/>
            </a:pPr>
            <a:r>
              <a:rPr lang="fr-FR" sz="1600">
                <a:solidFill>
                  <a:srgbClr val="000000"/>
                </a:solidFill>
              </a:rPr>
              <a:t>Le système de notation décimale de position fonctionne comme indiqué dans les tableaux ci-dessous.</a:t>
            </a:r>
          </a:p>
        </p:txBody>
      </p:sp>
      <p:graphicFrame>
        <p:nvGraphicFramePr>
          <p:cNvPr id="5" name="Table 4">
            <a:extLst>
              <a:ext uri="{FF2B5EF4-FFF2-40B4-BE49-F238E27FC236}">
                <a16:creationId xmlns:a16="http://schemas.microsoft.com/office/drawing/2014/main" id="{559CEC86-4057-DA4B-98C8-93666AE4B10C}"/>
              </a:ext>
            </a:extLst>
          </p:cNvPr>
          <p:cNvGraphicFramePr>
            <a:graphicFrameLocks noGrp="1"/>
          </p:cNvGraphicFramePr>
          <p:nvPr>
            <p:extLst>
              <p:ext uri="{D42A27DB-BD31-4B8C-83A1-F6EECF244321}">
                <p14:modId xmlns:p14="http://schemas.microsoft.com/office/powerpoint/2010/main" val="2022672850"/>
              </p:ext>
            </p:extLst>
          </p:nvPr>
        </p:nvGraphicFramePr>
        <p:xfrm>
          <a:off x="389281" y="2464614"/>
          <a:ext cx="3402419" cy="1307205"/>
        </p:xfrm>
        <a:graphic>
          <a:graphicData uri="http://schemas.openxmlformats.org/drawingml/2006/table">
            <a:tbl>
              <a:tblPr firstRow="1" bandRow="1">
                <a:tableStyleId>{5C22544A-7EE6-4342-B048-85BDC9FD1C3A}</a:tableStyleId>
              </a:tblPr>
              <a:tblGrid>
                <a:gridCol w="1318437">
                  <a:extLst>
                    <a:ext uri="{9D8B030D-6E8A-4147-A177-3AD203B41FA5}">
                      <a16:colId xmlns:a16="http://schemas.microsoft.com/office/drawing/2014/main" val="3837822917"/>
                    </a:ext>
                  </a:extLst>
                </a:gridCol>
                <a:gridCol w="465690">
                  <a:extLst>
                    <a:ext uri="{9D8B030D-6E8A-4147-A177-3AD203B41FA5}">
                      <a16:colId xmlns:a16="http://schemas.microsoft.com/office/drawing/2014/main" val="2257126818"/>
                    </a:ext>
                  </a:extLst>
                </a:gridCol>
                <a:gridCol w="490708">
                  <a:extLst>
                    <a:ext uri="{9D8B030D-6E8A-4147-A177-3AD203B41FA5}">
                      <a16:colId xmlns:a16="http://schemas.microsoft.com/office/drawing/2014/main" val="733968975"/>
                    </a:ext>
                  </a:extLst>
                </a:gridCol>
                <a:gridCol w="480266">
                  <a:extLst>
                    <a:ext uri="{9D8B030D-6E8A-4147-A177-3AD203B41FA5}">
                      <a16:colId xmlns:a16="http://schemas.microsoft.com/office/drawing/2014/main" val="2184405947"/>
                    </a:ext>
                  </a:extLst>
                </a:gridCol>
                <a:gridCol w="647318">
                  <a:extLst>
                    <a:ext uri="{9D8B030D-6E8A-4147-A177-3AD203B41FA5}">
                      <a16:colId xmlns:a16="http://schemas.microsoft.com/office/drawing/2014/main" val="326059745"/>
                    </a:ext>
                  </a:extLst>
                </a:gridCol>
              </a:tblGrid>
              <a:tr h="303655">
                <a:tc>
                  <a:txBody>
                    <a:bodyPr/>
                    <a:lstStyle/>
                    <a:p>
                      <a:pPr rtl="0"/>
                      <a:r>
                        <a:rPr lang="fr-FR" sz="1000"/>
                        <a:t>Base</a:t>
                      </a:r>
                    </a:p>
                  </a:txBody>
                  <a:tcPr/>
                </a:tc>
                <a:tc>
                  <a:txBody>
                    <a:bodyPr/>
                    <a:lstStyle/>
                    <a:p>
                      <a:pPr rtl="0"/>
                      <a:r>
                        <a:rPr lang="fr-FR" sz="1000"/>
                        <a:t>10</a:t>
                      </a:r>
                    </a:p>
                  </a:txBody>
                  <a:tcPr/>
                </a:tc>
                <a:tc>
                  <a:txBody>
                    <a:bodyPr/>
                    <a:lstStyle/>
                    <a:p>
                      <a:pPr rtl="0"/>
                      <a:r>
                        <a:rPr lang="fr-FR" sz="1000"/>
                        <a:t>10</a:t>
                      </a:r>
                    </a:p>
                  </a:txBody>
                  <a:tcPr/>
                </a:tc>
                <a:tc>
                  <a:txBody>
                    <a:bodyPr/>
                    <a:lstStyle/>
                    <a:p>
                      <a:pPr rtl="0"/>
                      <a:r>
                        <a:rPr lang="fr-FR" sz="1000"/>
                        <a:t>10</a:t>
                      </a:r>
                    </a:p>
                  </a:txBody>
                  <a:tcPr/>
                </a:tc>
                <a:tc>
                  <a:txBody>
                    <a:bodyPr/>
                    <a:lstStyle/>
                    <a:p>
                      <a:pPr rtl="0"/>
                      <a:r>
                        <a:rPr lang="fr-FR" sz="1000"/>
                        <a:t>10</a:t>
                      </a:r>
                    </a:p>
                  </a:txBody>
                  <a:tcPr/>
                </a:tc>
                <a:extLst>
                  <a:ext uri="{0D108BD9-81ED-4DB2-BD59-A6C34878D82A}">
                    <a16:rowId xmlns:a16="http://schemas.microsoft.com/office/drawing/2014/main" val="1798718847"/>
                  </a:ext>
                </a:extLst>
              </a:tr>
              <a:tr h="303655">
                <a:tc>
                  <a:txBody>
                    <a:bodyPr/>
                    <a:lstStyle/>
                    <a:p>
                      <a:pPr rtl="0"/>
                      <a:r>
                        <a:rPr lang="fr-FR" sz="1000"/>
                        <a:t>Position du nombre</a:t>
                      </a:r>
                    </a:p>
                  </a:txBody>
                  <a:tcPr/>
                </a:tc>
                <a:tc>
                  <a:txBody>
                    <a:bodyPr/>
                    <a:lstStyle/>
                    <a:p>
                      <a:pPr rtl="0"/>
                      <a:r>
                        <a:rPr lang="fr-FR" sz="1000"/>
                        <a:t>3</a:t>
                      </a:r>
                    </a:p>
                  </a:txBody>
                  <a:tcPr/>
                </a:tc>
                <a:tc>
                  <a:txBody>
                    <a:bodyPr/>
                    <a:lstStyle/>
                    <a:p>
                      <a:pPr rtl="0"/>
                      <a:r>
                        <a:rPr lang="fr-FR" sz="1000"/>
                        <a:t>2</a:t>
                      </a:r>
                    </a:p>
                  </a:txBody>
                  <a:tcPr/>
                </a:tc>
                <a:tc>
                  <a:txBody>
                    <a:bodyPr/>
                    <a:lstStyle/>
                    <a:p>
                      <a:pPr rtl="0"/>
                      <a:r>
                        <a:rPr lang="fr-FR" sz="1000"/>
                        <a:t>1</a:t>
                      </a:r>
                    </a:p>
                  </a:txBody>
                  <a:tcPr/>
                </a:tc>
                <a:tc>
                  <a:txBody>
                    <a:bodyPr/>
                    <a:lstStyle/>
                    <a:p>
                      <a:pPr rtl="0"/>
                      <a:r>
                        <a:rPr lang="fr-FR" sz="1000"/>
                        <a:t>0</a:t>
                      </a:r>
                    </a:p>
                  </a:txBody>
                  <a:tcPr/>
                </a:tc>
                <a:extLst>
                  <a:ext uri="{0D108BD9-81ED-4DB2-BD59-A6C34878D82A}">
                    <a16:rowId xmlns:a16="http://schemas.microsoft.com/office/drawing/2014/main" val="3580694335"/>
                  </a:ext>
                </a:extLst>
              </a:tr>
              <a:tr h="303655">
                <a:tc>
                  <a:txBody>
                    <a:bodyPr/>
                    <a:lstStyle/>
                    <a:p>
                      <a:pPr rtl="0"/>
                      <a:r>
                        <a:rPr lang="fr-FR" sz="1000"/>
                        <a:t>Calcul</a:t>
                      </a:r>
                    </a:p>
                  </a:txBody>
                  <a:tcPr/>
                </a:tc>
                <a:tc>
                  <a:txBody>
                    <a:bodyPr/>
                    <a:lstStyle/>
                    <a:p>
                      <a:pPr rtl="0"/>
                      <a:r>
                        <a:rPr lang="fr-FR" sz="1000"/>
                        <a:t>(10</a:t>
                      </a:r>
                      <a:r>
                        <a:rPr lang="fr-FR" sz="1000" baseline="30000"/>
                        <a:t>3</a:t>
                      </a:r>
                      <a:r>
                        <a:rPr lang="fr-FR" sz="1000"/>
                        <a:t>)</a:t>
                      </a:r>
                    </a:p>
                  </a:txBody>
                  <a:tcPr/>
                </a:tc>
                <a:tc>
                  <a:txBody>
                    <a:bodyPr/>
                    <a:lstStyle/>
                    <a:p>
                      <a:pPr rtl="0"/>
                      <a:r>
                        <a:rPr lang="fr-FR" sz="1000"/>
                        <a:t>(10</a:t>
                      </a:r>
                      <a:r>
                        <a:rPr lang="fr-FR" sz="1000" baseline="30000"/>
                        <a:t>2</a:t>
                      </a:r>
                      <a:r>
                        <a:rPr lang="fr-FR" sz="1000"/>
                        <a:t>)</a:t>
                      </a:r>
                    </a:p>
                  </a:txBody>
                  <a:tcPr/>
                </a:tc>
                <a:tc>
                  <a:txBody>
                    <a:bodyPr/>
                    <a:lstStyle/>
                    <a:p>
                      <a:pPr rtl="0"/>
                      <a:r>
                        <a:rPr lang="fr-FR" sz="1000"/>
                        <a:t>(10</a:t>
                      </a:r>
                      <a:r>
                        <a:rPr lang="fr-FR" sz="1000" baseline="30000"/>
                        <a:t>1</a:t>
                      </a:r>
                      <a:r>
                        <a:rPr lang="fr-FR" sz="1000"/>
                        <a:t>)</a:t>
                      </a:r>
                    </a:p>
                  </a:txBody>
                  <a:tcPr/>
                </a:tc>
                <a:tc>
                  <a:txBody>
                    <a:bodyPr/>
                    <a:lstStyle/>
                    <a:p>
                      <a:pPr rtl="0"/>
                      <a:r>
                        <a:rPr lang="fr-FR" sz="1000"/>
                        <a:t>(10</a:t>
                      </a:r>
                      <a:r>
                        <a:rPr lang="fr-FR" sz="1000" baseline="30000"/>
                        <a:t>0</a:t>
                      </a:r>
                      <a:r>
                        <a:rPr lang="fr-FR" sz="1000"/>
                        <a:t>)</a:t>
                      </a:r>
                    </a:p>
                  </a:txBody>
                  <a:tcPr/>
                </a:tc>
                <a:extLst>
                  <a:ext uri="{0D108BD9-81ED-4DB2-BD59-A6C34878D82A}">
                    <a16:rowId xmlns:a16="http://schemas.microsoft.com/office/drawing/2014/main" val="3026254151"/>
                  </a:ext>
                </a:extLst>
              </a:tr>
              <a:tr h="303655">
                <a:tc>
                  <a:txBody>
                    <a:bodyPr/>
                    <a:lstStyle/>
                    <a:p>
                      <a:pPr rtl="0"/>
                      <a:r>
                        <a:rPr lang="fr-FR" sz="1000"/>
                        <a:t>Valeur de position</a:t>
                      </a:r>
                    </a:p>
                  </a:txBody>
                  <a:tcPr/>
                </a:tc>
                <a:tc>
                  <a:txBody>
                    <a:bodyPr/>
                    <a:lstStyle/>
                    <a:p>
                      <a:pPr rtl="0"/>
                      <a:r>
                        <a:rPr lang="fr-FR" sz="1000"/>
                        <a:t>1 000</a:t>
                      </a:r>
                    </a:p>
                  </a:txBody>
                  <a:tcPr/>
                </a:tc>
                <a:tc>
                  <a:txBody>
                    <a:bodyPr/>
                    <a:lstStyle/>
                    <a:p>
                      <a:pPr rtl="0"/>
                      <a:r>
                        <a:rPr lang="fr-FR" sz="1000"/>
                        <a:t>100</a:t>
                      </a:r>
                    </a:p>
                  </a:txBody>
                  <a:tcPr/>
                </a:tc>
                <a:tc>
                  <a:txBody>
                    <a:bodyPr/>
                    <a:lstStyle/>
                    <a:p>
                      <a:pPr rtl="0"/>
                      <a:r>
                        <a:rPr lang="fr-FR" sz="1000"/>
                        <a:t>10</a:t>
                      </a:r>
                    </a:p>
                  </a:txBody>
                  <a:tcPr/>
                </a:tc>
                <a:tc>
                  <a:txBody>
                    <a:bodyPr/>
                    <a:lstStyle/>
                    <a:p>
                      <a:pPr rtl="0"/>
                      <a:r>
                        <a:rPr lang="fr-FR" sz="1000"/>
                        <a:t>1</a:t>
                      </a:r>
                    </a:p>
                  </a:txBody>
                  <a:tcPr/>
                </a:tc>
                <a:extLst>
                  <a:ext uri="{0D108BD9-81ED-4DB2-BD59-A6C34878D82A}">
                    <a16:rowId xmlns:a16="http://schemas.microsoft.com/office/drawing/2014/main" val="4226814726"/>
                  </a:ext>
                </a:extLst>
              </a:tr>
            </a:tbl>
          </a:graphicData>
        </a:graphic>
      </p:graphicFrame>
      <p:sp>
        <p:nvSpPr>
          <p:cNvPr id="7" name="Striped Right Arrow 6">
            <a:extLst>
              <a:ext uri="{FF2B5EF4-FFF2-40B4-BE49-F238E27FC236}">
                <a16:creationId xmlns:a16="http://schemas.microsoft.com/office/drawing/2014/main" id="{42020144-2692-E747-88CD-CE940510F874}"/>
              </a:ext>
            </a:extLst>
          </p:cNvPr>
          <p:cNvSpPr/>
          <p:nvPr/>
        </p:nvSpPr>
        <p:spPr>
          <a:xfrm>
            <a:off x="3846144" y="2975788"/>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a:extLst>
              <a:ext uri="{FF2B5EF4-FFF2-40B4-BE49-F238E27FC236}">
                <a16:creationId xmlns:a16="http://schemas.microsoft.com/office/drawing/2014/main" id="{ED3027A9-4D3C-0E45-A334-44753559F448}"/>
              </a:ext>
            </a:extLst>
          </p:cNvPr>
          <p:cNvGraphicFramePr>
            <a:graphicFrameLocks noGrp="1"/>
          </p:cNvGraphicFramePr>
          <p:nvPr>
            <p:extLst>
              <p:ext uri="{D42A27DB-BD31-4B8C-83A1-F6EECF244321}">
                <p14:modId xmlns:p14="http://schemas.microsoft.com/office/powerpoint/2010/main" val="3954983596"/>
              </p:ext>
            </p:extLst>
          </p:nvPr>
        </p:nvGraphicFramePr>
        <p:xfrm>
          <a:off x="4285498" y="2286740"/>
          <a:ext cx="4469221" cy="1704880"/>
        </p:xfrm>
        <a:graphic>
          <a:graphicData uri="http://schemas.openxmlformats.org/drawingml/2006/table">
            <a:tbl>
              <a:tblPr firstRow="1" bandRow="1">
                <a:tableStyleId>{21E4AEA4-8DFA-4A89-87EB-49C32662AFE0}</a:tableStyleId>
              </a:tblPr>
              <a:tblGrid>
                <a:gridCol w="1562986">
                  <a:extLst>
                    <a:ext uri="{9D8B030D-6E8A-4147-A177-3AD203B41FA5}">
                      <a16:colId xmlns:a16="http://schemas.microsoft.com/office/drawing/2014/main" val="825449862"/>
                    </a:ext>
                  </a:extLst>
                </a:gridCol>
                <a:gridCol w="914400">
                  <a:extLst>
                    <a:ext uri="{9D8B030D-6E8A-4147-A177-3AD203B41FA5}">
                      <a16:colId xmlns:a16="http://schemas.microsoft.com/office/drawing/2014/main" val="400489453"/>
                    </a:ext>
                  </a:extLst>
                </a:gridCol>
                <a:gridCol w="776177">
                  <a:extLst>
                    <a:ext uri="{9D8B030D-6E8A-4147-A177-3AD203B41FA5}">
                      <a16:colId xmlns:a16="http://schemas.microsoft.com/office/drawing/2014/main" val="2753584476"/>
                    </a:ext>
                  </a:extLst>
                </a:gridCol>
                <a:gridCol w="659218">
                  <a:extLst>
                    <a:ext uri="{9D8B030D-6E8A-4147-A177-3AD203B41FA5}">
                      <a16:colId xmlns:a16="http://schemas.microsoft.com/office/drawing/2014/main" val="589627143"/>
                    </a:ext>
                  </a:extLst>
                </a:gridCol>
                <a:gridCol w="556440">
                  <a:extLst>
                    <a:ext uri="{9D8B030D-6E8A-4147-A177-3AD203B41FA5}">
                      <a16:colId xmlns:a16="http://schemas.microsoft.com/office/drawing/2014/main" val="281118420"/>
                    </a:ext>
                  </a:extLst>
                </a:gridCol>
              </a:tblGrid>
              <a:tr h="261728">
                <a:tc>
                  <a:txBody>
                    <a:bodyPr/>
                    <a:lstStyle/>
                    <a:p>
                      <a:endParaRPr lang="en-US" sz="1000" dirty="0"/>
                    </a:p>
                  </a:txBody>
                  <a:tcPr/>
                </a:tc>
                <a:tc>
                  <a:txBody>
                    <a:bodyPr/>
                    <a:lstStyle/>
                    <a:p>
                      <a:pPr rtl="0"/>
                      <a:r>
                        <a:rPr lang="fr-FR" sz="1000"/>
                        <a:t>Milliers</a:t>
                      </a:r>
                    </a:p>
                  </a:txBody>
                  <a:tcPr/>
                </a:tc>
                <a:tc>
                  <a:txBody>
                    <a:bodyPr/>
                    <a:lstStyle/>
                    <a:p>
                      <a:pPr rtl="0"/>
                      <a:r>
                        <a:rPr lang="fr-FR" sz="1000"/>
                        <a:t>Centaines</a:t>
                      </a:r>
                    </a:p>
                  </a:txBody>
                  <a:tcPr/>
                </a:tc>
                <a:tc>
                  <a:txBody>
                    <a:bodyPr/>
                    <a:lstStyle/>
                    <a:p>
                      <a:pPr rtl="0"/>
                      <a:r>
                        <a:rPr lang="fr-FR" sz="1000"/>
                        <a:t>Dizaines</a:t>
                      </a:r>
                    </a:p>
                  </a:txBody>
                  <a:tcPr/>
                </a:tc>
                <a:tc>
                  <a:txBody>
                    <a:bodyPr/>
                    <a:lstStyle/>
                    <a:p>
                      <a:pPr rtl="0"/>
                      <a:r>
                        <a:rPr lang="fr-FR" sz="1000"/>
                        <a:t>Unités</a:t>
                      </a:r>
                    </a:p>
                  </a:txBody>
                  <a:tcPr/>
                </a:tc>
                <a:extLst>
                  <a:ext uri="{0D108BD9-81ED-4DB2-BD59-A6C34878D82A}">
                    <a16:rowId xmlns:a16="http://schemas.microsoft.com/office/drawing/2014/main" val="1562842908"/>
                  </a:ext>
                </a:extLst>
              </a:tr>
              <a:tr h="261728">
                <a:tc>
                  <a:txBody>
                    <a:bodyPr/>
                    <a:lstStyle/>
                    <a:p>
                      <a:pPr rtl="0"/>
                      <a:r>
                        <a:rPr lang="fr-FR" sz="1000"/>
                        <a:t>Valeur pondérée</a:t>
                      </a:r>
                    </a:p>
                  </a:txBody>
                  <a:tcPr/>
                </a:tc>
                <a:tc>
                  <a:txBody>
                    <a:bodyPr/>
                    <a:lstStyle/>
                    <a:p>
                      <a:pPr rtl="0"/>
                      <a:r>
                        <a:rPr lang="fr-FR" sz="1000"/>
                        <a:t>1 000</a:t>
                      </a:r>
                    </a:p>
                  </a:txBody>
                  <a:tcPr/>
                </a:tc>
                <a:tc>
                  <a:txBody>
                    <a:bodyPr/>
                    <a:lstStyle/>
                    <a:p>
                      <a:pPr rtl="0"/>
                      <a:r>
                        <a:rPr lang="fr-FR" sz="1000"/>
                        <a:t>100</a:t>
                      </a:r>
                    </a:p>
                  </a:txBody>
                  <a:tcPr/>
                </a:tc>
                <a:tc>
                  <a:txBody>
                    <a:bodyPr/>
                    <a:lstStyle/>
                    <a:p>
                      <a:pPr rtl="0"/>
                      <a:r>
                        <a:rPr lang="fr-FR" sz="1000"/>
                        <a:t>10</a:t>
                      </a:r>
                    </a:p>
                  </a:txBody>
                  <a:tcPr/>
                </a:tc>
                <a:tc>
                  <a:txBody>
                    <a:bodyPr/>
                    <a:lstStyle/>
                    <a:p>
                      <a:pPr rtl="0"/>
                      <a:r>
                        <a:rPr lang="fr-FR" sz="1000"/>
                        <a:t>1</a:t>
                      </a:r>
                    </a:p>
                  </a:txBody>
                  <a:tcPr/>
                </a:tc>
                <a:extLst>
                  <a:ext uri="{0D108BD9-81ED-4DB2-BD59-A6C34878D82A}">
                    <a16:rowId xmlns:a16="http://schemas.microsoft.com/office/drawing/2014/main" val="1689960212"/>
                  </a:ext>
                </a:extLst>
              </a:tr>
              <a:tr h="261728">
                <a:tc>
                  <a:txBody>
                    <a:bodyPr/>
                    <a:lstStyle/>
                    <a:p>
                      <a:pPr rtl="0"/>
                      <a:r>
                        <a:rPr lang="fr-FR" sz="1000"/>
                        <a:t>Nombre décimal (1234)</a:t>
                      </a:r>
                    </a:p>
                  </a:txBody>
                  <a:tcPr/>
                </a:tc>
                <a:tc>
                  <a:txBody>
                    <a:bodyPr/>
                    <a:lstStyle/>
                    <a:p>
                      <a:pPr rtl="0"/>
                      <a:r>
                        <a:rPr lang="fr-FR" sz="1000"/>
                        <a:t>1</a:t>
                      </a:r>
                    </a:p>
                  </a:txBody>
                  <a:tcPr/>
                </a:tc>
                <a:tc>
                  <a:txBody>
                    <a:bodyPr/>
                    <a:lstStyle/>
                    <a:p>
                      <a:pPr rtl="0"/>
                      <a:r>
                        <a:rPr lang="fr-FR" sz="1000"/>
                        <a:t>2</a:t>
                      </a:r>
                    </a:p>
                  </a:txBody>
                  <a:tcPr/>
                </a:tc>
                <a:tc>
                  <a:txBody>
                    <a:bodyPr/>
                    <a:lstStyle/>
                    <a:p>
                      <a:pPr rtl="0"/>
                      <a:r>
                        <a:rPr lang="fr-FR" sz="1000"/>
                        <a:t>3</a:t>
                      </a:r>
                    </a:p>
                  </a:txBody>
                  <a:tcPr/>
                </a:tc>
                <a:tc>
                  <a:txBody>
                    <a:bodyPr/>
                    <a:lstStyle/>
                    <a:p>
                      <a:pPr rtl="0"/>
                      <a:r>
                        <a:rPr lang="fr-FR" sz="1000"/>
                        <a:t>4</a:t>
                      </a:r>
                    </a:p>
                  </a:txBody>
                  <a:tcPr/>
                </a:tc>
                <a:extLst>
                  <a:ext uri="{0D108BD9-81ED-4DB2-BD59-A6C34878D82A}">
                    <a16:rowId xmlns:a16="http://schemas.microsoft.com/office/drawing/2014/main" val="1018247003"/>
                  </a:ext>
                </a:extLst>
              </a:tr>
              <a:tr h="261728">
                <a:tc>
                  <a:txBody>
                    <a:bodyPr/>
                    <a:lstStyle/>
                    <a:p>
                      <a:pPr rtl="0"/>
                      <a:r>
                        <a:rPr lang="fr-FR" sz="1000"/>
                        <a:t>Calcul</a:t>
                      </a:r>
                    </a:p>
                  </a:txBody>
                  <a:tcPr/>
                </a:tc>
                <a:tc>
                  <a:txBody>
                    <a:bodyPr/>
                    <a:lstStyle/>
                    <a:p>
                      <a:pPr rtl="0"/>
                      <a:r>
                        <a:rPr lang="fr-FR" sz="1000"/>
                        <a:t>1 x 1000</a:t>
                      </a:r>
                    </a:p>
                  </a:txBody>
                  <a:tcPr/>
                </a:tc>
                <a:tc>
                  <a:txBody>
                    <a:bodyPr/>
                    <a:lstStyle/>
                    <a:p>
                      <a:pPr rtl="0"/>
                      <a:r>
                        <a:rPr lang="fr-FR" sz="1000"/>
                        <a:t>2 x 100</a:t>
                      </a:r>
                    </a:p>
                  </a:txBody>
                  <a:tcPr/>
                </a:tc>
                <a:tc>
                  <a:txBody>
                    <a:bodyPr/>
                    <a:lstStyle/>
                    <a:p>
                      <a:pPr rtl="0"/>
                      <a:r>
                        <a:rPr lang="fr-FR" sz="1000"/>
                        <a:t>3 x 10</a:t>
                      </a:r>
                    </a:p>
                  </a:txBody>
                  <a:tcPr/>
                </a:tc>
                <a:tc>
                  <a:txBody>
                    <a:bodyPr/>
                    <a:lstStyle/>
                    <a:p>
                      <a:pPr rtl="0"/>
                      <a:r>
                        <a:rPr lang="fr-FR" sz="1000"/>
                        <a:t>4 x 1</a:t>
                      </a:r>
                    </a:p>
                  </a:txBody>
                  <a:tcPr/>
                </a:tc>
                <a:extLst>
                  <a:ext uri="{0D108BD9-81ED-4DB2-BD59-A6C34878D82A}">
                    <a16:rowId xmlns:a16="http://schemas.microsoft.com/office/drawing/2014/main" val="4206830395"/>
                  </a:ext>
                </a:extLst>
              </a:tr>
              <a:tr h="261728">
                <a:tc>
                  <a:txBody>
                    <a:bodyPr/>
                    <a:lstStyle/>
                    <a:p>
                      <a:pPr rtl="0"/>
                      <a:r>
                        <a:rPr lang="fr-FR" sz="1000"/>
                        <a:t>Additionnez-les…</a:t>
                      </a:r>
                    </a:p>
                  </a:txBody>
                  <a:tcPr/>
                </a:tc>
                <a:tc>
                  <a:txBody>
                    <a:bodyPr/>
                    <a:lstStyle/>
                    <a:p>
                      <a:pPr rtl="0"/>
                      <a:r>
                        <a:rPr lang="fr-FR" sz="1000"/>
                        <a:t>1 000</a:t>
                      </a:r>
                    </a:p>
                  </a:txBody>
                  <a:tcPr/>
                </a:tc>
                <a:tc>
                  <a:txBody>
                    <a:bodyPr/>
                    <a:lstStyle/>
                    <a:p>
                      <a:pPr rtl="0"/>
                      <a:r>
                        <a:rPr lang="fr-FR" sz="1000"/>
                        <a:t>+ 200</a:t>
                      </a:r>
                    </a:p>
                  </a:txBody>
                  <a:tcPr/>
                </a:tc>
                <a:tc>
                  <a:txBody>
                    <a:bodyPr/>
                    <a:lstStyle/>
                    <a:p>
                      <a:pPr rtl="0"/>
                      <a:r>
                        <a:rPr lang="fr-FR" sz="1000"/>
                        <a:t>+ 30</a:t>
                      </a:r>
                    </a:p>
                  </a:txBody>
                  <a:tcPr/>
                </a:tc>
                <a:tc>
                  <a:txBody>
                    <a:bodyPr/>
                    <a:lstStyle/>
                    <a:p>
                      <a:pPr rtl="0"/>
                      <a:r>
                        <a:rPr lang="fr-FR" sz="1000"/>
                        <a:t>+ 4</a:t>
                      </a:r>
                    </a:p>
                  </a:txBody>
                  <a:tcPr/>
                </a:tc>
                <a:extLst>
                  <a:ext uri="{0D108BD9-81ED-4DB2-BD59-A6C34878D82A}">
                    <a16:rowId xmlns:a16="http://schemas.microsoft.com/office/drawing/2014/main" val="2822523445"/>
                  </a:ext>
                </a:extLst>
              </a:tr>
              <a:tr h="261728">
                <a:tc>
                  <a:txBody>
                    <a:bodyPr/>
                    <a:lstStyle/>
                    <a:p>
                      <a:pPr rtl="0"/>
                      <a:r>
                        <a:rPr lang="fr-FR" sz="1000"/>
                        <a:t>Le résultat</a:t>
                      </a:r>
                    </a:p>
                  </a:txBody>
                  <a:tcPr/>
                </a:tc>
                <a:tc gridSpan="4">
                  <a:txBody>
                    <a:bodyPr/>
                    <a:lstStyle/>
                    <a:p>
                      <a:pPr algn="ctr" rtl="0"/>
                      <a:r>
                        <a:rPr lang="fr-FR" sz="1000" b="1"/>
                        <a:t>1 234</a:t>
                      </a:r>
                    </a:p>
                  </a:txBody>
                  <a:tcPr/>
                </a:tc>
                <a:tc hMerge="1">
                  <a:txBody>
                    <a:bodyPr/>
                    <a:lstStyle/>
                    <a:p>
                      <a:endParaRPr lang="en-US" sz="1000"/>
                    </a:p>
                  </a:txBody>
                  <a:tcPr/>
                </a:tc>
                <a:tc hMerge="1">
                  <a:txBody>
                    <a:bodyPr/>
                    <a:lstStyle/>
                    <a:p>
                      <a:endParaRPr lang="en-US" sz="1000"/>
                    </a:p>
                  </a:txBody>
                  <a:tcPr/>
                </a:tc>
                <a:tc hMerge="1">
                  <a:txBody>
                    <a:bodyPr/>
                    <a:lstStyle/>
                    <a:p>
                      <a:endParaRPr lang="en-US" sz="1000" dirty="0"/>
                    </a:p>
                  </a:txBody>
                  <a:tcPr/>
                </a:tc>
                <a:extLst>
                  <a:ext uri="{0D108BD9-81ED-4DB2-BD59-A6C34878D82A}">
                    <a16:rowId xmlns:a16="http://schemas.microsoft.com/office/drawing/2014/main" val="419144150"/>
                  </a:ext>
                </a:extLst>
              </a:tr>
            </a:tbl>
          </a:graphicData>
        </a:graphic>
      </p:graphicFrame>
    </p:spTree>
    <p:extLst>
      <p:ext uri="{BB962C8B-B14F-4D97-AF65-F5344CB8AC3E}">
        <p14:creationId xmlns:p14="http://schemas.microsoft.com/office/powerpoint/2010/main" val="196362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Notation de position binaire (suite)</a:t>
            </a:r>
          </a:p>
        </p:txBody>
      </p:sp>
      <p:sp>
        <p:nvSpPr>
          <p:cNvPr id="4" name="Content Placeholder 3">
            <a:extLst>
              <a:ext uri="{FF2B5EF4-FFF2-40B4-BE49-F238E27FC236}">
                <a16:creationId xmlns:a16="http://schemas.microsoft.com/office/drawing/2014/main" id="{71329901-EBC7-0747-A1C2-F937CA26E4B5}"/>
              </a:ext>
            </a:extLst>
          </p:cNvPr>
          <p:cNvSpPr>
            <a:spLocks noGrp="1"/>
          </p:cNvSpPr>
          <p:nvPr>
            <p:ph idx="1"/>
          </p:nvPr>
        </p:nvSpPr>
        <p:spPr>
          <a:xfrm>
            <a:off x="474662" y="839972"/>
            <a:ext cx="8280057" cy="334762"/>
          </a:xfrm>
        </p:spPr>
        <p:txBody>
          <a:bodyPr/>
          <a:lstStyle/>
          <a:p>
            <a:pPr marL="0" indent="0" algn="l" rtl="0"/>
            <a:r>
              <a:rPr lang="fr-FR" sz="1600">
                <a:solidFill>
                  <a:srgbClr val="000000"/>
                </a:solidFill>
              </a:rPr>
              <a:t>Le système de notation de position binaire fonctionne comme indiqué dans les tableaux ci-dessous.</a:t>
            </a:r>
          </a:p>
        </p:txBody>
      </p:sp>
      <p:graphicFrame>
        <p:nvGraphicFramePr>
          <p:cNvPr id="5" name="Table 4">
            <a:extLst>
              <a:ext uri="{FF2B5EF4-FFF2-40B4-BE49-F238E27FC236}">
                <a16:creationId xmlns:a16="http://schemas.microsoft.com/office/drawing/2014/main" id="{559CEC86-4057-DA4B-98C8-93666AE4B10C}"/>
              </a:ext>
            </a:extLst>
          </p:cNvPr>
          <p:cNvGraphicFramePr>
            <a:graphicFrameLocks noGrp="1"/>
          </p:cNvGraphicFramePr>
          <p:nvPr>
            <p:extLst>
              <p:ext uri="{D42A27DB-BD31-4B8C-83A1-F6EECF244321}">
                <p14:modId xmlns:p14="http://schemas.microsoft.com/office/powerpoint/2010/main" val="1339030563"/>
              </p:ext>
            </p:extLst>
          </p:nvPr>
        </p:nvGraphicFramePr>
        <p:xfrm>
          <a:off x="389281" y="1265932"/>
          <a:ext cx="5733792" cy="1214620"/>
        </p:xfrm>
        <a:graphic>
          <a:graphicData uri="http://schemas.openxmlformats.org/drawingml/2006/table">
            <a:tbl>
              <a:tblPr firstRow="1" bandRow="1">
                <a:tableStyleId>{5C22544A-7EE6-4342-B048-85BDC9FD1C3A}</a:tableStyleId>
              </a:tblPr>
              <a:tblGrid>
                <a:gridCol w="1980498">
                  <a:extLst>
                    <a:ext uri="{9D8B030D-6E8A-4147-A177-3AD203B41FA5}">
                      <a16:colId xmlns:a16="http://schemas.microsoft.com/office/drawing/2014/main" val="3837822917"/>
                    </a:ext>
                  </a:extLst>
                </a:gridCol>
                <a:gridCol w="499730">
                  <a:extLst>
                    <a:ext uri="{9D8B030D-6E8A-4147-A177-3AD203B41FA5}">
                      <a16:colId xmlns:a16="http://schemas.microsoft.com/office/drawing/2014/main" val="2257126818"/>
                    </a:ext>
                  </a:extLst>
                </a:gridCol>
                <a:gridCol w="457200">
                  <a:extLst>
                    <a:ext uri="{9D8B030D-6E8A-4147-A177-3AD203B41FA5}">
                      <a16:colId xmlns:a16="http://schemas.microsoft.com/office/drawing/2014/main" val="733968975"/>
                    </a:ext>
                  </a:extLst>
                </a:gridCol>
                <a:gridCol w="435935">
                  <a:extLst>
                    <a:ext uri="{9D8B030D-6E8A-4147-A177-3AD203B41FA5}">
                      <a16:colId xmlns:a16="http://schemas.microsoft.com/office/drawing/2014/main" val="2184405947"/>
                    </a:ext>
                  </a:extLst>
                </a:gridCol>
                <a:gridCol w="435935">
                  <a:extLst>
                    <a:ext uri="{9D8B030D-6E8A-4147-A177-3AD203B41FA5}">
                      <a16:colId xmlns:a16="http://schemas.microsoft.com/office/drawing/2014/main" val="2878814134"/>
                    </a:ext>
                  </a:extLst>
                </a:gridCol>
                <a:gridCol w="499730">
                  <a:extLst>
                    <a:ext uri="{9D8B030D-6E8A-4147-A177-3AD203B41FA5}">
                      <a16:colId xmlns:a16="http://schemas.microsoft.com/office/drawing/2014/main" val="326059745"/>
                    </a:ext>
                  </a:extLst>
                </a:gridCol>
                <a:gridCol w="457200">
                  <a:extLst>
                    <a:ext uri="{9D8B030D-6E8A-4147-A177-3AD203B41FA5}">
                      <a16:colId xmlns:a16="http://schemas.microsoft.com/office/drawing/2014/main" val="1053828557"/>
                    </a:ext>
                  </a:extLst>
                </a:gridCol>
                <a:gridCol w="478466">
                  <a:extLst>
                    <a:ext uri="{9D8B030D-6E8A-4147-A177-3AD203B41FA5}">
                      <a16:colId xmlns:a16="http://schemas.microsoft.com/office/drawing/2014/main" val="830387269"/>
                    </a:ext>
                  </a:extLst>
                </a:gridCol>
                <a:gridCol w="489098">
                  <a:extLst>
                    <a:ext uri="{9D8B030D-6E8A-4147-A177-3AD203B41FA5}">
                      <a16:colId xmlns:a16="http://schemas.microsoft.com/office/drawing/2014/main" val="3034883102"/>
                    </a:ext>
                  </a:extLst>
                </a:gridCol>
              </a:tblGrid>
              <a:tr h="303655">
                <a:tc>
                  <a:txBody>
                    <a:bodyPr/>
                    <a:lstStyle/>
                    <a:p>
                      <a:pPr rtl="0"/>
                      <a:r>
                        <a:rPr lang="fr-FR" sz="1000"/>
                        <a:t>Base</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tc>
                  <a:txBody>
                    <a:bodyPr/>
                    <a:lstStyle/>
                    <a:p>
                      <a:pPr rtl="0"/>
                      <a:r>
                        <a:rPr lang="fr-FR" sz="1000"/>
                        <a:t>2</a:t>
                      </a:r>
                    </a:p>
                  </a:txBody>
                  <a:tcPr/>
                </a:tc>
                <a:extLst>
                  <a:ext uri="{0D108BD9-81ED-4DB2-BD59-A6C34878D82A}">
                    <a16:rowId xmlns:a16="http://schemas.microsoft.com/office/drawing/2014/main" val="1798718847"/>
                  </a:ext>
                </a:extLst>
              </a:tr>
              <a:tr h="303655">
                <a:tc>
                  <a:txBody>
                    <a:bodyPr/>
                    <a:lstStyle/>
                    <a:p>
                      <a:pPr rtl="0"/>
                      <a:r>
                        <a:rPr lang="fr-FR" sz="1000"/>
                        <a:t>Position du nombre</a:t>
                      </a:r>
                    </a:p>
                  </a:txBody>
                  <a:tcPr/>
                </a:tc>
                <a:tc>
                  <a:txBody>
                    <a:bodyPr/>
                    <a:lstStyle/>
                    <a:p>
                      <a:pPr rtl="0"/>
                      <a:r>
                        <a:rPr lang="fr-FR" sz="1000"/>
                        <a:t>7</a:t>
                      </a:r>
                    </a:p>
                  </a:txBody>
                  <a:tcPr/>
                </a:tc>
                <a:tc>
                  <a:txBody>
                    <a:bodyPr/>
                    <a:lstStyle/>
                    <a:p>
                      <a:pPr rtl="0"/>
                      <a:r>
                        <a:rPr lang="fr-FR" sz="1000"/>
                        <a:t>6</a:t>
                      </a:r>
                    </a:p>
                  </a:txBody>
                  <a:tcPr/>
                </a:tc>
                <a:tc>
                  <a:txBody>
                    <a:bodyPr/>
                    <a:lstStyle/>
                    <a:p>
                      <a:pPr rtl="0"/>
                      <a:r>
                        <a:rPr lang="fr-FR" sz="1000"/>
                        <a:t>5</a:t>
                      </a:r>
                    </a:p>
                  </a:txBody>
                  <a:tcPr/>
                </a:tc>
                <a:tc>
                  <a:txBody>
                    <a:bodyPr/>
                    <a:lstStyle/>
                    <a:p>
                      <a:pPr rtl="0"/>
                      <a:r>
                        <a:rPr lang="fr-FR" sz="1000"/>
                        <a:t>4</a:t>
                      </a:r>
                    </a:p>
                  </a:txBody>
                  <a:tcPr/>
                </a:tc>
                <a:tc>
                  <a:txBody>
                    <a:bodyPr/>
                    <a:lstStyle/>
                    <a:p>
                      <a:pPr rtl="0"/>
                      <a:r>
                        <a:rPr lang="fr-FR" sz="1000"/>
                        <a:t>3</a:t>
                      </a:r>
                    </a:p>
                  </a:txBody>
                  <a:tcPr/>
                </a:tc>
                <a:tc>
                  <a:txBody>
                    <a:bodyPr/>
                    <a:lstStyle/>
                    <a:p>
                      <a:pPr rtl="0"/>
                      <a:r>
                        <a:rPr lang="fr-FR" sz="1000"/>
                        <a:t>2</a:t>
                      </a:r>
                    </a:p>
                  </a:txBody>
                  <a:tcPr/>
                </a:tc>
                <a:tc>
                  <a:txBody>
                    <a:bodyPr/>
                    <a:lstStyle/>
                    <a:p>
                      <a:pPr rtl="0"/>
                      <a:r>
                        <a:rPr lang="fr-FR" sz="1000"/>
                        <a:t>1</a:t>
                      </a:r>
                    </a:p>
                  </a:txBody>
                  <a:tcPr/>
                </a:tc>
                <a:tc>
                  <a:txBody>
                    <a:bodyPr/>
                    <a:lstStyle/>
                    <a:p>
                      <a:pPr rtl="0"/>
                      <a:r>
                        <a:rPr lang="fr-FR" sz="1000"/>
                        <a:t>0</a:t>
                      </a:r>
                    </a:p>
                  </a:txBody>
                  <a:tcPr/>
                </a:tc>
                <a:extLst>
                  <a:ext uri="{0D108BD9-81ED-4DB2-BD59-A6C34878D82A}">
                    <a16:rowId xmlns:a16="http://schemas.microsoft.com/office/drawing/2014/main" val="3580694335"/>
                  </a:ext>
                </a:extLst>
              </a:tr>
              <a:tr h="303655">
                <a:tc>
                  <a:txBody>
                    <a:bodyPr/>
                    <a:lstStyle/>
                    <a:p>
                      <a:pPr rtl="0"/>
                      <a:r>
                        <a:rPr lang="fr-FR" sz="1000"/>
                        <a:t>Calcul</a:t>
                      </a:r>
                    </a:p>
                  </a:txBody>
                  <a:tcPr/>
                </a:tc>
                <a:tc>
                  <a:txBody>
                    <a:bodyPr/>
                    <a:lstStyle/>
                    <a:p>
                      <a:pPr rtl="0"/>
                      <a:r>
                        <a:rPr lang="fr-FR" sz="1000"/>
                        <a:t>(2</a:t>
                      </a:r>
                      <a:r>
                        <a:rPr lang="fr-FR" sz="1000" baseline="30000"/>
                        <a:t>7</a:t>
                      </a:r>
                      <a:r>
                        <a:rPr lang="fr-FR" sz="1000"/>
                        <a:t>)</a:t>
                      </a:r>
                    </a:p>
                  </a:txBody>
                  <a:tcPr/>
                </a:tc>
                <a:tc>
                  <a:txBody>
                    <a:bodyPr/>
                    <a:lstStyle/>
                    <a:p>
                      <a:pPr rtl="0"/>
                      <a:r>
                        <a:rPr lang="fr-FR" sz="1000"/>
                        <a:t>(2</a:t>
                      </a:r>
                      <a:r>
                        <a:rPr lang="fr-FR" sz="1000" baseline="30000"/>
                        <a:t>6</a:t>
                      </a:r>
                      <a:r>
                        <a:rPr lang="fr-FR" sz="1000"/>
                        <a:t>)</a:t>
                      </a:r>
                    </a:p>
                  </a:txBody>
                  <a:tcPr/>
                </a:tc>
                <a:tc>
                  <a:txBody>
                    <a:bodyPr/>
                    <a:lstStyle/>
                    <a:p>
                      <a:pPr rtl="0"/>
                      <a:r>
                        <a:rPr lang="fr-FR" sz="1000"/>
                        <a:t>(2</a:t>
                      </a:r>
                      <a:r>
                        <a:rPr lang="fr-FR" sz="1000" baseline="30000"/>
                        <a:t>5</a:t>
                      </a:r>
                      <a:r>
                        <a:rPr lang="fr-FR" sz="1000"/>
                        <a:t>)</a:t>
                      </a:r>
                    </a:p>
                  </a:txBody>
                  <a:tcPr/>
                </a:tc>
                <a:tc>
                  <a:txBody>
                    <a:bodyPr/>
                    <a:lstStyle/>
                    <a:p>
                      <a:pPr rtl="0"/>
                      <a:r>
                        <a:rPr lang="fr-FR" sz="1000"/>
                        <a:t>(2</a:t>
                      </a:r>
                      <a:r>
                        <a:rPr lang="fr-FR" sz="1000" baseline="30000"/>
                        <a:t>4</a:t>
                      </a:r>
                      <a:r>
                        <a:rPr lang="fr-FR" sz="1000"/>
                        <a:t>)</a:t>
                      </a:r>
                    </a:p>
                  </a:txBody>
                  <a:tcPr/>
                </a:tc>
                <a:tc>
                  <a:txBody>
                    <a:bodyPr/>
                    <a:lstStyle/>
                    <a:p>
                      <a:pPr rtl="0"/>
                      <a:r>
                        <a:rPr lang="fr-FR" sz="1000"/>
                        <a:t>(2</a:t>
                      </a:r>
                      <a:r>
                        <a:rPr lang="fr-FR" sz="1000" baseline="30000"/>
                        <a:t>3</a:t>
                      </a:r>
                      <a:r>
                        <a:rPr lang="fr-FR" sz="1000"/>
                        <a:t>)</a:t>
                      </a:r>
                    </a:p>
                  </a:txBody>
                  <a:tcPr/>
                </a:tc>
                <a:tc>
                  <a:txBody>
                    <a:bodyPr/>
                    <a:lstStyle/>
                    <a:p>
                      <a:pPr rtl="0"/>
                      <a:r>
                        <a:rPr lang="fr-FR" sz="1000"/>
                        <a:t>(2</a:t>
                      </a:r>
                      <a:r>
                        <a:rPr lang="fr-FR" sz="1000" baseline="30000"/>
                        <a:t>2</a:t>
                      </a:r>
                      <a:r>
                        <a:rPr lang="fr-FR" sz="1000"/>
                        <a:t>)</a:t>
                      </a:r>
                    </a:p>
                  </a:txBody>
                  <a:tcPr/>
                </a:tc>
                <a:tc>
                  <a:txBody>
                    <a:bodyPr/>
                    <a:lstStyle/>
                    <a:p>
                      <a:pPr rtl="0"/>
                      <a:r>
                        <a:rPr lang="fr-FR" sz="1000"/>
                        <a:t>(2</a:t>
                      </a:r>
                      <a:r>
                        <a:rPr lang="fr-FR" sz="1000" baseline="30000"/>
                        <a:t>1</a:t>
                      </a:r>
                      <a:r>
                        <a:rPr lang="fr-FR" sz="1000"/>
                        <a:t>)</a:t>
                      </a:r>
                    </a:p>
                  </a:txBody>
                  <a:tcPr/>
                </a:tc>
                <a:tc>
                  <a:txBody>
                    <a:bodyPr/>
                    <a:lstStyle/>
                    <a:p>
                      <a:pPr rtl="0"/>
                      <a:r>
                        <a:rPr lang="fr-FR" sz="1000"/>
                        <a:t>(2</a:t>
                      </a:r>
                      <a:r>
                        <a:rPr lang="fr-FR" sz="1000" baseline="30000"/>
                        <a:t>0</a:t>
                      </a:r>
                      <a:r>
                        <a:rPr lang="fr-FR" sz="1000"/>
                        <a:t>)</a:t>
                      </a:r>
                    </a:p>
                  </a:txBody>
                  <a:tcPr/>
                </a:tc>
                <a:extLst>
                  <a:ext uri="{0D108BD9-81ED-4DB2-BD59-A6C34878D82A}">
                    <a16:rowId xmlns:a16="http://schemas.microsoft.com/office/drawing/2014/main" val="3026254151"/>
                  </a:ext>
                </a:extLst>
              </a:tr>
              <a:tr h="303655">
                <a:tc>
                  <a:txBody>
                    <a:bodyPr/>
                    <a:lstStyle/>
                    <a:p>
                      <a:pPr rtl="0"/>
                      <a:r>
                        <a:rPr lang="fr-FR" sz="1000"/>
                        <a:t>Valeur de position</a:t>
                      </a:r>
                    </a:p>
                  </a:txBody>
                  <a:tcPr/>
                </a:tc>
                <a:tc>
                  <a:txBody>
                    <a:bodyPr/>
                    <a:lstStyle/>
                    <a:p>
                      <a:pPr rtl="0"/>
                      <a:r>
                        <a:rPr lang="fr-FR" sz="1000"/>
                        <a:t>128</a:t>
                      </a:r>
                    </a:p>
                  </a:txBody>
                  <a:tcPr/>
                </a:tc>
                <a:tc>
                  <a:txBody>
                    <a:bodyPr/>
                    <a:lstStyle/>
                    <a:p>
                      <a:pPr rtl="0"/>
                      <a:r>
                        <a:rPr lang="fr-FR" sz="1000"/>
                        <a:t>64</a:t>
                      </a:r>
                    </a:p>
                  </a:txBody>
                  <a:tcPr/>
                </a:tc>
                <a:tc>
                  <a:txBody>
                    <a:bodyPr/>
                    <a:lstStyle/>
                    <a:p>
                      <a:pPr rtl="0"/>
                      <a:r>
                        <a:rPr lang="fr-FR" sz="1000"/>
                        <a:t>32</a:t>
                      </a:r>
                    </a:p>
                  </a:txBody>
                  <a:tcPr/>
                </a:tc>
                <a:tc>
                  <a:txBody>
                    <a:bodyPr/>
                    <a:lstStyle/>
                    <a:p>
                      <a:pPr rtl="0"/>
                      <a:r>
                        <a:rPr lang="fr-FR" sz="1000"/>
                        <a:t>16</a:t>
                      </a:r>
                    </a:p>
                  </a:txBody>
                  <a:tcPr/>
                </a:tc>
                <a:tc>
                  <a:txBody>
                    <a:bodyPr/>
                    <a:lstStyle/>
                    <a:p>
                      <a:pPr rtl="0"/>
                      <a:r>
                        <a:rPr lang="fr-FR" sz="1000"/>
                        <a:t>8</a:t>
                      </a:r>
                    </a:p>
                  </a:txBody>
                  <a:tcPr/>
                </a:tc>
                <a:tc>
                  <a:txBody>
                    <a:bodyPr/>
                    <a:lstStyle/>
                    <a:p>
                      <a:pPr rtl="0"/>
                      <a:r>
                        <a:rPr lang="fr-FR" sz="1000"/>
                        <a:t>4</a:t>
                      </a:r>
                    </a:p>
                  </a:txBody>
                  <a:tcPr/>
                </a:tc>
                <a:tc>
                  <a:txBody>
                    <a:bodyPr/>
                    <a:lstStyle/>
                    <a:p>
                      <a:pPr rtl="0"/>
                      <a:r>
                        <a:rPr lang="fr-FR" sz="1000"/>
                        <a:t>2</a:t>
                      </a:r>
                    </a:p>
                  </a:txBody>
                  <a:tcPr/>
                </a:tc>
                <a:tc>
                  <a:txBody>
                    <a:bodyPr/>
                    <a:lstStyle/>
                    <a:p>
                      <a:pPr rtl="0"/>
                      <a:r>
                        <a:rPr lang="fr-FR" sz="1000"/>
                        <a:t>1</a:t>
                      </a:r>
                    </a:p>
                  </a:txBody>
                  <a:tcPr/>
                </a:tc>
                <a:extLst>
                  <a:ext uri="{0D108BD9-81ED-4DB2-BD59-A6C34878D82A}">
                    <a16:rowId xmlns:a16="http://schemas.microsoft.com/office/drawing/2014/main" val="4226814726"/>
                  </a:ext>
                </a:extLst>
              </a:tr>
            </a:tbl>
          </a:graphicData>
        </a:graphic>
      </p:graphicFrame>
      <p:sp>
        <p:nvSpPr>
          <p:cNvPr id="7" name="Striped Right Arrow 6">
            <a:extLst>
              <a:ext uri="{FF2B5EF4-FFF2-40B4-BE49-F238E27FC236}">
                <a16:creationId xmlns:a16="http://schemas.microsoft.com/office/drawing/2014/main" id="{42020144-2692-E747-88CD-CE940510F874}"/>
              </a:ext>
            </a:extLst>
          </p:cNvPr>
          <p:cNvSpPr/>
          <p:nvPr/>
        </p:nvSpPr>
        <p:spPr>
          <a:xfrm rot="5400000">
            <a:off x="3753951" y="2666137"/>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Table 7">
            <a:extLst>
              <a:ext uri="{FF2B5EF4-FFF2-40B4-BE49-F238E27FC236}">
                <a16:creationId xmlns:a16="http://schemas.microsoft.com/office/drawing/2014/main" id="{5AF9CA21-1491-D046-A16A-EF95E9FFD0F7}"/>
              </a:ext>
            </a:extLst>
          </p:cNvPr>
          <p:cNvGraphicFramePr>
            <a:graphicFrameLocks noGrp="1"/>
          </p:cNvGraphicFramePr>
          <p:nvPr>
            <p:extLst>
              <p:ext uri="{D42A27DB-BD31-4B8C-83A1-F6EECF244321}">
                <p14:modId xmlns:p14="http://schemas.microsoft.com/office/powerpoint/2010/main" val="729745532"/>
              </p:ext>
            </p:extLst>
          </p:nvPr>
        </p:nvGraphicFramePr>
        <p:xfrm>
          <a:off x="2611696" y="3037184"/>
          <a:ext cx="5733792" cy="1518275"/>
        </p:xfrm>
        <a:graphic>
          <a:graphicData uri="http://schemas.openxmlformats.org/drawingml/2006/table">
            <a:tbl>
              <a:tblPr firstRow="1" bandRow="1">
                <a:tableStyleId>{21E4AEA4-8DFA-4A89-87EB-49C32662AFE0}</a:tableStyleId>
              </a:tblPr>
              <a:tblGrid>
                <a:gridCol w="1800816">
                  <a:extLst>
                    <a:ext uri="{9D8B030D-6E8A-4147-A177-3AD203B41FA5}">
                      <a16:colId xmlns:a16="http://schemas.microsoft.com/office/drawing/2014/main" val="3837822917"/>
                    </a:ext>
                  </a:extLst>
                </a:gridCol>
                <a:gridCol w="584790">
                  <a:extLst>
                    <a:ext uri="{9D8B030D-6E8A-4147-A177-3AD203B41FA5}">
                      <a16:colId xmlns:a16="http://schemas.microsoft.com/office/drawing/2014/main" val="2257126818"/>
                    </a:ext>
                  </a:extLst>
                </a:gridCol>
                <a:gridCol w="489098">
                  <a:extLst>
                    <a:ext uri="{9D8B030D-6E8A-4147-A177-3AD203B41FA5}">
                      <a16:colId xmlns:a16="http://schemas.microsoft.com/office/drawing/2014/main" val="733968975"/>
                    </a:ext>
                  </a:extLst>
                </a:gridCol>
                <a:gridCol w="499730">
                  <a:extLst>
                    <a:ext uri="{9D8B030D-6E8A-4147-A177-3AD203B41FA5}">
                      <a16:colId xmlns:a16="http://schemas.microsoft.com/office/drawing/2014/main" val="2184405947"/>
                    </a:ext>
                  </a:extLst>
                </a:gridCol>
                <a:gridCol w="478465">
                  <a:extLst>
                    <a:ext uri="{9D8B030D-6E8A-4147-A177-3AD203B41FA5}">
                      <a16:colId xmlns:a16="http://schemas.microsoft.com/office/drawing/2014/main" val="2878814134"/>
                    </a:ext>
                  </a:extLst>
                </a:gridCol>
                <a:gridCol w="456129">
                  <a:extLst>
                    <a:ext uri="{9D8B030D-6E8A-4147-A177-3AD203B41FA5}">
                      <a16:colId xmlns:a16="http://schemas.microsoft.com/office/drawing/2014/main" val="326059745"/>
                    </a:ext>
                  </a:extLst>
                </a:gridCol>
                <a:gridCol w="457200">
                  <a:extLst>
                    <a:ext uri="{9D8B030D-6E8A-4147-A177-3AD203B41FA5}">
                      <a16:colId xmlns:a16="http://schemas.microsoft.com/office/drawing/2014/main" val="1053828557"/>
                    </a:ext>
                  </a:extLst>
                </a:gridCol>
                <a:gridCol w="478466">
                  <a:extLst>
                    <a:ext uri="{9D8B030D-6E8A-4147-A177-3AD203B41FA5}">
                      <a16:colId xmlns:a16="http://schemas.microsoft.com/office/drawing/2014/main" val="830387269"/>
                    </a:ext>
                  </a:extLst>
                </a:gridCol>
                <a:gridCol w="489098">
                  <a:extLst>
                    <a:ext uri="{9D8B030D-6E8A-4147-A177-3AD203B41FA5}">
                      <a16:colId xmlns:a16="http://schemas.microsoft.com/office/drawing/2014/main" val="3034883102"/>
                    </a:ext>
                  </a:extLst>
                </a:gridCol>
              </a:tblGrid>
              <a:tr h="303655">
                <a:tc>
                  <a:txBody>
                    <a:bodyPr/>
                    <a:lstStyle/>
                    <a:p>
                      <a:pPr rtl="0"/>
                      <a:r>
                        <a:rPr lang="fr-FR" sz="1000"/>
                        <a:t>Valeur pondérée</a:t>
                      </a:r>
                    </a:p>
                  </a:txBody>
                  <a:tcPr/>
                </a:tc>
                <a:tc>
                  <a:txBody>
                    <a:bodyPr/>
                    <a:lstStyle/>
                    <a:p>
                      <a:pPr rtl="0"/>
                      <a:r>
                        <a:rPr lang="fr-FR" sz="1000"/>
                        <a:t>128</a:t>
                      </a:r>
                    </a:p>
                  </a:txBody>
                  <a:tcPr/>
                </a:tc>
                <a:tc>
                  <a:txBody>
                    <a:bodyPr/>
                    <a:lstStyle/>
                    <a:p>
                      <a:pPr rtl="0"/>
                      <a:r>
                        <a:rPr lang="fr-FR" sz="1000"/>
                        <a:t>64</a:t>
                      </a:r>
                    </a:p>
                  </a:txBody>
                  <a:tcPr/>
                </a:tc>
                <a:tc>
                  <a:txBody>
                    <a:bodyPr/>
                    <a:lstStyle/>
                    <a:p>
                      <a:pPr rtl="0"/>
                      <a:r>
                        <a:rPr lang="fr-FR" sz="1000"/>
                        <a:t>32</a:t>
                      </a:r>
                    </a:p>
                  </a:txBody>
                  <a:tcPr/>
                </a:tc>
                <a:tc>
                  <a:txBody>
                    <a:bodyPr/>
                    <a:lstStyle/>
                    <a:p>
                      <a:pPr rtl="0"/>
                      <a:r>
                        <a:rPr lang="fr-FR" sz="1000"/>
                        <a:t>16</a:t>
                      </a:r>
                    </a:p>
                  </a:txBody>
                  <a:tcPr/>
                </a:tc>
                <a:tc>
                  <a:txBody>
                    <a:bodyPr/>
                    <a:lstStyle/>
                    <a:p>
                      <a:pPr rtl="0"/>
                      <a:r>
                        <a:rPr lang="fr-FR" sz="1000"/>
                        <a:t>8</a:t>
                      </a:r>
                    </a:p>
                  </a:txBody>
                  <a:tcPr/>
                </a:tc>
                <a:tc>
                  <a:txBody>
                    <a:bodyPr/>
                    <a:lstStyle/>
                    <a:p>
                      <a:pPr rtl="0"/>
                      <a:r>
                        <a:rPr lang="fr-FR" sz="1000"/>
                        <a:t>4</a:t>
                      </a:r>
                    </a:p>
                  </a:txBody>
                  <a:tcPr/>
                </a:tc>
                <a:tc>
                  <a:txBody>
                    <a:bodyPr/>
                    <a:lstStyle/>
                    <a:p>
                      <a:pPr rtl="0"/>
                      <a:r>
                        <a:rPr lang="fr-FR" sz="1000"/>
                        <a:t>2</a:t>
                      </a:r>
                    </a:p>
                  </a:txBody>
                  <a:tcPr/>
                </a:tc>
                <a:tc>
                  <a:txBody>
                    <a:bodyPr/>
                    <a:lstStyle/>
                    <a:p>
                      <a:pPr rtl="0"/>
                      <a:r>
                        <a:rPr lang="fr-FR" sz="1000"/>
                        <a:t>1</a:t>
                      </a:r>
                    </a:p>
                  </a:txBody>
                  <a:tcPr/>
                </a:tc>
                <a:extLst>
                  <a:ext uri="{0D108BD9-81ED-4DB2-BD59-A6C34878D82A}">
                    <a16:rowId xmlns:a16="http://schemas.microsoft.com/office/drawing/2014/main" val="1798718847"/>
                  </a:ext>
                </a:extLst>
              </a:tr>
              <a:tr h="303655">
                <a:tc>
                  <a:txBody>
                    <a:bodyPr/>
                    <a:lstStyle/>
                    <a:p>
                      <a:pPr rtl="0"/>
                      <a:r>
                        <a:rPr lang="fr-FR" sz="1000"/>
                        <a:t>Nombre binaire (11000000)</a:t>
                      </a:r>
                    </a:p>
                  </a:txBody>
                  <a:tcPr/>
                </a:tc>
                <a:tc>
                  <a:txBody>
                    <a:bodyPr/>
                    <a:lstStyle/>
                    <a:p>
                      <a:pPr rtl="0"/>
                      <a:r>
                        <a:rPr lang="fr-FR" sz="1000"/>
                        <a:t>1</a:t>
                      </a:r>
                    </a:p>
                  </a:txBody>
                  <a:tcPr/>
                </a:tc>
                <a:tc>
                  <a:txBody>
                    <a:bodyPr/>
                    <a:lstStyle/>
                    <a:p>
                      <a:pPr rtl="0"/>
                      <a:r>
                        <a:rPr lang="fr-FR" sz="1000"/>
                        <a:t>1</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tc>
                  <a:txBody>
                    <a:bodyPr/>
                    <a:lstStyle/>
                    <a:p>
                      <a:pPr rtl="0"/>
                      <a:r>
                        <a:rPr lang="fr-FR" sz="1000"/>
                        <a:t>0</a:t>
                      </a:r>
                    </a:p>
                  </a:txBody>
                  <a:tcPr/>
                </a:tc>
                <a:extLst>
                  <a:ext uri="{0D108BD9-81ED-4DB2-BD59-A6C34878D82A}">
                    <a16:rowId xmlns:a16="http://schemas.microsoft.com/office/drawing/2014/main" val="3580694335"/>
                  </a:ext>
                </a:extLst>
              </a:tr>
              <a:tr h="303655">
                <a:tc>
                  <a:txBody>
                    <a:bodyPr/>
                    <a:lstStyle/>
                    <a:p>
                      <a:pPr rtl="0"/>
                      <a:r>
                        <a:rPr lang="fr-FR" sz="1000"/>
                        <a:t>Calcul</a:t>
                      </a:r>
                    </a:p>
                  </a:txBody>
                  <a:tcPr/>
                </a:tc>
                <a:tc>
                  <a:txBody>
                    <a:bodyPr/>
                    <a:lstStyle/>
                    <a:p>
                      <a:pPr rtl="0"/>
                      <a:r>
                        <a:rPr lang="fr-FR" sz="1000"/>
                        <a:t>1x128</a:t>
                      </a:r>
                    </a:p>
                  </a:txBody>
                  <a:tcPr/>
                </a:tc>
                <a:tc>
                  <a:txBody>
                    <a:bodyPr/>
                    <a:lstStyle/>
                    <a:p>
                      <a:pPr rtl="0"/>
                      <a:r>
                        <a:rPr lang="fr-FR" sz="1000"/>
                        <a:t>1x64</a:t>
                      </a:r>
                    </a:p>
                  </a:txBody>
                  <a:tcPr/>
                </a:tc>
                <a:tc>
                  <a:txBody>
                    <a:bodyPr/>
                    <a:lstStyle/>
                    <a:p>
                      <a:pPr rtl="0"/>
                      <a:r>
                        <a:rPr lang="fr-FR" sz="1000"/>
                        <a:t>0x32</a:t>
                      </a:r>
                    </a:p>
                  </a:txBody>
                  <a:tcPr/>
                </a:tc>
                <a:tc>
                  <a:txBody>
                    <a:bodyPr/>
                    <a:lstStyle/>
                    <a:p>
                      <a:pPr rtl="0"/>
                      <a:r>
                        <a:rPr lang="fr-FR" sz="1000"/>
                        <a:t>0x16</a:t>
                      </a:r>
                    </a:p>
                  </a:txBody>
                  <a:tcPr/>
                </a:tc>
                <a:tc>
                  <a:txBody>
                    <a:bodyPr/>
                    <a:lstStyle/>
                    <a:p>
                      <a:pPr rtl="0"/>
                      <a:r>
                        <a:rPr lang="fr-FR" sz="1000"/>
                        <a:t>0x8</a:t>
                      </a:r>
                    </a:p>
                  </a:txBody>
                  <a:tcPr/>
                </a:tc>
                <a:tc>
                  <a:txBody>
                    <a:bodyPr/>
                    <a:lstStyle/>
                    <a:p>
                      <a:pPr rtl="0"/>
                      <a:r>
                        <a:rPr lang="fr-FR" sz="1000"/>
                        <a:t>0x4</a:t>
                      </a:r>
                    </a:p>
                  </a:txBody>
                  <a:tcPr/>
                </a:tc>
                <a:tc>
                  <a:txBody>
                    <a:bodyPr/>
                    <a:lstStyle/>
                    <a:p>
                      <a:pPr rtl="0"/>
                      <a:r>
                        <a:rPr lang="fr-FR" sz="1000"/>
                        <a:t>0x2</a:t>
                      </a:r>
                    </a:p>
                  </a:txBody>
                  <a:tcPr/>
                </a:tc>
                <a:tc>
                  <a:txBody>
                    <a:bodyPr/>
                    <a:lstStyle/>
                    <a:p>
                      <a:pPr rtl="0"/>
                      <a:r>
                        <a:rPr lang="fr-FR" sz="1000"/>
                        <a:t>0x1</a:t>
                      </a:r>
                    </a:p>
                  </a:txBody>
                  <a:tcPr/>
                </a:tc>
                <a:extLst>
                  <a:ext uri="{0D108BD9-81ED-4DB2-BD59-A6C34878D82A}">
                    <a16:rowId xmlns:a16="http://schemas.microsoft.com/office/drawing/2014/main" val="3026254151"/>
                  </a:ext>
                </a:extLst>
              </a:tr>
              <a:tr h="303655">
                <a:tc>
                  <a:txBody>
                    <a:bodyPr/>
                    <a:lstStyle/>
                    <a:p>
                      <a:pPr rtl="0"/>
                      <a:r>
                        <a:rPr lang="fr-FR" sz="1000"/>
                        <a:t>Ajoutez-les...</a:t>
                      </a:r>
                    </a:p>
                  </a:txBody>
                  <a:tcPr/>
                </a:tc>
                <a:tc>
                  <a:txBody>
                    <a:bodyPr/>
                    <a:lstStyle/>
                    <a:p>
                      <a:pPr rtl="0"/>
                      <a:r>
                        <a:rPr lang="fr-FR" sz="1000"/>
                        <a:t>128</a:t>
                      </a:r>
                    </a:p>
                  </a:txBody>
                  <a:tcPr/>
                </a:tc>
                <a:tc>
                  <a:txBody>
                    <a:bodyPr/>
                    <a:lstStyle/>
                    <a:p>
                      <a:pPr rtl="0"/>
                      <a:r>
                        <a:rPr lang="fr-FR" sz="1000"/>
                        <a:t>+ 64</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tc>
                  <a:txBody>
                    <a:bodyPr/>
                    <a:lstStyle/>
                    <a:p>
                      <a:pPr rtl="0"/>
                      <a:r>
                        <a:rPr lang="fr-FR" sz="1000"/>
                        <a:t>+ 0</a:t>
                      </a:r>
                    </a:p>
                  </a:txBody>
                  <a:tcPr/>
                </a:tc>
                <a:extLst>
                  <a:ext uri="{0D108BD9-81ED-4DB2-BD59-A6C34878D82A}">
                    <a16:rowId xmlns:a16="http://schemas.microsoft.com/office/drawing/2014/main" val="4226814726"/>
                  </a:ext>
                </a:extLst>
              </a:tr>
              <a:tr h="303655">
                <a:tc>
                  <a:txBody>
                    <a:bodyPr/>
                    <a:lstStyle/>
                    <a:p>
                      <a:pPr rtl="0"/>
                      <a:r>
                        <a:rPr lang="fr-FR" sz="1000"/>
                        <a:t>Le résultat</a:t>
                      </a:r>
                    </a:p>
                  </a:txBody>
                  <a:tcPr/>
                </a:tc>
                <a:tc gridSpan="8">
                  <a:txBody>
                    <a:bodyPr/>
                    <a:lstStyle/>
                    <a:p>
                      <a:pPr algn="ctr" rtl="0"/>
                      <a:r>
                        <a:rPr lang="fr-FR" sz="1000" b="1"/>
                        <a:t>192</a:t>
                      </a:r>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4253779375"/>
                  </a:ext>
                </a:extLst>
              </a:tr>
            </a:tbl>
          </a:graphicData>
        </a:graphic>
      </p:graphicFrame>
    </p:spTree>
    <p:extLst>
      <p:ext uri="{BB962C8B-B14F-4D97-AF65-F5344CB8AC3E}">
        <p14:creationId xmlns:p14="http://schemas.microsoft.com/office/powerpoint/2010/main" val="57923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900"/>
            <a:ext cx="8345488" cy="642000"/>
          </a:xfrm>
        </p:spPr>
        <p:txBody>
          <a:bodyPr/>
          <a:lstStyle/>
          <a:p>
            <a:pPr rtl="0"/>
            <a:r>
              <a:rPr lang="fr-FR" sz="1600"/>
              <a:t>Système binaire</a:t>
            </a:r>
            <a:br>
              <a:rPr lang="en-US" dirty="0"/>
            </a:br>
            <a:r>
              <a:rPr lang="fr-FR" sz="2400"/>
              <a:t>Convertir le binaire en décimal</a:t>
            </a:r>
          </a:p>
        </p:txBody>
      </p:sp>
      <p:sp>
        <p:nvSpPr>
          <p:cNvPr id="9" name="TextBox 8">
            <a:extLst>
              <a:ext uri="{FF2B5EF4-FFF2-40B4-BE49-F238E27FC236}">
                <a16:creationId xmlns:a16="http://schemas.microsoft.com/office/drawing/2014/main" id="{AE33637D-1648-514C-8643-E324E7FBCF34}"/>
              </a:ext>
            </a:extLst>
          </p:cNvPr>
          <p:cNvSpPr txBox="1"/>
          <p:nvPr/>
        </p:nvSpPr>
        <p:spPr>
          <a:xfrm>
            <a:off x="457201" y="609847"/>
            <a:ext cx="5079211" cy="307777"/>
          </a:xfrm>
          <a:prstGeom prst="rect">
            <a:avLst/>
          </a:prstGeom>
          <a:noFill/>
        </p:spPr>
        <p:txBody>
          <a:bodyPr wrap="none" rtlCol="0">
            <a:spAutoFit/>
          </a:bodyPr>
          <a:lstStyle/>
          <a:p>
            <a:pPr rtl="0"/>
            <a:r>
              <a:rPr lang="fr-FR" sz="1400"/>
              <a:t>Convertir 11000000.10101000.00001011.00001010 en décimal.</a:t>
            </a:r>
          </a:p>
        </p:txBody>
      </p:sp>
      <p:graphicFrame>
        <p:nvGraphicFramePr>
          <p:cNvPr id="8" name="Table 7">
            <a:extLst>
              <a:ext uri="{FF2B5EF4-FFF2-40B4-BE49-F238E27FC236}">
                <a16:creationId xmlns:a16="http://schemas.microsoft.com/office/drawing/2014/main" id="{5AF9CA21-1491-D046-A16A-EF95E9FFD0F7}"/>
              </a:ext>
            </a:extLst>
          </p:cNvPr>
          <p:cNvGraphicFramePr>
            <a:graphicFrameLocks noGrp="1"/>
          </p:cNvGraphicFramePr>
          <p:nvPr>
            <p:extLst>
              <p:ext uri="{D42A27DB-BD31-4B8C-83A1-F6EECF244321}">
                <p14:modId xmlns:p14="http://schemas.microsoft.com/office/powerpoint/2010/main" val="1680375451"/>
              </p:ext>
            </p:extLst>
          </p:nvPr>
        </p:nvGraphicFramePr>
        <p:xfrm>
          <a:off x="457201" y="870063"/>
          <a:ext cx="5220587" cy="3712566"/>
        </p:xfrm>
        <a:graphic>
          <a:graphicData uri="http://schemas.openxmlformats.org/drawingml/2006/table">
            <a:tbl>
              <a:tblPr firstRow="1" bandRow="1">
                <a:tableStyleId>{00A15C55-8517-42AA-B614-E9B94910E393}</a:tableStyleId>
              </a:tblPr>
              <a:tblGrid>
                <a:gridCol w="1650437">
                  <a:extLst>
                    <a:ext uri="{9D8B030D-6E8A-4147-A177-3AD203B41FA5}">
                      <a16:colId xmlns:a16="http://schemas.microsoft.com/office/drawing/2014/main" val="3837822917"/>
                    </a:ext>
                  </a:extLst>
                </a:gridCol>
                <a:gridCol w="530842">
                  <a:extLst>
                    <a:ext uri="{9D8B030D-6E8A-4147-A177-3AD203B41FA5}">
                      <a16:colId xmlns:a16="http://schemas.microsoft.com/office/drawing/2014/main" val="2257126818"/>
                    </a:ext>
                  </a:extLst>
                </a:gridCol>
                <a:gridCol w="443978">
                  <a:extLst>
                    <a:ext uri="{9D8B030D-6E8A-4147-A177-3AD203B41FA5}">
                      <a16:colId xmlns:a16="http://schemas.microsoft.com/office/drawing/2014/main" val="733968975"/>
                    </a:ext>
                  </a:extLst>
                </a:gridCol>
                <a:gridCol w="453629">
                  <a:extLst>
                    <a:ext uri="{9D8B030D-6E8A-4147-A177-3AD203B41FA5}">
                      <a16:colId xmlns:a16="http://schemas.microsoft.com/office/drawing/2014/main" val="2184405947"/>
                    </a:ext>
                  </a:extLst>
                </a:gridCol>
                <a:gridCol w="434325">
                  <a:extLst>
                    <a:ext uri="{9D8B030D-6E8A-4147-A177-3AD203B41FA5}">
                      <a16:colId xmlns:a16="http://schemas.microsoft.com/office/drawing/2014/main" val="2878814134"/>
                    </a:ext>
                  </a:extLst>
                </a:gridCol>
                <a:gridCol w="414050">
                  <a:extLst>
                    <a:ext uri="{9D8B030D-6E8A-4147-A177-3AD203B41FA5}">
                      <a16:colId xmlns:a16="http://schemas.microsoft.com/office/drawing/2014/main" val="326059745"/>
                    </a:ext>
                  </a:extLst>
                </a:gridCol>
                <a:gridCol w="415022">
                  <a:extLst>
                    <a:ext uri="{9D8B030D-6E8A-4147-A177-3AD203B41FA5}">
                      <a16:colId xmlns:a16="http://schemas.microsoft.com/office/drawing/2014/main" val="1053828557"/>
                    </a:ext>
                  </a:extLst>
                </a:gridCol>
                <a:gridCol w="434326">
                  <a:extLst>
                    <a:ext uri="{9D8B030D-6E8A-4147-A177-3AD203B41FA5}">
                      <a16:colId xmlns:a16="http://schemas.microsoft.com/office/drawing/2014/main" val="830387269"/>
                    </a:ext>
                  </a:extLst>
                </a:gridCol>
                <a:gridCol w="443978">
                  <a:extLst>
                    <a:ext uri="{9D8B030D-6E8A-4147-A177-3AD203B41FA5}">
                      <a16:colId xmlns:a16="http://schemas.microsoft.com/office/drawing/2014/main" val="3034883102"/>
                    </a:ext>
                  </a:extLst>
                </a:gridCol>
              </a:tblGrid>
              <a:tr h="285582">
                <a:tc>
                  <a:txBody>
                    <a:bodyPr/>
                    <a:lstStyle/>
                    <a:p>
                      <a:pPr rtl="0"/>
                      <a:r>
                        <a:rPr lang="fr-FR" sz="900"/>
                        <a:t>Valeur pondérée</a:t>
                      </a:r>
                    </a:p>
                  </a:txBody>
                  <a:tcPr/>
                </a:tc>
                <a:tc>
                  <a:txBody>
                    <a:bodyPr/>
                    <a:lstStyle/>
                    <a:p>
                      <a:pPr rtl="0"/>
                      <a:r>
                        <a:rPr lang="fr-FR" sz="900"/>
                        <a:t>128</a:t>
                      </a:r>
                    </a:p>
                  </a:txBody>
                  <a:tcPr/>
                </a:tc>
                <a:tc>
                  <a:txBody>
                    <a:bodyPr/>
                    <a:lstStyle/>
                    <a:p>
                      <a:pPr rtl="0"/>
                      <a:r>
                        <a:rPr lang="fr-FR" sz="900"/>
                        <a:t>64</a:t>
                      </a:r>
                    </a:p>
                  </a:txBody>
                  <a:tcPr/>
                </a:tc>
                <a:tc>
                  <a:txBody>
                    <a:bodyPr/>
                    <a:lstStyle/>
                    <a:p>
                      <a:pPr rtl="0"/>
                      <a:r>
                        <a:rPr lang="fr-FR" sz="900"/>
                        <a:t>32</a:t>
                      </a:r>
                    </a:p>
                  </a:txBody>
                  <a:tcPr/>
                </a:tc>
                <a:tc>
                  <a:txBody>
                    <a:bodyPr/>
                    <a:lstStyle/>
                    <a:p>
                      <a:pPr rtl="0"/>
                      <a:r>
                        <a:rPr lang="fr-FR" sz="900"/>
                        <a:t>16</a:t>
                      </a:r>
                    </a:p>
                  </a:txBody>
                  <a:tcPr/>
                </a:tc>
                <a:tc>
                  <a:txBody>
                    <a:bodyPr/>
                    <a:lstStyle/>
                    <a:p>
                      <a:pPr rtl="0"/>
                      <a:r>
                        <a:rPr lang="fr-FR" sz="900"/>
                        <a:t>8</a:t>
                      </a:r>
                    </a:p>
                  </a:txBody>
                  <a:tcPr/>
                </a:tc>
                <a:tc>
                  <a:txBody>
                    <a:bodyPr/>
                    <a:lstStyle/>
                    <a:p>
                      <a:pPr rtl="0"/>
                      <a:r>
                        <a:rPr lang="fr-FR" sz="900"/>
                        <a:t>4</a:t>
                      </a:r>
                    </a:p>
                  </a:txBody>
                  <a:tcPr/>
                </a:tc>
                <a:tc>
                  <a:txBody>
                    <a:bodyPr/>
                    <a:lstStyle/>
                    <a:p>
                      <a:pPr rtl="0"/>
                      <a:r>
                        <a:rPr lang="fr-FR" sz="900"/>
                        <a:t>2</a:t>
                      </a:r>
                    </a:p>
                  </a:txBody>
                  <a:tcPr/>
                </a:tc>
                <a:tc>
                  <a:txBody>
                    <a:bodyPr/>
                    <a:lstStyle/>
                    <a:p>
                      <a:pPr rtl="0"/>
                      <a:r>
                        <a:rPr lang="fr-FR" sz="900"/>
                        <a:t>1</a:t>
                      </a:r>
                    </a:p>
                  </a:txBody>
                  <a:tcPr/>
                </a:tc>
                <a:extLst>
                  <a:ext uri="{0D108BD9-81ED-4DB2-BD59-A6C34878D82A}">
                    <a16:rowId xmlns:a16="http://schemas.microsoft.com/office/drawing/2014/main" val="1798718847"/>
                  </a:ext>
                </a:extLst>
              </a:tr>
              <a:tr h="285582">
                <a:tc>
                  <a:txBody>
                    <a:bodyPr/>
                    <a:lstStyle/>
                    <a:p>
                      <a:pPr rtl="0"/>
                      <a:r>
                        <a:rPr lang="fr-FR" sz="900" b="1"/>
                        <a:t>Nombre binaire (11000000)</a:t>
                      </a:r>
                    </a:p>
                  </a:txBody>
                  <a:tcPr/>
                </a:tc>
                <a:tc>
                  <a:txBody>
                    <a:bodyPr/>
                    <a:lstStyle/>
                    <a:p>
                      <a:pPr rtl="0"/>
                      <a:r>
                        <a:rPr lang="fr-FR" sz="900" b="1"/>
                        <a:t>1</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extLst>
                  <a:ext uri="{0D108BD9-81ED-4DB2-BD59-A6C34878D82A}">
                    <a16:rowId xmlns:a16="http://schemas.microsoft.com/office/drawing/2014/main" val="3580694335"/>
                  </a:ext>
                </a:extLst>
              </a:tr>
              <a:tr h="285582">
                <a:tc>
                  <a:txBody>
                    <a:bodyPr/>
                    <a:lstStyle/>
                    <a:p>
                      <a:pPr rtl="0"/>
                      <a:r>
                        <a:rPr lang="fr-FR" sz="900"/>
                        <a:t>Calcul</a:t>
                      </a:r>
                    </a:p>
                  </a:txBody>
                  <a:tcPr/>
                </a:tc>
                <a:tc>
                  <a:txBody>
                    <a:bodyPr/>
                    <a:lstStyle/>
                    <a:p>
                      <a:pPr rtl="0"/>
                      <a:r>
                        <a:rPr lang="fr-FR" sz="900"/>
                        <a:t>1x128</a:t>
                      </a:r>
                    </a:p>
                  </a:txBody>
                  <a:tcPr/>
                </a:tc>
                <a:tc>
                  <a:txBody>
                    <a:bodyPr/>
                    <a:lstStyle/>
                    <a:p>
                      <a:pPr rtl="0"/>
                      <a:r>
                        <a:rPr lang="fr-FR" sz="900"/>
                        <a:t>1x64</a:t>
                      </a:r>
                    </a:p>
                  </a:txBody>
                  <a:tcPr/>
                </a:tc>
                <a:tc>
                  <a:txBody>
                    <a:bodyPr/>
                    <a:lstStyle/>
                    <a:p>
                      <a:pPr rtl="0"/>
                      <a:r>
                        <a:rPr lang="fr-FR" sz="900"/>
                        <a:t>0x32</a:t>
                      </a:r>
                    </a:p>
                  </a:txBody>
                  <a:tcPr/>
                </a:tc>
                <a:tc>
                  <a:txBody>
                    <a:bodyPr/>
                    <a:lstStyle/>
                    <a:p>
                      <a:pPr rtl="0"/>
                      <a:r>
                        <a:rPr lang="fr-FR" sz="900"/>
                        <a:t>0x16</a:t>
                      </a:r>
                    </a:p>
                  </a:txBody>
                  <a:tcPr/>
                </a:tc>
                <a:tc>
                  <a:txBody>
                    <a:bodyPr/>
                    <a:lstStyle/>
                    <a:p>
                      <a:pPr rtl="0"/>
                      <a:r>
                        <a:rPr lang="fr-FR" sz="900"/>
                        <a:t>0x8</a:t>
                      </a:r>
                    </a:p>
                  </a:txBody>
                  <a:tcPr/>
                </a:tc>
                <a:tc>
                  <a:txBody>
                    <a:bodyPr/>
                    <a:lstStyle/>
                    <a:p>
                      <a:pPr rtl="0"/>
                      <a:r>
                        <a:rPr lang="fr-FR" sz="900"/>
                        <a:t>0x4</a:t>
                      </a:r>
                    </a:p>
                  </a:txBody>
                  <a:tcPr/>
                </a:tc>
                <a:tc>
                  <a:txBody>
                    <a:bodyPr/>
                    <a:lstStyle/>
                    <a:p>
                      <a:pPr rtl="0"/>
                      <a:r>
                        <a:rPr lang="fr-FR" sz="900"/>
                        <a:t>0x2</a:t>
                      </a:r>
                    </a:p>
                  </a:txBody>
                  <a:tcPr/>
                </a:tc>
                <a:tc>
                  <a:txBody>
                    <a:bodyPr/>
                    <a:lstStyle/>
                    <a:p>
                      <a:pPr rtl="0"/>
                      <a:r>
                        <a:rPr lang="fr-FR" sz="900"/>
                        <a:t>0x1</a:t>
                      </a:r>
                    </a:p>
                  </a:txBody>
                  <a:tcPr/>
                </a:tc>
                <a:extLst>
                  <a:ext uri="{0D108BD9-81ED-4DB2-BD59-A6C34878D82A}">
                    <a16:rowId xmlns:a16="http://schemas.microsoft.com/office/drawing/2014/main" val="3026254151"/>
                  </a:ext>
                </a:extLst>
              </a:tr>
              <a:tr h="285582">
                <a:tc>
                  <a:txBody>
                    <a:bodyPr/>
                    <a:lstStyle/>
                    <a:p>
                      <a:pPr rtl="0"/>
                      <a:r>
                        <a:rPr lang="fr-FR" sz="900"/>
                        <a:t>Ajoutez-les...</a:t>
                      </a:r>
                    </a:p>
                  </a:txBody>
                  <a:tcPr/>
                </a:tc>
                <a:tc>
                  <a:txBody>
                    <a:bodyPr/>
                    <a:lstStyle/>
                    <a:p>
                      <a:pPr rtl="0"/>
                      <a:r>
                        <a:rPr lang="fr-FR" sz="900"/>
                        <a:t>128</a:t>
                      </a:r>
                    </a:p>
                  </a:txBody>
                  <a:tcPr/>
                </a:tc>
                <a:tc>
                  <a:txBody>
                    <a:bodyPr/>
                    <a:lstStyle/>
                    <a:p>
                      <a:pPr rtl="0"/>
                      <a:r>
                        <a:rPr lang="fr-FR" sz="900"/>
                        <a:t>+ 64</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extLst>
                  <a:ext uri="{0D108BD9-81ED-4DB2-BD59-A6C34878D82A}">
                    <a16:rowId xmlns:a16="http://schemas.microsoft.com/office/drawing/2014/main" val="4226814726"/>
                  </a:ext>
                </a:extLst>
              </a:tr>
              <a:tr h="285582">
                <a:tc>
                  <a:txBody>
                    <a:bodyPr/>
                    <a:lstStyle/>
                    <a:p>
                      <a:pPr rtl="0"/>
                      <a:r>
                        <a:rPr lang="fr-FR" sz="900" b="1"/>
                        <a:t>Nombre binaire (10101000)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extLst>
                  <a:ext uri="{0D108BD9-81ED-4DB2-BD59-A6C34878D82A}">
                    <a16:rowId xmlns:a16="http://schemas.microsoft.com/office/drawing/2014/main" val="2135192349"/>
                  </a:ext>
                </a:extLst>
              </a:tr>
              <a:tr h="285582">
                <a:tc>
                  <a:txBody>
                    <a:bodyPr/>
                    <a:lstStyle/>
                    <a:p>
                      <a:pPr rtl="0"/>
                      <a:r>
                        <a:rPr lang="fr-FR" sz="900"/>
                        <a:t>Calcul</a:t>
                      </a:r>
                    </a:p>
                  </a:txBody>
                  <a:tcPr/>
                </a:tc>
                <a:tc>
                  <a:txBody>
                    <a:bodyPr/>
                    <a:lstStyle/>
                    <a:p>
                      <a:pPr rtl="0"/>
                      <a:r>
                        <a:rPr lang="fr-FR" sz="900"/>
                        <a:t>1x128</a:t>
                      </a:r>
                    </a:p>
                  </a:txBody>
                  <a:tcPr/>
                </a:tc>
                <a:tc>
                  <a:txBody>
                    <a:bodyPr/>
                    <a:lstStyle/>
                    <a:p>
                      <a:pPr rtl="0"/>
                      <a:r>
                        <a:rPr lang="fr-FR" sz="900"/>
                        <a:t>0x64</a:t>
                      </a:r>
                    </a:p>
                  </a:txBody>
                  <a:tcPr/>
                </a:tc>
                <a:tc>
                  <a:txBody>
                    <a:bodyPr/>
                    <a:lstStyle/>
                    <a:p>
                      <a:pPr rtl="0"/>
                      <a:r>
                        <a:rPr lang="fr-FR" sz="900"/>
                        <a:t>1x32</a:t>
                      </a:r>
                    </a:p>
                  </a:txBody>
                  <a:tcPr/>
                </a:tc>
                <a:tc>
                  <a:txBody>
                    <a:bodyPr/>
                    <a:lstStyle/>
                    <a:p>
                      <a:pPr rtl="0"/>
                      <a:r>
                        <a:rPr lang="fr-FR" sz="900"/>
                        <a:t>0x16</a:t>
                      </a:r>
                    </a:p>
                  </a:txBody>
                  <a:tcPr/>
                </a:tc>
                <a:tc>
                  <a:txBody>
                    <a:bodyPr/>
                    <a:lstStyle/>
                    <a:p>
                      <a:pPr rtl="0"/>
                      <a:r>
                        <a:rPr lang="fr-FR" sz="900"/>
                        <a:t>1x8</a:t>
                      </a:r>
                    </a:p>
                  </a:txBody>
                  <a:tcPr/>
                </a:tc>
                <a:tc>
                  <a:txBody>
                    <a:bodyPr/>
                    <a:lstStyle/>
                    <a:p>
                      <a:pPr rtl="0"/>
                      <a:r>
                        <a:rPr lang="fr-FR" sz="900"/>
                        <a:t>0x4</a:t>
                      </a:r>
                    </a:p>
                  </a:txBody>
                  <a:tcPr/>
                </a:tc>
                <a:tc>
                  <a:txBody>
                    <a:bodyPr/>
                    <a:lstStyle/>
                    <a:p>
                      <a:pPr rtl="0"/>
                      <a:r>
                        <a:rPr lang="fr-FR" sz="900"/>
                        <a:t>0x2</a:t>
                      </a:r>
                    </a:p>
                  </a:txBody>
                  <a:tcPr/>
                </a:tc>
                <a:tc>
                  <a:txBody>
                    <a:bodyPr/>
                    <a:lstStyle/>
                    <a:p>
                      <a:pPr rtl="0"/>
                      <a:r>
                        <a:rPr lang="fr-FR" sz="900"/>
                        <a:t>0x1</a:t>
                      </a:r>
                    </a:p>
                  </a:txBody>
                  <a:tcPr/>
                </a:tc>
                <a:extLst>
                  <a:ext uri="{0D108BD9-81ED-4DB2-BD59-A6C34878D82A}">
                    <a16:rowId xmlns:a16="http://schemas.microsoft.com/office/drawing/2014/main" val="1705965177"/>
                  </a:ext>
                </a:extLst>
              </a:tr>
              <a:tr h="285582">
                <a:tc>
                  <a:txBody>
                    <a:bodyPr/>
                    <a:lstStyle/>
                    <a:p>
                      <a:pPr rtl="0"/>
                      <a:r>
                        <a:rPr lang="fr-FR" sz="900"/>
                        <a:t>Ajoutez-les...</a:t>
                      </a:r>
                    </a:p>
                  </a:txBody>
                  <a:tcPr/>
                </a:tc>
                <a:tc>
                  <a:txBody>
                    <a:bodyPr/>
                    <a:lstStyle/>
                    <a:p>
                      <a:pPr rtl="0"/>
                      <a:r>
                        <a:rPr lang="fr-FR" sz="900"/>
                        <a:t>128</a:t>
                      </a:r>
                    </a:p>
                  </a:txBody>
                  <a:tcPr/>
                </a:tc>
                <a:tc>
                  <a:txBody>
                    <a:bodyPr/>
                    <a:lstStyle/>
                    <a:p>
                      <a:pPr rtl="0"/>
                      <a:r>
                        <a:rPr lang="fr-FR" sz="900"/>
                        <a:t>+ 0</a:t>
                      </a:r>
                    </a:p>
                  </a:txBody>
                  <a:tcPr/>
                </a:tc>
                <a:tc>
                  <a:txBody>
                    <a:bodyPr/>
                    <a:lstStyle/>
                    <a:p>
                      <a:pPr rtl="0"/>
                      <a:r>
                        <a:rPr lang="fr-FR" sz="900"/>
                        <a:t>+ 32</a:t>
                      </a:r>
                    </a:p>
                  </a:txBody>
                  <a:tcPr/>
                </a:tc>
                <a:tc>
                  <a:txBody>
                    <a:bodyPr/>
                    <a:lstStyle/>
                    <a:p>
                      <a:pPr rtl="0"/>
                      <a:r>
                        <a:rPr lang="fr-FR" sz="900"/>
                        <a:t>+ 0</a:t>
                      </a:r>
                    </a:p>
                  </a:txBody>
                  <a:tcPr/>
                </a:tc>
                <a:tc>
                  <a:txBody>
                    <a:bodyPr/>
                    <a:lstStyle/>
                    <a:p>
                      <a:pPr rtl="0"/>
                      <a:r>
                        <a:rPr lang="fr-FR" sz="900"/>
                        <a:t>+ 8</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extLst>
                  <a:ext uri="{0D108BD9-81ED-4DB2-BD59-A6C34878D82A}">
                    <a16:rowId xmlns:a16="http://schemas.microsoft.com/office/drawing/2014/main" val="663785248"/>
                  </a:ext>
                </a:extLst>
              </a:tr>
              <a:tr h="285582">
                <a:tc>
                  <a:txBody>
                    <a:bodyPr/>
                    <a:lstStyle/>
                    <a:p>
                      <a:pPr rtl="0"/>
                      <a:r>
                        <a:rPr lang="fr-FR" sz="900" b="1"/>
                        <a:t>Nombre binaire (00001011)</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1</a:t>
                      </a:r>
                    </a:p>
                  </a:txBody>
                  <a:tcPr/>
                </a:tc>
                <a:extLst>
                  <a:ext uri="{0D108BD9-81ED-4DB2-BD59-A6C34878D82A}">
                    <a16:rowId xmlns:a16="http://schemas.microsoft.com/office/drawing/2014/main" val="811484521"/>
                  </a:ext>
                </a:extLst>
              </a:tr>
              <a:tr h="285582">
                <a:tc>
                  <a:txBody>
                    <a:bodyPr/>
                    <a:lstStyle/>
                    <a:p>
                      <a:pPr rtl="0"/>
                      <a:r>
                        <a:rPr lang="fr-FR" sz="900"/>
                        <a:t>Calcul</a:t>
                      </a:r>
                    </a:p>
                  </a:txBody>
                  <a:tcPr/>
                </a:tc>
                <a:tc>
                  <a:txBody>
                    <a:bodyPr/>
                    <a:lstStyle/>
                    <a:p>
                      <a:pPr rtl="0"/>
                      <a:r>
                        <a:rPr lang="fr-FR" sz="900"/>
                        <a:t>0x128</a:t>
                      </a:r>
                    </a:p>
                  </a:txBody>
                  <a:tcPr/>
                </a:tc>
                <a:tc>
                  <a:txBody>
                    <a:bodyPr/>
                    <a:lstStyle/>
                    <a:p>
                      <a:pPr rtl="0"/>
                      <a:r>
                        <a:rPr lang="fr-FR" sz="900"/>
                        <a:t>0x64</a:t>
                      </a:r>
                    </a:p>
                  </a:txBody>
                  <a:tcPr/>
                </a:tc>
                <a:tc>
                  <a:txBody>
                    <a:bodyPr/>
                    <a:lstStyle/>
                    <a:p>
                      <a:pPr rtl="0"/>
                      <a:r>
                        <a:rPr lang="fr-FR" sz="900"/>
                        <a:t>0x32</a:t>
                      </a:r>
                    </a:p>
                  </a:txBody>
                  <a:tcPr/>
                </a:tc>
                <a:tc>
                  <a:txBody>
                    <a:bodyPr/>
                    <a:lstStyle/>
                    <a:p>
                      <a:pPr rtl="0"/>
                      <a:r>
                        <a:rPr lang="fr-FR" sz="900"/>
                        <a:t>0x16</a:t>
                      </a:r>
                    </a:p>
                  </a:txBody>
                  <a:tcPr/>
                </a:tc>
                <a:tc>
                  <a:txBody>
                    <a:bodyPr/>
                    <a:lstStyle/>
                    <a:p>
                      <a:pPr rtl="0"/>
                      <a:r>
                        <a:rPr lang="fr-FR" sz="900"/>
                        <a:t>1x8</a:t>
                      </a:r>
                    </a:p>
                  </a:txBody>
                  <a:tcPr/>
                </a:tc>
                <a:tc>
                  <a:txBody>
                    <a:bodyPr/>
                    <a:lstStyle/>
                    <a:p>
                      <a:pPr rtl="0"/>
                      <a:r>
                        <a:rPr lang="fr-FR" sz="900"/>
                        <a:t>0x4</a:t>
                      </a:r>
                    </a:p>
                  </a:txBody>
                  <a:tcPr/>
                </a:tc>
                <a:tc>
                  <a:txBody>
                    <a:bodyPr/>
                    <a:lstStyle/>
                    <a:p>
                      <a:pPr rtl="0"/>
                      <a:r>
                        <a:rPr lang="fr-FR" sz="900"/>
                        <a:t>1x2</a:t>
                      </a:r>
                    </a:p>
                  </a:txBody>
                  <a:tcPr/>
                </a:tc>
                <a:tc>
                  <a:txBody>
                    <a:bodyPr/>
                    <a:lstStyle/>
                    <a:p>
                      <a:pPr rtl="0"/>
                      <a:r>
                        <a:rPr lang="fr-FR" sz="900"/>
                        <a:t>1x1</a:t>
                      </a:r>
                    </a:p>
                  </a:txBody>
                  <a:tcPr/>
                </a:tc>
                <a:extLst>
                  <a:ext uri="{0D108BD9-81ED-4DB2-BD59-A6C34878D82A}">
                    <a16:rowId xmlns:a16="http://schemas.microsoft.com/office/drawing/2014/main" val="480687189"/>
                  </a:ext>
                </a:extLst>
              </a:tr>
              <a:tr h="285582">
                <a:tc>
                  <a:txBody>
                    <a:bodyPr/>
                    <a:lstStyle/>
                    <a:p>
                      <a:pPr rtl="0"/>
                      <a:r>
                        <a:rPr lang="fr-FR" sz="900"/>
                        <a:t>Ajoutez-les...</a:t>
                      </a:r>
                    </a:p>
                  </a:txBody>
                  <a:tcPr/>
                </a:tc>
                <a:tc>
                  <a:txBody>
                    <a:bodyPr/>
                    <a:lstStyle/>
                    <a:p>
                      <a:pPr rtl="0"/>
                      <a:r>
                        <a:rPr lang="fr-FR" sz="900"/>
                        <a:t>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+ 8</a:t>
                      </a:r>
                    </a:p>
                  </a:txBody>
                  <a:tcPr/>
                </a:tc>
                <a:tc>
                  <a:txBody>
                    <a:bodyPr/>
                    <a:lstStyle/>
                    <a:p>
                      <a:pPr rtl="0"/>
                      <a:r>
                        <a:rPr lang="fr-FR" sz="900"/>
                        <a:t>+ 0</a:t>
                      </a:r>
                    </a:p>
                  </a:txBody>
                  <a:tcPr/>
                </a:tc>
                <a:tc>
                  <a:txBody>
                    <a:bodyPr/>
                    <a:lstStyle/>
                    <a:p>
                      <a:pPr rtl="0"/>
                      <a:r>
                        <a:rPr lang="fr-FR" sz="900"/>
                        <a:t>+ 2</a:t>
                      </a:r>
                    </a:p>
                  </a:txBody>
                  <a:tcPr/>
                </a:tc>
                <a:tc>
                  <a:txBody>
                    <a:bodyPr/>
                    <a:lstStyle/>
                    <a:p>
                      <a:pPr rtl="0"/>
                      <a:r>
                        <a:rPr lang="fr-FR" sz="900"/>
                        <a:t>+ 1</a:t>
                      </a:r>
                    </a:p>
                  </a:txBody>
                  <a:tcPr/>
                </a:tc>
                <a:extLst>
                  <a:ext uri="{0D108BD9-81ED-4DB2-BD59-A6C34878D82A}">
                    <a16:rowId xmlns:a16="http://schemas.microsoft.com/office/drawing/2014/main" val="191276895"/>
                  </a:ext>
                </a:extLst>
              </a:tr>
              <a:tr h="285582">
                <a:tc>
                  <a:txBody>
                    <a:bodyPr/>
                    <a:lstStyle/>
                    <a:p>
                      <a:pPr rtl="0"/>
                      <a:r>
                        <a:rPr lang="fr-FR" sz="900" b="1"/>
                        <a:t>Nombre binaire (00001010)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tc>
                  <a:txBody>
                    <a:bodyPr/>
                    <a:lstStyle/>
                    <a:p>
                      <a:pPr rtl="0"/>
                      <a:r>
                        <a:rPr lang="fr-FR" sz="900" b="1"/>
                        <a:t>1</a:t>
                      </a:r>
                    </a:p>
                  </a:txBody>
                  <a:tcPr/>
                </a:tc>
                <a:tc>
                  <a:txBody>
                    <a:bodyPr/>
                    <a:lstStyle/>
                    <a:p>
                      <a:pPr rtl="0"/>
                      <a:r>
                        <a:rPr lang="fr-FR" sz="900" b="1"/>
                        <a:t>0</a:t>
                      </a:r>
                    </a:p>
                  </a:txBody>
                  <a:tcPr/>
                </a:tc>
                <a:extLst>
                  <a:ext uri="{0D108BD9-81ED-4DB2-BD59-A6C34878D82A}">
                    <a16:rowId xmlns:a16="http://schemas.microsoft.com/office/drawing/2014/main" val="2114818952"/>
                  </a:ext>
                </a:extLst>
              </a:tr>
              <a:tr h="285582">
                <a:tc>
                  <a:txBody>
                    <a:bodyPr/>
                    <a:lstStyle/>
                    <a:p>
                      <a:pPr rtl="0"/>
                      <a:r>
                        <a:rPr lang="fr-FR" sz="900"/>
                        <a:t>Calcul</a:t>
                      </a:r>
                    </a:p>
                  </a:txBody>
                  <a:tcPr/>
                </a:tc>
                <a:tc>
                  <a:txBody>
                    <a:bodyPr/>
                    <a:lstStyle/>
                    <a:p>
                      <a:pPr rtl="0"/>
                      <a:r>
                        <a:rPr lang="fr-FR" sz="900"/>
                        <a:t>0x128</a:t>
                      </a:r>
                    </a:p>
                  </a:txBody>
                  <a:tcPr/>
                </a:tc>
                <a:tc>
                  <a:txBody>
                    <a:bodyPr/>
                    <a:lstStyle/>
                    <a:p>
                      <a:pPr rtl="0"/>
                      <a:r>
                        <a:rPr lang="fr-FR" sz="900"/>
                        <a:t>0x64</a:t>
                      </a:r>
                    </a:p>
                  </a:txBody>
                  <a:tcPr/>
                </a:tc>
                <a:tc>
                  <a:txBody>
                    <a:bodyPr/>
                    <a:lstStyle/>
                    <a:p>
                      <a:pPr rtl="0"/>
                      <a:r>
                        <a:rPr lang="fr-FR" sz="900"/>
                        <a:t>0x32</a:t>
                      </a:r>
                    </a:p>
                  </a:txBody>
                  <a:tcPr/>
                </a:tc>
                <a:tc>
                  <a:txBody>
                    <a:bodyPr/>
                    <a:lstStyle/>
                    <a:p>
                      <a:pPr rtl="0"/>
                      <a:r>
                        <a:rPr lang="fr-FR" sz="900"/>
                        <a:t>0x16</a:t>
                      </a:r>
                    </a:p>
                  </a:txBody>
                  <a:tcPr/>
                </a:tc>
                <a:tc>
                  <a:txBody>
                    <a:bodyPr/>
                    <a:lstStyle/>
                    <a:p>
                      <a:pPr rtl="0"/>
                      <a:r>
                        <a:rPr lang="fr-FR" sz="900"/>
                        <a:t>1x8</a:t>
                      </a:r>
                    </a:p>
                  </a:txBody>
                  <a:tcPr/>
                </a:tc>
                <a:tc>
                  <a:txBody>
                    <a:bodyPr/>
                    <a:lstStyle/>
                    <a:p>
                      <a:pPr rtl="0"/>
                      <a:r>
                        <a:rPr lang="fr-FR" sz="900"/>
                        <a:t>0x4</a:t>
                      </a:r>
                    </a:p>
                  </a:txBody>
                  <a:tcPr/>
                </a:tc>
                <a:tc>
                  <a:txBody>
                    <a:bodyPr/>
                    <a:lstStyle/>
                    <a:p>
                      <a:pPr rtl="0"/>
                      <a:r>
                        <a:rPr lang="fr-FR" sz="900"/>
                        <a:t>1x2</a:t>
                      </a:r>
                    </a:p>
                  </a:txBody>
                  <a:tcPr/>
                </a:tc>
                <a:tc>
                  <a:txBody>
                    <a:bodyPr/>
                    <a:lstStyle/>
                    <a:p>
                      <a:pPr rtl="0"/>
                      <a:r>
                        <a:rPr lang="fr-FR" sz="900"/>
                        <a:t>0x1</a:t>
                      </a:r>
                    </a:p>
                  </a:txBody>
                  <a:tcPr/>
                </a:tc>
                <a:extLst>
                  <a:ext uri="{0D108BD9-81ED-4DB2-BD59-A6C34878D82A}">
                    <a16:rowId xmlns:a16="http://schemas.microsoft.com/office/drawing/2014/main" val="2987708464"/>
                  </a:ext>
                </a:extLst>
              </a:tr>
              <a:tr h="285582">
                <a:tc>
                  <a:txBody>
                    <a:bodyPr/>
                    <a:lstStyle/>
                    <a:p>
                      <a:pPr rtl="0"/>
                      <a:r>
                        <a:rPr lang="fr-FR" sz="900"/>
                        <a:t>Ajoutez-les...</a:t>
                      </a:r>
                    </a:p>
                  </a:txBody>
                  <a:tcPr/>
                </a:tc>
                <a:tc>
                  <a:txBody>
                    <a:bodyPr/>
                    <a:lstStyle/>
                    <a:p>
                      <a:pPr rtl="0"/>
                      <a:r>
                        <a:rPr lang="fr-FR" sz="900"/>
                        <a:t>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+ 0</a:t>
                      </a:r>
                    </a:p>
                  </a:txBody>
                  <a:tcPr/>
                </a:tc>
                <a:tc>
                  <a:txBody>
                    <a:bodyPr/>
                    <a:lstStyle/>
                    <a:p>
                      <a:pPr rtl="0"/>
                      <a:r>
                        <a:rPr lang="fr-FR" sz="900"/>
                        <a:t>+ 8</a:t>
                      </a:r>
                    </a:p>
                  </a:txBody>
                  <a:tcPr/>
                </a:tc>
                <a:tc>
                  <a:txBody>
                    <a:bodyPr/>
                    <a:lstStyle/>
                    <a:p>
                      <a:pPr rtl="0"/>
                      <a:r>
                        <a:rPr lang="fr-FR" sz="900"/>
                        <a:t>+ 0</a:t>
                      </a:r>
                    </a:p>
                  </a:txBody>
                  <a:tcPr/>
                </a:tc>
                <a:tc>
                  <a:txBody>
                    <a:bodyPr/>
                    <a:lstStyle/>
                    <a:p>
                      <a:pPr rtl="0"/>
                      <a:r>
                        <a:rPr lang="fr-FR" sz="900"/>
                        <a:t>+ 2</a:t>
                      </a:r>
                    </a:p>
                  </a:txBody>
                  <a:tcPr/>
                </a:tc>
                <a:tc>
                  <a:txBody>
                    <a:bodyPr/>
                    <a:lstStyle/>
                    <a:p>
                      <a:pPr rtl="0"/>
                      <a:r>
                        <a:rPr lang="fr-FR" sz="900"/>
                        <a:t>+ 0</a:t>
                      </a:r>
                    </a:p>
                  </a:txBody>
                  <a:tcPr/>
                </a:tc>
                <a:extLst>
                  <a:ext uri="{0D108BD9-81ED-4DB2-BD59-A6C34878D82A}">
                    <a16:rowId xmlns:a16="http://schemas.microsoft.com/office/drawing/2014/main" val="1243732414"/>
                  </a:ext>
                </a:extLst>
              </a:tr>
            </a:tbl>
          </a:graphicData>
        </a:graphic>
      </p:graphicFrame>
      <p:sp>
        <p:nvSpPr>
          <p:cNvPr id="10" name="Striped Right Arrow 9">
            <a:extLst>
              <a:ext uri="{FF2B5EF4-FFF2-40B4-BE49-F238E27FC236}">
                <a16:creationId xmlns:a16="http://schemas.microsoft.com/office/drawing/2014/main" id="{D49ED2DC-1A84-EF4D-A815-27AB78E5A890}"/>
              </a:ext>
            </a:extLst>
          </p:cNvPr>
          <p:cNvSpPr/>
          <p:nvPr/>
        </p:nvSpPr>
        <p:spPr>
          <a:xfrm>
            <a:off x="5760005" y="1774309"/>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4DF44BE1-E74E-B943-ACAF-701CDE5A5AB1}"/>
              </a:ext>
            </a:extLst>
          </p:cNvPr>
          <p:cNvSpPr txBox="1"/>
          <p:nvPr/>
        </p:nvSpPr>
        <p:spPr>
          <a:xfrm>
            <a:off x="6141049" y="1668465"/>
            <a:ext cx="526106" cy="338554"/>
          </a:xfrm>
          <a:prstGeom prst="rect">
            <a:avLst/>
          </a:prstGeom>
          <a:noFill/>
        </p:spPr>
        <p:txBody>
          <a:bodyPr wrap="none" rtlCol="0">
            <a:spAutoFit/>
          </a:bodyPr>
          <a:lstStyle/>
          <a:p>
            <a:pPr rtl="0"/>
            <a:r>
              <a:rPr lang="fr-FR" sz="1600"/>
              <a:t>192</a:t>
            </a:r>
          </a:p>
        </p:txBody>
      </p:sp>
      <p:sp>
        <p:nvSpPr>
          <p:cNvPr id="11" name="Striped Right Arrow 10">
            <a:extLst>
              <a:ext uri="{FF2B5EF4-FFF2-40B4-BE49-F238E27FC236}">
                <a16:creationId xmlns:a16="http://schemas.microsoft.com/office/drawing/2014/main" id="{E2DD788D-C7C9-8F41-9780-6C918558245C}"/>
              </a:ext>
            </a:extLst>
          </p:cNvPr>
          <p:cNvSpPr/>
          <p:nvPr/>
        </p:nvSpPr>
        <p:spPr>
          <a:xfrm>
            <a:off x="5760005" y="2630210"/>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3DAB09D-5C2D-3F4E-8845-7623CD741BA3}"/>
              </a:ext>
            </a:extLst>
          </p:cNvPr>
          <p:cNvSpPr txBox="1"/>
          <p:nvPr/>
        </p:nvSpPr>
        <p:spPr>
          <a:xfrm>
            <a:off x="6141049" y="2562677"/>
            <a:ext cx="526106" cy="338554"/>
          </a:xfrm>
          <a:prstGeom prst="rect">
            <a:avLst/>
          </a:prstGeom>
          <a:noFill/>
        </p:spPr>
        <p:txBody>
          <a:bodyPr wrap="none" rtlCol="0">
            <a:spAutoFit/>
          </a:bodyPr>
          <a:lstStyle/>
          <a:p>
            <a:pPr rtl="0"/>
            <a:r>
              <a:rPr lang="fr-FR" sz="1600"/>
              <a:t>168</a:t>
            </a:r>
          </a:p>
        </p:txBody>
      </p:sp>
      <p:sp>
        <p:nvSpPr>
          <p:cNvPr id="12" name="Striped Right Arrow 11">
            <a:extLst>
              <a:ext uri="{FF2B5EF4-FFF2-40B4-BE49-F238E27FC236}">
                <a16:creationId xmlns:a16="http://schemas.microsoft.com/office/drawing/2014/main" id="{141871DF-706B-6245-89ED-0FF3A3547950}"/>
              </a:ext>
            </a:extLst>
          </p:cNvPr>
          <p:cNvSpPr/>
          <p:nvPr/>
        </p:nvSpPr>
        <p:spPr>
          <a:xfrm>
            <a:off x="5760005" y="3453770"/>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3F7ACE9-16B2-3749-863C-F4F3A589F177}"/>
              </a:ext>
            </a:extLst>
          </p:cNvPr>
          <p:cNvSpPr txBox="1"/>
          <p:nvPr/>
        </p:nvSpPr>
        <p:spPr>
          <a:xfrm>
            <a:off x="6141049" y="3380628"/>
            <a:ext cx="397032" cy="338554"/>
          </a:xfrm>
          <a:prstGeom prst="rect">
            <a:avLst/>
          </a:prstGeom>
          <a:noFill/>
        </p:spPr>
        <p:txBody>
          <a:bodyPr wrap="none" rtlCol="0">
            <a:spAutoFit/>
          </a:bodyPr>
          <a:lstStyle/>
          <a:p>
            <a:pPr rtl="0"/>
            <a:r>
              <a:rPr lang="fr-FR" sz="1600"/>
              <a:t>11</a:t>
            </a:r>
          </a:p>
        </p:txBody>
      </p:sp>
      <p:sp>
        <p:nvSpPr>
          <p:cNvPr id="13" name="Striped Right Arrow 12">
            <a:extLst>
              <a:ext uri="{FF2B5EF4-FFF2-40B4-BE49-F238E27FC236}">
                <a16:creationId xmlns:a16="http://schemas.microsoft.com/office/drawing/2014/main" id="{0C9E7D89-0647-014E-B2C5-64798F2B969B}"/>
              </a:ext>
            </a:extLst>
          </p:cNvPr>
          <p:cNvSpPr/>
          <p:nvPr/>
        </p:nvSpPr>
        <p:spPr>
          <a:xfrm>
            <a:off x="5760005" y="4277330"/>
            <a:ext cx="381044" cy="192271"/>
          </a:xfrm>
          <a:prstGeom prst="stripedRightArrow">
            <a:avLst/>
          </a:prstGeom>
          <a:solidFill>
            <a:srgbClr val="36A4D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50657E43-4134-CF48-A3F5-8683E2255920}"/>
              </a:ext>
            </a:extLst>
          </p:cNvPr>
          <p:cNvSpPr txBox="1"/>
          <p:nvPr/>
        </p:nvSpPr>
        <p:spPr>
          <a:xfrm>
            <a:off x="6176476" y="4215204"/>
            <a:ext cx="412292" cy="338554"/>
          </a:xfrm>
          <a:prstGeom prst="rect">
            <a:avLst/>
          </a:prstGeom>
          <a:noFill/>
        </p:spPr>
        <p:txBody>
          <a:bodyPr wrap="none" rtlCol="0">
            <a:spAutoFit/>
          </a:bodyPr>
          <a:lstStyle/>
          <a:p>
            <a:pPr rtl="0"/>
            <a:r>
              <a:rPr lang="fr-FR" sz="1600"/>
              <a:t>10</a:t>
            </a:r>
          </a:p>
        </p:txBody>
      </p:sp>
      <p:sp>
        <p:nvSpPr>
          <p:cNvPr id="18" name="TextBox 17">
            <a:extLst>
              <a:ext uri="{FF2B5EF4-FFF2-40B4-BE49-F238E27FC236}">
                <a16:creationId xmlns:a16="http://schemas.microsoft.com/office/drawing/2014/main" id="{C7CEEC7A-5727-4044-985E-A3720E5F431A}"/>
              </a:ext>
            </a:extLst>
          </p:cNvPr>
          <p:cNvSpPr txBox="1"/>
          <p:nvPr/>
        </p:nvSpPr>
        <p:spPr>
          <a:xfrm>
            <a:off x="7048199" y="2901231"/>
            <a:ext cx="1480662" cy="338554"/>
          </a:xfrm>
          <a:prstGeom prst="rect">
            <a:avLst/>
          </a:prstGeom>
          <a:noFill/>
        </p:spPr>
        <p:txBody>
          <a:bodyPr wrap="none" rtlCol="0">
            <a:spAutoFit/>
          </a:bodyPr>
          <a:lstStyle/>
          <a:p>
            <a:pPr rtl="0"/>
            <a:r>
              <a:rPr lang="fr-FR" sz="1600"/>
              <a:t>192.168.11.10</a:t>
            </a:r>
          </a:p>
        </p:txBody>
      </p:sp>
    </p:spTree>
    <p:extLst>
      <p:ext uri="{BB962C8B-B14F-4D97-AF65-F5344CB8AC3E}">
        <p14:creationId xmlns:p14="http://schemas.microsoft.com/office/powerpoint/2010/main" val="413044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Conversion décimale en binaire</a:t>
            </a:r>
          </a:p>
        </p:txBody>
      </p:sp>
      <p:sp>
        <p:nvSpPr>
          <p:cNvPr id="4" name="Content Placeholder 3">
            <a:extLst>
              <a:ext uri="{FF2B5EF4-FFF2-40B4-BE49-F238E27FC236}">
                <a16:creationId xmlns:a16="http://schemas.microsoft.com/office/drawing/2014/main" id="{71329901-EBC7-0747-A1C2-F937CA26E4B5}"/>
              </a:ext>
            </a:extLst>
          </p:cNvPr>
          <p:cNvSpPr>
            <a:spLocks noGrp="1"/>
          </p:cNvSpPr>
          <p:nvPr>
            <p:ph idx="1"/>
          </p:nvPr>
        </p:nvSpPr>
        <p:spPr>
          <a:xfrm>
            <a:off x="358285" y="753957"/>
            <a:ext cx="8169608" cy="613657"/>
          </a:xfrm>
        </p:spPr>
        <p:txBody>
          <a:bodyPr/>
          <a:lstStyle/>
          <a:p>
            <a:pPr marL="0" indent="0" algn="l" rtl="0"/>
            <a:r>
              <a:rPr lang="fr-FR" sz="1600">
                <a:solidFill>
                  <a:srgbClr val="000000"/>
                </a:solidFill>
              </a:rPr>
              <a:t>La table de valeurs de position binaire est utile pour convertir une adresse IPv4 décimale pointillée en binaire.</a:t>
            </a:r>
          </a:p>
        </p:txBody>
      </p:sp>
      <p:sp>
        <p:nvSpPr>
          <p:cNvPr id="11" name="TextBox 10">
            <a:extLst>
              <a:ext uri="{FF2B5EF4-FFF2-40B4-BE49-F238E27FC236}">
                <a16:creationId xmlns:a16="http://schemas.microsoft.com/office/drawing/2014/main" id="{FCD84704-3B8B-8A4B-8934-63877DA7F66D}"/>
              </a:ext>
            </a:extLst>
          </p:cNvPr>
          <p:cNvSpPr txBox="1"/>
          <p:nvPr/>
        </p:nvSpPr>
        <p:spPr>
          <a:xfrm>
            <a:off x="499729" y="1453629"/>
            <a:ext cx="3831202" cy="2893100"/>
          </a:xfrm>
          <a:prstGeom prst="rect">
            <a:avLst/>
          </a:prstGeom>
          <a:noFill/>
        </p:spPr>
        <p:txBody>
          <a:bodyPr wrap="square" rtlCol="0">
            <a:spAutoFit/>
          </a:bodyPr>
          <a:lstStyle/>
          <a:p>
            <a:pPr marL="431860" lvl="2" indent="-285750" rtl="0">
              <a:buFont typeface="Arial" panose="020B0604020202020204" pitchFamily="34" charset="0"/>
              <a:buChar char="•"/>
            </a:pPr>
            <a:r>
              <a:rPr lang="fr-FR" sz="1400">
                <a:solidFill>
                  <a:srgbClr val="000000"/>
                </a:solidFill>
              </a:rPr>
              <a:t>Commencez dans la position 128 (le bit le plus significatif). Le nombre décimal de l'octet (n) est-il égal ou supérieur à 128 ?</a:t>
            </a:r>
          </a:p>
          <a:p>
            <a:pPr marL="431860" lvl="2" indent="-285750" rtl="0">
              <a:buFont typeface="Arial" panose="020B0604020202020204" pitchFamily="34" charset="0"/>
              <a:buChar char="•"/>
            </a:pPr>
            <a:r>
              <a:rPr lang="fr-FR" sz="1400">
                <a:solidFill>
                  <a:srgbClr val="000000"/>
                </a:solidFill>
              </a:rPr>
              <a:t>Si non, enregistrez un binaire 0 dans la valeur de position 128 et passez à la valeur de position 64.</a:t>
            </a:r>
          </a:p>
          <a:p>
            <a:pPr marL="431860" lvl="2" indent="-285750" rtl="0">
              <a:buFont typeface="Arial" panose="020B0604020202020204" pitchFamily="34" charset="0"/>
              <a:buChar char="•"/>
            </a:pPr>
            <a:r>
              <a:rPr lang="fr-FR" sz="1400">
                <a:solidFill>
                  <a:srgbClr val="000000"/>
                </a:solidFill>
              </a:rPr>
              <a:t>Si la réponse est oui, indiquez la valeur binaire 1 dans la valeur pondérée 128 et soustrayez 128 au nombre décimal.</a:t>
            </a:r>
          </a:p>
          <a:p>
            <a:pPr marL="431860" lvl="2" indent="-285750" rtl="0">
              <a:buFont typeface="Arial" panose="020B0604020202020204" pitchFamily="34" charset="0"/>
              <a:buChar char="•"/>
            </a:pPr>
            <a:r>
              <a:rPr lang="fr-FR" sz="1400">
                <a:solidFill>
                  <a:srgbClr val="000000"/>
                </a:solidFill>
              </a:rPr>
              <a:t>Répétez ces étapes à travers la valeur de position 1.</a:t>
            </a:r>
          </a:p>
        </p:txBody>
      </p:sp>
      <p:pic>
        <p:nvPicPr>
          <p:cNvPr id="10" name="Picture 9">
            <a:extLst>
              <a:ext uri="{FF2B5EF4-FFF2-40B4-BE49-F238E27FC236}">
                <a16:creationId xmlns:a16="http://schemas.microsoft.com/office/drawing/2014/main" id="{A5B9CF60-26BD-2A4F-84D1-1606E7654894}"/>
              </a:ext>
            </a:extLst>
          </p:cNvPr>
          <p:cNvPicPr>
            <a:picLocks noChangeAspect="1"/>
          </p:cNvPicPr>
          <p:nvPr/>
        </p:nvPicPr>
        <p:blipFill>
          <a:blip r:embed="rId3"/>
          <a:stretch>
            <a:fillRect/>
          </a:stretch>
        </p:blipFill>
        <p:spPr>
          <a:xfrm>
            <a:off x="4330930" y="1383647"/>
            <a:ext cx="4680513" cy="2806700"/>
          </a:xfrm>
          <a:prstGeom prst="rect">
            <a:avLst/>
          </a:prstGeom>
        </p:spPr>
      </p:pic>
    </p:spTree>
    <p:extLst>
      <p:ext uri="{BB962C8B-B14F-4D97-AF65-F5344CB8AC3E}">
        <p14:creationId xmlns:p14="http://schemas.microsoft.com/office/powerpoint/2010/main" val="132154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fr-FR" sz="1600"/>
              <a:t>Système binaire</a:t>
            </a:r>
            <a:br>
              <a:rPr lang="en-US" dirty="0"/>
            </a:br>
            <a:r>
              <a:rPr lang="fr-FR" sz="2400"/>
              <a:t>Conversion décimale en binaire</a:t>
            </a:r>
          </a:p>
        </p:txBody>
      </p:sp>
      <p:sp>
        <p:nvSpPr>
          <p:cNvPr id="5" name="Content Placeholder 4">
            <a:extLst>
              <a:ext uri="{FF2B5EF4-FFF2-40B4-BE49-F238E27FC236}">
                <a16:creationId xmlns:a16="http://schemas.microsoft.com/office/drawing/2014/main" id="{D0E0F311-4D33-514A-9143-27C3742AEF4A}"/>
              </a:ext>
            </a:extLst>
          </p:cNvPr>
          <p:cNvSpPr>
            <a:spLocks noGrp="1"/>
          </p:cNvSpPr>
          <p:nvPr>
            <p:ph idx="1"/>
          </p:nvPr>
        </p:nvSpPr>
        <p:spPr>
          <a:xfrm>
            <a:off x="474661" y="786907"/>
            <a:ext cx="8280057" cy="448354"/>
          </a:xfrm>
        </p:spPr>
        <p:txBody>
          <a:bodyPr/>
          <a:lstStyle/>
          <a:p>
            <a:pPr marL="342900" indent="-342900" algn="l" rtl="0">
              <a:buFont typeface="Arial" panose="020B0604020202020204" pitchFamily="34" charset="0"/>
              <a:buChar char="•"/>
            </a:pPr>
            <a:r>
              <a:rPr lang="fr-FR">
                <a:solidFill>
                  <a:srgbClr val="000000"/>
                </a:solidFill>
              </a:rPr>
              <a:t>Convertir décimal 168 en binaire</a:t>
            </a:r>
          </a:p>
        </p:txBody>
      </p:sp>
      <p:sp>
        <p:nvSpPr>
          <p:cNvPr id="7" name="TextBox 6">
            <a:extLst>
              <a:ext uri="{FF2B5EF4-FFF2-40B4-BE49-F238E27FC236}">
                <a16:creationId xmlns:a16="http://schemas.microsoft.com/office/drawing/2014/main" id="{584FBDCB-1E6D-BB46-BF05-F3AEE9F9019F}"/>
              </a:ext>
            </a:extLst>
          </p:cNvPr>
          <p:cNvSpPr txBox="1"/>
          <p:nvPr/>
        </p:nvSpPr>
        <p:spPr>
          <a:xfrm>
            <a:off x="1720182" y="1235260"/>
            <a:ext cx="5134291" cy="2462213"/>
          </a:xfrm>
          <a:prstGeom prst="rect">
            <a:avLst/>
          </a:prstGeom>
          <a:noFill/>
        </p:spPr>
        <p:txBody>
          <a:bodyPr wrap="none" rtlCol="0">
            <a:spAutoFit/>
          </a:bodyPr>
          <a:lstStyle/>
          <a:p>
            <a:pPr rtl="0"/>
            <a:r>
              <a:rPr lang="fr-FR" sz="1400">
                <a:solidFill>
                  <a:srgbClr val="000000"/>
                </a:solidFill>
              </a:rPr>
              <a:t>Est-ce que 168 &gt; 128 ?</a:t>
            </a:r>
          </a:p>
          <a:p>
            <a:pPr marL="285750" indent="-285750" rtl="0">
              <a:buFontTx/>
              <a:buChar char="-"/>
            </a:pPr>
            <a:r>
              <a:rPr lang="fr-FR" sz="1400">
                <a:solidFill>
                  <a:srgbClr val="000000"/>
                </a:solidFill>
              </a:rPr>
              <a:t>Oui, entrez 1 en position 128 et soustrayez 128 (168-128=40)</a:t>
            </a:r>
          </a:p>
          <a:p>
            <a:pPr rtl="0"/>
            <a:r>
              <a:rPr lang="fr-FR" sz="1400">
                <a:solidFill>
                  <a:srgbClr val="000000"/>
                </a:solidFill>
              </a:rPr>
              <a:t>40 est-il ≥ 64 ?</a:t>
            </a:r>
          </a:p>
          <a:p>
            <a:pPr marL="285750" indent="-285750" rtl="0">
              <a:buFontTx/>
              <a:buChar char="-"/>
            </a:pPr>
            <a:r>
              <a:rPr lang="fr-FR" sz="1400">
                <a:solidFill>
                  <a:srgbClr val="000000"/>
                </a:solidFill>
              </a:rPr>
              <a:t>Non, entrez 0 en position 64 et passez à autre chose</a:t>
            </a:r>
          </a:p>
          <a:p>
            <a:pPr rtl="0"/>
            <a:r>
              <a:rPr lang="fr-FR" sz="1400">
                <a:solidFill>
                  <a:srgbClr val="000000"/>
                </a:solidFill>
              </a:rPr>
              <a:t>Est-ce que 40 &gt; 32 ?</a:t>
            </a:r>
          </a:p>
          <a:p>
            <a:pPr marL="285750" indent="-285750" rtl="0">
              <a:buFontTx/>
              <a:buChar char="-"/>
            </a:pPr>
            <a:r>
              <a:rPr lang="fr-FR" sz="1400">
                <a:solidFill>
                  <a:srgbClr val="000000"/>
                </a:solidFill>
              </a:rPr>
              <a:t>Oui, entrez 1 en position 32 et soustrayez 32 (40-32=8)</a:t>
            </a:r>
          </a:p>
          <a:p>
            <a:pPr rtl="0"/>
            <a:r>
              <a:rPr lang="fr-FR" sz="1400">
                <a:solidFill>
                  <a:srgbClr val="000000"/>
                </a:solidFill>
              </a:rPr>
              <a:t>Est-ce que 8 &gt; 16 ?</a:t>
            </a:r>
          </a:p>
          <a:p>
            <a:pPr marL="285750" indent="-285750" rtl="0">
              <a:buFontTx/>
              <a:buChar char="-"/>
            </a:pPr>
            <a:r>
              <a:rPr lang="fr-FR" sz="1400">
                <a:solidFill>
                  <a:srgbClr val="000000"/>
                </a:solidFill>
              </a:rPr>
              <a:t>Non, entrez 0 en position 16 et passez à autre chose.</a:t>
            </a:r>
          </a:p>
          <a:p>
            <a:pPr rtl="0"/>
            <a:r>
              <a:rPr lang="fr-FR" sz="1400">
                <a:solidFill>
                  <a:srgbClr val="000000"/>
                </a:solidFill>
              </a:rPr>
              <a:t>Est-ce que 8 &gt; 8 ?</a:t>
            </a:r>
          </a:p>
          <a:p>
            <a:pPr marL="285750" indent="-285750" rtl="0">
              <a:buFontTx/>
              <a:buChar char="-"/>
            </a:pPr>
            <a:r>
              <a:rPr lang="fr-FR" sz="1400">
                <a:solidFill>
                  <a:srgbClr val="000000"/>
                </a:solidFill>
              </a:rPr>
              <a:t>Égal entrez 1 en position 8 et soustrayez 8 (8-8=0)</a:t>
            </a:r>
          </a:p>
          <a:p>
            <a:pPr rtl="0"/>
            <a:r>
              <a:rPr lang="fr-FR" sz="1400">
                <a:solidFill>
                  <a:srgbClr val="000000"/>
                </a:solidFill>
              </a:rPr>
              <a:t>Il n'y a plus de valeurs. entrez 0 dans les positions binaires restantes</a:t>
            </a:r>
          </a:p>
        </p:txBody>
      </p:sp>
      <p:graphicFrame>
        <p:nvGraphicFramePr>
          <p:cNvPr id="6" name="Table 5">
            <a:extLst>
              <a:ext uri="{FF2B5EF4-FFF2-40B4-BE49-F238E27FC236}">
                <a16:creationId xmlns:a16="http://schemas.microsoft.com/office/drawing/2014/main" id="{ECE0BC4F-4A15-D942-ABB8-2C9AD7326B62}"/>
              </a:ext>
            </a:extLst>
          </p:cNvPr>
          <p:cNvGraphicFramePr>
            <a:graphicFrameLocks noGrp="1"/>
          </p:cNvGraphicFramePr>
          <p:nvPr>
            <p:extLst>
              <p:ext uri="{D42A27DB-BD31-4B8C-83A1-F6EECF244321}">
                <p14:modId xmlns:p14="http://schemas.microsoft.com/office/powerpoint/2010/main" val="1398376779"/>
              </p:ext>
            </p:extLst>
          </p:nvPr>
        </p:nvGraphicFramePr>
        <p:xfrm>
          <a:off x="1524000" y="3720643"/>
          <a:ext cx="6096000" cy="74168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745306684"/>
                    </a:ext>
                  </a:extLst>
                </a:gridCol>
                <a:gridCol w="762000">
                  <a:extLst>
                    <a:ext uri="{9D8B030D-6E8A-4147-A177-3AD203B41FA5}">
                      <a16:colId xmlns:a16="http://schemas.microsoft.com/office/drawing/2014/main" val="3779260512"/>
                    </a:ext>
                  </a:extLst>
                </a:gridCol>
                <a:gridCol w="762000">
                  <a:extLst>
                    <a:ext uri="{9D8B030D-6E8A-4147-A177-3AD203B41FA5}">
                      <a16:colId xmlns:a16="http://schemas.microsoft.com/office/drawing/2014/main" val="1425796907"/>
                    </a:ext>
                  </a:extLst>
                </a:gridCol>
                <a:gridCol w="762000">
                  <a:extLst>
                    <a:ext uri="{9D8B030D-6E8A-4147-A177-3AD203B41FA5}">
                      <a16:colId xmlns:a16="http://schemas.microsoft.com/office/drawing/2014/main" val="939593505"/>
                    </a:ext>
                  </a:extLst>
                </a:gridCol>
                <a:gridCol w="762000">
                  <a:extLst>
                    <a:ext uri="{9D8B030D-6E8A-4147-A177-3AD203B41FA5}">
                      <a16:colId xmlns:a16="http://schemas.microsoft.com/office/drawing/2014/main" val="2624654651"/>
                    </a:ext>
                  </a:extLst>
                </a:gridCol>
                <a:gridCol w="762000">
                  <a:extLst>
                    <a:ext uri="{9D8B030D-6E8A-4147-A177-3AD203B41FA5}">
                      <a16:colId xmlns:a16="http://schemas.microsoft.com/office/drawing/2014/main" val="683541400"/>
                    </a:ext>
                  </a:extLst>
                </a:gridCol>
                <a:gridCol w="762000">
                  <a:extLst>
                    <a:ext uri="{9D8B030D-6E8A-4147-A177-3AD203B41FA5}">
                      <a16:colId xmlns:a16="http://schemas.microsoft.com/office/drawing/2014/main" val="1298863818"/>
                    </a:ext>
                  </a:extLst>
                </a:gridCol>
                <a:gridCol w="762000">
                  <a:extLst>
                    <a:ext uri="{9D8B030D-6E8A-4147-A177-3AD203B41FA5}">
                      <a16:colId xmlns:a16="http://schemas.microsoft.com/office/drawing/2014/main" val="799469862"/>
                    </a:ext>
                  </a:extLst>
                </a:gridCol>
              </a:tblGrid>
              <a:tr h="370840">
                <a:tc>
                  <a:txBody>
                    <a:bodyPr/>
                    <a:lstStyle/>
                    <a:p>
                      <a:pPr algn="ctr" rtl="0"/>
                      <a:r>
                        <a:rPr lang="fr-FR"/>
                        <a:t>128</a:t>
                      </a:r>
                    </a:p>
                  </a:txBody>
                  <a:tcPr/>
                </a:tc>
                <a:tc>
                  <a:txBody>
                    <a:bodyPr/>
                    <a:lstStyle/>
                    <a:p>
                      <a:pPr algn="ctr" rtl="0"/>
                      <a:r>
                        <a:rPr lang="fr-FR"/>
                        <a:t>64</a:t>
                      </a:r>
                    </a:p>
                  </a:txBody>
                  <a:tcPr/>
                </a:tc>
                <a:tc>
                  <a:txBody>
                    <a:bodyPr/>
                    <a:lstStyle/>
                    <a:p>
                      <a:pPr algn="ctr" rtl="0"/>
                      <a:r>
                        <a:rPr lang="fr-FR"/>
                        <a:t>32</a:t>
                      </a:r>
                    </a:p>
                  </a:txBody>
                  <a:tcPr/>
                </a:tc>
                <a:tc>
                  <a:txBody>
                    <a:bodyPr/>
                    <a:lstStyle/>
                    <a:p>
                      <a:pPr algn="ctr" rtl="0"/>
                      <a:r>
                        <a:rPr lang="fr-FR"/>
                        <a:t>16</a:t>
                      </a:r>
                    </a:p>
                  </a:txBody>
                  <a:tcPr/>
                </a:tc>
                <a:tc>
                  <a:txBody>
                    <a:bodyPr/>
                    <a:lstStyle/>
                    <a:p>
                      <a:pPr algn="ctr" rtl="0"/>
                      <a:r>
                        <a:rPr lang="fr-FR"/>
                        <a:t>8</a:t>
                      </a:r>
                    </a:p>
                  </a:txBody>
                  <a:tcPr/>
                </a:tc>
                <a:tc>
                  <a:txBody>
                    <a:bodyPr/>
                    <a:lstStyle/>
                    <a:p>
                      <a:pPr algn="ctr" rtl="0"/>
                      <a:r>
                        <a:rPr lang="fr-FR"/>
                        <a:t>4</a:t>
                      </a:r>
                    </a:p>
                  </a:txBody>
                  <a:tcPr/>
                </a:tc>
                <a:tc>
                  <a:txBody>
                    <a:bodyPr/>
                    <a:lstStyle/>
                    <a:p>
                      <a:pPr algn="ctr" rtl="0"/>
                      <a:r>
                        <a:rPr lang="fr-FR"/>
                        <a:t>2</a:t>
                      </a:r>
                    </a:p>
                  </a:txBody>
                  <a:tcPr/>
                </a:tc>
                <a:tc>
                  <a:txBody>
                    <a:bodyPr/>
                    <a:lstStyle/>
                    <a:p>
                      <a:pPr algn="ctr" rtl="0"/>
                      <a:r>
                        <a:rPr lang="fr-FR"/>
                        <a:t>1</a:t>
                      </a:r>
                    </a:p>
                  </a:txBody>
                  <a:tcPr/>
                </a:tc>
                <a:extLst>
                  <a:ext uri="{0D108BD9-81ED-4DB2-BD59-A6C34878D82A}">
                    <a16:rowId xmlns:a16="http://schemas.microsoft.com/office/drawing/2014/main" val="2022020841"/>
                  </a:ext>
                </a:extLst>
              </a:tr>
              <a:tr h="370840">
                <a:tc>
                  <a:txBody>
                    <a:bodyPr/>
                    <a:lstStyle/>
                    <a:p>
                      <a:pPr algn="ctr" rtl="0"/>
                      <a:r>
                        <a:rPr lang="fr-FR"/>
                        <a:t>1</a:t>
                      </a:r>
                    </a:p>
                  </a:txBody>
                  <a:tcPr/>
                </a:tc>
                <a:tc>
                  <a:txBody>
                    <a:bodyPr/>
                    <a:lstStyle/>
                    <a:p>
                      <a:pPr algn="ctr" rtl="0"/>
                      <a:r>
                        <a:rPr lang="fr-FR"/>
                        <a:t>0</a:t>
                      </a:r>
                    </a:p>
                  </a:txBody>
                  <a:tcPr/>
                </a:tc>
                <a:tc>
                  <a:txBody>
                    <a:bodyPr/>
                    <a:lstStyle/>
                    <a:p>
                      <a:pPr algn="ctr" rtl="0"/>
                      <a:r>
                        <a:rPr lang="fr-FR"/>
                        <a:t>1</a:t>
                      </a:r>
                    </a:p>
                  </a:txBody>
                  <a:tcPr/>
                </a:tc>
                <a:tc>
                  <a:txBody>
                    <a:bodyPr/>
                    <a:lstStyle/>
                    <a:p>
                      <a:pPr algn="ctr" rtl="0"/>
                      <a:r>
                        <a:rPr lang="fr-FR"/>
                        <a:t>0</a:t>
                      </a:r>
                    </a:p>
                  </a:txBody>
                  <a:tcPr/>
                </a:tc>
                <a:tc>
                  <a:txBody>
                    <a:bodyPr/>
                    <a:lstStyle/>
                    <a:p>
                      <a:pPr algn="ctr" rtl="0"/>
                      <a:r>
                        <a:rPr lang="fr-FR"/>
                        <a:t>1</a:t>
                      </a:r>
                    </a:p>
                  </a:txBody>
                  <a:tcPr/>
                </a:tc>
                <a:tc>
                  <a:txBody>
                    <a:bodyPr/>
                    <a:lstStyle/>
                    <a:p>
                      <a:pPr algn="ctr" rtl="0"/>
                      <a:r>
                        <a:rPr lang="fr-FR"/>
                        <a:t>0</a:t>
                      </a:r>
                    </a:p>
                  </a:txBody>
                  <a:tcPr/>
                </a:tc>
                <a:tc>
                  <a:txBody>
                    <a:bodyPr/>
                    <a:lstStyle/>
                    <a:p>
                      <a:pPr algn="ctr" rtl="0"/>
                      <a:r>
                        <a:rPr lang="fr-FR"/>
                        <a:t>0</a:t>
                      </a:r>
                    </a:p>
                  </a:txBody>
                  <a:tcPr/>
                </a:tc>
                <a:tc>
                  <a:txBody>
                    <a:bodyPr/>
                    <a:lstStyle/>
                    <a:p>
                      <a:pPr algn="ctr" rtl="0"/>
                      <a:r>
                        <a:rPr lang="fr-FR"/>
                        <a:t>0</a:t>
                      </a:r>
                    </a:p>
                  </a:txBody>
                  <a:tcPr/>
                </a:tc>
                <a:extLst>
                  <a:ext uri="{0D108BD9-81ED-4DB2-BD59-A6C34878D82A}">
                    <a16:rowId xmlns:a16="http://schemas.microsoft.com/office/drawing/2014/main" val="2810646200"/>
                  </a:ext>
                </a:extLst>
              </a:tr>
            </a:tbl>
          </a:graphicData>
        </a:graphic>
      </p:graphicFrame>
      <p:sp>
        <p:nvSpPr>
          <p:cNvPr id="12" name="TextBox 11">
            <a:extLst>
              <a:ext uri="{FF2B5EF4-FFF2-40B4-BE49-F238E27FC236}">
                <a16:creationId xmlns:a16="http://schemas.microsoft.com/office/drawing/2014/main" id="{CF774CF2-89D3-0F49-8952-FA53BF5E2107}"/>
              </a:ext>
            </a:extLst>
          </p:cNvPr>
          <p:cNvSpPr txBox="1"/>
          <p:nvPr/>
        </p:nvSpPr>
        <p:spPr>
          <a:xfrm>
            <a:off x="2741421" y="4462323"/>
            <a:ext cx="3746538" cy="307777"/>
          </a:xfrm>
          <a:prstGeom prst="rect">
            <a:avLst/>
          </a:prstGeom>
          <a:noFill/>
        </p:spPr>
        <p:txBody>
          <a:bodyPr wrap="none" rtlCol="0">
            <a:spAutoFit/>
          </a:bodyPr>
          <a:lstStyle/>
          <a:p>
            <a:pPr rtl="0"/>
            <a:r>
              <a:rPr lang="fr-FR" sz="1400"/>
              <a:t>La décimale 168 est écrite en 10101000 en binaire</a:t>
            </a:r>
          </a:p>
        </p:txBody>
      </p:sp>
    </p:spTree>
    <p:extLst>
      <p:ext uri="{BB962C8B-B14F-4D97-AF65-F5344CB8AC3E}">
        <p14:creationId xmlns:p14="http://schemas.microsoft.com/office/powerpoint/2010/main" val="158080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3805</TotalTime>
  <Words>1530</Words>
  <Application>Microsoft Office PowerPoint</Application>
  <PresentationFormat>Affichage à l'écran (16:9)</PresentationFormat>
  <Paragraphs>400</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Calibri</vt:lpstr>
      <vt:lpstr>CiscoSans ExtraLight</vt:lpstr>
      <vt:lpstr>Wingdings</vt:lpstr>
      <vt:lpstr>Default Theme</vt:lpstr>
      <vt:lpstr>Module 5 : Systèmes numériques</vt:lpstr>
      <vt:lpstr>Objectifs de ce module</vt:lpstr>
      <vt:lpstr>5.1 Système binaire</vt:lpstr>
      <vt:lpstr>Système binaire Adresses binaires et IPv4</vt:lpstr>
      <vt:lpstr>Système binaire Notation de position binaire</vt:lpstr>
      <vt:lpstr>Système binaire Notation de position binaire (suite)</vt:lpstr>
      <vt:lpstr>Système binaire Convertir le binaire en décimal</vt:lpstr>
      <vt:lpstr>Système binaire Conversion décimale en binaire</vt:lpstr>
      <vt:lpstr>Système binaire Conversion décimale en binaire</vt:lpstr>
      <vt:lpstr>Système binaire Adresses IPv4</vt:lpstr>
      <vt:lpstr>5.2 Système hexadécimal</vt:lpstr>
      <vt:lpstr>Système hexadécimal Adresses hexadécimales et IPv6</vt:lpstr>
      <vt:lpstr>Système hexadécimal Adresses hexadécimales et IPv6 (suite)</vt:lpstr>
      <vt:lpstr>Système hexadécimal Conversions décimales à hexadécimales</vt:lpstr>
      <vt:lpstr>Système hexadécimalConversions hexadécimales à décimales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Oueslati Hela</cp:lastModifiedBy>
  <cp:revision>207</cp:revision>
  <dcterms:created xsi:type="dcterms:W3CDTF">2019-10-18T06:21:22Z</dcterms:created>
  <dcterms:modified xsi:type="dcterms:W3CDTF">2024-10-22T10:08:01Z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