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7.xml" ContentType="application/vnd.openxmlformats-officedocument.presentationml.tags+xml"/>
  <Override PartName="/ppt/notesSlides/notesSlide23.xml" ContentType="application/vnd.openxmlformats-officedocument.presentationml.notesSlide+xml"/>
  <Override PartName="/ppt/tags/tag8.xml" ContentType="application/vnd.openxmlformats-officedocument.presentationml.tags+xml"/>
  <Override PartName="/ppt/notesSlides/notesSlide24.xml" ContentType="application/vnd.openxmlformats-officedocument.presentationml.notesSlide+xml"/>
  <Override PartName="/ppt/tags/tag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0.xml" ContentType="application/vnd.openxmlformats-officedocument.presentationml.tags+xml"/>
  <Override PartName="/ppt/notesSlides/notesSlide28.xml" ContentType="application/vnd.openxmlformats-officedocument.presentationml.notesSlide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ppt/tags/tag12.xml" ContentType="application/vnd.openxmlformats-officedocument.presentationml.tags+xml"/>
  <Override PartName="/ppt/notesSlides/notesSlide30.xml" ContentType="application/vnd.openxmlformats-officedocument.presentationml.notesSlide+xml"/>
  <Override PartName="/ppt/tags/tag13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3"/>
  </p:notesMasterIdLst>
  <p:sldIdLst>
    <p:sldId id="876" r:id="rId2"/>
    <p:sldId id="1090" r:id="rId3"/>
    <p:sldId id="759" r:id="rId4"/>
    <p:sldId id="1054" r:id="rId5"/>
    <p:sldId id="1091" r:id="rId6"/>
    <p:sldId id="1103" r:id="rId7"/>
    <p:sldId id="1056" r:id="rId8"/>
    <p:sldId id="1058" r:id="rId9"/>
    <p:sldId id="1092" r:id="rId10"/>
    <p:sldId id="1093" r:id="rId11"/>
    <p:sldId id="1094" r:id="rId12"/>
    <p:sldId id="1061" r:id="rId13"/>
    <p:sldId id="1095" r:id="rId14"/>
    <p:sldId id="1096" r:id="rId15"/>
    <p:sldId id="1097" r:id="rId16"/>
    <p:sldId id="1098" r:id="rId17"/>
    <p:sldId id="1099" r:id="rId18"/>
    <p:sldId id="1063" r:id="rId19"/>
    <p:sldId id="1064" r:id="rId20"/>
    <p:sldId id="1100" r:id="rId21"/>
    <p:sldId id="1104" r:id="rId22"/>
    <p:sldId id="1105" r:id="rId23"/>
    <p:sldId id="957" r:id="rId24"/>
    <p:sldId id="958" r:id="rId25"/>
    <p:sldId id="1102" r:id="rId26"/>
    <p:sldId id="1106" r:id="rId27"/>
    <p:sldId id="1107" r:id="rId28"/>
    <p:sldId id="1101" r:id="rId29"/>
    <p:sldId id="1089" r:id="rId30"/>
    <p:sldId id="874" r:id="rId31"/>
    <p:sldId id="291" r:id="rId32"/>
  </p:sldIdLst>
  <p:sldSz cx="9144000" cy="5143500" type="screen16x9"/>
  <p:notesSz cx="6858000" cy="9144000"/>
  <p:custDataLst>
    <p:tags r:id="rId3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0340" autoAdjust="0"/>
  </p:normalViewPr>
  <p:slideViewPr>
    <p:cSldViewPr snapToGrid="0" showGuides="1">
      <p:cViewPr varScale="1">
        <p:scale>
          <a:sx n="69" d="100"/>
          <a:sy n="69" d="100"/>
        </p:scale>
        <p:origin x="1416" y="66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b="0"/>
              <a:t>Programme de L’Académie des Réseaux de Cisco</a:t>
            </a:r>
          </a:p>
          <a:p>
            <a:pPr rtl="0">
              <a:buFontTx/>
              <a:buNone/>
            </a:pPr>
            <a:r>
              <a:rPr lang="fr-FR" b="0" baseline="0"/>
              <a:t>Présentation des réseaux V</a:t>
            </a:r>
            <a:r>
              <a:rPr lang="fr-FR" b="0"/>
              <a:t>7.0 (ITN)</a:t>
            </a:r>
          </a:p>
          <a:p>
            <a:pPr rtl="0"/>
            <a:r>
              <a:rPr lang="fr-FR"/>
              <a:t>Module 10 : Configuration de Base du Routeur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10.2.2 — Exemple de Configuration des Interfaces de Routeur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112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10.2.3 – Vérification de la configuration de l'interface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88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configuration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062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444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790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579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10.2.4 — Commandes de vérification de la configuration (suite)</a:t>
            </a:r>
          </a:p>
          <a:p>
            <a:pPr rtl="0"/>
            <a:r>
              <a:rPr lang="fr-FR"/>
              <a:t>10.2.5 Vérificateur de syntaxe — Configurer les interfaces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07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Configuration de la Passerelle par Défaut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10.3 - Configurer la Passerelle par Défaut</a:t>
            </a:r>
          </a:p>
          <a:p>
            <a:pPr rtl="0"/>
            <a:r>
              <a:rPr lang="fr-FR"/>
              <a:t>10.3.1 — Passerelle par Défaut sur Un Hôte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7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/>
              <a:t>10 - Configuration de Base du Routeur</a:t>
            </a:r>
          </a:p>
          <a:p>
            <a:pPr rtl="0">
              <a:buFontTx/>
              <a:buNone/>
            </a:pPr>
            <a:r>
              <a:rPr lang="fr-FR"/>
              <a:t>10.0.2 – Qu'est-ce que je vais apprendre dans ce module?</a:t>
            </a:r>
          </a:p>
          <a:p>
            <a:pPr>
              <a:buFontTx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10.3 - Configurer la Passerelle par Défaut</a:t>
            </a:r>
          </a:p>
          <a:p>
            <a:pPr rtl="0"/>
            <a:r>
              <a:rPr lang="fr-FR"/>
              <a:t>10.3.2 — Passerelle par Défaut sur Un Commutateur</a:t>
            </a:r>
          </a:p>
          <a:p>
            <a:pPr rtl="0"/>
            <a:r>
              <a:rPr lang="fr-FR"/>
              <a:t>10.3.3 — Vérificateur de Syntaxe — Configurer la Passerelle par Défaut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03103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10.3 - Configurer la Passerelle par Défaut</a:t>
            </a:r>
          </a:p>
          <a:p>
            <a:pPr rtl="0"/>
            <a:r>
              <a:rPr lang="fr-FR"/>
              <a:t>10.3.4 – Packet Tracer – Connect a Router to a 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66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10.3 - Configurer la Passerelle par Défaut</a:t>
            </a:r>
          </a:p>
          <a:p>
            <a:pPr rtl="0"/>
            <a:r>
              <a:rPr lang="fr-FR"/>
              <a:t>10.3.5 - Traceur de paquets - Dépannage des Problèmes de Passerelle par Défaut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3651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10.4 Module pratique et questionnaire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10.4 – Module pratique et questionnaire</a:t>
            </a:r>
          </a:p>
          <a:p>
            <a:pPr rtl="0"/>
            <a:r>
              <a:rPr lang="fr-FR"/>
              <a:t>10.4.1 — Vidéo — Différences entre les périphériques du réseau: Partie 1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10.4 – Module pratique et questionnaire</a:t>
            </a:r>
          </a:p>
          <a:p>
            <a:pPr rtl="0"/>
            <a:r>
              <a:rPr lang="fr-FR"/>
              <a:t>10.4.2 — Vidéo — Différences entre les périphériques du réseau: Partie 2</a:t>
            </a:r>
          </a:p>
        </p:txBody>
      </p:sp>
    </p:spTree>
    <p:extLst>
      <p:ext uri="{BB962C8B-B14F-4D97-AF65-F5344CB8AC3E}">
        <p14:creationId xmlns:p14="http://schemas.microsoft.com/office/powerpoint/2010/main" val="25337049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10.4 - Configurer la Passerelle par Défaut</a:t>
            </a:r>
          </a:p>
          <a:p>
            <a:pPr rtl="0"/>
            <a:r>
              <a:rPr lang="fr-FR"/>
              <a:t>10.4.3 - Packet Tracer - Configuration de base du dispositif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973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10.4 - Configurer la Passerelle par Défaut</a:t>
            </a:r>
          </a:p>
          <a:p>
            <a:pPr rtl="0"/>
            <a:r>
              <a:rPr lang="fr-FR"/>
              <a:t>10.4.4 – PTPM et TP – Créer un réseau de commutateurs et de routeurs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92164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10.4 – Module pratique et questionnaire</a:t>
            </a:r>
          </a:p>
          <a:p>
            <a:pPr rtl="0"/>
            <a:r>
              <a:rPr lang="fr-FR"/>
              <a:t>10.4.5 – Qu'est-ce que j'ai appris dans ce module?</a:t>
            </a:r>
          </a:p>
        </p:txBody>
      </p:sp>
    </p:spTree>
    <p:extLst>
      <p:ext uri="{BB962C8B-B14F-4D97-AF65-F5344CB8AC3E}">
        <p14:creationId xmlns:p14="http://schemas.microsoft.com/office/powerpoint/2010/main" val="2606168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29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10.4 – Module pratique et questionnaire</a:t>
            </a:r>
          </a:p>
          <a:p>
            <a:pPr rtl="0"/>
            <a:r>
              <a:rPr lang="fr-FR"/>
              <a:t>Qu'est-ce que j'ai appris dans ce module?</a:t>
            </a:r>
          </a:p>
        </p:txBody>
      </p:sp>
    </p:spTree>
    <p:extLst>
      <p:ext uri="{BB962C8B-B14F-4D97-AF65-F5344CB8AC3E}">
        <p14:creationId xmlns:p14="http://schemas.microsoft.com/office/powerpoint/2010/main" val="270743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10.1 Configuration des Paramètres Initiaux du Routeur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30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10.1 Configuration des Paramètres Initiaux du Routeur</a:t>
            </a:r>
          </a:p>
          <a:p>
            <a:pPr rtl="0"/>
            <a:r>
              <a:rPr lang="fr-FR"/>
              <a:t>10.1.1 – Étapes de Configuration des Paramètres de Base d'un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10.1 Configuration des Paramètres Initiaux du Routeur</a:t>
            </a:r>
          </a:p>
          <a:p>
            <a:pPr rtl="0"/>
            <a:r>
              <a:rPr lang="fr-FR"/>
              <a:t>10.1.2 — Exemple de Configuration de Routage de Base</a:t>
            </a:r>
          </a:p>
          <a:p>
            <a:pPr rtl="0"/>
            <a:r>
              <a:rPr lang="fr-FR"/>
              <a:t>10.1.3 - Vérificateur de Syntaxe — Configurer les Paramètres Initiaux du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657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10.1 Configuration des Paramètres Initiaux du Routeur</a:t>
            </a:r>
          </a:p>
          <a:p>
            <a:pPr rtl="0"/>
            <a:r>
              <a:rPr lang="fr-FR"/>
              <a:t>10.1.4 – Packet Tracer – Configuration des paramètres initiaux du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1304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Configurer les interfaces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10.2.1 Configuration des interfaces du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0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10 - Configuration de Base du Routeur</a:t>
            </a:r>
          </a:p>
          <a:p>
            <a:pPr rtl="0"/>
            <a:r>
              <a:rPr lang="fr-FR"/>
              <a:t>10.2 — Configurer les interfaces</a:t>
            </a:r>
          </a:p>
          <a:p>
            <a:pPr rtl="0"/>
            <a:r>
              <a:rPr lang="fr-FR"/>
              <a:t>10.2.2 — Exemple de Configuration des Interfaces de Routeur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90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 2016 Cisco et/ou ses filiales. Tous droits réservés.   Informations confidentielles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676473" y="4741653"/>
            <a:ext cx="2849053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©2021 Cisco et/ou ses filiales. Tous droits réservés.   Informations confidentielles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Présentation des réseaux V7.0 (ITN)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10 : Configuration de Base du Routeur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Exemple de Configuration des Interfaces de Routeur (suite)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Les commandes pour configurer l'interface G0/0/0 sur R1 sont indiquées ici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R2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209.165.200.225 255.255.255.252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2001:db8:feed:224::1/64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01:46:29.170: %LINK-3-UPDOWN: Interface GigabitEthernet0/0/1, changed state to 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01:46:32.171: %LINK-3-UPDOWN: Interface GigabitEthernet0/0/1, changed state to up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01:46:33.171: %LINEPROTO-5-UPDOWN: Line protocol on Interface GigabitEthernet0/0/1,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382760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Vérification de la Configuration de l'Interface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884985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Pour vérifier la configuration de l'interface, utilisez les commandes </a:t>
            </a:r>
            <a:r>
              <a:rPr lang="fr-FR" b="1">
                <a:solidFill>
                  <a:srgbClr val="000000"/>
                </a:solidFill>
              </a:rPr>
              <a:t>show ip interface brief </a:t>
            </a:r>
            <a:r>
              <a:rPr lang="fr-FR">
                <a:solidFill>
                  <a:srgbClr val="000000"/>
                </a:solidFill>
              </a:rPr>
              <a:t>et </a:t>
            </a:r>
            <a:r>
              <a:rPr lang="fr-FR" b="1">
                <a:solidFill>
                  <a:srgbClr val="000000"/>
                </a:solidFill>
              </a:rPr>
              <a:t>show ipv6 interface brief </a:t>
            </a:r>
            <a:r>
              <a:rPr lang="fr-FR">
                <a:solidFill>
                  <a:srgbClr val="000000"/>
                </a:solidFill>
              </a:rPr>
              <a:t>illustrées ici 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1721391" y="1940923"/>
            <a:ext cx="5701218" cy="7848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IP-Address OK? Method Status Protocol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OUI manuel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D9205F4-B6F7-4CBB-9733-95EEED388FC7}"/>
              </a:ext>
            </a:extLst>
          </p:cNvPr>
          <p:cNvSpPr txBox="1"/>
          <p:nvPr/>
        </p:nvSpPr>
        <p:spPr>
          <a:xfrm>
            <a:off x="1721391" y="2907887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2534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Configurer les commandes de vérification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>
                <a:solidFill>
                  <a:srgbClr val="000000"/>
                </a:solidFill>
              </a:rPr>
              <a:t>Le tableau résume les commandes show utilisées pour vérifier la configuration de l'interface</a:t>
            </a:r>
            <a:r>
              <a:rPr lang="fr-FR" sz="160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xmlns="" id="{73BB6E86-62EB-2348-9F73-08093BACD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6366291"/>
              </p:ext>
            </p:extLst>
          </p:nvPr>
        </p:nvGraphicFramePr>
        <p:xfrm>
          <a:off x="675861" y="1419402"/>
          <a:ext cx="7893708" cy="292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215">
                  <a:extLst>
                    <a:ext uri="{9D8B030D-6E8A-4147-A177-3AD203B41FA5}">
                      <a16:colId xmlns:a16="http://schemas.microsoft.com/office/drawing/2014/main" xmlns="" val="3729139006"/>
                    </a:ext>
                  </a:extLst>
                </a:gridCol>
                <a:gridCol w="4837493">
                  <a:extLst>
                    <a:ext uri="{9D8B030D-6E8A-4147-A177-3AD203B41FA5}">
                      <a16:colId xmlns:a16="http://schemas.microsoft.com/office/drawing/2014/main" xmlns="" val="1988913492"/>
                    </a:ext>
                  </a:extLst>
                </a:gridCol>
              </a:tblGrid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Commandes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3676789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 brief</a:t>
                      </a:r>
                    </a:p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toutes les interfaces, leurs adresses IP et leur état actuel.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9654457"/>
                  </a:ext>
                </a:extLst>
              </a:tr>
              <a:tr h="505472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route</a:t>
                      </a:r>
                    </a:p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le contenu des tables de routage IP stockées dans 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5735172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des statistiques pour toutes les interfaces de l'appareil. Affiche uniquement les informations d'adressage IPv4.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4468046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les statistiques IPv4 pour toutes les interfaces d'un routeur.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8107787"/>
                  </a:ext>
                </a:extLst>
              </a:tr>
              <a:tr h="455550">
                <a:tc>
                  <a:txBody>
                    <a:bodyPr/>
                    <a:lstStyle/>
                    <a:p>
                      <a:pPr rtl="0"/>
                      <a:r>
                        <a:rPr lang="fr-F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 ipv6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fr-FR" sz="1400"/>
                        <a:t>Affiche les statistiques IPv6 pour toutes les interfaces d'un routeur.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545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52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l'état de toutes les interfaces avec les commandes </a:t>
            </a:r>
            <a:r>
              <a:rPr lang="fr-FR" sz="1600" b="1">
                <a:solidFill>
                  <a:srgbClr val="000000"/>
                </a:solidFill>
              </a:rPr>
              <a:t>show ip interface brief </a:t>
            </a:r>
            <a:r>
              <a:rPr lang="fr-FR" sz="1600">
                <a:solidFill>
                  <a:srgbClr val="000000"/>
                </a:solidFill>
              </a:rPr>
              <a:t>et </a:t>
            </a:r>
            <a:r>
              <a:rPr lang="fr-FR" sz="1600" b="1">
                <a:solidFill>
                  <a:srgbClr val="000000"/>
                </a:solidFill>
              </a:rPr>
              <a:t>show ipv6 interface brief </a:t>
            </a:r>
            <a:r>
              <a:rPr lang="fr-FR" sz="1600">
                <a:solidFill>
                  <a:srgbClr val="000000"/>
                </a:solidFill>
              </a:rPr>
              <a:t>, illustrées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21391" y="1785521"/>
            <a:ext cx="5701218" cy="92333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IP-Address OK? Method Status Protocol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GigabitEthernet0/0/0 192.168.10.1 YES manual up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GigabiteThernet0/0/1 209.165.200.225 OUI manuel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unassigned YES unset administratively down down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2929108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brief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FE80::201:C9FF:FE89:4501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GigabitEthernet0/0/1 [up/up]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FE80: :201:C9FF:FE 89:4502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2001:DB8:FEED:224::1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Vlan1 [administratively down/down]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unassigned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30488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8094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Affichez le contenu des tables de routage </a:t>
            </a:r>
            <a:r>
              <a:rPr lang="fr-FR" sz="1600" b="1">
                <a:solidFill>
                  <a:srgbClr val="000000"/>
                </a:solidFill>
              </a:rPr>
              <a:t>IP avec les commandes show ip route </a:t>
            </a:r>
            <a:r>
              <a:rPr lang="fr-FR" sz="1600">
                <a:solidFill>
                  <a:srgbClr val="000000"/>
                </a:solidFill>
              </a:rPr>
              <a:t>et </a:t>
            </a:r>
            <a:r>
              <a:rPr lang="fr-FR" sz="1600" b="1">
                <a:solidFill>
                  <a:srgbClr val="000000"/>
                </a:solidFill>
              </a:rPr>
              <a:t>show ipv6 route </a:t>
            </a:r>
            <a:r>
              <a:rPr lang="fr-FR" sz="1600">
                <a:solidFill>
                  <a:srgbClr val="000000"/>
                </a:solidFill>
              </a:rPr>
              <a:t>, comme indiqué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1701233" y="1475729"/>
            <a:ext cx="5701218" cy="1477328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route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output omitted&gt;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Gateway of last resort is not set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192.168.10.0/24 is variably subnetted, 2 subnets, 2 masks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192.168.10.0/24 is directly connected, GigabitEthernet0/0/0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192.168.10.1/32 is directly connected, GigabitEthernet0/0/0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209.165.200.0/24 is variably subnetted, 2 subnets, 2 masks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209.165.200.224/30 is directly connected, GigabitEthernet0/0/1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209.165.200.225/32 is directly connected, GigabitEthernet0/0/1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345167-82FC-49E7-B10D-34FE13887791}"/>
              </a:ext>
            </a:extLst>
          </p:cNvPr>
          <p:cNvSpPr txBox="1"/>
          <p:nvPr/>
        </p:nvSpPr>
        <p:spPr>
          <a:xfrm>
            <a:off x="1721391" y="3035889"/>
            <a:ext cx="5701218" cy="189282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show ipv6 route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&lt;résultat omis&gt;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2001:DB8:ACAD:10::/64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directly connected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2001:DB8:ACAD:10::1/128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GigabiteThernet0/0/0, receive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2001:DB8:FEED:224::/64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directly connected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2001:DB8:FEED:224::1/128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GigabitEthernet0/0/1, receive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FF00::/8 [0/0]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via Null0, receive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24688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les statistiques pour toutes les interfaces avec la commande </a:t>
            </a:r>
            <a:r>
              <a:rPr lang="fr-FR" sz="1600" b="1">
                <a:solidFill>
                  <a:srgbClr val="000000"/>
                </a:solidFill>
              </a:rPr>
              <a:t>show interfaces </a:t>
            </a:r>
            <a:r>
              <a:rPr lang="fr-FR" sz="1600">
                <a:solidFill>
                  <a:srgbClr val="000000"/>
                </a:solidFill>
              </a:rPr>
              <a:t>, comme illustré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320968" y="890954"/>
            <a:ext cx="5419440" cy="36933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interfaces gig0/0/0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Hardware is ISR4321-2x1GE, address is a0e0.af0d.e140 (bia a0e0.af0d.e140)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1500 bytes, BW 100000 Kbit/sec, DLY 100 usec,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reliability 255/255, txload 1/255, rxload 1/255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Encapsulation ARPA, loopback not set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Keepalive not supported 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Full Duplex, 100Mbps, link type is auto, media type is RJ45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flow-control is off, input flow-control is off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ARP type: ARPA, ARP Timeout 04:00:00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input 00:00:01, output 00:00:35, output hang never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Last clearing of "show interface" counters never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Input queue: 0/375/0/0 (size/max/drops/flushes); Total output drops: 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Queueing strategy: fifo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Output queue: 0/40 (size/max)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input rate 0 bits/sec, 0 packets/sec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 minute output rate 0 bits/sec, 0 packets/sec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1180 packets input, 109486 bytes, 0 no buffer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Received 84 broadcasts (0 IP multicasts)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 runts, 0 giants, 0 throttles 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&lt;résultat omis&gt;</a:t>
            </a:r>
          </a:p>
          <a:p>
            <a:endParaRPr lang="en-US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42999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les statistiques IPv4 pour les interfaces de routeur avec la commande </a:t>
            </a:r>
            <a:r>
              <a:rPr lang="fr-FR" sz="1600" b="1">
                <a:solidFill>
                  <a:srgbClr val="000000"/>
                </a:solidFill>
              </a:rPr>
              <a:t>show ip interface </a:t>
            </a:r>
            <a:r>
              <a:rPr lang="fr-FR" sz="1600">
                <a:solidFill>
                  <a:srgbClr val="000000"/>
                </a:solidFill>
              </a:rPr>
              <a:t>, comme illustré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939540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interface g0/0/0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is 192.168.10.1/24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Broadcast address is 255.255.255.255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Address determined by setup command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Helper address is not set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Directed broadcast forwarding is disabled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Common access list is not set 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Outgoing access list is not set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Common access list is not set 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Inbound access list is not set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Proxy ARP is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Local Proxy ARP is disabled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Security level is default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Split horizon is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always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always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mask replies are never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fast switching is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 Flow switching is disabled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&lt;résultat omis&gt;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7147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Configurer les commandes de vérification (suite)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857A863-7491-0041-AF26-F779D70A7E36}"/>
              </a:ext>
            </a:extLst>
          </p:cNvPr>
          <p:cNvSpPr txBox="1"/>
          <p:nvPr/>
        </p:nvSpPr>
        <p:spPr>
          <a:xfrm>
            <a:off x="474662" y="890954"/>
            <a:ext cx="2638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>
                <a:solidFill>
                  <a:srgbClr val="000000"/>
                </a:solidFill>
              </a:rPr>
              <a:t>Afficher les statistiques IPv6 pour les interfaces de routeur à l'aide de la commande </a:t>
            </a:r>
            <a:r>
              <a:rPr lang="fr-FR" sz="1600" b="1">
                <a:solidFill>
                  <a:srgbClr val="000000"/>
                </a:solidFill>
              </a:rPr>
              <a:t>show ipv6 interface </a:t>
            </a:r>
            <a:r>
              <a:rPr lang="fr-FR" sz="1600">
                <a:solidFill>
                  <a:srgbClr val="000000"/>
                </a:solidFill>
              </a:rPr>
              <a:t>présentée ici 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07EA06-7465-4C52-AE81-CBACEDBD6441}"/>
              </a:ext>
            </a:extLst>
          </p:cNvPr>
          <p:cNvSpPr txBox="1"/>
          <p:nvPr/>
        </p:nvSpPr>
        <p:spPr>
          <a:xfrm>
            <a:off x="3553110" y="890954"/>
            <a:ext cx="4955156" cy="332398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0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ipv6 interface g0/0/0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GigabitEthernet0/0/0 is up, line protocol is up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IPv6 is enabled, link-local address is FE80::2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 Virtual link-local address(es):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Description: Link to LAN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Global unicast address(es):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2001:DB8:ACAD:10::1, subnet is 2001:DB8:ACAD:10::/64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Joined group address(es):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FF02::1:FF00:1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FF02: :1:FF 44:49 B0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MTU is 1500 bytes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error messages limited to one every 100 milliseconds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redirects are enabled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ICMP unreachables are sent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DAD is enabled, number of DAD attempts: 1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reachable time is 30000 milliseconds (using 30000)</a:t>
            </a: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ND NS retransmit interval is 1000 milliseconds</a:t>
            </a:r>
          </a:p>
          <a:p>
            <a:endParaRPr lang="en-US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fr-FR" sz="1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</a:t>
            </a:r>
          </a:p>
        </p:txBody>
      </p:sp>
    </p:spTree>
    <p:extLst>
      <p:ext uri="{BB962C8B-B14F-4D97-AF65-F5344CB8AC3E}">
        <p14:creationId xmlns:p14="http://schemas.microsoft.com/office/powerpoint/2010/main" val="1661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10.3 Configuration de la Passerelle par Défaut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la Passerelle par Défaut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Passerelle par Défaut sur Un Hôte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3924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La passerelle par défaut est utilisée lorsque l'hôte veut transmettre un paquet à un périphérique situé sur un autre réseau.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L'adresse de la passerelle par défaut est généralement celle de l'interface du routeur reliée au réseau local de l'hôte.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Pour atteindre PC3, PC1 adresse un paquet avec l'adresse IPv4 de PC3, mais transfère le paquet à sa passerelle par défaut, l'interface G0/0/0 de R1.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76866AA-E301-488D-96AD-D9CEE8D1E785}"/>
              </a:ext>
            </a:extLst>
          </p:cNvPr>
          <p:cNvSpPr txBox="1"/>
          <p:nvPr/>
        </p:nvSpPr>
        <p:spPr>
          <a:xfrm>
            <a:off x="4258469" y="3770924"/>
            <a:ext cx="4443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fr-FR" sz="1600" b="1">
                <a:solidFill>
                  <a:srgbClr val="000000"/>
                </a:solidFill>
              </a:rPr>
              <a:t>Remarque</a:t>
            </a:r>
            <a:r>
              <a:rPr lang="fr-FR" sz="1600">
                <a:solidFill>
                  <a:srgbClr val="000000"/>
                </a:solidFill>
              </a:rPr>
              <a:t> : l'adresse IP de l'hôte et l'interface du routeur doivent se trouver dans le même réseau.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A54100A-4BDC-504D-85D6-01A2B41E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522" y="715554"/>
            <a:ext cx="3021496" cy="293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fr-FR"/>
              <a:t>Objectifs du module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Titre du Module : 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Configuration de Base du Routeur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defTabSz="914400" rtl="0" eaLnBrk="0" hangingPunct="0"/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Objectif du Module</a:t>
            </a:r>
            <a:r>
              <a:rPr kumimoji="0" 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sz="1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Mettre en œuvre les réglages initiaux sur un routeur et des appareils terminaux.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2762"/>
              </p:ext>
            </p:extLst>
          </p:nvPr>
        </p:nvGraphicFramePr>
        <p:xfrm>
          <a:off x="880345" y="2118939"/>
          <a:ext cx="6980904" cy="1496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xmlns="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xmlns="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Titre du Rubrique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Objectif du Rubrique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Configuration des Paramètres Initiaux du Routeur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Configurer les paramètres initiaux d'un routeur Cisco 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Configuration des interfaces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Configurer deux interfaces actives sur un routeur Cisco IOS.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5904258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Configuration de la passerelle par défaut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Configurer les périphériques pour utiliser la passerelle par défaut.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99389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la Passerelle par Défaut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Passerelle par Défaut sur Un Commutateur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1718114-4447-471E-989F-8789EBF19550}"/>
              </a:ext>
            </a:extLst>
          </p:cNvPr>
          <p:cNvSpPr txBox="1"/>
          <p:nvPr/>
        </p:nvSpPr>
        <p:spPr>
          <a:xfrm>
            <a:off x="474662" y="890954"/>
            <a:ext cx="3144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Un commutateur doit avoir une adresse de passerelle par défaut configurée pour gérer le commutateur à distance depuis un autre réseau.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Pour configurer une passerelle par défaut sur un commutateur, utilisez la commande de configuration globale </a:t>
            </a:r>
            <a:r>
              <a:rPr lang="fr-FR" b="1">
                <a:solidFill>
                  <a:srgbClr val="000000"/>
                </a:solidFill>
              </a:rPr>
              <a:t>ipdefault-gateway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i="1">
                <a:solidFill>
                  <a:srgbClr val="000000"/>
                </a:solidFill>
              </a:rPr>
              <a:t>ip-address </a:t>
            </a:r>
            <a:r>
              <a:rPr lang="fr-FR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A1D5D00-3D9F-3E4A-B62C-66D13E5CE20B}"/>
              </a:ext>
            </a:extLst>
          </p:cNvPr>
          <p:cNvSpPr txBox="1"/>
          <p:nvPr/>
        </p:nvSpPr>
        <p:spPr>
          <a:xfrm>
            <a:off x="3829878" y="731837"/>
            <a:ext cx="4402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fr-FR">
                <a:solidFill>
                  <a:srgbClr val="C00000"/>
                </a:solidFill>
              </a:rPr>
              <a:t>LES MÉDIAS TRAVAILLENT SUR UNE VERSION CORRIGÉE DU GRAPHIQUE DU 10.3.2.</a:t>
            </a:r>
          </a:p>
          <a:p>
            <a:pPr algn="ctr" rtl="0"/>
            <a:r>
              <a:rPr lang="fr-FR">
                <a:solidFill>
                  <a:srgbClr val="C00000"/>
                </a:solidFill>
              </a:rPr>
              <a:t>IL EST FAUX SUR AR, ET SUR LA LISTE GLOBALE DES BOGUES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xmlns="" id="{F983A9E2-6668-F24E-8A3A-4D0990AAC601}"/>
              </a:ext>
            </a:extLst>
          </p:cNvPr>
          <p:cNvSpPr/>
          <p:nvPr/>
        </p:nvSpPr>
        <p:spPr>
          <a:xfrm>
            <a:off x="5116546" y="2355952"/>
            <a:ext cx="1828800" cy="1830983"/>
          </a:xfrm>
          <a:prstGeom prst="octagon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sz="3200"/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55675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Paramètres Initiaux du Routeur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Packet Tracer – Connecter un routeur à un réseau local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fr-FR" sz="1800">
                <a:solidFill>
                  <a:srgbClr val="000000"/>
                </a:solidFill>
              </a:rPr>
              <a:t>Dans le cadre de ce Packet Tracer, vous ferez ce qui suit 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Afficher les informations du routeur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Configurer les interfaces des routeurs 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Vérifier la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3358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paramètres initiaux du routeur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Packet Tracer — Dépanner les Problèmes de Passerelle par Défaut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fr-FR" sz="1800">
                <a:solidFill>
                  <a:srgbClr val="000000"/>
                </a:solidFill>
              </a:rPr>
              <a:t>Dans le cadre de ce Packet Tracer, vous ferez ce qui suit 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Consulter la documentation du réseau et mettre en place des tests pour repérer les problèmes.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Trouver une solution appropriée pour résoudre un problème donné.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Mettre en œuvre la solution.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Mettre en place des tests pour vérifier que le problème est résolu.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Documenter la solution</a:t>
            </a:r>
          </a:p>
        </p:txBody>
      </p:sp>
    </p:spTree>
    <p:extLst>
      <p:ext uri="{BB962C8B-B14F-4D97-AF65-F5344CB8AC3E}">
        <p14:creationId xmlns:p14="http://schemas.microsoft.com/office/powerpoint/2010/main" val="3848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10.4 Module pratique et questionnaire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400">
                <a:latin typeface="Arial" charset="0"/>
              </a:rPr>
              <a:t>Module pratique et questionnaire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fr-FR">
                <a:latin typeface="Arial" charset="0"/>
              </a:rPr>
              <a:t>Vidéo — Différences entre les périphériques du réseau : Partie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Cette vidéo couvrira les différentes caractéristiques physiques de ce qui suit :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fr-FR" sz="1800"/>
              <a:t>Routeur de la série Cisco 4000.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fr-FR" sz="1800"/>
              <a:t>Routeur de la série Cisco 2900.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fr-FR" sz="1800"/>
              <a:t>Routeur de la série Cisco 1900.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400">
                <a:latin typeface="Arial" charset="0"/>
              </a:rPr>
              <a:t>Module pratique et questionnaire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fr-FR">
                <a:latin typeface="Arial" charset="0"/>
              </a:rPr>
              <a:t>Vidéo — Différences entre les périphériques du réseau : Partie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Cette vidéo couvrira les différentes configurations de ce qui suit :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fr-FR" sz="1800"/>
              <a:t>Routeur de la série Cisco 4000.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fr-FR" sz="1800"/>
              <a:t>Routeur de la série Cisco 2900.</a:t>
            </a:r>
          </a:p>
          <a:p>
            <a:pPr marL="261937" lvl="2" rtl="0">
              <a:spcBef>
                <a:spcPts val="0"/>
              </a:spcBef>
              <a:spcAft>
                <a:spcPts val="0"/>
              </a:spcAft>
            </a:pPr>
            <a:r>
              <a:rPr lang="fr-FR" sz="1800"/>
              <a:t>Routeur de la série Cisco 1900.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8875856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paramètres initiaux du routeur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Packet Tracer - Configuration de base du dispositif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fr-FR" sz="1800">
                <a:solidFill>
                  <a:srgbClr val="000000"/>
                </a:solidFill>
              </a:rPr>
              <a:t>Dans le cadre de ce Packet Tracer, vous ferez ce qui suit 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Compléter la documentation du réseau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Exécuter les configurations de base des périphériques sur un routeur et un commutateur.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Vérifier la connectivité et résoudre tous les problèmes.</a:t>
            </a:r>
          </a:p>
        </p:txBody>
      </p:sp>
    </p:spTree>
    <p:extLst>
      <p:ext uri="{BB962C8B-B14F-4D97-AF65-F5344CB8AC3E}">
        <p14:creationId xmlns:p14="http://schemas.microsoft.com/office/powerpoint/2010/main" val="112200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2" y="1654450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fr-FR" sz="1800">
                <a:solidFill>
                  <a:srgbClr val="000000"/>
                </a:solidFill>
              </a:rPr>
              <a:t>Dans les deux activités mode physique du Packet Tracer et dans les Travaux Pratiques, vous remplirez les objectifs suivants: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Mettre en place la topologie et initialiser les appareils.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Configurer les périphériques et vérifier la connectivité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Afficher les informations relatives aux appareils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1487055"/>
          </a:xfrm>
        </p:spPr>
        <p:txBody>
          <a:bodyPr/>
          <a:lstStyle/>
          <a:p>
            <a:pPr rtl="0"/>
            <a:r>
              <a:rPr lang="fr-FR" sz="1600"/>
              <a:t>Configurer les paramètres initiaux du routeur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Packet Tracer – Créer un réseau de commutateurs et de routeurs – Mode Physique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fr-FR" sz="2400"/>
              <a:t>Travaux Pratiques – Créer un réseau de commutateurs et de routeurs</a:t>
            </a:r>
          </a:p>
        </p:txBody>
      </p:sp>
    </p:spTree>
    <p:extLst>
      <p:ext uri="{BB962C8B-B14F-4D97-AF65-F5344CB8AC3E}">
        <p14:creationId xmlns:p14="http://schemas.microsoft.com/office/powerpoint/2010/main" val="423652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400">
                <a:latin typeface="Arial" charset="0"/>
              </a:rPr>
              <a:t>Module Pratique et Questionnaire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fr-FR">
                <a:latin typeface="Arial" charset="0"/>
              </a:rPr>
              <a:t>Qu'est-ce que j'ai appris dans ce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Les tâches qui doivent être accomplies lors de la configuration des paramètres initiaux d'un routeur.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Configurer le nom de l'appareil.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Sécuriser le mode d'exécution privilégié.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Sécuriser le mode d'exécution utilisateur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Sécuriser Telnet à distance / accès SSH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Sécuriser tous les mots de passe dans le fichier de configuration.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Fournir un avertissement juridique.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Enregistrer la configuration.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Pour que les routeurs soient accessibles, les interfaces de routeur doivent être configurées.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600"/>
              <a:t>L'utilisation de la commande </a:t>
            </a:r>
            <a:r>
              <a:rPr lang="fr-FR" sz="1600" b="1"/>
              <a:t>no shutdown</a:t>
            </a:r>
            <a:r>
              <a:rPr lang="fr-FR" sz="1600"/>
              <a:t> active l'interface. L'interface doit également être connectée à un autre périphérique (concentrateur, commutateur ou autre routeur) pour que la couche physique soit active. Il existe plusieurs commandes qui peuvent être utilisées pour vérifier la configuration de l'interface, notamment </a:t>
            </a:r>
            <a:r>
              <a:rPr lang="fr-FR" sz="1600" b="1"/>
              <a:t>show ip interface brief</a:t>
            </a:r>
            <a:r>
              <a:rPr lang="fr-FR" sz="1600"/>
              <a:t> , </a:t>
            </a:r>
            <a:r>
              <a:rPr lang="fr-FR" sz="1600" b="1"/>
              <a:t>showipv6 interface brief</a:t>
            </a:r>
            <a:r>
              <a:rPr lang="fr-FR" sz="1600"/>
              <a:t>, </a:t>
            </a:r>
            <a:r>
              <a:rPr lang="fr-FR" sz="1600" b="1"/>
              <a:t>show ip route</a:t>
            </a:r>
            <a:r>
              <a:rPr lang="fr-FR" sz="1600"/>
              <a:t> et </a:t>
            </a:r>
            <a:r>
              <a:rPr lang="fr-FR" sz="1600" b="1"/>
              <a:t>show ipv6route</a:t>
            </a:r>
            <a:r>
              <a:rPr lang="fr-FR" sz="1600"/>
              <a:t>, ainsi que </a:t>
            </a:r>
            <a:r>
              <a:rPr lang="fr-FR" sz="1600" b="1"/>
              <a:t>show interfaces</a:t>
            </a:r>
            <a:r>
              <a:rPr lang="fr-FR" sz="1600"/>
              <a:t>, </a:t>
            </a:r>
            <a:r>
              <a:rPr lang="fr-FR" sz="1600" b="1"/>
              <a:t>show ip interface</a:t>
            </a:r>
            <a:r>
              <a:rPr lang="fr-FR" sz="1600"/>
              <a:t> et </a:t>
            </a:r>
            <a:r>
              <a:rPr lang="fr-FR" sz="1600" b="1"/>
              <a:t>show ipv6 interface.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5352519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fr-FR" sz="1400">
                <a:latin typeface="Arial" charset="0"/>
              </a:rPr>
              <a:t>Module Pratique et Questionnaire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fr-FR">
                <a:latin typeface="Arial" charset="0"/>
              </a:rPr>
              <a:t>Qu'est-ce que j'ai appris dans ce module (Suite)?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/>
              <a:t>Pour qu'un périphérique final atteigne d'autres réseaux, une passerelle par défaut doit être configurée.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/>
              <a:t>L'adresse IP de l'appareil hôte et l'adresse de l'interface du routeur doivent appartenir au même réseau.</a:t>
            </a:r>
          </a:p>
          <a:p>
            <a:pPr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/>
              <a:t>Un commutateur doit avoir une adresse de passerelle par défaut configurée pour gérer le commutateur à distance depuis un autre réseau.</a:t>
            </a:r>
          </a:p>
          <a:p>
            <a:pPr lvl="1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/>
              <a:t>Pour configurer une passerelle par défaut sur un commutateur, utilisez la commande de configuration globale </a:t>
            </a:r>
            <a:r>
              <a:rPr lang="fr-FR" sz="1800" b="1"/>
              <a:t>ipdefault-gateway</a:t>
            </a:r>
            <a:r>
              <a:rPr lang="fr-FR" sz="1800"/>
              <a:t> </a:t>
            </a:r>
            <a:r>
              <a:rPr lang="fr-FR" sz="1800" i="1"/>
              <a:t>ip-address </a:t>
            </a:r>
            <a:r>
              <a:rPr lang="fr-FR" sz="1800"/>
              <a:t>.</a:t>
            </a:r>
          </a:p>
          <a:p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097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10.1 Configuration des Paramètres Initiaux du Routeur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rtl="0" eaLnBrk="1" hangingPunct="1"/>
            <a:r>
              <a:rPr lang="fr-FR" sz="1400">
                <a:latin typeface="Arial" charset="0"/>
              </a:rPr>
              <a:t>Module 10: Configuration de base du Routeur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fr-FR">
                <a:latin typeface="Arial" charset="0"/>
              </a:rPr>
              <a:t>Nouveaux termes et commandes</a:t>
            </a: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xmlns="" id="{C2187D21-D66C-4895-A65D-7270601A2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989341"/>
              </p:ext>
            </p:extLst>
          </p:nvPr>
        </p:nvGraphicFramePr>
        <p:xfrm>
          <a:off x="144463" y="798513"/>
          <a:ext cx="8853486" cy="2865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53486">
                  <a:extLst>
                    <a:ext uri="{9D8B030D-6E8A-4147-A177-3AD203B41FA5}">
                      <a16:colId xmlns:a16="http://schemas.microsoft.com/office/drawing/2014/main" xmlns="" val="3270854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ipv6 interface brief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ipv6 route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interfaces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show ipv6 interface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b="1">
                          <a:solidFill>
                            <a:srgbClr val="000000"/>
                          </a:solidFill>
                        </a:rPr>
                        <a:t>ip default-gateway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Configuration des Paramètres Initiaux du Routeur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Étapes de Configuration de Base du Routeur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367" y="855419"/>
            <a:ext cx="3265419" cy="3517076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Configurer le nom de l'appareil.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Sécuriser le mode d'exécution privilégié.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Sécuriser le mode d'exécution utilisateur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Sécuriser Telnet à distance / accès SSH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Cryptez tous les mots de passe en clair.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Fournissez une notification légale et enregistrez la configuration.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798284" y="855419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E8BC38-AC68-4E30-A757-4BD5691E2755}"/>
              </a:ext>
            </a:extLst>
          </p:cNvPr>
          <p:cNvSpPr txBox="1"/>
          <p:nvPr/>
        </p:nvSpPr>
        <p:spPr>
          <a:xfrm>
            <a:off x="3798284" y="1256000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C42215-AFFA-4B80-8518-0228983486B9}"/>
              </a:ext>
            </a:extLst>
          </p:cNvPr>
          <p:cNvSpPr txBox="1"/>
          <p:nvPr/>
        </p:nvSpPr>
        <p:spPr>
          <a:xfrm>
            <a:off x="3798284" y="1656581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E2CA5BC-EB52-4F1C-9E7F-0082B26780ED}"/>
              </a:ext>
            </a:extLst>
          </p:cNvPr>
          <p:cNvSpPr txBox="1"/>
          <p:nvPr/>
        </p:nvSpPr>
        <p:spPr>
          <a:xfrm>
            <a:off x="3798284" y="2413242"/>
            <a:ext cx="4926349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 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password </a:t>
            </a:r>
            <a:r>
              <a:rPr lang="fr-FR" sz="1200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login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Router(config-line)# transport input {ssh | telnet}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917E84C-919C-4F49-B88F-D6C32C285E08}"/>
              </a:ext>
            </a:extLst>
          </p:cNvPr>
          <p:cNvSpPr txBox="1"/>
          <p:nvPr/>
        </p:nvSpPr>
        <p:spPr>
          <a:xfrm>
            <a:off x="3798284" y="3352472"/>
            <a:ext cx="4913744" cy="27699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Routeur (config) 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7CA1035-A981-4284-92B3-0FB302E7DAF6}"/>
              </a:ext>
            </a:extLst>
          </p:cNvPr>
          <p:cNvSpPr txBox="1"/>
          <p:nvPr/>
        </p:nvSpPr>
        <p:spPr>
          <a:xfrm>
            <a:off x="3798284" y="3737302"/>
            <a:ext cx="4913744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Routeur (config) 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</a:t>
            </a:r>
            <a:r>
              <a:rPr lang="fr-FR" sz="1200" b="1" i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# 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Router(config)# end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Router# copy running-config startup-config</a:t>
            </a: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Configuration des Paramètres Initiaux du Routeur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Exemple de Configuration de Routeur de 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9"/>
            <a:ext cx="3135194" cy="611640"/>
          </a:xfrm>
        </p:spPr>
        <p:txBody>
          <a:bodyPr/>
          <a:lstStyle/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500">
                <a:solidFill>
                  <a:srgbClr val="000000"/>
                </a:solidFill>
              </a:rPr>
              <a:t>Commandes pour la configuration de base du routeur sur R1.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500">
                <a:solidFill>
                  <a:srgbClr val="000000"/>
                </a:solidFill>
              </a:rPr>
              <a:t>La configuration est enregistrée dans la NVRAM.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CC2C7B6-BFA0-4414-A9FD-310FB45A4012}"/>
              </a:ext>
            </a:extLst>
          </p:cNvPr>
          <p:cNvSpPr txBox="1"/>
          <p:nvPr/>
        </p:nvSpPr>
        <p:spPr>
          <a:xfrm>
            <a:off x="3818374" y="855419"/>
            <a:ext cx="4893654" cy="3600986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 (config) 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 R1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 secret class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console 0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vty 0 4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 cisco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 input ssh telnet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R1(config-line)#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 password encryption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banner motd #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TEXT message. End with a new line and the #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 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WARNING: Unauthorized access is prohibited!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running-config startup-config</a:t>
            </a:r>
          </a:p>
          <a:p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32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Paramètres Initiaux du Routeur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Packet Tracer – Configurer les Paramètres Initiaux du Routeur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46" y="855418"/>
            <a:ext cx="7815004" cy="2478331"/>
          </a:xfrm>
        </p:spPr>
        <p:txBody>
          <a:bodyPr/>
          <a:lstStyle/>
          <a:p>
            <a:pPr marL="0" indent="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</a:pPr>
            <a:r>
              <a:rPr lang="fr-FR" sz="1800">
                <a:solidFill>
                  <a:srgbClr val="000000"/>
                </a:solidFill>
              </a:rPr>
              <a:t>Dans le cadre de ce Packet Tracer, vous ferez ce qui suit :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Vérifier la configuration par défaut du routeur.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Configurer et vérifier la configuration initiale du routeur.</a:t>
            </a:r>
          </a:p>
          <a:p>
            <a:pPr marL="285750" indent="-285750" algn="l" defTabSz="684213" rtl="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Enregistrer le fichier de configuration en cours.</a:t>
            </a:r>
          </a:p>
        </p:txBody>
      </p:sp>
    </p:spTree>
    <p:extLst>
      <p:ext uri="{BB962C8B-B14F-4D97-AF65-F5344CB8AC3E}">
        <p14:creationId xmlns:p14="http://schemas.microsoft.com/office/powerpoint/2010/main" val="109019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10.2 Configurer les interfaces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Configurer les interfaces des routeurs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258" y="806335"/>
            <a:ext cx="8455461" cy="590204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La configuration d'une interface de routeur comprend l'émission des commandes suivantes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F3E17110-55CB-48EF-A414-A5E9B161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972" y="1571547"/>
            <a:ext cx="6578056" cy="1015663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type-and-number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description-text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 address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ipv4-address subnet-mask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 address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sz="12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ipv6-address/prefix-length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Router(config-if)# </a:t>
            </a:r>
            <a:r>
              <a:rPr kumimoji="0" lang="fr-FR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shutdown </a:t>
            </a:r>
            <a:r>
              <a:rPr kumimoji="0" lang="fr-FR" sz="9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694B5632-F1A8-4FC1-AA4C-612027B45A69}"/>
              </a:ext>
            </a:extLst>
          </p:cNvPr>
          <p:cNvSpPr txBox="1">
            <a:spLocks/>
          </p:cNvSpPr>
          <p:nvPr/>
        </p:nvSpPr>
        <p:spPr>
          <a:xfrm>
            <a:off x="474661" y="2932333"/>
            <a:ext cx="8280057" cy="11756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Il est recommandé d'utiliser la commande </a:t>
            </a:r>
            <a:r>
              <a:rPr lang="fr-FR" b="1">
                <a:solidFill>
                  <a:srgbClr val="000000"/>
                </a:solidFill>
              </a:rPr>
              <a:t>description</a:t>
            </a:r>
            <a:r>
              <a:rPr lang="fr-FR">
                <a:solidFill>
                  <a:srgbClr val="000000"/>
                </a:solidFill>
              </a:rPr>
              <a:t> pour ajouter des informations sur le réseau connecté à l'interface.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>
                <a:solidFill>
                  <a:srgbClr val="000000"/>
                </a:solidFill>
              </a:rPr>
              <a:t>La commande </a:t>
            </a:r>
            <a:r>
              <a:rPr lang="fr-FR" b="1">
                <a:solidFill>
                  <a:srgbClr val="000000"/>
                </a:solidFill>
              </a:rPr>
              <a:t>no</a:t>
            </a:r>
            <a:r>
              <a:rPr lang="fr-FR">
                <a:solidFill>
                  <a:srgbClr val="000000"/>
                </a:solidFill>
              </a:rPr>
              <a:t> </a:t>
            </a:r>
            <a:r>
              <a:rPr lang="fr-FR" b="1">
                <a:solidFill>
                  <a:srgbClr val="000000"/>
                </a:solidFill>
              </a:rPr>
              <a:t>shutdown </a:t>
            </a:r>
            <a:r>
              <a:rPr lang="fr-FR">
                <a:solidFill>
                  <a:srgbClr val="000000"/>
                </a:solidFill>
              </a:rPr>
              <a:t>active l'interface.</a:t>
            </a:r>
          </a:p>
        </p:txBody>
      </p:sp>
    </p:spTree>
    <p:extLst>
      <p:ext uri="{BB962C8B-B14F-4D97-AF65-F5344CB8AC3E}">
        <p14:creationId xmlns:p14="http://schemas.microsoft.com/office/powerpoint/2010/main" val="252369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Configurer les interfaces</a:t>
            </a:r>
            <a:r>
              <a:rPr lang="en-US" dirty="0"/>
              <a:t/>
            </a:r>
            <a:br>
              <a:rPr lang="en-US" dirty="0"/>
            </a:br>
            <a:r>
              <a:rPr lang="fr-FR" sz="2400"/>
              <a:t>Exemple de Configuration des interfaces de routeur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BE9E597-CDF1-0047-B112-C9FD7F79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7870825" cy="409279"/>
          </a:xfrm>
        </p:spPr>
        <p:txBody>
          <a:bodyPr/>
          <a:lstStyle/>
          <a:p>
            <a:pPr marL="0" indent="0" algn="l" rtl="0"/>
            <a:r>
              <a:rPr lang="fr-FR">
                <a:solidFill>
                  <a:srgbClr val="000000"/>
                </a:solidFill>
              </a:rPr>
              <a:t>Les commandes pour configurer l'interface G0/0/0 sur R1 sont indiquées ici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FED6C1-89E0-4375-8477-F0EBA769203F}"/>
              </a:ext>
            </a:extLst>
          </p:cNvPr>
          <p:cNvSpPr txBox="1"/>
          <p:nvPr/>
        </p:nvSpPr>
        <p:spPr>
          <a:xfrm>
            <a:off x="2823587" y="55762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C10989-3D4F-45C9-BEEB-776028CA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07" y="1338851"/>
            <a:ext cx="4998966" cy="15059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7B97E3D-C6EF-4A93-B49A-A6755E6AE1C3}"/>
              </a:ext>
            </a:extLst>
          </p:cNvPr>
          <p:cNvSpPr txBox="1"/>
          <p:nvPr/>
        </p:nvSpPr>
        <p:spPr>
          <a:xfrm>
            <a:off x="958200" y="2930310"/>
            <a:ext cx="6903747" cy="1615827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gigabitEthernet 0/0/0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description Link to LAN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address 192.168.10.1 255.255.255.0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ipv6 address 2001:db8:acad:10::1/64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shutdown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R1(config-if)# </a:t>
            </a:r>
            <a:r>
              <a:rPr lang="fr-FR" sz="9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R1(config)#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01:43:53.435: %LINK-3-UPDOWN: Interface GigabitEthernet0/0/0, changed state to down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01:43:56.447: %LINK-3-UPDOWN: Interface GigabitEthernet0/0/0, changed state to up</a:t>
            </a:r>
          </a:p>
          <a:p>
            <a:pPr rtl="0"/>
            <a:r>
              <a:rPr lang="fr-FR" sz="9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*Aug 1 01:43:57.447: %LINEPROTO-5-UPDOWN: Line protocol on Interface GigabitEthernet0/0/0, changed state to up</a:t>
            </a:r>
          </a:p>
        </p:txBody>
      </p:sp>
    </p:spTree>
    <p:extLst>
      <p:ext uri="{BB962C8B-B14F-4D97-AF65-F5344CB8AC3E}">
        <p14:creationId xmlns:p14="http://schemas.microsoft.com/office/powerpoint/2010/main" val="18167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5268</TotalTime>
  <Words>3018</Words>
  <Application>Microsoft Office PowerPoint</Application>
  <PresentationFormat>Affichage à l'écran (16:9)</PresentationFormat>
  <Paragraphs>433</Paragraphs>
  <Slides>31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Courier New</vt:lpstr>
      <vt:lpstr>Wingdings</vt:lpstr>
      <vt:lpstr>Default Theme</vt:lpstr>
      <vt:lpstr>Module 10 : Configuration de Base du Routeur</vt:lpstr>
      <vt:lpstr>Objectifs du module</vt:lpstr>
      <vt:lpstr>10.1 Configuration des Paramètres Initiaux du Routeur</vt:lpstr>
      <vt:lpstr>Configuration des Paramètres Initiaux du Routeur Étapes de Configuration de Base du Routeur</vt:lpstr>
      <vt:lpstr>Configuration des Paramètres Initiaux du Routeur Exemple de Configuration de Routeur de Base</vt:lpstr>
      <vt:lpstr>Configurer les Paramètres Initiaux du Routeur Packet Tracer – Configurer les Paramètres Initiaux du Routeur</vt:lpstr>
      <vt:lpstr>10.2 Configurer les interfaces</vt:lpstr>
      <vt:lpstr>Configurer les interfaces Configurer les interfaces des routeurs</vt:lpstr>
      <vt:lpstr>Configurer les interfaces Exemple de Configuration des interfaces de routeur</vt:lpstr>
      <vt:lpstr>Configurer les Interfaces Exemple de Configuration des Interfaces de Routeur (suite)</vt:lpstr>
      <vt:lpstr>Configurer les Interfaces Vérification de la Configuration de l'Interface</vt:lpstr>
      <vt:lpstr>Configurer les interfaces Configurer les commandes de vérification</vt:lpstr>
      <vt:lpstr>Configurer les interfaces Configurer les commandes de vérification (suite)</vt:lpstr>
      <vt:lpstr>Configurer les interfaces Configurer les commandes de vérification (suite)</vt:lpstr>
      <vt:lpstr>Configurer les interfaces Configurer les commandes de vérification (suite)</vt:lpstr>
      <vt:lpstr>Configurer les interfaces Configurer les commandes de vérification (suite)</vt:lpstr>
      <vt:lpstr>Configurer les interfaces Configurer les commandes de vérification (suite)</vt:lpstr>
      <vt:lpstr>10.3 Configuration de la Passerelle par Défaut</vt:lpstr>
      <vt:lpstr>Configurer la Passerelle par Défaut Passerelle par Défaut sur Un Hôte</vt:lpstr>
      <vt:lpstr>Configurer la Passerelle par Défaut Passerelle par Défaut sur Un Commutateur</vt:lpstr>
      <vt:lpstr>Configurer les Paramètres Initiaux du Routeur Packet Tracer – Connecter un routeur à un réseau local</vt:lpstr>
      <vt:lpstr>Configurer les paramètres initiaux du routeur Packet Tracer — Dépanner les Problèmes de Passerelle par Défaut</vt:lpstr>
      <vt:lpstr>10.4 Module pratique et questionnaire</vt:lpstr>
      <vt:lpstr>Module pratique et questionnaire Vidéo — Différences entre les périphériques du réseau : Partie 1</vt:lpstr>
      <vt:lpstr>Module pratique et questionnaire Vidéo — Différences entre les périphériques du réseau : Partie 2</vt:lpstr>
      <vt:lpstr>Configurer les paramètres initiaux du routeur Packet Tracer - Configuration de base du dispositif</vt:lpstr>
      <vt:lpstr>Configurer les paramètres initiaux du routeur Packet Tracer – Créer un réseau de commutateurs et de routeurs – Mode Physique Travaux Pratiques – Créer un réseau de commutateurs et de routeurs</vt:lpstr>
      <vt:lpstr>Module Pratique et Questionnaire Qu'est-ce que j'ai appris dans ce module?</vt:lpstr>
      <vt:lpstr>Module Pratique et Questionnaire Qu'est-ce que j'ai appris dans ce module (Suite)?</vt:lpstr>
      <vt:lpstr>Module 10: Configuration de base du Routeur Nouveaux termes et commandes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Compte Microsoft</cp:lastModifiedBy>
  <cp:revision>230</cp:revision>
  <dcterms:created xsi:type="dcterms:W3CDTF">2019-10-18T06:21:22Z</dcterms:created>
  <dcterms:modified xsi:type="dcterms:W3CDTF">2023-02-10T23:08:37Z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