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320" r:id="rId2"/>
    <p:sldId id="31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3" r:id="rId15"/>
    <p:sldId id="274" r:id="rId16"/>
    <p:sldId id="275" r:id="rId17"/>
    <p:sldId id="276" r:id="rId18"/>
    <p:sldId id="277" r:id="rId19"/>
    <p:sldId id="278" r:id="rId20"/>
    <p:sldId id="281" r:id="rId21"/>
    <p:sldId id="285" r:id="rId22"/>
    <p:sldId id="287" r:id="rId23"/>
    <p:sldId id="321" r:id="rId24"/>
    <p:sldId id="322" r:id="rId25"/>
    <p:sldId id="291" r:id="rId26"/>
    <p:sldId id="292" r:id="rId27"/>
    <p:sldId id="293" r:id="rId28"/>
    <p:sldId id="294" r:id="rId29"/>
    <p:sldId id="295" r:id="rId30"/>
    <p:sldId id="296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7" r:id="rId39"/>
    <p:sldId id="308" r:id="rId40"/>
    <p:sldId id="309" r:id="rId41"/>
    <p:sldId id="311" r:id="rId42"/>
    <p:sldId id="312" r:id="rId43"/>
    <p:sldId id="313" r:id="rId44"/>
    <p:sldId id="314" r:id="rId45"/>
    <p:sldId id="317" r:id="rId46"/>
    <p:sldId id="318" r:id="rId47"/>
  </p:sldIdLst>
  <p:sldSz cx="10083800" cy="7562850"/>
  <p:notesSz cx="10083800" cy="75628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4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74D51-B31F-47B9-B1DD-A6228246C2ED}" type="datetimeFigureOut">
              <a:rPr lang="fr-FR" smtClean="0"/>
              <a:t>21/09/2024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008063" y="3592513"/>
            <a:ext cx="8067675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11825" y="718343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5E086-8018-4DDF-84FB-807AE5A8ED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01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5E086-8018-4DDF-84FB-807AE5A8EDB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90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5E086-8018-4DDF-84FB-807AE5A8EDB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46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DAOUEHI Wadhah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617B-18BC-4EE8-807E-40673C09BFCF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DAOUEHI Wadhah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BA865-E1DB-409F-9CD0-864861DDE7A3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DAOUEHI Wadhah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5E3E-0505-4525-B5DC-FE926F7F841A}" type="datetime1">
              <a:rPr lang="en-US" smtClean="0"/>
              <a:t>9/21/2024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DAOUEHI Wadhah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A3B6-A0F2-478F-8B23-F294C49BE6C2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DAOUEHI Wadhah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3772-6039-419D-BDAB-200BAD34F0EB}" type="datetime1">
              <a:rPr lang="en-US" smtClean="0"/>
              <a:t>9/21/2024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79990" cy="7410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1124" y="7131239"/>
            <a:ext cx="981722" cy="39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940" y="1960244"/>
            <a:ext cx="358521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4769" y="3103626"/>
            <a:ext cx="9354261" cy="233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63508" y="7110310"/>
            <a:ext cx="135826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DAOUEHI Wadhah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0350-E1C1-4561-A440-D0FFA86F4F5D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6303" y="3248025"/>
            <a:ext cx="8415616" cy="825488"/>
          </a:xfrm>
          <a:prstGeom prst="rect">
            <a:avLst/>
          </a:prstGeom>
        </p:spPr>
        <p:txBody>
          <a:bodyPr lIns="100831" tIns="50415" rIns="100831" bIns="50415">
            <a:noAutofit/>
          </a:bodyPr>
          <a:lstStyle/>
          <a:p>
            <a:pPr algn="ctr">
              <a:lnSpc>
                <a:spcPct val="160000"/>
              </a:lnSpc>
              <a:defRPr/>
            </a:pPr>
            <a:r>
              <a:rPr lang="fr-FR" sz="3200" spc="10" dirty="0">
                <a:solidFill>
                  <a:srgbClr val="FF0000"/>
                </a:solidFill>
                <a:latin typeface="Inconsolata"/>
                <a:cs typeface="Inconsolata"/>
              </a:rPr>
              <a:t>Commandes GNU </a:t>
            </a:r>
            <a:r>
              <a:rPr lang="fr-FR" sz="3200" spc="5" dirty="0">
                <a:solidFill>
                  <a:srgbClr val="FF0000"/>
                </a:solidFill>
                <a:latin typeface="Inconsolata"/>
                <a:cs typeface="Inconsolata"/>
              </a:rPr>
              <a:t>Linux</a:t>
            </a:r>
            <a:endParaRPr lang="fr-FR" sz="3100" dirty="0">
              <a:solidFill>
                <a:schemeClr val="tx2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6959799" y="7086053"/>
            <a:ext cx="2886735" cy="286481"/>
          </a:xfrm>
          <a:prstGeom prst="rect">
            <a:avLst/>
          </a:prstGeom>
        </p:spPr>
        <p:txBody>
          <a:bodyPr lIns="100831" tIns="50415" rIns="100831" bIns="50415"/>
          <a:lstStyle/>
          <a:p>
            <a:r>
              <a:rPr lang="en-US" dirty="0" smtClean="0">
                <a:solidFill>
                  <a:schemeClr val="tx1"/>
                </a:solidFill>
              </a:rPr>
              <a:t>2022-2023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Ã©sultat de recherche d'images pour &quot;Linux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6499" y="373945"/>
            <a:ext cx="2412388" cy="249162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054920" y="395593"/>
            <a:ext cx="3979191" cy="91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31" tIns="50415" rIns="100831" bIns="50415" numCol="1" anchor="ctr" anchorCtr="0" compatLnSpc="1">
            <a:prstTxWarp prst="textNoShape">
              <a:avLst/>
            </a:prstTxWarp>
            <a:spAutoFit/>
          </a:bodyPr>
          <a:lstStyle/>
          <a:p>
            <a:pPr defTabSz="1008309" fontAlgn="base">
              <a:spcBef>
                <a:spcPct val="0"/>
              </a:spcBef>
              <a:spcAft>
                <a:spcPct val="0"/>
              </a:spcAft>
            </a:pPr>
            <a:r>
              <a:rPr lang="fr-FR" sz="2600" dirty="0">
                <a:solidFill>
                  <a:srgbClr val="002060"/>
                </a:solidFill>
                <a:latin typeface="&amp;quot"/>
                <a:cs typeface="Times New Roman" pitchFamily="18" charset="0"/>
              </a:rPr>
              <a:t>Administration Système d’exploitation Linux</a:t>
            </a:r>
            <a:endParaRPr lang="fr-FR" sz="2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7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441" y="581025"/>
            <a:ext cx="9223059" cy="4443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800" b="0" spc="10" dirty="0" smtClean="0">
                <a:latin typeface="Inconsolata"/>
                <a:cs typeface="Inconsolata"/>
              </a:rPr>
              <a:t>2.</a:t>
            </a:r>
            <a:r>
              <a:rPr sz="2800" b="0" spc="10" dirty="0" err="1" smtClean="0">
                <a:latin typeface="Inconsolata"/>
                <a:cs typeface="Inconsolata"/>
              </a:rPr>
              <a:t>Traitement</a:t>
            </a:r>
            <a:r>
              <a:rPr sz="2800" b="0" spc="10" dirty="0" smtClean="0">
                <a:latin typeface="Inconsolata"/>
                <a:cs typeface="Inconsolata"/>
              </a:rPr>
              <a:t> </a:t>
            </a:r>
            <a:r>
              <a:rPr sz="2800" b="0" spc="5" dirty="0">
                <a:latin typeface="Inconsolata"/>
                <a:cs typeface="Inconsolata"/>
              </a:rPr>
              <a:t>de </a:t>
            </a:r>
            <a:r>
              <a:rPr sz="2800" b="0" spc="10" dirty="0">
                <a:latin typeface="Inconsolata"/>
                <a:cs typeface="Inconsolata"/>
              </a:rPr>
              <a:t>flux </a:t>
            </a:r>
            <a:r>
              <a:rPr sz="2800" b="0" spc="5" dirty="0">
                <a:latin typeface="Inconsolata"/>
                <a:cs typeface="Inconsolata"/>
              </a:rPr>
              <a:t>de </a:t>
            </a:r>
            <a:r>
              <a:rPr sz="2800" b="0" spc="10" dirty="0">
                <a:latin typeface="Inconsolata"/>
                <a:cs typeface="Inconsolata"/>
              </a:rPr>
              <a:t>type texte par des</a:t>
            </a:r>
            <a:r>
              <a:rPr sz="2800" b="0" spc="-35" dirty="0">
                <a:latin typeface="Inconsolata"/>
                <a:cs typeface="Inconsolata"/>
              </a:rPr>
              <a:t> </a:t>
            </a:r>
            <a:r>
              <a:rPr sz="2800" b="0" spc="15" dirty="0">
                <a:latin typeface="Inconsolata"/>
                <a:cs typeface="Inconsolata"/>
              </a:rPr>
              <a:t>filtres</a:t>
            </a:r>
            <a:endParaRPr sz="2800" dirty="0">
              <a:latin typeface="Inconsolata"/>
              <a:cs typeface="Inconsolat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502" y="1419225"/>
            <a:ext cx="9796780" cy="180818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Arial"/>
                <a:cs typeface="Arial"/>
              </a:rPr>
              <a:t>Description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:</a:t>
            </a:r>
            <a:endParaRPr lang="fr-FR" sz="2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 err="1" smtClean="0">
                <a:latin typeface="Arial"/>
                <a:cs typeface="Arial"/>
              </a:rPr>
              <a:t>être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mesure d'appliquer des </a:t>
            </a:r>
            <a:r>
              <a:rPr sz="2000" spc="-5" dirty="0">
                <a:latin typeface="Arial"/>
                <a:cs typeface="Arial"/>
              </a:rPr>
              <a:t>filtres </a:t>
            </a:r>
            <a:r>
              <a:rPr sz="2000" dirty="0">
                <a:latin typeface="Arial"/>
                <a:cs typeface="Arial"/>
              </a:rPr>
              <a:t>à un flux de </a:t>
            </a:r>
            <a:r>
              <a:rPr sz="2000" spc="-5" dirty="0">
                <a:latin typeface="Arial"/>
                <a:cs typeface="Arial"/>
              </a:rPr>
              <a:t>type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texte.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1800" b="1" spc="-25" dirty="0">
                <a:latin typeface="Arial"/>
                <a:cs typeface="Arial"/>
              </a:rPr>
              <a:t>Termes, </a:t>
            </a:r>
            <a:r>
              <a:rPr sz="1800" b="1" spc="-5" dirty="0">
                <a:latin typeface="Arial"/>
                <a:cs typeface="Arial"/>
              </a:rPr>
              <a:t>fichiers et utilitaires utilisés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436" y="3400425"/>
            <a:ext cx="134239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00"/>
              </a:spcBef>
              <a:buChar char="-"/>
              <a:tabLst>
                <a:tab pos="151765" algn="l"/>
              </a:tabLst>
            </a:pPr>
            <a:r>
              <a:rPr lang="fr-FR" spc="-5" dirty="0">
                <a:latin typeface="Arial"/>
                <a:cs typeface="Arial"/>
              </a:rPr>
              <a:t>c</a:t>
            </a:r>
            <a:r>
              <a:rPr sz="1800" spc="-5" dirty="0" smtClean="0">
                <a:latin typeface="Arial"/>
                <a:cs typeface="Arial"/>
              </a:rPr>
              <a:t>at</a:t>
            </a:r>
            <a:endParaRPr lang="fr-FR" sz="1800" spc="-5" dirty="0" smtClean="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spcBef>
                <a:spcPts val="100"/>
              </a:spcBef>
              <a:buChar char="-"/>
              <a:tabLst>
                <a:tab pos="151765" algn="l"/>
              </a:tabLst>
            </a:pPr>
            <a:r>
              <a:rPr lang="fr-FR" spc="-5" dirty="0" smtClean="0">
                <a:latin typeface="Arial"/>
                <a:cs typeface="Arial"/>
              </a:rPr>
              <a:t>tac</a:t>
            </a:r>
            <a:endParaRPr sz="1800" dirty="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spc="-5" dirty="0" err="1" smtClean="0">
                <a:latin typeface="Arial"/>
                <a:cs typeface="Arial"/>
              </a:rPr>
              <a:t>nl</a:t>
            </a:r>
            <a:endParaRPr sz="1800" dirty="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dirty="0" smtClean="0">
                <a:latin typeface="Arial"/>
                <a:cs typeface="Arial"/>
              </a:rPr>
              <a:t>sort</a:t>
            </a:r>
            <a:endParaRPr sz="1800" dirty="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spc="-5" dirty="0">
                <a:latin typeface="Arial"/>
                <a:cs typeface="Arial"/>
              </a:rPr>
              <a:t>tail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-</a:t>
            </a:r>
            <a:r>
              <a:rPr sz="1800" spc="-5" dirty="0" err="1" smtClean="0">
                <a:latin typeface="Arial"/>
                <a:cs typeface="Arial"/>
              </a:rPr>
              <a:t>uniq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0" y="3379915"/>
            <a:ext cx="134239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00"/>
              </a:spcBef>
              <a:buChar char="-"/>
              <a:tabLst>
                <a:tab pos="151765" algn="l"/>
              </a:tabLst>
            </a:pPr>
            <a:r>
              <a:rPr sz="1800" spc="-5" dirty="0" smtClean="0">
                <a:latin typeface="Arial"/>
                <a:cs typeface="Arial"/>
              </a:rPr>
              <a:t>cut</a:t>
            </a:r>
            <a:endParaRPr sz="1800" dirty="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lang="fr-FR" spc="-10" dirty="0">
                <a:latin typeface="Arial"/>
                <a:cs typeface="Arial"/>
              </a:rPr>
              <a:t>h</a:t>
            </a:r>
            <a:r>
              <a:rPr sz="1800" spc="-10" dirty="0" err="1" smtClean="0">
                <a:latin typeface="Arial"/>
                <a:cs typeface="Arial"/>
              </a:rPr>
              <a:t>ead</a:t>
            </a:r>
            <a:endParaRPr lang="fr-FR" sz="1800" spc="-10" dirty="0" smtClean="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lang="fr-FR" spc="-10" dirty="0" err="1">
                <a:latin typeface="Arial"/>
                <a:cs typeface="Arial"/>
              </a:rPr>
              <a:t>j</a:t>
            </a:r>
            <a:r>
              <a:rPr lang="fr-FR" spc="-10" dirty="0" err="1" smtClean="0">
                <a:latin typeface="Arial"/>
                <a:cs typeface="Arial"/>
              </a:rPr>
              <a:t>oin</a:t>
            </a:r>
            <a:endParaRPr lang="fr-FR" spc="-10" dirty="0" smtClean="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lang="fr-FR" sz="1800" spc="-10" dirty="0" err="1" smtClean="0">
                <a:latin typeface="Arial"/>
                <a:cs typeface="Arial"/>
              </a:rPr>
              <a:t>paste</a:t>
            </a:r>
            <a:endParaRPr sz="1800" dirty="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dirty="0" err="1" smtClean="0">
                <a:latin typeface="Arial"/>
                <a:cs typeface="Arial"/>
              </a:rPr>
              <a:t>tr</a:t>
            </a:r>
            <a:endParaRPr sz="1800" dirty="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spc="-45" dirty="0" err="1" smtClean="0">
                <a:latin typeface="Arial"/>
                <a:cs typeface="Arial"/>
              </a:rPr>
              <a:t>wc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67409"/>
            <a:ext cx="1625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cat et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tac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149" y="2115438"/>
            <a:ext cx="5022215" cy="3608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10" dirty="0">
                <a:latin typeface="Arial"/>
                <a:cs typeface="Arial"/>
              </a:rPr>
              <a:t>Affiche </a:t>
            </a:r>
            <a:r>
              <a:rPr sz="2800" spc="-5" dirty="0">
                <a:latin typeface="Arial"/>
                <a:cs typeface="Arial"/>
              </a:rPr>
              <a:t>le </a:t>
            </a:r>
            <a:r>
              <a:rPr sz="2800" dirty="0">
                <a:latin typeface="Arial"/>
                <a:cs typeface="Arial"/>
              </a:rPr>
              <a:t>contenu d'un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fichier.</a:t>
            </a:r>
            <a:endParaRPr sz="2800" dirty="0">
              <a:latin typeface="Arial"/>
              <a:cs typeface="Arial"/>
            </a:endParaRPr>
          </a:p>
          <a:p>
            <a:pPr marL="469900" marR="2174240" indent="-457200">
              <a:lnSpc>
                <a:spcPts val="3229"/>
              </a:lnSpc>
              <a:spcBef>
                <a:spcPts val="2380"/>
              </a:spcBef>
            </a:pPr>
            <a:r>
              <a:rPr sz="2800" b="1" spc="-5" dirty="0">
                <a:solidFill>
                  <a:srgbClr val="1F487C"/>
                </a:solidFill>
                <a:latin typeface="Arial"/>
                <a:cs typeface="Arial"/>
              </a:rPr>
              <a:t>Exemple</a:t>
            </a:r>
            <a:r>
              <a:rPr sz="2800" b="1" spc="-5" dirty="0">
                <a:latin typeface="Arial"/>
                <a:cs typeface="Arial"/>
              </a:rPr>
              <a:t>: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fichier1  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</a:t>
            </a:r>
            <a:endParaRPr sz="2800" dirty="0">
              <a:latin typeface="Arial"/>
              <a:cs typeface="Arial"/>
            </a:endParaRPr>
          </a:p>
          <a:p>
            <a:pPr marL="765810" lvl="1" indent="-296545">
              <a:lnSpc>
                <a:spcPct val="100000"/>
              </a:lnSpc>
              <a:spcBef>
                <a:spcPts val="20"/>
              </a:spcBef>
              <a:buAutoNum type="arabicPlain" startAt="2"/>
              <a:tabLst>
                <a:tab pos="766445" algn="l"/>
              </a:tabLst>
            </a:pPr>
            <a:r>
              <a:rPr sz="2800" spc="-5" dirty="0">
                <a:latin typeface="Arial"/>
                <a:cs typeface="Arial"/>
              </a:rPr>
              <a:t>deux</a:t>
            </a:r>
            <a:endParaRPr sz="2800" dirty="0">
              <a:latin typeface="Arial"/>
              <a:cs typeface="Arial"/>
            </a:endParaRPr>
          </a:p>
          <a:p>
            <a:pPr marL="765810" lvl="1" indent="-296545">
              <a:lnSpc>
                <a:spcPct val="100000"/>
              </a:lnSpc>
              <a:spcBef>
                <a:spcPts val="95"/>
              </a:spcBef>
              <a:buAutoNum type="arabicPlain" startAt="2"/>
              <a:tabLst>
                <a:tab pos="766445" algn="l"/>
              </a:tabLst>
            </a:pPr>
            <a:r>
              <a:rPr sz="2800" spc="-5" dirty="0">
                <a:latin typeface="Arial"/>
                <a:cs typeface="Arial"/>
              </a:rPr>
              <a:t>trois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60"/>
              </a:spcBef>
            </a:pPr>
            <a:r>
              <a:rPr sz="2800" spc="-5" dirty="0">
                <a:solidFill>
                  <a:srgbClr val="280099"/>
                </a:solidFill>
                <a:latin typeface="Arial"/>
                <a:cs typeface="Arial"/>
              </a:rPr>
              <a:t>$ cat</a:t>
            </a:r>
            <a:r>
              <a:rPr sz="2800" spc="-9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80099"/>
                </a:solidFill>
                <a:latin typeface="Arial"/>
                <a:cs typeface="Arial"/>
              </a:rPr>
              <a:t>fichier1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solidFill>
                  <a:srgbClr val="280099"/>
                </a:solidFill>
                <a:latin typeface="Arial"/>
                <a:cs typeface="Arial"/>
              </a:rPr>
              <a:t>$ tac</a:t>
            </a:r>
            <a:r>
              <a:rPr sz="2800" spc="-9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80099"/>
                </a:solidFill>
                <a:latin typeface="Arial"/>
                <a:cs typeface="Arial"/>
              </a:rPr>
              <a:t>fichier1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89634"/>
            <a:ext cx="635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nl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149" y="2115438"/>
            <a:ext cx="5560695" cy="215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92430" algn="l"/>
              </a:tabLst>
            </a:pPr>
            <a:r>
              <a:rPr sz="2800" spc="-5" dirty="0">
                <a:latin typeface="Arial"/>
                <a:cs typeface="Arial"/>
              </a:rPr>
              <a:t>Numéroter les lignes d'un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fichier.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ts val="3295"/>
              </a:lnSpc>
            </a:pPr>
            <a:r>
              <a:rPr sz="2800" spc="-5" dirty="0">
                <a:solidFill>
                  <a:srgbClr val="1F487C"/>
                </a:solidFill>
                <a:latin typeface="Arial"/>
                <a:cs typeface="Arial"/>
              </a:rPr>
              <a:t>Exemples</a:t>
            </a:r>
            <a:r>
              <a:rPr sz="2800" spc="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ts val="3295"/>
              </a:lnSpc>
            </a:pPr>
            <a:r>
              <a:rPr sz="2800" spc="-5" dirty="0">
                <a:solidFill>
                  <a:srgbClr val="280099"/>
                </a:solidFill>
                <a:latin typeface="Arial"/>
                <a:cs typeface="Arial"/>
              </a:rPr>
              <a:t>$ </a:t>
            </a:r>
            <a:r>
              <a:rPr sz="2800" dirty="0">
                <a:solidFill>
                  <a:srgbClr val="280099"/>
                </a:solidFill>
                <a:latin typeface="Arial"/>
                <a:cs typeface="Arial"/>
              </a:rPr>
              <a:t>nl </a:t>
            </a:r>
            <a:r>
              <a:rPr sz="2800" spc="-5" dirty="0">
                <a:solidFill>
                  <a:srgbClr val="280099"/>
                </a:solidFill>
                <a:latin typeface="Arial"/>
                <a:cs typeface="Arial"/>
              </a:rPr>
              <a:t>/etc/passwd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280099"/>
                </a:solidFill>
                <a:latin typeface="Arial"/>
                <a:cs typeface="Arial"/>
              </a:rPr>
              <a:t>$ ls | </a:t>
            </a:r>
            <a:r>
              <a:rPr sz="2800" dirty="0">
                <a:solidFill>
                  <a:srgbClr val="280099"/>
                </a:solidFill>
                <a:latin typeface="Arial"/>
                <a:cs typeface="Arial"/>
              </a:rPr>
              <a:t>nl</a:t>
            </a:r>
            <a:r>
              <a:rPr sz="2800" spc="-5" dirty="0">
                <a:solidFill>
                  <a:srgbClr val="280099"/>
                </a:solidFill>
                <a:latin typeface="Arial"/>
                <a:cs typeface="Arial"/>
              </a:rPr>
              <a:t> -s')'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89634"/>
            <a:ext cx="863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cut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100" y="2044064"/>
            <a:ext cx="8575040" cy="1563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Arial"/>
                <a:cs typeface="Arial"/>
              </a:rPr>
              <a:t>Permet d'afficher </a:t>
            </a:r>
            <a:r>
              <a:rPr sz="2800" dirty="0">
                <a:latin typeface="Arial"/>
                <a:cs typeface="Arial"/>
              </a:rPr>
              <a:t>certains </a:t>
            </a:r>
            <a:r>
              <a:rPr sz="2800" spc="-5" dirty="0">
                <a:latin typeface="Arial"/>
                <a:cs typeface="Arial"/>
              </a:rPr>
              <a:t>champs d'un fichier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donné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95"/>
              </a:lnSpc>
              <a:spcBef>
                <a:spcPts val="2160"/>
              </a:spcBef>
            </a:pPr>
            <a:r>
              <a:rPr sz="2800" spc="-5" dirty="0">
                <a:solidFill>
                  <a:srgbClr val="1F487C"/>
                </a:solidFill>
                <a:latin typeface="Arial"/>
                <a:cs typeface="Arial"/>
              </a:rPr>
              <a:t>Exemple</a:t>
            </a:r>
            <a:r>
              <a:rPr sz="2800" spc="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ts val="3295"/>
              </a:lnSpc>
            </a:pPr>
            <a:r>
              <a:rPr sz="2800" spc="-5" dirty="0">
                <a:solidFill>
                  <a:srgbClr val="280099"/>
                </a:solidFill>
                <a:latin typeface="Arial"/>
                <a:cs typeface="Arial"/>
              </a:rPr>
              <a:t>$ cut -d: -f1</a:t>
            </a:r>
            <a:r>
              <a:rPr sz="2800" spc="-1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80099"/>
                </a:solidFill>
                <a:latin typeface="Arial"/>
                <a:cs typeface="Arial"/>
              </a:rPr>
              <a:t>/etc/passwd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198" y="1338199"/>
            <a:ext cx="5891530" cy="434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sort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Arial"/>
              <a:cs typeface="Arial"/>
            </a:endParaRPr>
          </a:p>
          <a:p>
            <a:pPr marL="320675" indent="-308610">
              <a:lnSpc>
                <a:spcPct val="100000"/>
              </a:lnSpc>
              <a:buSzPct val="81818"/>
              <a:buFont typeface="Wingdings"/>
              <a:buChar char=""/>
              <a:tabLst>
                <a:tab pos="321310" algn="l"/>
              </a:tabLst>
            </a:pPr>
            <a:r>
              <a:rPr sz="2200" spc="-20" dirty="0">
                <a:latin typeface="Arial"/>
                <a:cs typeface="Arial"/>
              </a:rPr>
              <a:t>Trier </a:t>
            </a:r>
            <a:r>
              <a:rPr sz="2200" spc="-5" dirty="0">
                <a:latin typeface="Arial"/>
                <a:cs typeface="Arial"/>
              </a:rPr>
              <a:t>les lignes d'un fichier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texte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options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ts val="2590"/>
              </a:lnSpc>
              <a:tabLst>
                <a:tab pos="1040130" algn="l"/>
              </a:tabLst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-d</a:t>
            </a:r>
            <a:r>
              <a:rPr sz="2200" b="1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	</a:t>
            </a:r>
            <a:r>
              <a:rPr sz="2200" spc="-20" dirty="0">
                <a:latin typeface="Arial"/>
                <a:cs typeface="Arial"/>
              </a:rPr>
              <a:t>Trier </a:t>
            </a:r>
            <a:r>
              <a:rPr sz="2200" spc="-5" dirty="0">
                <a:latin typeface="Arial"/>
                <a:cs typeface="Arial"/>
              </a:rPr>
              <a:t>dans l'ordre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alphabétique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-n </a:t>
            </a:r>
            <a:r>
              <a:rPr sz="2200" spc="-5" dirty="0">
                <a:latin typeface="Arial"/>
                <a:cs typeface="Arial"/>
              </a:rPr>
              <a:t>: </a:t>
            </a:r>
            <a:r>
              <a:rPr sz="2200" spc="-20" dirty="0">
                <a:latin typeface="Arial"/>
                <a:cs typeface="Arial"/>
              </a:rPr>
              <a:t>Trier </a:t>
            </a:r>
            <a:r>
              <a:rPr sz="2200" spc="-5" dirty="0">
                <a:latin typeface="Arial"/>
                <a:cs typeface="Arial"/>
              </a:rPr>
              <a:t>dans l'ordre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numérique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5"/>
              </a:spcBef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-r </a:t>
            </a:r>
            <a:r>
              <a:rPr sz="2200" spc="-5" dirty="0">
                <a:latin typeface="Arial"/>
                <a:cs typeface="Arial"/>
              </a:rPr>
              <a:t>: Inverser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l'ordre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Exemples</a:t>
            </a:r>
            <a:r>
              <a:rPr sz="2200" b="1" spc="-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sort </a:t>
            </a:r>
            <a:r>
              <a:rPr sz="2200" b="1" dirty="0">
                <a:solidFill>
                  <a:srgbClr val="280099"/>
                </a:solidFill>
                <a:latin typeface="Arial"/>
                <a:cs typeface="Arial"/>
              </a:rPr>
              <a:t>/etc/passwd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2200" b="1" spc="-5" dirty="0">
                <a:latin typeface="Arial"/>
                <a:cs typeface="Arial"/>
              </a:rPr>
              <a:t>trier selon le champs RSS (resident</a:t>
            </a:r>
            <a:r>
              <a:rPr sz="2200" b="1" spc="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size)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ps aux | sort -k 6</a:t>
            </a:r>
            <a:r>
              <a:rPr sz="2200" b="1" spc="6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-n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38199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head &amp;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198" y="2116963"/>
            <a:ext cx="8651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1F487C"/>
                </a:solidFill>
              </a:rPr>
              <a:t>head </a:t>
            </a:r>
            <a:r>
              <a:rPr b="0" spc="-5" dirty="0">
                <a:latin typeface="Arial"/>
                <a:cs typeface="Arial"/>
              </a:rPr>
              <a:t>: </a:t>
            </a:r>
            <a:r>
              <a:rPr b="0" spc="-10" dirty="0">
                <a:latin typeface="Arial"/>
                <a:cs typeface="Arial"/>
              </a:rPr>
              <a:t>Afficher </a:t>
            </a:r>
            <a:r>
              <a:rPr b="0" spc="-5" dirty="0">
                <a:latin typeface="Arial"/>
                <a:cs typeface="Arial"/>
              </a:rPr>
              <a:t>le début d'un fichier (par défaut les 10 premiers</a:t>
            </a:r>
            <a:r>
              <a:rPr b="0" spc="9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lignes)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198" y="2787472"/>
            <a:ext cx="9429115" cy="266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95"/>
              </a:spcBef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Exemple: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head -3</a:t>
            </a:r>
            <a:r>
              <a:rPr sz="2200" b="1" spc="2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/var/log/messages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tail </a:t>
            </a:r>
            <a:r>
              <a:rPr sz="2200" spc="-5" dirty="0">
                <a:latin typeface="Arial"/>
                <a:cs typeface="Arial"/>
              </a:rPr>
              <a:t>: </a:t>
            </a:r>
            <a:r>
              <a:rPr sz="2200" spc="-10" dirty="0">
                <a:latin typeface="Arial"/>
                <a:cs typeface="Arial"/>
              </a:rPr>
              <a:t>Afficher </a:t>
            </a:r>
            <a:r>
              <a:rPr sz="2200" spc="-5" dirty="0">
                <a:latin typeface="Arial"/>
                <a:cs typeface="Arial"/>
              </a:rPr>
              <a:t>la dernière partie d'un fichier (par défaut les 10 derniers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lignes)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Exemples</a:t>
            </a:r>
            <a:r>
              <a:rPr sz="2200" b="1" spc="-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tail -c20</a:t>
            </a:r>
            <a:r>
              <a:rPr sz="2200" b="1" spc="3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80099"/>
                </a:solidFill>
                <a:latin typeface="Arial"/>
                <a:cs typeface="Arial"/>
              </a:rPr>
              <a:t>/etc/passwd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tail -f</a:t>
            </a:r>
            <a:r>
              <a:rPr sz="2200" b="1" spc="2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/var/log/messages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149" y="1389634"/>
            <a:ext cx="7747000" cy="477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Arial"/>
                <a:cs typeface="Arial"/>
              </a:rPr>
              <a:t>wc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295910" indent="-283845">
              <a:lnSpc>
                <a:spcPct val="100000"/>
              </a:lnSpc>
              <a:spcBef>
                <a:spcPts val="1260"/>
              </a:spcBef>
              <a:buFont typeface="Wingdings"/>
              <a:buChar char=""/>
              <a:tabLst>
                <a:tab pos="296545" algn="l"/>
              </a:tabLst>
            </a:pPr>
            <a:r>
              <a:rPr sz="2200" spc="-10" dirty="0">
                <a:latin typeface="Arial"/>
                <a:cs typeface="Arial"/>
              </a:rPr>
              <a:t>Afficher </a:t>
            </a:r>
            <a:r>
              <a:rPr sz="2200" spc="-5" dirty="0">
                <a:latin typeface="Arial"/>
                <a:cs typeface="Arial"/>
              </a:rPr>
              <a:t>le nombre d'octets, de mots et de lignes d'un</a:t>
            </a:r>
            <a:r>
              <a:rPr sz="2200" spc="18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fichier.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Options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-c : </a:t>
            </a:r>
            <a:r>
              <a:rPr sz="2200" spc="-10" dirty="0">
                <a:latin typeface="Arial"/>
                <a:cs typeface="Arial"/>
              </a:rPr>
              <a:t>Afficher </a:t>
            </a:r>
            <a:r>
              <a:rPr sz="2200" spc="-5" dirty="0">
                <a:latin typeface="Arial"/>
                <a:cs typeface="Arial"/>
              </a:rPr>
              <a:t>uniquement le nombre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d'octets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-m </a:t>
            </a:r>
            <a:r>
              <a:rPr sz="2200" spc="-5" dirty="0">
                <a:latin typeface="Arial"/>
                <a:cs typeface="Arial"/>
              </a:rPr>
              <a:t>: </a:t>
            </a:r>
            <a:r>
              <a:rPr sz="2200" spc="-10" dirty="0">
                <a:latin typeface="Arial"/>
                <a:cs typeface="Arial"/>
              </a:rPr>
              <a:t>Afficher </a:t>
            </a:r>
            <a:r>
              <a:rPr sz="2200" spc="-5" dirty="0">
                <a:latin typeface="Arial"/>
                <a:cs typeface="Arial"/>
              </a:rPr>
              <a:t>uniquement le nombre de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caractères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  <a:tabLst>
                <a:tab pos="935990" algn="l"/>
              </a:tabLst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-l</a:t>
            </a:r>
            <a:r>
              <a:rPr sz="2200" b="1" spc="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	</a:t>
            </a:r>
            <a:r>
              <a:rPr sz="2200" spc="-10" dirty="0">
                <a:latin typeface="Arial"/>
                <a:cs typeface="Arial"/>
              </a:rPr>
              <a:t>Afficher </a:t>
            </a:r>
            <a:r>
              <a:rPr sz="2200" spc="-5" dirty="0">
                <a:latin typeface="Arial"/>
                <a:cs typeface="Arial"/>
              </a:rPr>
              <a:t>uniquement le nombre de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lignes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-w </a:t>
            </a:r>
            <a:r>
              <a:rPr sz="2200" spc="-5" dirty="0">
                <a:latin typeface="Arial"/>
                <a:cs typeface="Arial"/>
              </a:rPr>
              <a:t>: </a:t>
            </a:r>
            <a:r>
              <a:rPr sz="2200" spc="-10" dirty="0">
                <a:latin typeface="Arial"/>
                <a:cs typeface="Arial"/>
              </a:rPr>
              <a:t>Affiche </a:t>
            </a:r>
            <a:r>
              <a:rPr sz="2200" spc="-5" dirty="0">
                <a:latin typeface="Arial"/>
                <a:cs typeface="Arial"/>
              </a:rPr>
              <a:t>uniquement le nombre de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mots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Exemples</a:t>
            </a:r>
            <a:r>
              <a:rPr sz="2200" b="1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</a:t>
            </a:r>
            <a:r>
              <a:rPr sz="2200" b="1" dirty="0">
                <a:solidFill>
                  <a:srgbClr val="280099"/>
                </a:solidFill>
                <a:latin typeface="Arial"/>
                <a:cs typeface="Arial"/>
              </a:rPr>
              <a:t>wc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-l</a:t>
            </a:r>
            <a:r>
              <a:rPr sz="2200" b="1" spc="-2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fich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</a:t>
            </a:r>
            <a:r>
              <a:rPr sz="2200" b="1" spc="5" dirty="0">
                <a:solidFill>
                  <a:srgbClr val="280099"/>
                </a:solidFill>
                <a:latin typeface="Arial"/>
                <a:cs typeface="Arial"/>
              </a:rPr>
              <a:t>wc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-w</a:t>
            </a:r>
            <a:r>
              <a:rPr sz="2200" b="1" spc="-2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fich</a:t>
            </a:r>
            <a:endParaRPr sz="22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90"/>
              </a:spcBef>
            </a:pPr>
            <a:r>
              <a:rPr sz="2200" b="1" dirty="0">
                <a:solidFill>
                  <a:srgbClr val="280099"/>
                </a:solidFill>
                <a:latin typeface="Arial"/>
                <a:cs typeface="Arial"/>
              </a:rPr>
              <a:t>$wc</a:t>
            </a:r>
            <a:r>
              <a:rPr sz="2200" b="1" spc="-1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fich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1373886"/>
            <a:ext cx="8134984" cy="546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Arial"/>
              <a:cs typeface="Arial"/>
            </a:endParaRPr>
          </a:p>
          <a:p>
            <a:pPr marL="311150" indent="-299085">
              <a:lnSpc>
                <a:spcPct val="100000"/>
              </a:lnSpc>
              <a:buFont typeface="Wingdings"/>
              <a:buChar char=""/>
              <a:tabLst>
                <a:tab pos="311785" algn="l"/>
              </a:tabLst>
            </a:pPr>
            <a:r>
              <a:rPr sz="2200" spc="-5" dirty="0">
                <a:latin typeface="Arial"/>
                <a:cs typeface="Arial"/>
              </a:rPr>
              <a:t>Fusionner les lignes de deux fichiers ayant un champ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commun.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ts val="2605"/>
              </a:lnSpc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Exemple</a:t>
            </a:r>
            <a:r>
              <a:rPr sz="2200" b="1" spc="-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469265">
              <a:lnSpc>
                <a:spcPts val="2365"/>
              </a:lnSpc>
            </a:pPr>
            <a:r>
              <a:rPr sz="2000" dirty="0">
                <a:latin typeface="Arial"/>
                <a:cs typeface="Arial"/>
              </a:rPr>
              <a:t>file1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136650" lvl="1" indent="-210820">
              <a:lnSpc>
                <a:spcPct val="100000"/>
              </a:lnSpc>
              <a:spcBef>
                <a:spcPts val="70"/>
              </a:spcBef>
              <a:buAutoNum type="arabicPlain"/>
              <a:tabLst>
                <a:tab pos="1137285" algn="l"/>
              </a:tabLst>
            </a:pPr>
            <a:r>
              <a:rPr sz="2000" dirty="0"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  <a:p>
            <a:pPr marL="1137285" lvl="1" indent="-211454">
              <a:lnSpc>
                <a:spcPct val="100000"/>
              </a:lnSpc>
              <a:spcBef>
                <a:spcPts val="75"/>
              </a:spcBef>
              <a:buAutoNum type="arabicPlain"/>
              <a:tabLst>
                <a:tab pos="1137920" algn="l"/>
              </a:tabLst>
            </a:pPr>
            <a:r>
              <a:rPr sz="2000" dirty="0">
                <a:latin typeface="Arial"/>
                <a:cs typeface="Arial"/>
              </a:rPr>
              <a:t>two</a:t>
            </a:r>
            <a:endParaRPr sz="2000">
              <a:latin typeface="Arial"/>
              <a:cs typeface="Arial"/>
            </a:endParaRPr>
          </a:p>
          <a:p>
            <a:pPr marL="469265" marR="6409690" lvl="1" indent="456565">
              <a:lnSpc>
                <a:spcPct val="103000"/>
              </a:lnSpc>
              <a:buAutoNum type="arabicPlain"/>
              <a:tabLst>
                <a:tab pos="1137920" algn="l"/>
              </a:tabLst>
            </a:pPr>
            <a:r>
              <a:rPr sz="2000" dirty="0">
                <a:latin typeface="Arial"/>
                <a:cs typeface="Arial"/>
              </a:rPr>
              <a:t>three  </a:t>
            </a:r>
            <a:r>
              <a:rPr sz="2000" spc="-5" dirty="0">
                <a:latin typeface="Arial"/>
                <a:cs typeface="Arial"/>
              </a:rPr>
              <a:t>file2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7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22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7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33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solidFill>
                  <a:srgbClr val="280099"/>
                </a:solidFill>
                <a:latin typeface="Arial"/>
                <a:cs typeface="Arial"/>
              </a:rPr>
              <a:t>$ join -j 1 </a:t>
            </a:r>
            <a:r>
              <a:rPr sz="2000" spc="-5" dirty="0">
                <a:solidFill>
                  <a:srgbClr val="280099"/>
                </a:solidFill>
                <a:latin typeface="Arial"/>
                <a:cs typeface="Arial"/>
              </a:rPr>
              <a:t>file1</a:t>
            </a:r>
            <a:r>
              <a:rPr sz="2000" spc="-4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80099"/>
                </a:solidFill>
                <a:latin typeface="Arial"/>
                <a:cs typeface="Arial"/>
              </a:rPr>
              <a:t>file2</a:t>
            </a:r>
            <a:endParaRPr sz="2000">
              <a:latin typeface="Arial"/>
              <a:cs typeface="Arial"/>
            </a:endParaRPr>
          </a:p>
          <a:p>
            <a:pPr marL="1136650" indent="-210820">
              <a:lnSpc>
                <a:spcPct val="100000"/>
              </a:lnSpc>
              <a:spcBef>
                <a:spcPts val="75"/>
              </a:spcBef>
              <a:buAutoNum type="arabicPlain"/>
              <a:tabLst>
                <a:tab pos="1137285" algn="l"/>
              </a:tabLst>
            </a:pPr>
            <a:r>
              <a:rPr sz="2000" dirty="0">
                <a:latin typeface="Arial"/>
                <a:cs typeface="Arial"/>
              </a:rPr>
              <a:t>one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 marL="1137285" indent="-211454">
              <a:lnSpc>
                <a:spcPct val="100000"/>
              </a:lnSpc>
              <a:spcBef>
                <a:spcPts val="70"/>
              </a:spcBef>
              <a:buAutoNum type="arabicPlain"/>
              <a:tabLst>
                <a:tab pos="1137920" algn="l"/>
              </a:tabLst>
            </a:pPr>
            <a:r>
              <a:rPr sz="2000" dirty="0">
                <a:latin typeface="Arial"/>
                <a:cs typeface="Arial"/>
              </a:rPr>
              <a:t>two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22</a:t>
            </a:r>
            <a:endParaRPr sz="2000">
              <a:latin typeface="Arial"/>
              <a:cs typeface="Arial"/>
            </a:endParaRPr>
          </a:p>
          <a:p>
            <a:pPr marL="1137285" indent="-211454">
              <a:lnSpc>
                <a:spcPct val="100000"/>
              </a:lnSpc>
              <a:spcBef>
                <a:spcPts val="70"/>
              </a:spcBef>
              <a:buAutoNum type="arabicPlain"/>
              <a:tabLst>
                <a:tab pos="1137920" algn="l"/>
              </a:tabLst>
            </a:pPr>
            <a:r>
              <a:rPr sz="2000" dirty="0">
                <a:latin typeface="Arial"/>
                <a:cs typeface="Arial"/>
              </a:rPr>
              <a:t>three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18386"/>
            <a:ext cx="4782185" cy="489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paste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Arial"/>
              <a:cs typeface="Arial"/>
            </a:endParaRPr>
          </a:p>
          <a:p>
            <a:pPr marL="507365" indent="-24447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08000" algn="l"/>
              </a:tabLst>
            </a:pPr>
            <a:r>
              <a:rPr sz="1800" spc="-5" dirty="0">
                <a:latin typeface="Arial"/>
                <a:cs typeface="Arial"/>
              </a:rPr>
              <a:t>Regrouper les lignes de </a:t>
            </a:r>
            <a:r>
              <a:rPr sz="1800" spc="-10" dirty="0">
                <a:latin typeface="Arial"/>
                <a:cs typeface="Arial"/>
              </a:rPr>
              <a:t>différents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fichiers.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Arial"/>
              <a:cs typeface="Arial"/>
            </a:endParaRPr>
          </a:p>
          <a:p>
            <a:pPr marR="3432810" algn="r">
              <a:lnSpc>
                <a:spcPts val="2120"/>
              </a:lnSpc>
              <a:spcBef>
                <a:spcPts val="5"/>
              </a:spcBef>
            </a:pPr>
            <a:r>
              <a:rPr sz="1800" b="1" spc="-5" dirty="0">
                <a:solidFill>
                  <a:srgbClr val="1F487C"/>
                </a:solidFill>
                <a:latin typeface="Arial"/>
                <a:cs typeface="Arial"/>
              </a:rPr>
              <a:t>Exemple</a:t>
            </a:r>
            <a:r>
              <a:rPr sz="1800" b="1" spc="-10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R="3494404" algn="r">
              <a:lnSpc>
                <a:spcPts val="2120"/>
              </a:lnSpc>
            </a:pPr>
            <a:r>
              <a:rPr sz="1800" spc="-5" dirty="0">
                <a:latin typeface="Arial"/>
                <a:cs typeface="Arial"/>
              </a:rPr>
              <a:t>Fil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1:</a:t>
            </a:r>
            <a:endParaRPr sz="1800">
              <a:latin typeface="Arial"/>
              <a:cs typeface="Arial"/>
            </a:endParaRPr>
          </a:p>
          <a:p>
            <a:pPr marR="3468370" algn="r">
              <a:lnSpc>
                <a:spcPct val="100000"/>
              </a:lnSpc>
              <a:spcBef>
                <a:spcPts val="7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3468370" algn="r">
              <a:lnSpc>
                <a:spcPct val="100000"/>
              </a:lnSpc>
              <a:spcBef>
                <a:spcPts val="6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R="3468370" algn="r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R="3494404" algn="r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latin typeface="Arial"/>
                <a:cs typeface="Arial"/>
              </a:rPr>
              <a:t>Fil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2:</a:t>
            </a:r>
            <a:endParaRPr sz="1800">
              <a:latin typeface="Arial"/>
              <a:cs typeface="Arial"/>
            </a:endParaRPr>
          </a:p>
          <a:p>
            <a:pPr marL="1177925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177925" marR="3430270">
              <a:lnSpc>
                <a:spcPct val="10280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B  </a:t>
            </a: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720725">
              <a:lnSpc>
                <a:spcPct val="100000"/>
              </a:lnSpc>
              <a:spcBef>
                <a:spcPts val="65"/>
              </a:spcBef>
            </a:pPr>
            <a:r>
              <a:rPr sz="1800" dirty="0">
                <a:solidFill>
                  <a:srgbClr val="280099"/>
                </a:solidFill>
                <a:latin typeface="Arial"/>
                <a:cs typeface="Arial"/>
              </a:rPr>
              <a:t>$ </a:t>
            </a:r>
            <a:r>
              <a:rPr sz="1800" spc="-5" dirty="0">
                <a:solidFill>
                  <a:srgbClr val="280099"/>
                </a:solidFill>
                <a:latin typeface="Arial"/>
                <a:cs typeface="Arial"/>
              </a:rPr>
              <a:t>paste file1</a:t>
            </a:r>
            <a:r>
              <a:rPr sz="1800" spc="-1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80099"/>
                </a:solidFill>
                <a:latin typeface="Arial"/>
                <a:cs typeface="Arial"/>
              </a:rPr>
              <a:t>file2</a:t>
            </a:r>
            <a:endParaRPr sz="1800">
              <a:latin typeface="Arial"/>
              <a:cs typeface="Arial"/>
            </a:endParaRPr>
          </a:p>
          <a:p>
            <a:pPr marL="1545590" lvl="1" indent="-368300">
              <a:lnSpc>
                <a:spcPct val="100000"/>
              </a:lnSpc>
              <a:spcBef>
                <a:spcPts val="70"/>
              </a:spcBef>
              <a:buAutoNum type="arabicPlain"/>
              <a:tabLst>
                <a:tab pos="1545590" algn="l"/>
                <a:tab pos="1546225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557655" lvl="1" indent="-380365">
              <a:lnSpc>
                <a:spcPct val="100000"/>
              </a:lnSpc>
              <a:spcBef>
                <a:spcPts val="60"/>
              </a:spcBef>
              <a:buAutoNum type="arabicPlain"/>
              <a:tabLst>
                <a:tab pos="1557655" algn="l"/>
                <a:tab pos="1558290" algn="l"/>
              </a:tabLst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557655" lvl="1" indent="-380365">
              <a:lnSpc>
                <a:spcPct val="100000"/>
              </a:lnSpc>
              <a:spcBef>
                <a:spcPts val="70"/>
              </a:spcBef>
              <a:buAutoNum type="arabicPlain"/>
              <a:tabLst>
                <a:tab pos="1557655" algn="l"/>
                <a:tab pos="1558290" algn="l"/>
              </a:tabLst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89634"/>
            <a:ext cx="2647315" cy="298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paste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(2)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795020" marR="5080" indent="-457200">
              <a:lnSpc>
                <a:spcPts val="2080"/>
              </a:lnSpc>
              <a:spcBef>
                <a:spcPts val="1415"/>
              </a:spcBef>
            </a:pPr>
            <a:r>
              <a:rPr sz="1800" spc="-5" dirty="0">
                <a:solidFill>
                  <a:srgbClr val="280099"/>
                </a:solidFill>
                <a:latin typeface="Arial"/>
                <a:cs typeface="Arial"/>
              </a:rPr>
              <a:t>$ paste </a:t>
            </a:r>
            <a:r>
              <a:rPr sz="1800" dirty="0">
                <a:solidFill>
                  <a:srgbClr val="280099"/>
                </a:solidFill>
                <a:latin typeface="Arial"/>
                <a:cs typeface="Arial"/>
              </a:rPr>
              <a:t>-d'@' </a:t>
            </a:r>
            <a:r>
              <a:rPr sz="1800" spc="-5" dirty="0">
                <a:solidFill>
                  <a:srgbClr val="280099"/>
                </a:solidFill>
                <a:latin typeface="Arial"/>
                <a:cs typeface="Arial"/>
              </a:rPr>
              <a:t>file1</a:t>
            </a:r>
            <a:r>
              <a:rPr sz="1800" spc="-7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80099"/>
                </a:solidFill>
                <a:latin typeface="Arial"/>
                <a:cs typeface="Arial"/>
              </a:rPr>
              <a:t>file2  </a:t>
            </a:r>
            <a:r>
              <a:rPr sz="1800" spc="-5" dirty="0">
                <a:latin typeface="Arial"/>
                <a:cs typeface="Arial"/>
              </a:rPr>
              <a:t>1@A</a:t>
            </a:r>
            <a:endParaRPr sz="1800">
              <a:latin typeface="Arial"/>
              <a:cs typeface="Arial"/>
            </a:endParaRPr>
          </a:p>
          <a:p>
            <a:pPr marL="79502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2@B</a:t>
            </a:r>
            <a:endParaRPr sz="1800">
              <a:latin typeface="Arial"/>
              <a:cs typeface="Arial"/>
            </a:endParaRPr>
          </a:p>
          <a:p>
            <a:pPr marL="795020">
              <a:lnSpc>
                <a:spcPct val="100000"/>
              </a:lnSpc>
              <a:spcBef>
                <a:spcPts val="65"/>
              </a:spcBef>
            </a:pPr>
            <a:r>
              <a:rPr sz="1800" spc="-5" dirty="0">
                <a:latin typeface="Arial"/>
                <a:cs typeface="Arial"/>
              </a:rPr>
              <a:t>3@C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Arial"/>
              <a:cs typeface="Arial"/>
            </a:endParaRPr>
          </a:p>
          <a:p>
            <a:pPr marL="795020" marR="334645" indent="-457200">
              <a:lnSpc>
                <a:spcPts val="2080"/>
              </a:lnSpc>
              <a:tabLst>
                <a:tab pos="1174750" algn="l"/>
                <a:tab pos="1555115" algn="l"/>
              </a:tabLst>
            </a:pPr>
            <a:r>
              <a:rPr sz="1800" spc="-5" dirty="0">
                <a:solidFill>
                  <a:srgbClr val="280099"/>
                </a:solidFill>
                <a:latin typeface="Arial"/>
                <a:cs typeface="Arial"/>
              </a:rPr>
              <a:t>$ paste </a:t>
            </a:r>
            <a:r>
              <a:rPr sz="1800" dirty="0">
                <a:solidFill>
                  <a:srgbClr val="280099"/>
                </a:solidFill>
                <a:latin typeface="Arial"/>
                <a:cs typeface="Arial"/>
              </a:rPr>
              <a:t>-s </a:t>
            </a:r>
            <a:r>
              <a:rPr sz="1800" spc="-5" dirty="0">
                <a:solidFill>
                  <a:srgbClr val="280099"/>
                </a:solidFill>
                <a:latin typeface="Arial"/>
                <a:cs typeface="Arial"/>
              </a:rPr>
              <a:t>file1</a:t>
            </a:r>
            <a:r>
              <a:rPr sz="1800" spc="-5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80099"/>
                </a:solidFill>
                <a:latin typeface="Arial"/>
                <a:cs typeface="Arial"/>
              </a:rPr>
              <a:t>file2  </a:t>
            </a:r>
            <a:r>
              <a:rPr sz="1800" spc="-5" dirty="0">
                <a:latin typeface="Arial"/>
                <a:cs typeface="Arial"/>
              </a:rPr>
              <a:t>1	2	3</a:t>
            </a:r>
            <a:endParaRPr sz="1800">
              <a:latin typeface="Arial"/>
              <a:cs typeface="Arial"/>
            </a:endParaRPr>
          </a:p>
          <a:p>
            <a:pPr marL="795020">
              <a:lnSpc>
                <a:spcPct val="100000"/>
              </a:lnSpc>
              <a:tabLst>
                <a:tab pos="1186180" algn="l"/>
                <a:tab pos="1592580" algn="l"/>
              </a:tabLst>
            </a:pPr>
            <a:r>
              <a:rPr sz="1800" dirty="0">
                <a:latin typeface="Arial"/>
                <a:cs typeface="Arial"/>
              </a:rPr>
              <a:t>A	B	</a:t>
            </a: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49" y="1038225"/>
            <a:ext cx="76962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600" spc="10" dirty="0" smtClean="0">
                <a:solidFill>
                  <a:srgbClr val="FF0000"/>
                </a:solidFill>
                <a:latin typeface="Inconsolata"/>
                <a:cs typeface="Inconsolata"/>
              </a:rPr>
              <a:t>Contenu</a:t>
            </a:r>
            <a:endParaRPr sz="2600" dirty="0">
              <a:solidFill>
                <a:srgbClr val="FF0000"/>
              </a:solidFill>
              <a:latin typeface="Inconsolata"/>
              <a:cs typeface="Inconsolat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149" y="1800225"/>
            <a:ext cx="9305951" cy="488024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710565" lvl="1" indent="-698500">
              <a:lnSpc>
                <a:spcPct val="150000"/>
              </a:lnSpc>
              <a:spcBef>
                <a:spcPts val="1300"/>
              </a:spcBef>
              <a:buAutoNum type="arabicPeriod"/>
              <a:tabLst>
                <a:tab pos="711200" algn="l"/>
              </a:tabLst>
            </a:pPr>
            <a:r>
              <a:rPr sz="2000" b="1" spc="-10" dirty="0">
                <a:latin typeface="Arial"/>
                <a:cs typeface="Arial"/>
              </a:rPr>
              <a:t>Travailler </a:t>
            </a:r>
            <a:r>
              <a:rPr sz="2000" b="1" dirty="0">
                <a:latin typeface="Arial"/>
                <a:cs typeface="Arial"/>
              </a:rPr>
              <a:t>en ligne de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commande</a:t>
            </a:r>
          </a:p>
          <a:p>
            <a:pPr marL="710565" lvl="1" indent="-698500">
              <a:lnSpc>
                <a:spcPct val="150000"/>
              </a:lnSpc>
              <a:spcBef>
                <a:spcPts val="1200"/>
              </a:spcBef>
              <a:buAutoNum type="arabicPeriod"/>
              <a:tabLst>
                <a:tab pos="711200" algn="l"/>
              </a:tabLst>
            </a:pPr>
            <a:r>
              <a:rPr sz="2000" b="1" spc="-10" dirty="0">
                <a:latin typeface="Arial"/>
                <a:cs typeface="Arial"/>
              </a:rPr>
              <a:t>Traitement </a:t>
            </a:r>
            <a:r>
              <a:rPr sz="2000" b="1" dirty="0">
                <a:latin typeface="Arial"/>
                <a:cs typeface="Arial"/>
              </a:rPr>
              <a:t>de flux de </a:t>
            </a:r>
            <a:r>
              <a:rPr sz="2000" b="1" spc="-5" dirty="0">
                <a:latin typeface="Arial"/>
                <a:cs typeface="Arial"/>
              </a:rPr>
              <a:t>type texte </a:t>
            </a:r>
            <a:r>
              <a:rPr sz="2000" b="1" dirty="0">
                <a:latin typeface="Arial"/>
                <a:cs typeface="Arial"/>
              </a:rPr>
              <a:t>avec des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filtres</a:t>
            </a:r>
            <a:endParaRPr sz="2000" b="1" dirty="0">
              <a:latin typeface="Arial"/>
              <a:cs typeface="Arial"/>
            </a:endParaRPr>
          </a:p>
          <a:p>
            <a:pPr marL="715010" lvl="1" indent="-702945">
              <a:lnSpc>
                <a:spcPct val="150000"/>
              </a:lnSpc>
              <a:spcBef>
                <a:spcPts val="1200"/>
              </a:spcBef>
              <a:buSzPct val="111111"/>
              <a:buAutoNum type="arabicPeriod"/>
              <a:tabLst>
                <a:tab pos="715645" algn="l"/>
              </a:tabLst>
            </a:pPr>
            <a:r>
              <a:rPr sz="2000" b="1" spc="-5" dirty="0">
                <a:latin typeface="Arial"/>
                <a:cs typeface="Arial"/>
              </a:rPr>
              <a:t>Gestion élémentaire des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fichiers</a:t>
            </a:r>
            <a:endParaRPr sz="2000" b="1" dirty="0">
              <a:latin typeface="Arial"/>
              <a:cs typeface="Arial"/>
            </a:endParaRPr>
          </a:p>
          <a:p>
            <a:pPr marL="715010" lvl="1" indent="-702945">
              <a:lnSpc>
                <a:spcPct val="150000"/>
              </a:lnSpc>
              <a:spcBef>
                <a:spcPts val="1200"/>
              </a:spcBef>
              <a:buAutoNum type="arabicPeriod"/>
              <a:tabLst>
                <a:tab pos="715645" algn="l"/>
              </a:tabLst>
            </a:pPr>
            <a:r>
              <a:rPr sz="2000" b="1" dirty="0">
                <a:latin typeface="Arial"/>
                <a:cs typeface="Arial"/>
              </a:rPr>
              <a:t>Utilisation des </a:t>
            </a:r>
            <a:r>
              <a:rPr sz="2000" b="1" spc="-5" dirty="0">
                <a:latin typeface="Arial"/>
                <a:cs typeface="Arial"/>
              </a:rPr>
              <a:t>flux, </a:t>
            </a:r>
            <a:r>
              <a:rPr sz="2000" b="1" dirty="0">
                <a:latin typeface="Arial"/>
                <a:cs typeface="Arial"/>
              </a:rPr>
              <a:t>des tubes et des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redirections</a:t>
            </a:r>
          </a:p>
          <a:p>
            <a:pPr marL="715010" lvl="1" indent="-702945">
              <a:lnSpc>
                <a:spcPct val="150000"/>
              </a:lnSpc>
              <a:spcBef>
                <a:spcPts val="1200"/>
              </a:spcBef>
              <a:buAutoNum type="arabicPeriod"/>
              <a:tabLst>
                <a:tab pos="715645" algn="l"/>
              </a:tabLst>
            </a:pPr>
            <a:r>
              <a:rPr sz="2000" b="1" dirty="0">
                <a:latin typeface="Arial"/>
                <a:cs typeface="Arial"/>
              </a:rPr>
              <a:t>Création, contrôle et interruption des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processus</a:t>
            </a:r>
          </a:p>
          <a:p>
            <a:pPr marL="715010" lvl="1" indent="-702945">
              <a:lnSpc>
                <a:spcPct val="150000"/>
              </a:lnSpc>
              <a:spcBef>
                <a:spcPts val="1205"/>
              </a:spcBef>
              <a:buSzPct val="111111"/>
              <a:buAutoNum type="arabicPeriod"/>
              <a:tabLst>
                <a:tab pos="715645" algn="l"/>
              </a:tabLst>
            </a:pPr>
            <a:r>
              <a:rPr sz="2000" b="1" spc="-5" dirty="0">
                <a:latin typeface="Arial"/>
                <a:cs typeface="Arial"/>
              </a:rPr>
              <a:t>Modification des priorités des</a:t>
            </a:r>
            <a:r>
              <a:rPr sz="2000" b="1" spc="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processus</a:t>
            </a:r>
            <a:endParaRPr sz="2000" b="1" dirty="0">
              <a:latin typeface="Arial"/>
              <a:cs typeface="Arial"/>
            </a:endParaRPr>
          </a:p>
          <a:p>
            <a:pPr marL="715010" lvl="1" indent="-702945">
              <a:lnSpc>
                <a:spcPct val="150000"/>
              </a:lnSpc>
              <a:spcBef>
                <a:spcPts val="1200"/>
              </a:spcBef>
              <a:buSzPct val="111111"/>
              <a:buAutoNum type="arabicPeriod"/>
              <a:tabLst>
                <a:tab pos="715645" algn="l"/>
              </a:tabLst>
            </a:pPr>
            <a:r>
              <a:rPr sz="2000" b="1" spc="-5" dirty="0">
                <a:latin typeface="Arial"/>
                <a:cs typeface="Arial"/>
              </a:rPr>
              <a:t>Recherche dans des fichiers texte avec les expressions</a:t>
            </a:r>
            <a:r>
              <a:rPr sz="2000" b="1" spc="1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rationnelles</a:t>
            </a:r>
            <a:endParaRPr sz="2000" b="1" dirty="0">
              <a:latin typeface="Arial"/>
              <a:cs typeface="Arial"/>
            </a:endParaRPr>
          </a:p>
          <a:p>
            <a:pPr marL="715010" lvl="1" indent="-702945">
              <a:lnSpc>
                <a:spcPct val="150000"/>
              </a:lnSpc>
              <a:spcBef>
                <a:spcPts val="1200"/>
              </a:spcBef>
              <a:buSzPct val="111111"/>
              <a:buAutoNum type="arabicPeriod"/>
              <a:tabLst>
                <a:tab pos="715645" algn="l"/>
              </a:tabLst>
            </a:pPr>
            <a:r>
              <a:rPr sz="2000" b="1" spc="-5" dirty="0">
                <a:latin typeface="Arial"/>
                <a:cs typeface="Arial"/>
              </a:rPr>
              <a:t>Édition de fichiers texte avec « vi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»</a:t>
            </a:r>
            <a:endParaRPr sz="2000" b="1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rgbClr val="002060"/>
                </a:solidFill>
              </a:rPr>
              <a:t>2</a:t>
            </a:fld>
            <a:endParaRPr lang="fr-F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198" y="1354074"/>
            <a:ext cx="9724390" cy="374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5" dirty="0">
                <a:latin typeface="Arial"/>
                <a:cs typeface="Arial"/>
              </a:rPr>
              <a:t>Pour </a:t>
            </a:r>
            <a:r>
              <a:rPr sz="2200" spc="-10" dirty="0">
                <a:latin typeface="Arial"/>
                <a:cs typeface="Arial"/>
              </a:rPr>
              <a:t>effectuer </a:t>
            </a:r>
            <a:r>
              <a:rPr sz="2200" spc="-5" dirty="0">
                <a:latin typeface="Arial"/>
                <a:cs typeface="Arial"/>
              </a:rPr>
              <a:t>des conversions de caractères </a:t>
            </a:r>
            <a:r>
              <a:rPr sz="2200" spc="5" dirty="0">
                <a:latin typeface="Arial"/>
                <a:cs typeface="Arial"/>
              </a:rPr>
              <a:t>(exp: </a:t>
            </a:r>
            <a:r>
              <a:rPr sz="2200" spc="-5" dirty="0">
                <a:latin typeface="Arial"/>
                <a:cs typeface="Arial"/>
              </a:rPr>
              <a:t>minuscule/majuscule,</a:t>
            </a:r>
            <a:r>
              <a:rPr sz="2200" spc="1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...)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Exemples</a:t>
            </a:r>
            <a:r>
              <a:rPr sz="2200" b="1" spc="-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ts val="2590"/>
              </a:lnSpc>
              <a:tabLst>
                <a:tab pos="3833495" algn="l"/>
              </a:tabLst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cat file1 | tr </a:t>
            </a:r>
            <a:r>
              <a:rPr sz="2200" b="1" dirty="0">
                <a:solidFill>
                  <a:srgbClr val="280099"/>
                </a:solidFill>
                <a:latin typeface="Arial"/>
                <a:cs typeface="Arial"/>
              </a:rPr>
              <a:t>a-z</a:t>
            </a:r>
            <a:r>
              <a:rPr sz="2200" b="1" spc="-2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A-Z</a:t>
            </a:r>
            <a:r>
              <a:rPr sz="2200" b="1" spc="3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</a:t>
            </a:r>
            <a:r>
              <a:rPr sz="2200" b="1" spc="-10" dirty="0"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cat file1 | tr </a:t>
            </a:r>
            <a:r>
              <a:rPr sz="2200" b="1" dirty="0">
                <a:solidFill>
                  <a:srgbClr val="280099"/>
                </a:solidFill>
                <a:latin typeface="Arial"/>
                <a:cs typeface="Arial"/>
              </a:rPr>
              <a:t>'[:lower:]'</a:t>
            </a:r>
            <a:r>
              <a:rPr sz="2200" b="1" spc="3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'[:upper:]'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200" spc="-5" dirty="0">
                <a:latin typeface="Arial"/>
                <a:cs typeface="Arial"/>
              </a:rPr>
              <a:t>la suppression des accents </a:t>
            </a:r>
            <a:r>
              <a:rPr sz="2200" dirty="0">
                <a:latin typeface="Arial"/>
                <a:cs typeface="Arial"/>
              </a:rPr>
              <a:t>d'un </a:t>
            </a:r>
            <a:r>
              <a:rPr sz="2200" spc="-5" dirty="0">
                <a:latin typeface="Arial"/>
                <a:cs typeface="Arial"/>
              </a:rPr>
              <a:t>texte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2700" marR="958850" indent="457200">
              <a:lnSpc>
                <a:spcPct val="102699"/>
              </a:lnSpc>
              <a:spcBef>
                <a:spcPts val="30"/>
              </a:spcBef>
              <a:tabLst>
                <a:tab pos="1301115" algn="l"/>
                <a:tab pos="1812925" algn="l"/>
                <a:tab pos="3319779" algn="l"/>
                <a:tab pos="3785870" algn="l"/>
                <a:tab pos="4609465" algn="l"/>
              </a:tabLst>
            </a:pPr>
            <a:r>
              <a:rPr sz="2000" b="1" dirty="0">
                <a:solidFill>
                  <a:srgbClr val="280099"/>
                </a:solidFill>
                <a:latin typeface="Arial"/>
                <a:cs typeface="Arial"/>
              </a:rPr>
              <a:t>$ tr "àçéèêëîïôöùüÂÇÉÈÊËÎÏÔÖÙÜ" "aceeeeiioouuACEEEEIIOOUU"  </a:t>
            </a:r>
            <a:r>
              <a:rPr sz="2200" spc="-5" dirty="0">
                <a:latin typeface="Arial"/>
                <a:cs typeface="Arial"/>
              </a:rPr>
              <a:t>Convertir	les	séquences	de	sauts	de lignes en un seul saut de ligne  (ceci supprime les lignes blanches)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5"/>
              </a:spcBef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tr -s</a:t>
            </a:r>
            <a:r>
              <a:rPr sz="2200" b="1" dirty="0">
                <a:solidFill>
                  <a:srgbClr val="280099"/>
                </a:solidFill>
                <a:latin typeface="Arial"/>
                <a:cs typeface="Arial"/>
              </a:rPr>
              <a:t> '\n'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268" y="809625"/>
            <a:ext cx="6510032" cy="4437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800" b="0" spc="5" dirty="0" smtClean="0">
                <a:latin typeface="Inconsolata"/>
                <a:cs typeface="Inconsolata"/>
              </a:rPr>
              <a:t>3. </a:t>
            </a:r>
            <a:r>
              <a:rPr sz="2800" b="0" spc="5" dirty="0" err="1" smtClean="0">
                <a:latin typeface="Inconsolata"/>
                <a:cs typeface="Inconsolata"/>
              </a:rPr>
              <a:t>Gestion</a:t>
            </a:r>
            <a:r>
              <a:rPr sz="2800" b="0" spc="5" dirty="0" smtClean="0">
                <a:latin typeface="Inconsolata"/>
                <a:cs typeface="Inconsolata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é</a:t>
            </a:r>
            <a:r>
              <a:rPr sz="2800" b="0" spc="5" dirty="0">
                <a:latin typeface="Inconsolata"/>
                <a:cs typeface="Inconsolata"/>
              </a:rPr>
              <a:t>l</a:t>
            </a:r>
            <a:r>
              <a:rPr sz="2800" spc="5" dirty="0">
                <a:latin typeface="Courier New"/>
                <a:cs typeface="Courier New"/>
              </a:rPr>
              <a:t>é</a:t>
            </a:r>
            <a:r>
              <a:rPr sz="2800" b="0" spc="5" dirty="0">
                <a:latin typeface="Inconsolata"/>
                <a:cs typeface="Inconsolata"/>
              </a:rPr>
              <a:t>mentaire des</a:t>
            </a:r>
            <a:r>
              <a:rPr sz="2800" b="0" spc="30" dirty="0">
                <a:latin typeface="Inconsolata"/>
                <a:cs typeface="Inconsolata"/>
              </a:rPr>
              <a:t> </a:t>
            </a:r>
            <a:r>
              <a:rPr sz="2800" b="0" spc="10" dirty="0" err="1" smtClean="0">
                <a:latin typeface="Inconsolata"/>
                <a:cs typeface="Inconsolata"/>
              </a:rPr>
              <a:t>fichiers</a:t>
            </a:r>
            <a:endParaRPr sz="2800" dirty="0">
              <a:latin typeface="Inconsolata"/>
              <a:cs typeface="Inconsolat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2000478"/>
            <a:ext cx="9206230" cy="165798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latin typeface="Arial"/>
                <a:cs typeface="Arial"/>
              </a:rPr>
              <a:t>Description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</a:p>
          <a:p>
            <a:pPr marL="469900" marR="5080">
              <a:lnSpc>
                <a:spcPct val="100000"/>
              </a:lnSpc>
              <a:spcBef>
                <a:spcPts val="445"/>
              </a:spcBef>
            </a:pPr>
            <a:r>
              <a:rPr sz="2000" dirty="0" err="1" smtClean="0">
                <a:latin typeface="Arial"/>
                <a:cs typeface="Arial"/>
              </a:rPr>
              <a:t>être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mesure d'utiliser les commandes Linux de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  pour gérer les fichiers et les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répertoires.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Arial"/>
              <a:cs typeface="Arial"/>
            </a:endParaRPr>
          </a:p>
          <a:p>
            <a:pPr marL="81280">
              <a:lnSpc>
                <a:spcPct val="100000"/>
              </a:lnSpc>
            </a:pPr>
            <a:r>
              <a:rPr sz="1800" b="1" spc="-25" dirty="0">
                <a:latin typeface="Arial"/>
                <a:cs typeface="Arial"/>
              </a:rPr>
              <a:t>Termes, </a:t>
            </a:r>
            <a:r>
              <a:rPr sz="1800" b="1" spc="-5" dirty="0">
                <a:latin typeface="Arial"/>
                <a:cs typeface="Arial"/>
              </a:rPr>
              <a:t>fichiers </a:t>
            </a:r>
            <a:r>
              <a:rPr sz="1800" b="1" dirty="0">
                <a:latin typeface="Arial"/>
                <a:cs typeface="Arial"/>
              </a:rPr>
              <a:t>et </a:t>
            </a:r>
            <a:r>
              <a:rPr sz="1800" b="1" spc="-5" dirty="0">
                <a:latin typeface="Arial"/>
                <a:cs typeface="Arial"/>
              </a:rPr>
              <a:t>utilitaires utilisés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004" y="3912870"/>
            <a:ext cx="178409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00"/>
              </a:spcBef>
              <a:buChar char="-"/>
              <a:tabLst>
                <a:tab pos="151765" algn="l"/>
              </a:tabLst>
            </a:pPr>
            <a:r>
              <a:rPr sz="1800" spc="-5" dirty="0">
                <a:latin typeface="Arial"/>
                <a:cs typeface="Arial"/>
              </a:rPr>
              <a:t>cp</a:t>
            </a:r>
            <a:endParaRPr sz="1800" dirty="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spc="-5" dirty="0">
                <a:latin typeface="Arial"/>
                <a:cs typeface="Arial"/>
              </a:rPr>
              <a:t>mkd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</a:t>
            </a: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spc="-10" dirty="0">
                <a:latin typeface="Arial"/>
                <a:cs typeface="Arial"/>
              </a:rPr>
              <a:t>ls</a:t>
            </a:r>
            <a:endParaRPr sz="1800" dirty="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spc="-5" dirty="0" err="1" smtClean="0">
                <a:latin typeface="Arial"/>
                <a:cs typeface="Arial"/>
              </a:rPr>
              <a:t>rmdir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3257" y="3912870"/>
            <a:ext cx="331025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100"/>
              </a:spcBef>
              <a:buChar char="-"/>
              <a:tabLst>
                <a:tab pos="151765" algn="l"/>
              </a:tabLst>
            </a:pPr>
            <a:r>
              <a:rPr sz="1800" spc="-5" dirty="0">
                <a:latin typeface="Arial"/>
                <a:cs typeface="Arial"/>
              </a:rPr>
              <a:t>find</a:t>
            </a:r>
            <a:endParaRPr sz="1800" dirty="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dirty="0">
                <a:latin typeface="Arial"/>
                <a:cs typeface="Arial"/>
              </a:rPr>
              <a:t>mv</a:t>
            </a:r>
          </a:p>
          <a:p>
            <a:pPr marL="151765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dirty="0">
                <a:latin typeface="Arial"/>
                <a:cs typeface="Arial"/>
              </a:rPr>
              <a:t>rm</a:t>
            </a:r>
          </a:p>
          <a:p>
            <a:pPr marL="151765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spc="-5" dirty="0" smtClean="0">
                <a:latin typeface="Arial"/>
                <a:cs typeface="Arial"/>
              </a:rPr>
              <a:t>touch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700" y="352425"/>
            <a:ext cx="9534551" cy="64684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Commandes </a:t>
            </a:r>
            <a:r>
              <a:rPr sz="2800" b="1" dirty="0">
                <a:latin typeface="Arial"/>
                <a:cs typeface="Arial"/>
              </a:rPr>
              <a:t>de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base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80340" algn="l"/>
              </a:tabLst>
            </a:pPr>
            <a:r>
              <a:rPr sz="2000" b="1" spc="10" dirty="0">
                <a:latin typeface="Arial"/>
                <a:cs typeface="Arial"/>
              </a:rPr>
              <a:t>pwd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10" dirty="0">
                <a:latin typeface="Arial"/>
                <a:cs typeface="Arial"/>
              </a:rPr>
              <a:t>Afficher </a:t>
            </a:r>
            <a:r>
              <a:rPr sz="2000" spc="-5" dirty="0">
                <a:latin typeface="Arial"/>
                <a:cs typeface="Arial"/>
              </a:rPr>
              <a:t>le chemin absolu du répertoire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courant</a:t>
            </a:r>
            <a:endParaRPr sz="20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buFont typeface="Wingdings"/>
              <a:buChar char=""/>
              <a:tabLst>
                <a:tab pos="180340" algn="l"/>
              </a:tabLst>
            </a:pPr>
            <a:r>
              <a:rPr sz="2000" b="1" spc="-5" dirty="0">
                <a:latin typeface="Arial"/>
                <a:cs typeface="Arial"/>
              </a:rPr>
              <a:t>cd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changer de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répertoire</a:t>
            </a:r>
            <a:endParaRPr sz="20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buFont typeface="Wingdings"/>
              <a:buChar char=""/>
              <a:tabLst>
                <a:tab pos="180340" algn="l"/>
              </a:tabLst>
            </a:pPr>
            <a:r>
              <a:rPr sz="2000" b="1" spc="-5" dirty="0">
                <a:latin typeface="Arial"/>
                <a:cs typeface="Arial"/>
              </a:rPr>
              <a:t>ls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lister le contenu d'un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répertoire</a:t>
            </a:r>
            <a:endParaRPr sz="20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buFont typeface="Wingdings"/>
              <a:buChar char=""/>
              <a:tabLst>
                <a:tab pos="180340" algn="l"/>
              </a:tabLst>
            </a:pPr>
            <a:r>
              <a:rPr sz="2000" b="1" spc="-5" dirty="0">
                <a:latin typeface="Arial"/>
                <a:cs typeface="Arial"/>
              </a:rPr>
              <a:t>mkdir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créer </a:t>
            </a:r>
            <a:r>
              <a:rPr sz="2000" spc="-10" dirty="0">
                <a:latin typeface="Arial"/>
                <a:cs typeface="Arial"/>
              </a:rPr>
              <a:t>un </a:t>
            </a:r>
            <a:r>
              <a:rPr sz="2000" spc="-5" dirty="0">
                <a:latin typeface="Arial"/>
                <a:cs typeface="Arial"/>
              </a:rPr>
              <a:t>nouveau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répertoire</a:t>
            </a:r>
            <a:endParaRPr sz="20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buFont typeface="Wingdings"/>
              <a:buChar char=""/>
              <a:tabLst>
                <a:tab pos="180340" algn="l"/>
              </a:tabLst>
            </a:pPr>
            <a:r>
              <a:rPr sz="2000" b="1" spc="-5" dirty="0">
                <a:latin typeface="Arial"/>
                <a:cs typeface="Arial"/>
              </a:rPr>
              <a:t>rmdir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supprimer un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répertoire</a:t>
            </a:r>
            <a:endParaRPr sz="20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buFont typeface="Wingdings"/>
              <a:buChar char=""/>
              <a:tabLst>
                <a:tab pos="180340" algn="l"/>
              </a:tabLst>
            </a:pPr>
            <a:r>
              <a:rPr sz="2000" b="1" dirty="0">
                <a:latin typeface="Arial"/>
                <a:cs typeface="Arial"/>
              </a:rPr>
              <a:t>touch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changer les informations de date </a:t>
            </a:r>
            <a:r>
              <a:rPr sz="2000" dirty="0">
                <a:latin typeface="Arial"/>
                <a:cs typeface="Arial"/>
              </a:rPr>
              <a:t>et </a:t>
            </a:r>
            <a:r>
              <a:rPr sz="2000" spc="-5" dirty="0">
                <a:latin typeface="Arial"/>
                <a:cs typeface="Arial"/>
              </a:rPr>
              <a:t>de d'heure d'un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fichier;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créer un fichier vide lorsque le fichier passé en argument n'existe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pas.</a:t>
            </a:r>
            <a:endParaRPr sz="20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buFont typeface="Wingdings"/>
              <a:buChar char=""/>
              <a:tabLst>
                <a:tab pos="180340" algn="l"/>
              </a:tabLst>
            </a:pPr>
            <a:r>
              <a:rPr sz="2000" b="1" spc="-5" dirty="0">
                <a:latin typeface="Arial"/>
                <a:cs typeface="Arial"/>
              </a:rPr>
              <a:t>cp </a:t>
            </a:r>
            <a:r>
              <a:rPr sz="2000" spc="-5" dirty="0">
                <a:latin typeface="Arial"/>
                <a:cs typeface="Arial"/>
              </a:rPr>
              <a:t>:copier un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fichier</a:t>
            </a:r>
            <a:endParaRPr sz="20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buFont typeface="Wingdings"/>
              <a:buChar char=""/>
              <a:tabLst>
                <a:tab pos="180340" algn="l"/>
              </a:tabLst>
            </a:pPr>
            <a:r>
              <a:rPr sz="2000" b="1" spc="-5" dirty="0">
                <a:latin typeface="Arial"/>
                <a:cs typeface="Arial"/>
              </a:rPr>
              <a:t>mv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lang="fr-FR" sz="2000" spc="-5" dirty="0">
                <a:latin typeface="Arial"/>
                <a:cs typeface="Arial"/>
              </a:rPr>
              <a:t>d</a:t>
            </a:r>
            <a:r>
              <a:rPr sz="2000" spc="-5" dirty="0" err="1" smtClean="0">
                <a:latin typeface="Arial"/>
                <a:cs typeface="Arial"/>
              </a:rPr>
              <a:t>éplacer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 renommer un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fichier</a:t>
            </a:r>
            <a:endParaRPr sz="20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buFont typeface="Wingdings"/>
              <a:buChar char=""/>
              <a:tabLst>
                <a:tab pos="180340" algn="l"/>
              </a:tabLst>
            </a:pPr>
            <a:r>
              <a:rPr sz="2000" b="1" spc="-5" dirty="0">
                <a:latin typeface="Arial"/>
                <a:cs typeface="Arial"/>
              </a:rPr>
              <a:t>rm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supprimer un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lang="fr-FR" sz="2000" spc="-20" dirty="0" smtClean="0">
                <a:latin typeface="Arial"/>
                <a:cs typeface="Arial"/>
              </a:rPr>
              <a:t>fichier</a:t>
            </a:r>
            <a:r>
              <a:rPr sz="2000" spc="-20" dirty="0" smtClean="0">
                <a:latin typeface="Arial"/>
                <a:cs typeface="Arial"/>
              </a:rPr>
              <a:t>.</a:t>
            </a:r>
            <a:endParaRPr lang="fr-FR" sz="2000" spc="-20" dirty="0" smtClean="0">
              <a:latin typeface="Arial"/>
              <a:cs typeface="Arial"/>
            </a:endParaRPr>
          </a:p>
          <a:p>
            <a:pPr marL="180340" marR="1097915" indent="-180340">
              <a:lnSpc>
                <a:spcPct val="150000"/>
              </a:lnSpc>
              <a:buFont typeface="Wingdings"/>
              <a:buChar char=""/>
              <a:tabLst>
                <a:tab pos="180340" algn="l"/>
              </a:tabLst>
            </a:pPr>
            <a:r>
              <a:rPr lang="fr-FR" sz="2000" b="1" dirty="0" err="1" smtClean="0">
                <a:latin typeface="Arial"/>
                <a:cs typeface="Arial"/>
              </a:rPr>
              <a:t>touch</a:t>
            </a:r>
            <a:r>
              <a:rPr lang="fr-FR" sz="2000" b="1" dirty="0" smtClean="0">
                <a:latin typeface="Arial"/>
                <a:cs typeface="Arial"/>
              </a:rPr>
              <a:t> </a:t>
            </a:r>
            <a:r>
              <a:rPr lang="fr-FR" sz="2000" dirty="0">
                <a:latin typeface="Arial"/>
                <a:cs typeface="Arial"/>
              </a:rPr>
              <a:t>: </a:t>
            </a:r>
            <a:r>
              <a:rPr lang="fr-FR" sz="2000" spc="-5" dirty="0">
                <a:latin typeface="Arial"/>
                <a:cs typeface="Arial"/>
              </a:rPr>
              <a:t>met la date de dernière modification </a:t>
            </a:r>
            <a:r>
              <a:rPr lang="fr-FR" sz="2000" dirty="0">
                <a:latin typeface="Arial"/>
                <a:cs typeface="Arial"/>
              </a:rPr>
              <a:t>à </a:t>
            </a:r>
            <a:r>
              <a:rPr lang="fr-FR" sz="2000" spc="-10" dirty="0">
                <a:latin typeface="Arial"/>
                <a:cs typeface="Arial"/>
              </a:rPr>
              <a:t>l’heure actuelle,  </a:t>
            </a:r>
            <a:r>
              <a:rPr lang="fr-FR" sz="2000" spc="-5" dirty="0">
                <a:latin typeface="Arial"/>
                <a:cs typeface="Arial"/>
              </a:rPr>
              <a:t>pour </a:t>
            </a:r>
            <a:r>
              <a:rPr lang="fr-FR" sz="2000" spc="-5" dirty="0" smtClean="0">
                <a:latin typeface="Arial"/>
                <a:cs typeface="Arial"/>
              </a:rPr>
              <a:t>forcer </a:t>
            </a:r>
            <a:r>
              <a:rPr lang="fr-FR" sz="2000" spc="-5" dirty="0">
                <a:latin typeface="Arial"/>
                <a:cs typeface="Arial"/>
              </a:rPr>
              <a:t>une sauvegarde</a:t>
            </a:r>
            <a:r>
              <a:rPr lang="fr-FR" sz="2000" spc="25" dirty="0">
                <a:latin typeface="Arial"/>
                <a:cs typeface="Arial"/>
              </a:rPr>
              <a:t> </a:t>
            </a:r>
            <a:r>
              <a:rPr lang="fr-FR" sz="2000" spc="-5" dirty="0">
                <a:latin typeface="Arial"/>
                <a:cs typeface="Arial"/>
              </a:rPr>
              <a:t>incrémentale.</a:t>
            </a:r>
            <a:endParaRPr lang="fr-FR" sz="20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180340" algn="l"/>
              </a:tabLst>
            </a:pPr>
            <a:r>
              <a:rPr lang="fr-FR" sz="2000" b="1" dirty="0" err="1">
                <a:latin typeface="Arial"/>
                <a:cs typeface="Arial"/>
              </a:rPr>
              <a:t>find</a:t>
            </a:r>
            <a:r>
              <a:rPr lang="fr-FR" sz="2000" b="1" dirty="0">
                <a:latin typeface="Arial"/>
                <a:cs typeface="Arial"/>
              </a:rPr>
              <a:t> </a:t>
            </a:r>
            <a:r>
              <a:rPr lang="fr-FR" sz="2000" dirty="0">
                <a:latin typeface="Arial"/>
                <a:cs typeface="Arial"/>
              </a:rPr>
              <a:t>: </a:t>
            </a:r>
            <a:r>
              <a:rPr lang="fr-FR" sz="2000" spc="-5" dirty="0">
                <a:latin typeface="Arial"/>
                <a:cs typeface="Arial"/>
              </a:rPr>
              <a:t>recherche des fichiers selon des </a:t>
            </a:r>
            <a:r>
              <a:rPr lang="fr-FR" sz="2000" spc="-5" dirty="0" smtClean="0">
                <a:latin typeface="Arial"/>
                <a:cs typeface="Arial"/>
              </a:rPr>
              <a:t>critères</a:t>
            </a: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180340" algn="l"/>
              </a:tabLst>
            </a:pPr>
            <a:r>
              <a:rPr lang="fr-FR" sz="2000" b="1" dirty="0" smtClean="0"/>
              <a:t>               </a:t>
            </a:r>
            <a:r>
              <a:rPr lang="fr-FR" sz="2000" b="1" dirty="0" err="1" smtClean="0"/>
              <a:t>find</a:t>
            </a:r>
            <a:r>
              <a:rPr lang="fr-FR" sz="2000" dirty="0" smtClean="0"/>
              <a:t>  </a:t>
            </a:r>
            <a:r>
              <a:rPr lang="fr-FR" sz="2000" dirty="0"/>
              <a:t>&lt;répertoire de recherche&gt; &lt;critères de recherche</a:t>
            </a:r>
            <a:r>
              <a:rPr lang="fr-FR" sz="2000" dirty="0" smtClean="0"/>
              <a:t>&gt;</a:t>
            </a:r>
          </a:p>
          <a:p>
            <a:pPr marL="180340" indent="-167640">
              <a:spcBef>
                <a:spcPts val="1085"/>
              </a:spcBef>
              <a:buFont typeface="Wingdings"/>
              <a:buChar char=""/>
              <a:tabLst>
                <a:tab pos="180340" algn="l"/>
              </a:tabLst>
            </a:pPr>
            <a:r>
              <a:rPr lang="fr-FR" b="1" spc="-5" dirty="0">
                <a:latin typeface="Arial"/>
                <a:cs typeface="Arial"/>
              </a:rPr>
              <a:t>mt </a:t>
            </a:r>
            <a:r>
              <a:rPr lang="fr-FR" dirty="0">
                <a:latin typeface="Arial"/>
                <a:cs typeface="Arial"/>
              </a:rPr>
              <a:t>: </a:t>
            </a:r>
            <a:r>
              <a:rPr lang="fr-FR" spc="-5" dirty="0" smtClean="0">
                <a:latin typeface="Arial"/>
                <a:cs typeface="Arial"/>
              </a:rPr>
              <a:t>montage d’un périphérique de stockage.</a:t>
            </a:r>
            <a:endParaRPr lang="fr-FR" sz="1800" spc="-2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034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23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93700" y="657225"/>
            <a:ext cx="93726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err="1" smtClean="0"/>
              <a:t>find</a:t>
            </a:r>
            <a:endParaRPr lang="fr-FR" b="1" dirty="0" smtClean="0"/>
          </a:p>
          <a:p>
            <a:r>
              <a:rPr lang="fr-FR" sz="2400" dirty="0" smtClean="0"/>
              <a:t>Les </a:t>
            </a:r>
            <a:r>
              <a:rPr lang="fr-FR" sz="2400" dirty="0"/>
              <a:t>critères de recherche sont les suivants : 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● </a:t>
            </a:r>
            <a:r>
              <a:rPr lang="fr-FR" sz="2400" dirty="0"/>
              <a:t>-</a:t>
            </a:r>
            <a:r>
              <a:rPr lang="fr-FR" sz="2400" dirty="0" err="1"/>
              <a:t>name</a:t>
            </a:r>
            <a:r>
              <a:rPr lang="fr-FR" sz="2400" dirty="0"/>
              <a:t> recherche sur le nom du fichier,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-perm recherche sur les droits d'accès du fichier,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-links recherche sur le nombre de liens du fichier,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-user recherche sur le propriétaire du fichier,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-group recherche sur le groupe auquel appartient le fichier,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-type recherche sur le type (d=</a:t>
            </a:r>
            <a:r>
              <a:rPr lang="fr-FR" sz="2400" dirty="0" err="1"/>
              <a:t>rép</a:t>
            </a:r>
            <a:r>
              <a:rPr lang="fr-FR" sz="2400" dirty="0"/>
              <a:t>., c=car., f=fichier normal),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-size recherche sur la taille du fichier en nombre de blocs (1 bloc=512octets),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</a:t>
            </a:r>
            <a:r>
              <a:rPr lang="fr-FR" sz="2400" dirty="0" err="1"/>
              <a:t>atime</a:t>
            </a:r>
            <a:r>
              <a:rPr lang="fr-FR" sz="2400" dirty="0"/>
              <a:t> recherche par date de dernier accès en lecture du fichier,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</a:t>
            </a:r>
            <a:r>
              <a:rPr lang="fr-FR" sz="2400" dirty="0" err="1"/>
              <a:t>mtime</a:t>
            </a:r>
            <a:r>
              <a:rPr lang="fr-FR" sz="2400" dirty="0"/>
              <a:t> recherche par date de dernière modification du fichier,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</a:t>
            </a:r>
            <a:r>
              <a:rPr lang="fr-FR" sz="2400" dirty="0" err="1"/>
              <a:t>ctime</a:t>
            </a:r>
            <a:r>
              <a:rPr lang="fr-FR" sz="2400" dirty="0"/>
              <a:t> recherche par date de création du fichier</a:t>
            </a:r>
          </a:p>
        </p:txBody>
      </p:sp>
    </p:spTree>
    <p:extLst>
      <p:ext uri="{BB962C8B-B14F-4D97-AF65-F5344CB8AC3E}">
        <p14:creationId xmlns:p14="http://schemas.microsoft.com/office/powerpoint/2010/main" val="19005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24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93700" y="352425"/>
            <a:ext cx="93726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 smtClean="0"/>
              <a:t>find</a:t>
            </a:r>
            <a:endParaRPr lang="fr-FR" sz="1600" b="1" dirty="0" smtClean="0"/>
          </a:p>
          <a:p>
            <a:r>
              <a:rPr lang="fr-FR" sz="2400" dirty="0"/>
              <a:t>On peut combiner les critères avec des opérateurs logiques : 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● </a:t>
            </a:r>
            <a:r>
              <a:rPr lang="fr-FR" sz="2400" dirty="0" err="1"/>
              <a:t>critère1</a:t>
            </a:r>
            <a:r>
              <a:rPr lang="fr-FR" sz="2400" dirty="0"/>
              <a:t> </a:t>
            </a:r>
            <a:r>
              <a:rPr lang="fr-FR" sz="2400" dirty="0" err="1"/>
              <a:t>critère2</a:t>
            </a:r>
            <a:r>
              <a:rPr lang="fr-FR" sz="2400" dirty="0"/>
              <a:t> ou </a:t>
            </a:r>
            <a:r>
              <a:rPr lang="fr-FR" sz="2400" dirty="0" err="1"/>
              <a:t>critère1</a:t>
            </a:r>
            <a:r>
              <a:rPr lang="fr-FR" sz="2400" dirty="0"/>
              <a:t> -a </a:t>
            </a:r>
            <a:r>
              <a:rPr lang="fr-FR" sz="2400" dirty="0" err="1"/>
              <a:t>critère2</a:t>
            </a:r>
            <a:r>
              <a:rPr lang="fr-FR" sz="2400" dirty="0"/>
              <a:t> correspond au et logique,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!critère non logique,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\ (</a:t>
            </a:r>
            <a:r>
              <a:rPr lang="fr-FR" sz="2400" dirty="0" err="1"/>
              <a:t>critère1</a:t>
            </a:r>
            <a:r>
              <a:rPr lang="fr-FR" sz="2400" dirty="0"/>
              <a:t> -o </a:t>
            </a:r>
            <a:r>
              <a:rPr lang="fr-FR" sz="2400" dirty="0" err="1"/>
              <a:t>critère2</a:t>
            </a:r>
            <a:r>
              <a:rPr lang="fr-FR" sz="2400" dirty="0"/>
              <a:t>\) ou </a:t>
            </a:r>
            <a:r>
              <a:rPr lang="fr-FR" sz="2400" dirty="0" smtClean="0"/>
              <a:t>logique</a:t>
            </a:r>
          </a:p>
          <a:p>
            <a:endParaRPr lang="fr-FR" sz="2400" dirty="0" smtClean="0"/>
          </a:p>
          <a:p>
            <a:r>
              <a:rPr lang="fr-FR" sz="2400" dirty="0"/>
              <a:t>La commande </a:t>
            </a:r>
            <a:r>
              <a:rPr lang="fr-FR" sz="2400" b="1" dirty="0" err="1"/>
              <a:t>find</a:t>
            </a:r>
            <a:r>
              <a:rPr lang="fr-FR" sz="2400" dirty="0"/>
              <a:t> doit être utilisé avec l'option </a:t>
            </a:r>
            <a:r>
              <a:rPr lang="fr-FR" sz="2400" b="1" dirty="0"/>
              <a:t>-</a:t>
            </a:r>
            <a:r>
              <a:rPr lang="fr-FR" sz="2400" b="1" dirty="0" err="1"/>
              <a:t>print</a:t>
            </a:r>
            <a:r>
              <a:rPr lang="fr-FR" sz="2400" dirty="0"/>
              <a:t>. Sans l'utilisation de cette option, même en cas de réussite dans la recherche, </a:t>
            </a:r>
            <a:r>
              <a:rPr lang="fr-FR" sz="2400" b="1" dirty="0" err="1"/>
              <a:t>find</a:t>
            </a:r>
            <a:r>
              <a:rPr lang="fr-FR" sz="2400" b="1" dirty="0"/>
              <a:t> </a:t>
            </a:r>
            <a:r>
              <a:rPr lang="fr-FR" sz="2400" dirty="0"/>
              <a:t>n'affiche rien à la sortie standard</a:t>
            </a:r>
          </a:p>
          <a:p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Exemples:</a:t>
            </a:r>
          </a:p>
          <a:p>
            <a:r>
              <a:rPr lang="fr-FR" sz="2400" dirty="0" smtClean="0"/>
              <a:t>-Rechercher </a:t>
            </a:r>
            <a:r>
              <a:rPr lang="fr-FR" sz="2400" dirty="0"/>
              <a:t>un fichier dont le nom contient la chaîne de caractères toto à partir du répertoire /</a:t>
            </a:r>
            <a:r>
              <a:rPr lang="fr-FR" sz="2400" dirty="0" err="1" smtClean="0"/>
              <a:t>usr</a:t>
            </a:r>
            <a:r>
              <a:rPr lang="fr-FR" sz="2400" dirty="0"/>
              <a:t>:    </a:t>
            </a:r>
            <a:r>
              <a:rPr lang="fr-FR" sz="2400" dirty="0" err="1">
                <a:solidFill>
                  <a:srgbClr val="0000FF"/>
                </a:solidFill>
              </a:rPr>
              <a:t>find</a:t>
            </a:r>
            <a:r>
              <a:rPr lang="fr-FR" sz="2400" dirty="0">
                <a:solidFill>
                  <a:srgbClr val="0000FF"/>
                </a:solidFill>
              </a:rPr>
              <a:t> /</a:t>
            </a:r>
            <a:r>
              <a:rPr lang="fr-FR" sz="2400" dirty="0" err="1">
                <a:solidFill>
                  <a:srgbClr val="0000FF"/>
                </a:solidFill>
              </a:rPr>
              <a:t>usr</a:t>
            </a:r>
            <a:r>
              <a:rPr lang="fr-FR" sz="2400" dirty="0">
                <a:solidFill>
                  <a:srgbClr val="0000FF"/>
                </a:solidFill>
              </a:rPr>
              <a:t> -</a:t>
            </a:r>
            <a:r>
              <a:rPr lang="fr-FR" sz="2400" dirty="0" err="1">
                <a:solidFill>
                  <a:srgbClr val="0000FF"/>
                </a:solidFill>
              </a:rPr>
              <a:t>name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 smtClean="0">
                <a:solidFill>
                  <a:srgbClr val="0000FF"/>
                </a:solidFill>
              </a:rPr>
              <a:t>toto </a:t>
            </a:r>
            <a:r>
              <a:rPr lang="en-US" sz="2400" dirty="0">
                <a:solidFill>
                  <a:srgbClr val="0000FF"/>
                </a:solidFill>
              </a:rPr>
              <a:t>-print </a:t>
            </a:r>
            <a:endParaRPr lang="fr-FR" sz="2400" dirty="0">
              <a:solidFill>
                <a:srgbClr val="0000FF"/>
              </a:solidFill>
            </a:endParaRPr>
          </a:p>
          <a:p>
            <a:r>
              <a:rPr lang="fr-FR" sz="2400" dirty="0" smtClean="0"/>
              <a:t>-Rechercher tous </a:t>
            </a:r>
            <a:r>
              <a:rPr lang="fr-FR" sz="2400" dirty="0"/>
              <a:t>les fichiers se terminant par .c dans le répertoire /</a:t>
            </a:r>
            <a:r>
              <a:rPr lang="fr-FR" sz="2400" dirty="0" err="1" smtClean="0"/>
              <a:t>usr</a:t>
            </a:r>
            <a:r>
              <a:rPr lang="fr-FR" sz="2400" dirty="0" smtClean="0"/>
              <a:t>   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find /</a:t>
            </a:r>
            <a:r>
              <a:rPr lang="en-US" sz="2400" dirty="0" err="1">
                <a:solidFill>
                  <a:srgbClr val="0000FF"/>
                </a:solidFill>
              </a:rPr>
              <a:t>usr</a:t>
            </a:r>
            <a:r>
              <a:rPr lang="en-US" sz="2400" dirty="0">
                <a:solidFill>
                  <a:srgbClr val="0000FF"/>
                </a:solidFill>
              </a:rPr>
              <a:t> -name " *.c " -print </a:t>
            </a:r>
            <a:endParaRPr lang="fr-FR" sz="2400" dirty="0" smtClean="0">
              <a:solidFill>
                <a:srgbClr val="0000FF"/>
              </a:solidFill>
            </a:endParaRPr>
          </a:p>
          <a:p>
            <a:r>
              <a:rPr lang="fr-FR" sz="2400" dirty="0" smtClean="0"/>
              <a:t>-Les fichiers </a:t>
            </a:r>
            <a:r>
              <a:rPr lang="fr-FR" sz="2400" dirty="0"/>
              <a:t>modifiés dans les 3 derniers jours dans toute l'arborescence (/): </a:t>
            </a:r>
            <a:r>
              <a:rPr lang="fr-FR" sz="2400" dirty="0" smtClean="0"/>
              <a:t>    </a:t>
            </a:r>
            <a:r>
              <a:rPr lang="fr-FR" sz="2400" dirty="0" err="1" smtClean="0">
                <a:solidFill>
                  <a:srgbClr val="0000FF"/>
                </a:solidFill>
              </a:rPr>
              <a:t>find</a:t>
            </a:r>
            <a:r>
              <a:rPr lang="fr-FR" sz="2400" dirty="0" smtClean="0">
                <a:solidFill>
                  <a:srgbClr val="0000FF"/>
                </a:solidFill>
              </a:rPr>
              <a:t> </a:t>
            </a:r>
            <a:r>
              <a:rPr lang="fr-FR" sz="2400" dirty="0">
                <a:solidFill>
                  <a:srgbClr val="0000FF"/>
                </a:solidFill>
              </a:rPr>
              <a:t>/ -</a:t>
            </a:r>
            <a:r>
              <a:rPr lang="fr-FR" sz="2400" dirty="0" err="1">
                <a:solidFill>
                  <a:srgbClr val="0000FF"/>
                </a:solidFill>
              </a:rPr>
              <a:t>mtime</a:t>
            </a:r>
            <a:r>
              <a:rPr lang="fr-FR" sz="2400" dirty="0">
                <a:solidFill>
                  <a:srgbClr val="0000FF"/>
                </a:solidFill>
              </a:rPr>
              <a:t> 3 -</a:t>
            </a:r>
            <a:r>
              <a:rPr lang="fr-FR" sz="2400" dirty="0" err="1">
                <a:solidFill>
                  <a:srgbClr val="0000FF"/>
                </a:solidFill>
              </a:rPr>
              <a:t>print</a:t>
            </a:r>
            <a:endParaRPr lang="fr-FR" sz="2400" dirty="0">
              <a:solidFill>
                <a:srgbClr val="0000FF"/>
              </a:solidFill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816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733425"/>
            <a:ext cx="8748777" cy="4443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800" dirty="0" smtClean="0"/>
              <a:t>4.</a:t>
            </a:r>
            <a:r>
              <a:rPr sz="2800" dirty="0" err="1" smtClean="0"/>
              <a:t>Utilisation</a:t>
            </a:r>
            <a:r>
              <a:rPr sz="2800" dirty="0" smtClean="0"/>
              <a:t> </a:t>
            </a:r>
            <a:r>
              <a:rPr sz="2800" dirty="0"/>
              <a:t>des flux, des tubes et des</a:t>
            </a:r>
            <a:r>
              <a:rPr sz="2800" spc="-180" dirty="0"/>
              <a:t> </a:t>
            </a:r>
            <a:r>
              <a:rPr sz="2800" dirty="0"/>
              <a:t>redirections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804" y="1862514"/>
            <a:ext cx="9829800" cy="2548132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b="1" dirty="0">
                <a:latin typeface="Arial"/>
                <a:cs typeface="Arial"/>
              </a:rPr>
              <a:t>Description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:</a:t>
            </a:r>
            <a:endParaRPr lang="fr-FR" sz="2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800" spc="-5" dirty="0" err="1" smtClean="0">
                <a:latin typeface="Arial"/>
                <a:cs typeface="Arial"/>
              </a:rPr>
              <a:t>être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 mesure de rediriger des </a:t>
            </a:r>
            <a:r>
              <a:rPr sz="1800" dirty="0">
                <a:latin typeface="Arial"/>
                <a:cs typeface="Arial"/>
              </a:rPr>
              <a:t>flux </a:t>
            </a:r>
            <a:r>
              <a:rPr sz="1800" spc="-5" dirty="0">
                <a:latin typeface="Arial"/>
                <a:cs typeface="Arial"/>
              </a:rPr>
              <a:t>et de les associer pour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lang="fr-FR" sz="1800" spc="-5" dirty="0" smtClean="0">
                <a:latin typeface="Arial"/>
                <a:cs typeface="Arial"/>
              </a:rPr>
              <a:t>traiter </a:t>
            </a:r>
            <a:r>
              <a:rPr lang="fr-FR" sz="1800" spc="-10" dirty="0" smtClean="0">
                <a:latin typeface="Arial"/>
                <a:cs typeface="Arial"/>
              </a:rPr>
              <a:t>efficacement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 données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textuelles.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latin typeface="Arial"/>
                <a:cs typeface="Arial"/>
              </a:rPr>
              <a:t>Termes, </a:t>
            </a:r>
            <a:r>
              <a:rPr sz="1800" b="1" spc="-5" dirty="0">
                <a:latin typeface="Arial"/>
                <a:cs typeface="Arial"/>
              </a:rPr>
              <a:t>fichiers et utilitaires utilisés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637540" algn="l"/>
              </a:tabLst>
            </a:pPr>
            <a:r>
              <a:rPr sz="1800" dirty="0">
                <a:latin typeface="Arial"/>
                <a:cs typeface="Arial"/>
              </a:rPr>
              <a:t>tee</a:t>
            </a:r>
          </a:p>
          <a:p>
            <a:pPr marL="637540" indent="-167640">
              <a:lnSpc>
                <a:spcPct val="100000"/>
              </a:lnSpc>
              <a:buFont typeface="Wingdings"/>
              <a:buChar char=""/>
              <a:tabLst>
                <a:tab pos="637540" algn="l"/>
              </a:tabLst>
            </a:pPr>
            <a:r>
              <a:rPr sz="1800" spc="-10" dirty="0">
                <a:latin typeface="Arial"/>
                <a:cs typeface="Arial"/>
              </a:rPr>
              <a:t>xargs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826" y="1354074"/>
            <a:ext cx="9200515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Les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tubes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5"/>
              </a:spcBef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5" dirty="0">
                <a:solidFill>
                  <a:srgbClr val="B80046"/>
                </a:solidFill>
                <a:latin typeface="Arial"/>
                <a:cs typeface="Arial"/>
              </a:rPr>
              <a:t>Les tubes </a:t>
            </a:r>
            <a:r>
              <a:rPr sz="2200" spc="-5" dirty="0">
                <a:latin typeface="Arial"/>
                <a:cs typeface="Arial"/>
              </a:rPr>
              <a:t>Unix permettent de combiner des commandes en les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utilisant</a:t>
            </a:r>
            <a:endParaRPr sz="22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comme des briques indépendamment de </a:t>
            </a:r>
            <a:r>
              <a:rPr sz="2200" dirty="0">
                <a:latin typeface="Arial"/>
                <a:cs typeface="Arial"/>
              </a:rPr>
              <a:t>leur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provenance.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234950" indent="-222885">
              <a:lnSpc>
                <a:spcPts val="2590"/>
              </a:lnSpc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5" dirty="0">
                <a:latin typeface="Arial"/>
                <a:cs typeface="Arial"/>
              </a:rPr>
              <a:t>TROIS types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d'entèes/sorties</a:t>
            </a:r>
            <a:endParaRPr sz="2200" dirty="0">
              <a:latin typeface="Arial"/>
              <a:cs typeface="Arial"/>
            </a:endParaRPr>
          </a:p>
          <a:p>
            <a:pPr marL="673735" lvl="1" indent="-204470">
              <a:lnSpc>
                <a:spcPts val="2590"/>
              </a:lnSpc>
              <a:buFont typeface="Wingdings"/>
              <a:buChar char=""/>
              <a:tabLst>
                <a:tab pos="674370" algn="l"/>
              </a:tabLst>
            </a:pPr>
            <a:r>
              <a:rPr sz="2200" spc="-5" dirty="0">
                <a:latin typeface="Arial"/>
                <a:cs typeface="Arial"/>
              </a:rPr>
              <a:t>Entrée standard 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b="1" dirty="0">
                <a:solidFill>
                  <a:srgbClr val="B80046"/>
                </a:solidFill>
                <a:latin typeface="Arial"/>
                <a:cs typeface="Arial"/>
              </a:rPr>
              <a:t>stdin</a:t>
            </a:r>
            <a:r>
              <a:rPr sz="2200" dirty="0">
                <a:latin typeface="Arial"/>
                <a:cs typeface="Arial"/>
              </a:rPr>
              <a:t>) </a:t>
            </a:r>
            <a:r>
              <a:rPr sz="2200" spc="-5" dirty="0">
                <a:latin typeface="Arial"/>
                <a:cs typeface="Arial"/>
              </a:rPr>
              <a:t>: Descripteur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B80046"/>
                </a:solidFill>
                <a:latin typeface="Arial"/>
                <a:cs typeface="Arial"/>
              </a:rPr>
              <a:t>0</a:t>
            </a:r>
            <a:endParaRPr sz="2200" dirty="0">
              <a:latin typeface="Arial"/>
              <a:cs typeface="Arial"/>
            </a:endParaRPr>
          </a:p>
          <a:p>
            <a:pPr marL="673735" lvl="1" indent="-204470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674370" algn="l"/>
              </a:tabLst>
            </a:pPr>
            <a:r>
              <a:rPr sz="2200" spc="-5" dirty="0">
                <a:latin typeface="Arial"/>
                <a:cs typeface="Arial"/>
              </a:rPr>
              <a:t>Sortie standard 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b="1" dirty="0">
                <a:solidFill>
                  <a:srgbClr val="B80046"/>
                </a:solidFill>
                <a:latin typeface="Arial"/>
                <a:cs typeface="Arial"/>
              </a:rPr>
              <a:t>stdout</a:t>
            </a:r>
            <a:r>
              <a:rPr sz="2200" dirty="0">
                <a:latin typeface="Arial"/>
                <a:cs typeface="Arial"/>
              </a:rPr>
              <a:t>) </a:t>
            </a:r>
            <a:r>
              <a:rPr sz="2200" spc="-5" dirty="0">
                <a:latin typeface="Arial"/>
                <a:cs typeface="Arial"/>
              </a:rPr>
              <a:t>: Descripteur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B80046"/>
                </a:solidFill>
                <a:latin typeface="Arial"/>
                <a:cs typeface="Arial"/>
              </a:rPr>
              <a:t>1</a:t>
            </a:r>
            <a:endParaRPr sz="2200" dirty="0">
              <a:latin typeface="Arial"/>
              <a:cs typeface="Arial"/>
            </a:endParaRPr>
          </a:p>
          <a:p>
            <a:pPr marL="673735" lvl="1" indent="-204470">
              <a:lnSpc>
                <a:spcPct val="100000"/>
              </a:lnSpc>
              <a:spcBef>
                <a:spcPts val="70"/>
              </a:spcBef>
              <a:buFont typeface="Wingdings"/>
              <a:buChar char=""/>
              <a:tabLst>
                <a:tab pos="674370" algn="l"/>
              </a:tabLst>
            </a:pPr>
            <a:r>
              <a:rPr sz="2200" spc="-5" dirty="0">
                <a:latin typeface="Arial"/>
                <a:cs typeface="Arial"/>
              </a:rPr>
              <a:t>Sortie d'erreur standard (</a:t>
            </a:r>
            <a:r>
              <a:rPr sz="2200" b="1" spc="-5" dirty="0">
                <a:solidFill>
                  <a:srgbClr val="B80046"/>
                </a:solidFill>
                <a:latin typeface="Arial"/>
                <a:cs typeface="Arial"/>
              </a:rPr>
              <a:t>stderr</a:t>
            </a:r>
            <a:r>
              <a:rPr sz="2200" spc="-5" dirty="0">
                <a:latin typeface="Arial"/>
                <a:cs typeface="Arial"/>
              </a:rPr>
              <a:t>) : </a:t>
            </a:r>
            <a:r>
              <a:rPr sz="2200" dirty="0" err="1">
                <a:latin typeface="Arial"/>
                <a:cs typeface="Arial"/>
              </a:rPr>
              <a:t>Descripteur</a:t>
            </a:r>
            <a:r>
              <a:rPr sz="2200" spc="95" dirty="0">
                <a:latin typeface="Arial"/>
                <a:cs typeface="Arial"/>
              </a:rPr>
              <a:t> </a:t>
            </a:r>
            <a:r>
              <a:rPr sz="2200" b="1" spc="-5" dirty="0" smtClean="0">
                <a:solidFill>
                  <a:srgbClr val="B80046"/>
                </a:solidFill>
                <a:latin typeface="Arial"/>
                <a:cs typeface="Arial"/>
              </a:rPr>
              <a:t>2</a:t>
            </a:r>
            <a:endParaRPr lang="fr-FR" sz="2200" b="1" spc="-5" dirty="0" smtClean="0">
              <a:solidFill>
                <a:srgbClr val="B80046"/>
              </a:solidFill>
              <a:latin typeface="Arial"/>
              <a:cs typeface="Arial"/>
            </a:endParaRPr>
          </a:p>
          <a:p>
            <a:pPr marL="673735" lvl="1" indent="-204470">
              <a:lnSpc>
                <a:spcPct val="100000"/>
              </a:lnSpc>
              <a:spcBef>
                <a:spcPts val="70"/>
              </a:spcBef>
              <a:buFont typeface="Wingdings"/>
              <a:buChar char=""/>
              <a:tabLst>
                <a:tab pos="674370" algn="l"/>
              </a:tabLst>
            </a:pPr>
            <a:endParaRPr lang="fr-FR" sz="2200" b="1" spc="-5" dirty="0">
              <a:solidFill>
                <a:srgbClr val="B80046"/>
              </a:solidFill>
              <a:latin typeface="Arial"/>
              <a:cs typeface="Arial"/>
            </a:endParaRPr>
          </a:p>
          <a:p>
            <a:pPr marL="673735" lvl="1" indent="-204470">
              <a:lnSpc>
                <a:spcPct val="100000"/>
              </a:lnSpc>
              <a:spcBef>
                <a:spcPts val="70"/>
              </a:spcBef>
              <a:buFont typeface="Wingdings"/>
              <a:buChar char=""/>
              <a:tabLst>
                <a:tab pos="674370" algn="l"/>
              </a:tabLst>
            </a:pPr>
            <a:endParaRPr lang="fr-FR" sz="2200" b="1" spc="-5" dirty="0" smtClean="0">
              <a:solidFill>
                <a:srgbClr val="B80046"/>
              </a:solidFill>
              <a:latin typeface="Arial"/>
              <a:cs typeface="Arial"/>
            </a:endParaRPr>
          </a:p>
          <a:p>
            <a:pPr marL="673735" lvl="1" indent="-204470">
              <a:lnSpc>
                <a:spcPct val="100000"/>
              </a:lnSpc>
              <a:spcBef>
                <a:spcPts val="70"/>
              </a:spcBef>
              <a:buFont typeface="Wingdings"/>
              <a:buChar char=""/>
              <a:tabLst>
                <a:tab pos="674370" algn="l"/>
              </a:tabLst>
            </a:pPr>
            <a:endParaRPr lang="fr-FR" sz="2200" b="1" spc="-5" dirty="0">
              <a:solidFill>
                <a:srgbClr val="B80046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70"/>
              </a:spcBef>
              <a:tabLst>
                <a:tab pos="674370" algn="l"/>
              </a:tabLst>
            </a:pPr>
            <a:endParaRPr lang="fr-FR" sz="2200" b="1" spc="-5" dirty="0" smtClean="0">
              <a:solidFill>
                <a:srgbClr val="B80046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70"/>
              </a:spcBef>
              <a:tabLst>
                <a:tab pos="674370" algn="l"/>
              </a:tabLst>
            </a:pPr>
            <a:endParaRPr lang="fr-FR" sz="2200" b="1" spc="-5" dirty="0">
              <a:solidFill>
                <a:srgbClr val="B80046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70"/>
              </a:spcBef>
              <a:tabLst>
                <a:tab pos="674370" algn="l"/>
              </a:tabLst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54074"/>
            <a:ext cx="2768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Redirection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68559"/>
              </p:ext>
            </p:extLst>
          </p:nvPr>
        </p:nvGraphicFramePr>
        <p:xfrm>
          <a:off x="390486" y="2028825"/>
          <a:ext cx="9299614" cy="4520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3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4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Fonction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redirection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Syntaxe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4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Envoyer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stdout vers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$ cmd &gt; file ou $ cmd 1&gt;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Envoyer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stderr vers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$ cmd 2&gt;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4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Envoyer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stdout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stderr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vers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$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cmd &gt;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2&gt;&amp;1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Envoyer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stdout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vers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file1 et </a:t>
                      </a:r>
                      <a:r>
                        <a:rPr sz="1800" spc="-5" dirty="0" err="1">
                          <a:latin typeface="Arial"/>
                          <a:cs typeface="Arial"/>
                        </a:rPr>
                        <a:t>stderr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 err="1" smtClean="0">
                          <a:latin typeface="Arial"/>
                          <a:cs typeface="Arial"/>
                        </a:rPr>
                        <a:t>vers</a:t>
                      </a:r>
                      <a:r>
                        <a:rPr lang="fr-FR" sz="18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 smtClean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$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cmd &gt;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file1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2&gt;file2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4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Recevoir stdinà partie de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$cmd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4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Ajouter stdouàt la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du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$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cmd &gt;&gt;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 ou $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cmd 1&gt;&gt;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4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Envoyer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stderrà la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du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$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cmd 2&gt;&gt;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4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Envoyer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stdout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stderàr l a fin du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$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cmd &gt;&gt;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2&gt;&amp;1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198" y="1389634"/>
            <a:ext cx="9505950" cy="5075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Les </a:t>
            </a:r>
            <a:r>
              <a:rPr sz="2800" b="1" dirty="0">
                <a:latin typeface="Arial"/>
                <a:cs typeface="Arial"/>
              </a:rPr>
              <a:t>tubes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(pipe)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Arial"/>
              <a:cs typeface="Arial"/>
            </a:endParaRPr>
          </a:p>
          <a:p>
            <a:pPr marL="311150" indent="-299085">
              <a:lnSpc>
                <a:spcPct val="100000"/>
              </a:lnSpc>
              <a:buFont typeface="Wingdings"/>
              <a:buChar char=""/>
              <a:tabLst>
                <a:tab pos="311785" algn="l"/>
              </a:tabLst>
            </a:pPr>
            <a:r>
              <a:rPr sz="2200" spc="-5" dirty="0">
                <a:latin typeface="Arial"/>
                <a:cs typeface="Arial"/>
              </a:rPr>
              <a:t>La sortie d'une commande devient l'entrée d'une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autre.</a:t>
            </a:r>
            <a:endParaRPr sz="2200" dirty="0">
              <a:latin typeface="Arial"/>
              <a:cs typeface="Arial"/>
            </a:endParaRPr>
          </a:p>
          <a:p>
            <a:pPr marL="88900" marR="5080" indent="-76200">
              <a:lnSpc>
                <a:spcPct val="100000"/>
              </a:lnSpc>
              <a:buFont typeface="Wingdings"/>
              <a:buChar char=""/>
              <a:tabLst>
                <a:tab pos="307340" algn="l"/>
              </a:tabLst>
            </a:pPr>
            <a:r>
              <a:rPr sz="2200" spc="-20" dirty="0">
                <a:latin typeface="Arial"/>
                <a:cs typeface="Arial"/>
              </a:rPr>
              <a:t>Tubes </a:t>
            </a:r>
            <a:r>
              <a:rPr sz="2200" spc="-5" dirty="0">
                <a:latin typeface="Arial"/>
                <a:cs typeface="Arial"/>
              </a:rPr>
              <a:t>et redirections peuvent être combinées sur une ligne de commande  selon les résultats qu'on veut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obtenir.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216535" indent="-204470">
              <a:lnSpc>
                <a:spcPts val="2590"/>
              </a:lnSpc>
              <a:buFont typeface="Wingdings"/>
              <a:buChar char=""/>
              <a:tabLst>
                <a:tab pos="217170" algn="l"/>
              </a:tabLst>
            </a:pPr>
            <a:r>
              <a:rPr sz="2200" spc="-5" dirty="0">
                <a:latin typeface="Arial"/>
                <a:cs typeface="Arial"/>
              </a:rPr>
              <a:t>Pipe stdout de cmd1 vers cmd2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cmd1 |</a:t>
            </a:r>
            <a:r>
              <a:rPr sz="2200" b="1" spc="-1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cmd2</a:t>
            </a:r>
            <a:endParaRPr sz="2200" dirty="0">
              <a:latin typeface="Arial"/>
              <a:cs typeface="Arial"/>
            </a:endParaRPr>
          </a:p>
          <a:p>
            <a:pPr marL="216535" indent="-204470">
              <a:lnSpc>
                <a:spcPts val="2590"/>
              </a:lnSpc>
              <a:spcBef>
                <a:spcPts val="180"/>
              </a:spcBef>
              <a:buFont typeface="Wingdings"/>
              <a:buChar char=""/>
              <a:tabLst>
                <a:tab pos="217170" algn="l"/>
              </a:tabLst>
            </a:pPr>
            <a:r>
              <a:rPr sz="2200" spc="-5" dirty="0">
                <a:latin typeface="Arial"/>
                <a:cs typeface="Arial"/>
              </a:rPr>
              <a:t>Pipe stdout et stderr de cmd1 vers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cmd2.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cmd1 2&gt;&amp;1 |</a:t>
            </a:r>
            <a:r>
              <a:rPr sz="2200" b="1" spc="1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cmd2</a:t>
            </a:r>
            <a:endParaRPr sz="2200" dirty="0">
              <a:latin typeface="Arial"/>
              <a:cs typeface="Arial"/>
            </a:endParaRPr>
          </a:p>
          <a:p>
            <a:pPr marL="201930" marR="146050" indent="-20193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201930" algn="l"/>
              </a:tabLst>
            </a:pPr>
            <a:r>
              <a:rPr sz="2200" spc="-10" dirty="0">
                <a:latin typeface="Arial"/>
                <a:cs typeface="Arial"/>
              </a:rPr>
              <a:t>Afficher </a:t>
            </a:r>
            <a:r>
              <a:rPr sz="2200" spc="-5" dirty="0">
                <a:latin typeface="Arial"/>
                <a:cs typeface="Arial"/>
              </a:rPr>
              <a:t>les 6 premières lignes du fichier </a:t>
            </a:r>
            <a:r>
              <a:rPr sz="2200" dirty="0">
                <a:latin typeface="Arial"/>
                <a:cs typeface="Arial"/>
              </a:rPr>
              <a:t>/etc/passwdune </a:t>
            </a:r>
            <a:r>
              <a:rPr sz="2200" spc="-5" dirty="0">
                <a:latin typeface="Arial"/>
                <a:cs typeface="Arial"/>
              </a:rPr>
              <a:t>fois ce fichier trié  par ordre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alphabétique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ts val="2545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sort </a:t>
            </a:r>
            <a:r>
              <a:rPr sz="2200" b="1" dirty="0">
                <a:solidFill>
                  <a:srgbClr val="280099"/>
                </a:solidFill>
                <a:latin typeface="Arial"/>
                <a:cs typeface="Arial"/>
              </a:rPr>
              <a:t>/etc/passwd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| head</a:t>
            </a:r>
            <a:r>
              <a:rPr sz="2200" b="1" spc="4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-6</a:t>
            </a:r>
            <a:endParaRPr sz="2200" dirty="0">
              <a:latin typeface="Arial"/>
              <a:cs typeface="Arial"/>
            </a:endParaRPr>
          </a:p>
          <a:p>
            <a:pPr marL="216535" indent="-204470">
              <a:lnSpc>
                <a:spcPct val="100000"/>
              </a:lnSpc>
              <a:spcBef>
                <a:spcPts val="180"/>
              </a:spcBef>
              <a:buFont typeface="Wingdings"/>
              <a:buChar char=""/>
              <a:tabLst>
                <a:tab pos="217170" algn="l"/>
              </a:tabLst>
            </a:pPr>
            <a:r>
              <a:rPr sz="2200" spc="-5" dirty="0">
                <a:latin typeface="Arial"/>
                <a:cs typeface="Arial"/>
              </a:rPr>
              <a:t>La commande tee permet de dupliquer le flux de données en sortie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sort </a:t>
            </a:r>
            <a:r>
              <a:rPr sz="2200" b="1" dirty="0">
                <a:solidFill>
                  <a:srgbClr val="280099"/>
                </a:solidFill>
                <a:latin typeface="Arial"/>
                <a:cs typeface="Arial"/>
              </a:rPr>
              <a:t>/etc/passwd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| tee res1 | head</a:t>
            </a:r>
            <a:r>
              <a:rPr sz="2200" b="1" spc="7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-6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804" y="1338199"/>
            <a:ext cx="9632696" cy="624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La commande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 dirty="0">
              <a:latin typeface="Arial"/>
              <a:cs typeface="Arial"/>
            </a:endParaRPr>
          </a:p>
          <a:p>
            <a:pPr marL="255270" indent="-243204">
              <a:lnSpc>
                <a:spcPct val="100000"/>
              </a:lnSpc>
              <a:spcBef>
                <a:spcPts val="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Arial"/>
                <a:cs typeface="Arial"/>
              </a:rPr>
              <a:t>permet de dupliquer le </a:t>
            </a:r>
            <a:r>
              <a:rPr sz="2400" dirty="0">
                <a:latin typeface="Arial"/>
                <a:cs typeface="Arial"/>
              </a:rPr>
              <a:t>flux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données.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Exemples</a:t>
            </a:r>
            <a:r>
              <a:rPr sz="2200" b="1" spc="-8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469900" marR="44894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$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cat </a:t>
            </a: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/etc/passwd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| cut -d: -f1 | tee </a:t>
            </a: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users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| </a:t>
            </a:r>
            <a:r>
              <a:rPr sz="1800" spc="-25" dirty="0">
                <a:solidFill>
                  <a:srgbClr val="1F487C"/>
                </a:solidFill>
                <a:latin typeface="Arial"/>
                <a:cs typeface="Arial"/>
              </a:rPr>
              <a:t>wc </a:t>
            </a: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-l  </a:t>
            </a:r>
            <a:r>
              <a:rPr sz="1800" spc="-10" dirty="0">
                <a:solidFill>
                  <a:srgbClr val="1F487C"/>
                </a:solidFill>
                <a:latin typeface="Arial"/>
                <a:cs typeface="Arial"/>
              </a:rPr>
              <a:t>65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469900" marR="4029710">
              <a:lnSpc>
                <a:spcPct val="100000"/>
              </a:lnSpc>
            </a:pP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$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cat</a:t>
            </a:r>
            <a:r>
              <a:rPr sz="1800" spc="-8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users  root  </a:t>
            </a:r>
            <a:r>
              <a:rPr sz="1800" spc="-10" dirty="0">
                <a:solidFill>
                  <a:srgbClr val="1F487C"/>
                </a:solidFill>
                <a:latin typeface="Arial"/>
                <a:cs typeface="Arial"/>
              </a:rPr>
              <a:t>nobody  </a:t>
            </a:r>
            <a:r>
              <a:rPr sz="1800" spc="-10" dirty="0" err="1">
                <a:solidFill>
                  <a:srgbClr val="1F487C"/>
                </a:solidFill>
                <a:latin typeface="Arial"/>
                <a:cs typeface="Arial"/>
              </a:rPr>
              <a:t>nobodyV</a:t>
            </a:r>
            <a:r>
              <a:rPr sz="1800" spc="-10" dirty="0">
                <a:solidFill>
                  <a:srgbClr val="1F487C"/>
                </a:solidFill>
                <a:latin typeface="Arial"/>
                <a:cs typeface="Arial"/>
              </a:rPr>
              <a:t>  </a:t>
            </a:r>
            <a:r>
              <a:rPr sz="1800" spc="-5" dirty="0" smtClean="0">
                <a:solidFill>
                  <a:srgbClr val="1F487C"/>
                </a:solidFill>
                <a:latin typeface="Arial"/>
                <a:cs typeface="Arial"/>
              </a:rPr>
              <a:t>daemon</a:t>
            </a:r>
            <a:endParaRPr lang="fr-FR" sz="1800" spc="-5" dirty="0" smtClean="0">
              <a:solidFill>
                <a:srgbClr val="1F487C"/>
              </a:solidFill>
              <a:latin typeface="Arial"/>
              <a:cs typeface="Arial"/>
            </a:endParaRPr>
          </a:p>
          <a:p>
            <a:pPr marL="469900" marR="4029710">
              <a:lnSpc>
                <a:spcPct val="100000"/>
              </a:lnSpc>
            </a:pPr>
            <a:endParaRPr lang="fr-FR" spc="-5" dirty="0">
              <a:solidFill>
                <a:srgbClr val="1F487C"/>
              </a:solidFill>
              <a:latin typeface="Arial"/>
              <a:cs typeface="Arial"/>
            </a:endParaRPr>
          </a:p>
          <a:p>
            <a:pPr marL="469900" marR="4029710">
              <a:lnSpc>
                <a:spcPct val="100000"/>
              </a:lnSpc>
            </a:pPr>
            <a:endParaRPr lang="fr-FR" sz="1800" spc="-5" dirty="0" smtClean="0">
              <a:solidFill>
                <a:srgbClr val="1F487C"/>
              </a:solidFill>
              <a:latin typeface="Arial"/>
              <a:cs typeface="Arial"/>
            </a:endParaRPr>
          </a:p>
          <a:p>
            <a:pPr marL="469900" marR="4029710">
              <a:lnSpc>
                <a:spcPct val="100000"/>
              </a:lnSpc>
            </a:pPr>
            <a:endParaRPr lang="fr-FR" spc="-5" dirty="0">
              <a:solidFill>
                <a:srgbClr val="1F487C"/>
              </a:solidFill>
              <a:latin typeface="Arial"/>
              <a:cs typeface="Arial"/>
            </a:endParaRPr>
          </a:p>
          <a:p>
            <a:pPr marL="469900" marR="4029710">
              <a:lnSpc>
                <a:spcPct val="100000"/>
              </a:lnSpc>
            </a:pPr>
            <a:endParaRPr lang="fr-FR" sz="1800" spc="-5" dirty="0" smtClean="0">
              <a:solidFill>
                <a:srgbClr val="1F487C"/>
              </a:solidFill>
              <a:latin typeface="Arial"/>
              <a:cs typeface="Arial"/>
            </a:endParaRPr>
          </a:p>
          <a:p>
            <a:pPr marL="469900" marR="4029710">
              <a:lnSpc>
                <a:spcPct val="100000"/>
              </a:lnSpc>
            </a:pPr>
            <a:endParaRPr lang="fr-FR" spc="-5" dirty="0">
              <a:solidFill>
                <a:srgbClr val="1F487C"/>
              </a:solidFill>
              <a:latin typeface="Arial"/>
              <a:cs typeface="Arial"/>
            </a:endParaRPr>
          </a:p>
          <a:p>
            <a:pPr marL="469900" marR="4029710">
              <a:lnSpc>
                <a:spcPct val="100000"/>
              </a:lnSpc>
            </a:pPr>
            <a:endParaRPr lang="fr-FR" sz="1800" spc="-5" dirty="0" smtClean="0">
              <a:solidFill>
                <a:srgbClr val="1F487C"/>
              </a:solidFill>
              <a:latin typeface="Arial"/>
              <a:cs typeface="Arial"/>
            </a:endParaRPr>
          </a:p>
          <a:p>
            <a:pPr marL="469900" marR="4029710">
              <a:lnSpc>
                <a:spcPct val="100000"/>
              </a:lnSpc>
            </a:pPr>
            <a:endParaRPr lang="fr-FR" spc="-5" dirty="0">
              <a:solidFill>
                <a:srgbClr val="1F487C"/>
              </a:solidFill>
              <a:latin typeface="Arial"/>
              <a:cs typeface="Arial"/>
            </a:endParaRPr>
          </a:p>
          <a:p>
            <a:pPr marL="469900" marR="4029710">
              <a:lnSpc>
                <a:spcPct val="100000"/>
              </a:lnSpc>
            </a:pPr>
            <a:endParaRPr lang="fr-FR" sz="1800" spc="-5" dirty="0" smtClean="0">
              <a:solidFill>
                <a:srgbClr val="1F487C"/>
              </a:solidFill>
              <a:latin typeface="Arial"/>
              <a:cs typeface="Arial"/>
            </a:endParaRPr>
          </a:p>
          <a:p>
            <a:pPr marL="469900" marR="4029710">
              <a:lnSpc>
                <a:spcPct val="100000"/>
              </a:lnSpc>
            </a:pPr>
            <a:endParaRPr lang="fr-FR" spc="-5" dirty="0">
              <a:solidFill>
                <a:srgbClr val="1F487C"/>
              </a:solidFill>
              <a:latin typeface="Arial"/>
              <a:cs typeface="Arial"/>
            </a:endParaRPr>
          </a:p>
          <a:p>
            <a:pPr marL="469900" marR="4029710">
              <a:lnSpc>
                <a:spcPct val="100000"/>
              </a:lnSpc>
            </a:pPr>
            <a:endParaRPr lang="fr-FR" sz="1800" spc="-5" dirty="0" smtClean="0">
              <a:solidFill>
                <a:srgbClr val="1F487C"/>
              </a:solidFill>
              <a:latin typeface="Arial"/>
              <a:cs typeface="Arial"/>
            </a:endParaRPr>
          </a:p>
          <a:p>
            <a:pPr marL="469900" marR="4029710">
              <a:lnSpc>
                <a:spcPct val="100000"/>
              </a:lnSpc>
            </a:pPr>
            <a:endParaRPr lang="fr-FR" spc="-5" dirty="0">
              <a:solidFill>
                <a:srgbClr val="1F487C"/>
              </a:solidFill>
              <a:latin typeface="Arial"/>
              <a:cs typeface="Arial"/>
            </a:endParaRPr>
          </a:p>
          <a:p>
            <a:pPr marL="469900" marR="402971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9804" y="1775053"/>
            <a:ext cx="9632696" cy="477310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Arial"/>
                <a:cs typeface="Arial"/>
              </a:rPr>
              <a:t>Description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:</a:t>
            </a:r>
            <a:endParaRPr lang="fr-FR" sz="2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lang="fr-FR" sz="2000" dirty="0" smtClean="0">
                <a:latin typeface="Arial"/>
                <a:cs typeface="Arial"/>
              </a:rPr>
              <a:t>E</a:t>
            </a:r>
            <a:r>
              <a:rPr sz="2000" dirty="0" smtClean="0">
                <a:latin typeface="Arial"/>
                <a:cs typeface="Arial"/>
              </a:rPr>
              <a:t>tre </a:t>
            </a:r>
            <a:r>
              <a:rPr sz="2000" dirty="0">
                <a:latin typeface="Arial"/>
                <a:cs typeface="Arial"/>
              </a:rPr>
              <a:t>en mesure d'interagir avec des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shells  et des commandes à partir de </a:t>
            </a:r>
            <a:r>
              <a:rPr sz="2000" spc="-5" dirty="0">
                <a:latin typeface="Arial"/>
                <a:cs typeface="Arial"/>
              </a:rPr>
              <a:t>la </a:t>
            </a:r>
            <a:r>
              <a:rPr sz="2000" dirty="0">
                <a:latin typeface="Arial"/>
                <a:cs typeface="Arial"/>
              </a:rPr>
              <a:t>ligne de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commande.</a:t>
            </a: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b="1" spc="-25" dirty="0" smtClean="0">
                <a:latin typeface="Arial"/>
                <a:cs typeface="Arial"/>
              </a:rPr>
              <a:t>Termes</a:t>
            </a:r>
            <a:r>
              <a:rPr sz="1800" b="1" spc="-25" dirty="0">
                <a:latin typeface="Arial"/>
                <a:cs typeface="Arial"/>
              </a:rPr>
              <a:t>, </a:t>
            </a:r>
            <a:r>
              <a:rPr sz="1800" b="1" spc="-5" dirty="0">
                <a:latin typeface="Arial"/>
                <a:cs typeface="Arial"/>
              </a:rPr>
              <a:t>fichiers et utilitaires utilisés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637540" algn="l"/>
              </a:tabLst>
            </a:pPr>
            <a:r>
              <a:rPr sz="1800" spc="-5" dirty="0">
                <a:latin typeface="Arial"/>
                <a:cs typeface="Arial"/>
              </a:rPr>
              <a:t>bash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buFont typeface="Wingdings"/>
              <a:buChar char=""/>
              <a:tabLst>
                <a:tab pos="637540" algn="l"/>
              </a:tabLst>
            </a:pPr>
            <a:r>
              <a:rPr sz="1800" spc="-5" dirty="0">
                <a:latin typeface="Arial"/>
                <a:cs typeface="Arial"/>
              </a:rPr>
              <a:t>echo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buFont typeface="Wingdings"/>
              <a:buChar char=""/>
              <a:tabLst>
                <a:tab pos="637540" algn="l"/>
              </a:tabLst>
            </a:pPr>
            <a:r>
              <a:rPr sz="1800" spc="-10" dirty="0">
                <a:latin typeface="Arial"/>
                <a:cs typeface="Arial"/>
              </a:rPr>
              <a:t>env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37540" algn="l"/>
              </a:tabLst>
            </a:pPr>
            <a:r>
              <a:rPr sz="1800" spc="-5" dirty="0">
                <a:latin typeface="Arial"/>
                <a:cs typeface="Arial"/>
              </a:rPr>
              <a:t>man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buFont typeface="Wingdings"/>
              <a:buChar char=""/>
              <a:tabLst>
                <a:tab pos="637540" algn="l"/>
              </a:tabLst>
            </a:pPr>
            <a:r>
              <a:rPr sz="1800" spc="-10" dirty="0">
                <a:latin typeface="Arial"/>
                <a:cs typeface="Arial"/>
              </a:rPr>
              <a:t>export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buFont typeface="Wingdings"/>
              <a:buChar char=""/>
              <a:tabLst>
                <a:tab pos="637540" algn="l"/>
              </a:tabLst>
            </a:pPr>
            <a:r>
              <a:rPr sz="1800" spc="-20" dirty="0">
                <a:latin typeface="Arial"/>
                <a:cs typeface="Arial"/>
              </a:rPr>
              <a:t>pwd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buFont typeface="Wingdings"/>
              <a:buChar char=""/>
              <a:tabLst>
                <a:tab pos="637540" algn="l"/>
              </a:tabLst>
            </a:pPr>
            <a:r>
              <a:rPr lang="fr-FR" spc="-5" dirty="0">
                <a:latin typeface="Arial"/>
                <a:cs typeface="Arial"/>
              </a:rPr>
              <a:t>s</a:t>
            </a:r>
            <a:r>
              <a:rPr sz="1800" spc="-5" dirty="0" smtClean="0">
                <a:latin typeface="Arial"/>
                <a:cs typeface="Arial"/>
              </a:rPr>
              <a:t>et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buFont typeface="Wingdings"/>
              <a:buChar char=""/>
              <a:tabLst>
                <a:tab pos="637540" algn="l"/>
              </a:tabLst>
            </a:pPr>
            <a:r>
              <a:rPr sz="1800" spc="-5" dirty="0">
                <a:latin typeface="Arial"/>
                <a:cs typeface="Arial"/>
              </a:rPr>
              <a:t>unset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buFont typeface="Wingdings"/>
              <a:buChar char=""/>
              <a:tabLst>
                <a:tab pos="637540" algn="l"/>
              </a:tabLst>
            </a:pPr>
            <a:r>
              <a:rPr sz="1800" spc="-5" dirty="0">
                <a:latin typeface="Arial"/>
                <a:cs typeface="Arial"/>
              </a:rPr>
              <a:t>uname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buFont typeface="Wingdings"/>
              <a:buChar char=""/>
              <a:tabLst>
                <a:tab pos="637540" algn="l"/>
              </a:tabLst>
            </a:pPr>
            <a:r>
              <a:rPr sz="1800" spc="-5" dirty="0">
                <a:latin typeface="Arial"/>
                <a:cs typeface="Arial"/>
              </a:rPr>
              <a:t>history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buFont typeface="Wingdings"/>
              <a:buChar char=""/>
              <a:tabLst>
                <a:tab pos="637540" algn="l"/>
              </a:tabLst>
            </a:pPr>
            <a:r>
              <a:rPr sz="1800" spc="-5" dirty="0">
                <a:latin typeface="Arial"/>
                <a:cs typeface="Arial"/>
              </a:rPr>
              <a:t>.bash_history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5"/>
          <p:cNvSpPr txBox="1">
            <a:spLocks noGrp="1"/>
          </p:cNvSpPr>
          <p:nvPr>
            <p:ph type="title"/>
          </p:nvPr>
        </p:nvSpPr>
        <p:spPr>
          <a:xfrm>
            <a:off x="416052" y="657225"/>
            <a:ext cx="9220199" cy="6553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222250" rIns="0" bIns="0" rtlCol="0" anchor="t">
            <a:spAutoFit/>
          </a:bodyPr>
          <a:lstStyle/>
          <a:p>
            <a:pPr marL="73660">
              <a:lnSpc>
                <a:spcPct val="100000"/>
              </a:lnSpc>
              <a:spcBef>
                <a:spcPts val="1750"/>
              </a:spcBef>
            </a:pPr>
            <a:r>
              <a:rPr sz="2800" dirty="0" smtClean="0">
                <a:latin typeface="Arial"/>
                <a:cs typeface="Arial"/>
              </a:rPr>
              <a:t>1</a:t>
            </a:r>
            <a:r>
              <a:rPr lang="fr-FR" sz="2800" dirty="0" smtClean="0">
                <a:latin typeface="Arial"/>
                <a:cs typeface="Arial"/>
              </a:rPr>
              <a:t>.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lang="fr-FR" sz="2800" spc="-15" dirty="0" smtClean="0">
                <a:latin typeface="Arial"/>
                <a:cs typeface="Arial"/>
              </a:rPr>
              <a:t>Travailler</a:t>
            </a:r>
            <a:r>
              <a:rPr sz="2800" spc="-15" dirty="0" smtClean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en ligne de</a:t>
            </a:r>
            <a:r>
              <a:rPr sz="2800" spc="-180" dirty="0" smtClean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commande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38199"/>
            <a:ext cx="3987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La commande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xargs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2377516"/>
            <a:ext cx="9632696" cy="39594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11785" algn="l"/>
              </a:tabLst>
            </a:pPr>
            <a:r>
              <a:rPr sz="2200" spc="-5" dirty="0">
                <a:latin typeface="Arial"/>
                <a:cs typeface="Arial"/>
              </a:rPr>
              <a:t>Permet de passer en arguments de la commande cmd2, le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résultat</a:t>
            </a:r>
            <a:endParaRPr sz="22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de la commande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cmd1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solidFill>
                  <a:srgbClr val="B80046"/>
                </a:solidFill>
                <a:latin typeface="Arial"/>
                <a:cs typeface="Arial"/>
              </a:rPr>
              <a:t>cmd1 </a:t>
            </a:r>
            <a:r>
              <a:rPr sz="1800" b="1" dirty="0">
                <a:solidFill>
                  <a:srgbClr val="B80046"/>
                </a:solidFill>
                <a:latin typeface="Arial"/>
                <a:cs typeface="Arial"/>
              </a:rPr>
              <a:t>| </a:t>
            </a:r>
            <a:r>
              <a:rPr sz="1800" b="1" spc="-5" dirty="0">
                <a:solidFill>
                  <a:srgbClr val="B80046"/>
                </a:solidFill>
                <a:latin typeface="Arial"/>
                <a:cs typeface="Arial"/>
              </a:rPr>
              <a:t>xargs</a:t>
            </a:r>
            <a:r>
              <a:rPr sz="1800" b="1" spc="-20" dirty="0">
                <a:solidFill>
                  <a:srgbClr val="B8004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80046"/>
                </a:solidFill>
                <a:latin typeface="Arial"/>
                <a:cs typeface="Arial"/>
              </a:rPr>
              <a:t>cmd2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Exemples</a:t>
            </a:r>
            <a:r>
              <a:rPr sz="2200" b="1" spc="-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$ find /tmp -name core </a:t>
            </a:r>
            <a:r>
              <a:rPr sz="2200" b="1" spc="-10" dirty="0">
                <a:solidFill>
                  <a:srgbClr val="1F487C"/>
                </a:solidFill>
                <a:latin typeface="Arial"/>
                <a:cs typeface="Arial"/>
              </a:rPr>
              <a:t>-type </a:t>
            </a: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f -print | xargs /bin/rm</a:t>
            </a:r>
            <a:r>
              <a:rPr sz="2200" b="1" spc="2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-f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$ find /etc/ -name *.conf | xargs grep</a:t>
            </a:r>
            <a:r>
              <a:rPr sz="2200" b="1" spc="12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'Linux</a:t>
            </a:r>
            <a:r>
              <a:rPr sz="2200" b="1" spc="-5" dirty="0" smtClean="0">
                <a:solidFill>
                  <a:srgbClr val="1F487C"/>
                </a:solidFill>
                <a:latin typeface="Arial"/>
                <a:cs typeface="Arial"/>
              </a:rPr>
              <a:t>'</a:t>
            </a:r>
            <a:endParaRPr lang="fr-FR" sz="2200" b="1" spc="-5" dirty="0" smtClean="0">
              <a:solidFill>
                <a:srgbClr val="1F487C"/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endParaRPr lang="fr-FR" sz="2200" b="1" spc="-5" dirty="0">
              <a:solidFill>
                <a:srgbClr val="1F487C"/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endParaRPr lang="fr-FR" sz="2200" b="1" spc="-5" dirty="0" smtClean="0">
              <a:solidFill>
                <a:srgbClr val="1F487C"/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endParaRPr lang="fr-FR" sz="2200" b="1" spc="-5" dirty="0">
              <a:solidFill>
                <a:srgbClr val="1F487C"/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endParaRPr lang="fr-FR" sz="2200" b="1" spc="-5" dirty="0" smtClean="0">
              <a:solidFill>
                <a:srgbClr val="1F487C"/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809625"/>
            <a:ext cx="8864600" cy="382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400" dirty="0" smtClean="0"/>
              <a:t>5.</a:t>
            </a:r>
            <a:r>
              <a:rPr sz="2400" dirty="0" err="1" smtClean="0"/>
              <a:t>Création</a:t>
            </a:r>
            <a:r>
              <a:rPr sz="2400" dirty="0"/>
              <a:t>, contrôle et interruption des</a:t>
            </a:r>
            <a:r>
              <a:rPr sz="2400" spc="-170" dirty="0"/>
              <a:t> </a:t>
            </a:r>
            <a:r>
              <a:rPr sz="2400" dirty="0"/>
              <a:t>processus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04" y="2188210"/>
            <a:ext cx="8736965" cy="428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Description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</a:p>
          <a:p>
            <a:pPr marL="469900" marR="5080">
              <a:lnSpc>
                <a:spcPct val="100000"/>
              </a:lnSpc>
            </a:pPr>
            <a:r>
              <a:rPr sz="2000" dirty="0" err="1" smtClean="0">
                <a:latin typeface="Arial"/>
                <a:cs typeface="Arial"/>
              </a:rPr>
              <a:t>être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mesure </a:t>
            </a:r>
            <a:r>
              <a:rPr sz="2000" spc="-5" dirty="0">
                <a:latin typeface="Arial"/>
                <a:cs typeface="Arial"/>
              </a:rPr>
              <a:t>d'effectuer </a:t>
            </a:r>
            <a:r>
              <a:rPr sz="2000" dirty="0">
                <a:latin typeface="Arial"/>
                <a:cs typeface="Arial"/>
              </a:rPr>
              <a:t>une gestion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élémentaire  des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processus.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latin typeface="Arial"/>
                <a:cs typeface="Arial"/>
              </a:rPr>
              <a:t>Termes, </a:t>
            </a:r>
            <a:r>
              <a:rPr sz="1800" b="1" spc="-5" dirty="0">
                <a:latin typeface="Arial"/>
                <a:cs typeface="Arial"/>
              </a:rPr>
              <a:t>fichiers et utilitaires utilisés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37540" algn="l"/>
              </a:tabLst>
            </a:pPr>
            <a:r>
              <a:rPr lang="fr-FR" sz="1800" dirty="0" smtClean="0">
                <a:latin typeface="Arial"/>
                <a:cs typeface="Arial"/>
              </a:rPr>
              <a:t>Ps</a:t>
            </a:r>
          </a:p>
          <a:p>
            <a:pPr marL="637540" indent="-16764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37540" algn="l"/>
              </a:tabLst>
            </a:pPr>
            <a:r>
              <a:rPr lang="fr-FR" dirty="0" smtClean="0">
                <a:latin typeface="Arial"/>
                <a:cs typeface="Arial"/>
              </a:rPr>
              <a:t>top</a:t>
            </a:r>
            <a:endParaRPr lang="fr-FR" sz="1800" dirty="0" smtClean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37540" algn="l"/>
              </a:tabLst>
            </a:pPr>
            <a:r>
              <a:rPr sz="1800" dirty="0" smtClean="0">
                <a:latin typeface="Arial"/>
                <a:cs typeface="Arial"/>
              </a:rPr>
              <a:t>&amp;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buFont typeface="Wingdings"/>
              <a:buChar char=""/>
              <a:tabLst>
                <a:tab pos="637540" algn="l"/>
              </a:tabLst>
            </a:pPr>
            <a:r>
              <a:rPr sz="1800" spc="-10" dirty="0">
                <a:latin typeface="Arial"/>
                <a:cs typeface="Arial"/>
              </a:rPr>
              <a:t>bg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buFont typeface="Wingdings"/>
              <a:buChar char=""/>
              <a:tabLst>
                <a:tab pos="637540" algn="l"/>
              </a:tabLst>
            </a:pPr>
            <a:r>
              <a:rPr sz="1800" dirty="0">
                <a:latin typeface="Arial"/>
                <a:cs typeface="Arial"/>
              </a:rPr>
              <a:t>fg</a:t>
            </a:r>
          </a:p>
          <a:p>
            <a:pPr marL="637540" indent="-167640">
              <a:lnSpc>
                <a:spcPct val="100000"/>
              </a:lnSpc>
              <a:buFont typeface="Wingdings"/>
              <a:buChar char=""/>
              <a:tabLst>
                <a:tab pos="637540" algn="l"/>
              </a:tabLst>
            </a:pPr>
            <a:r>
              <a:rPr sz="1800" spc="-5" dirty="0">
                <a:latin typeface="Arial"/>
                <a:cs typeface="Arial"/>
              </a:rPr>
              <a:t>jobs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buFont typeface="Wingdings"/>
              <a:buChar char=""/>
              <a:tabLst>
                <a:tab pos="637540" algn="l"/>
              </a:tabLst>
            </a:pPr>
            <a:r>
              <a:rPr sz="1800" spc="-5" dirty="0">
                <a:latin typeface="Arial"/>
                <a:cs typeface="Arial"/>
              </a:rPr>
              <a:t>kill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buFont typeface="Wingdings"/>
              <a:buChar char=""/>
              <a:tabLst>
                <a:tab pos="637540" algn="l"/>
              </a:tabLst>
            </a:pPr>
            <a:r>
              <a:rPr sz="1800" spc="-10" dirty="0">
                <a:latin typeface="Arial"/>
                <a:cs typeface="Arial"/>
              </a:rPr>
              <a:t>nohup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buFont typeface="Wingdings"/>
              <a:buChar char=""/>
              <a:tabLst>
                <a:tab pos="637540" algn="l"/>
              </a:tabLst>
            </a:pPr>
            <a:r>
              <a:rPr lang="fr-FR" sz="1800" spc="-5" dirty="0" smtClean="0">
                <a:latin typeface="Arial"/>
                <a:cs typeface="Arial"/>
              </a:rPr>
              <a:t>K</a:t>
            </a:r>
            <a:r>
              <a:rPr sz="1800" spc="-5" dirty="0" err="1" smtClean="0">
                <a:latin typeface="Arial"/>
                <a:cs typeface="Arial"/>
              </a:rPr>
              <a:t>illall</a:t>
            </a:r>
            <a:endParaRPr lang="fr-FR" sz="1800" spc="-5" dirty="0" smtClean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637540" algn="l"/>
              </a:tabLst>
            </a:pPr>
            <a:endParaRPr lang="fr-FR" sz="1800" spc="-5" dirty="0" smtClean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63754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826" y="1354074"/>
            <a:ext cx="7987030" cy="362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Processus </a:t>
            </a:r>
            <a:r>
              <a:rPr sz="1800" b="1" dirty="0">
                <a:latin typeface="Arial"/>
                <a:cs typeface="Arial"/>
              </a:rPr>
              <a:t>Unix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"/>
              <a:cs typeface="Arial"/>
            </a:endParaRPr>
          </a:p>
          <a:p>
            <a:pPr marL="311150" indent="-29908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11785" algn="l"/>
              </a:tabLst>
            </a:pPr>
            <a:r>
              <a:rPr sz="2200" spc="-5" dirty="0">
                <a:latin typeface="Arial"/>
                <a:cs typeface="Arial"/>
              </a:rPr>
              <a:t>Un programme en cours d'exécution qui utilise les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ressources</a:t>
            </a:r>
            <a:endParaRPr sz="22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de la mémoire +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processeur.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311150" indent="-299085">
              <a:lnSpc>
                <a:spcPts val="2590"/>
              </a:lnSpc>
              <a:buFont typeface="Wingdings"/>
              <a:buChar char=""/>
              <a:tabLst>
                <a:tab pos="311785" algn="l"/>
              </a:tabLst>
            </a:pPr>
            <a:r>
              <a:rPr sz="2200" spc="-5" dirty="0">
                <a:latin typeface="Arial"/>
                <a:cs typeface="Arial"/>
              </a:rPr>
              <a:t>Quelques informations relatives à un processus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673735" lvl="1" indent="-204470">
              <a:lnSpc>
                <a:spcPts val="2590"/>
              </a:lnSpc>
              <a:buClr>
                <a:srgbClr val="000000"/>
              </a:buClr>
              <a:buFont typeface="Wingdings"/>
              <a:buChar char=""/>
              <a:tabLst>
                <a:tab pos="674370" algn="l"/>
              </a:tabLst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PID </a:t>
            </a:r>
            <a:r>
              <a:rPr sz="2200" spc="-5" dirty="0">
                <a:latin typeface="Arial"/>
                <a:cs typeface="Arial"/>
              </a:rPr>
              <a:t>: Process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ID</a:t>
            </a:r>
            <a:endParaRPr sz="2200">
              <a:latin typeface="Arial"/>
              <a:cs typeface="Arial"/>
            </a:endParaRPr>
          </a:p>
          <a:p>
            <a:pPr marL="597535" lvl="1" indent="-128270">
              <a:lnSpc>
                <a:spcPct val="100000"/>
              </a:lnSpc>
              <a:spcBef>
                <a:spcPts val="85"/>
              </a:spcBef>
              <a:buSzPct val="95454"/>
              <a:buFont typeface="Wingdings"/>
              <a:buChar char=""/>
              <a:tabLst>
                <a:tab pos="598170" algn="l"/>
              </a:tabLst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PPID </a:t>
            </a:r>
            <a:r>
              <a:rPr sz="2200" spc="-5" dirty="0">
                <a:latin typeface="Arial"/>
                <a:cs typeface="Arial"/>
              </a:rPr>
              <a:t>: Parent Process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ID</a:t>
            </a:r>
            <a:endParaRPr sz="2200">
              <a:latin typeface="Arial"/>
              <a:cs typeface="Arial"/>
            </a:endParaRPr>
          </a:p>
          <a:p>
            <a:pPr marL="598170" lvl="1" indent="-128905">
              <a:lnSpc>
                <a:spcPct val="100000"/>
              </a:lnSpc>
              <a:spcBef>
                <a:spcPts val="70"/>
              </a:spcBef>
              <a:buSzPct val="95454"/>
              <a:buFont typeface="Wingdings"/>
              <a:buChar char=""/>
              <a:tabLst>
                <a:tab pos="598805" algn="l"/>
                <a:tab pos="2756535" algn="l"/>
              </a:tabLst>
            </a:pPr>
            <a:r>
              <a:rPr sz="2200" spc="-5" dirty="0">
                <a:latin typeface="Arial"/>
                <a:cs typeface="Arial"/>
              </a:rPr>
              <a:t>User ID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UID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et	Group ID (</a:t>
            </a: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GID</a:t>
            </a:r>
            <a:r>
              <a:rPr sz="2200" spc="-5" dirty="0">
                <a:latin typeface="Arial"/>
                <a:cs typeface="Arial"/>
              </a:rPr>
              <a:t>) : </a:t>
            </a:r>
            <a:r>
              <a:rPr sz="2200" spc="-15" dirty="0">
                <a:latin typeface="Arial"/>
                <a:cs typeface="Arial"/>
              </a:rPr>
              <a:t>Ayant </a:t>
            </a:r>
            <a:r>
              <a:rPr sz="2200" dirty="0">
                <a:latin typeface="Arial"/>
                <a:cs typeface="Arial"/>
              </a:rPr>
              <a:t>lancé </a:t>
            </a:r>
            <a:r>
              <a:rPr sz="2200" spc="-5" dirty="0">
                <a:latin typeface="Arial"/>
                <a:cs typeface="Arial"/>
              </a:rPr>
              <a:t>le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processus</a:t>
            </a:r>
            <a:endParaRPr sz="2200">
              <a:latin typeface="Arial"/>
              <a:cs typeface="Arial"/>
            </a:endParaRPr>
          </a:p>
          <a:p>
            <a:pPr marL="673735" lvl="1" indent="-204470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674370" algn="l"/>
              </a:tabLst>
            </a:pPr>
            <a:r>
              <a:rPr sz="2200" spc="-5" dirty="0">
                <a:latin typeface="Arial"/>
                <a:cs typeface="Arial"/>
              </a:rPr>
              <a:t>temps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F487C"/>
                </a:solidFill>
                <a:latin typeface="Arial"/>
                <a:cs typeface="Arial"/>
              </a:rPr>
              <a:t>CPU</a:t>
            </a:r>
            <a:endParaRPr sz="2200">
              <a:latin typeface="Arial"/>
              <a:cs typeface="Arial"/>
            </a:endParaRPr>
          </a:p>
          <a:p>
            <a:pPr marL="673735" lvl="1" indent="-204470">
              <a:lnSpc>
                <a:spcPct val="100000"/>
              </a:lnSpc>
              <a:spcBef>
                <a:spcPts val="75"/>
              </a:spcBef>
              <a:buFont typeface="Wingdings"/>
              <a:buChar char=""/>
              <a:tabLst>
                <a:tab pos="674370" algn="l"/>
              </a:tabLst>
            </a:pPr>
            <a:r>
              <a:rPr sz="2200" spc="-5" dirty="0">
                <a:latin typeface="Arial"/>
                <a:cs typeface="Arial"/>
              </a:rPr>
              <a:t>tables de référence des fichiers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ouverts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994" y="657225"/>
            <a:ext cx="9307106" cy="400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ps</a:t>
            </a:r>
            <a:endParaRPr sz="2400" dirty="0">
              <a:latin typeface="Arial"/>
              <a:cs typeface="Arial"/>
            </a:endParaRPr>
          </a:p>
          <a:p>
            <a:pPr marL="311150" indent="-299085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311785" algn="l"/>
              </a:tabLst>
            </a:pPr>
            <a:r>
              <a:rPr sz="2200" spc="-5" dirty="0">
                <a:latin typeface="Arial"/>
                <a:cs typeface="Arial"/>
              </a:rPr>
              <a:t>Quels sont les processus exécutés par le</a:t>
            </a:r>
            <a:r>
              <a:rPr sz="2200" spc="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système</a:t>
            </a:r>
            <a:endParaRPr sz="2200" dirty="0">
              <a:latin typeface="Arial"/>
              <a:cs typeface="Arial"/>
            </a:endParaRPr>
          </a:p>
          <a:p>
            <a:pPr marL="295910" indent="-283845">
              <a:lnSpc>
                <a:spcPts val="2595"/>
              </a:lnSpc>
              <a:buFont typeface="Wingdings"/>
              <a:buChar char=""/>
              <a:tabLst>
                <a:tab pos="296545" algn="l"/>
              </a:tabLst>
            </a:pPr>
            <a:r>
              <a:rPr sz="2200" spc="-10" dirty="0">
                <a:latin typeface="Arial"/>
                <a:cs typeface="Arial"/>
              </a:rPr>
              <a:t>Afficher </a:t>
            </a:r>
            <a:r>
              <a:rPr sz="2200" spc="-5" dirty="0">
                <a:latin typeface="Arial"/>
                <a:cs typeface="Arial"/>
              </a:rPr>
              <a:t>tous les processus du système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ts val="2595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# ps -A ou ps</a:t>
            </a:r>
            <a:r>
              <a:rPr sz="2200" b="1" spc="-5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–ef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1F487C"/>
                </a:solidFill>
                <a:latin typeface="Arial"/>
                <a:cs typeface="Arial"/>
              </a:rPr>
              <a:t>Manipulations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200" spc="-5" dirty="0" err="1">
                <a:latin typeface="Arial"/>
                <a:cs typeface="Arial"/>
              </a:rPr>
              <a:t>l'utilisateur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lang="fr-FR" sz="2200" spc="-5" dirty="0" err="1">
                <a:latin typeface="Arial"/>
                <a:cs typeface="Arial"/>
              </a:rPr>
              <a:t>user1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exécute la commande :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vi</a:t>
            </a:r>
            <a:r>
              <a:rPr sz="2200" b="1" spc="14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test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200" spc="-10" dirty="0">
                <a:latin typeface="Arial"/>
                <a:cs typeface="Arial"/>
              </a:rPr>
              <a:t>Afficher </a:t>
            </a:r>
            <a:r>
              <a:rPr sz="2200" spc="-5" dirty="0">
                <a:latin typeface="Arial"/>
                <a:cs typeface="Arial"/>
              </a:rPr>
              <a:t>les </a:t>
            </a:r>
            <a:r>
              <a:rPr sz="2200" dirty="0">
                <a:latin typeface="Arial"/>
                <a:cs typeface="Arial"/>
              </a:rPr>
              <a:t>processus </a:t>
            </a:r>
            <a:r>
              <a:rPr sz="2200" spc="-5" dirty="0">
                <a:latin typeface="Arial"/>
                <a:cs typeface="Arial"/>
              </a:rPr>
              <a:t>de </a:t>
            </a:r>
            <a:r>
              <a:rPr sz="2200" dirty="0" err="1">
                <a:latin typeface="Arial"/>
                <a:cs typeface="Arial"/>
              </a:rPr>
              <a:t>l'utilisateur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lang="fr-FR" sz="2200" spc="-5" dirty="0" err="1">
                <a:latin typeface="Arial"/>
                <a:cs typeface="Arial"/>
              </a:rPr>
              <a:t>user1</a:t>
            </a:r>
            <a:r>
              <a:rPr lang="fr-FR" sz="2200" spc="-5" dirty="0">
                <a:latin typeface="Arial"/>
                <a:cs typeface="Arial"/>
              </a:rPr>
              <a:t> </a:t>
            </a:r>
            <a:endParaRPr lang="fr-FR" sz="2200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200" b="1" spc="-5" dirty="0" smtClean="0">
                <a:solidFill>
                  <a:srgbClr val="280099"/>
                </a:solidFill>
                <a:latin typeface="Arial"/>
                <a:cs typeface="Arial"/>
              </a:rPr>
              <a:t>#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ps -U</a:t>
            </a:r>
            <a:r>
              <a:rPr sz="2200" b="1" spc="2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lang="fr-FR" sz="2200" spc="-5" dirty="0" err="1">
                <a:latin typeface="Arial"/>
                <a:cs typeface="Arial"/>
              </a:rPr>
              <a:t>user1</a:t>
            </a:r>
            <a:r>
              <a:rPr lang="fr-FR" sz="2200" spc="-5" dirty="0"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200" spc="-10" dirty="0" err="1" smtClean="0">
                <a:latin typeface="Arial"/>
                <a:cs typeface="Arial"/>
              </a:rPr>
              <a:t>Afficher</a:t>
            </a:r>
            <a:r>
              <a:rPr sz="2200" spc="-10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les utilisateurs qui exécutent la </a:t>
            </a:r>
            <a:r>
              <a:rPr sz="2200" spc="-5" dirty="0" err="1">
                <a:latin typeface="Arial"/>
                <a:cs typeface="Arial"/>
              </a:rPr>
              <a:t>commande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vi</a:t>
            </a:r>
            <a:endParaRPr lang="fr-FR"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200" b="1" spc="-5" dirty="0" smtClean="0">
                <a:solidFill>
                  <a:srgbClr val="280099"/>
                </a:solidFill>
                <a:latin typeface="Arial"/>
                <a:cs typeface="Arial"/>
              </a:rPr>
              <a:t>#</a:t>
            </a:r>
            <a:r>
              <a:rPr sz="2200" b="1" spc="-10" dirty="0" smtClean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ps</a:t>
            </a:r>
            <a:r>
              <a:rPr sz="2200" b="1" spc="2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-f	-C</a:t>
            </a:r>
            <a:r>
              <a:rPr sz="2200" b="1" spc="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 smtClean="0">
                <a:solidFill>
                  <a:srgbClr val="280099"/>
                </a:solidFill>
                <a:latin typeface="Arial"/>
                <a:cs typeface="Arial"/>
              </a:rPr>
              <a:t>vi</a:t>
            </a:r>
            <a:r>
              <a:rPr lang="fr-FR" sz="2200" b="1" spc="-5" dirty="0" smtClean="0">
                <a:solidFill>
                  <a:srgbClr val="280099"/>
                </a:solidFill>
                <a:latin typeface="Arial"/>
                <a:cs typeface="Arial"/>
              </a:rPr>
              <a:t>                                                                     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149" y="5206060"/>
            <a:ext cx="1002665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UID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ts val="2720"/>
              </a:lnSpc>
              <a:spcBef>
                <a:spcPts val="100"/>
              </a:spcBef>
            </a:pPr>
            <a:r>
              <a:rPr lang="fr-FR" sz="2200" spc="-5" dirty="0" err="1" smtClean="0">
                <a:latin typeface="Arial"/>
                <a:cs typeface="Arial"/>
              </a:rPr>
              <a:t>user1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lang="fr-FR" sz="2200" spc="-5" dirty="0" err="1">
                <a:latin typeface="Arial"/>
                <a:cs typeface="Arial"/>
              </a:rPr>
              <a:t>user1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860" y="5206060"/>
            <a:ext cx="3538854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3095" algn="l"/>
                <a:tab pos="1438910" algn="l"/>
              </a:tabLst>
            </a:pPr>
            <a:r>
              <a:rPr sz="2200" spc="-5" dirty="0">
                <a:latin typeface="Arial"/>
                <a:cs typeface="Arial"/>
              </a:rPr>
              <a:t>PID	PPID	C STIME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TTY</a:t>
            </a:r>
            <a:endParaRPr sz="2200" dirty="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75"/>
              </a:spcBef>
              <a:tabLst>
                <a:tab pos="1054100" algn="l"/>
                <a:tab pos="1832610" algn="l"/>
              </a:tabLst>
            </a:pPr>
            <a:r>
              <a:rPr sz="2200" spc="-5" dirty="0">
                <a:latin typeface="Arial"/>
                <a:cs typeface="Arial"/>
              </a:rPr>
              <a:t>5229	5201	0 18:23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pts/5</a:t>
            </a:r>
            <a:endParaRPr sz="2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85"/>
              </a:spcBef>
              <a:tabLst>
                <a:tab pos="1131570" algn="l"/>
                <a:tab pos="1910080" algn="l"/>
              </a:tabLst>
            </a:pPr>
            <a:r>
              <a:rPr sz="2200" spc="-5" dirty="0">
                <a:latin typeface="Arial"/>
                <a:cs typeface="Arial"/>
              </a:rPr>
              <a:t>5278	4370	0 18:31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pts/0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1750" y="5206060"/>
            <a:ext cx="1999614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TIME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CMD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Arial"/>
                <a:cs typeface="Arial"/>
              </a:rPr>
              <a:t>00:00:00 vi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test</a:t>
            </a:r>
            <a:endParaRPr sz="2200" dirty="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85"/>
              </a:spcBef>
            </a:pPr>
            <a:r>
              <a:rPr sz="2200" spc="-5" dirty="0">
                <a:latin typeface="Arial"/>
                <a:cs typeface="Arial"/>
              </a:rPr>
              <a:t>00:00:00 vi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test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198" y="1354074"/>
            <a:ext cx="669480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top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Arial"/>
              <a:cs typeface="Arial"/>
            </a:endParaRPr>
          </a:p>
          <a:p>
            <a:pPr marL="242570" indent="-230504">
              <a:lnSpc>
                <a:spcPct val="100000"/>
              </a:lnSpc>
              <a:buFont typeface="Wingdings"/>
              <a:buChar char=""/>
              <a:tabLst>
                <a:tab pos="243204" algn="l"/>
              </a:tabLst>
            </a:pPr>
            <a:r>
              <a:rPr sz="1800" spc="-10" dirty="0">
                <a:latin typeface="Arial"/>
                <a:cs typeface="Arial"/>
              </a:rPr>
              <a:t>Afficher </a:t>
            </a:r>
            <a:r>
              <a:rPr sz="1800" spc="-5" dirty="0">
                <a:latin typeface="Arial"/>
                <a:cs typeface="Arial"/>
              </a:rPr>
              <a:t>des informations sur l'activité du système en temps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réel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772" y="5119497"/>
            <a:ext cx="4561205" cy="169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Quelques options interactives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sz="1800" b="1" spc="-5" dirty="0">
                <a:latin typeface="Arial"/>
                <a:cs typeface="Arial"/>
              </a:rPr>
              <a:t>ctrl-L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refresh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dirty="0">
                <a:latin typeface="Arial"/>
                <a:cs typeface="Arial"/>
              </a:rPr>
              <a:t>h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help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b="1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nombre de processus à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afficher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latin typeface="Arial"/>
                <a:cs typeface="Arial"/>
              </a:rPr>
              <a:t>q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quitter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spc="-5" dirty="0">
                <a:latin typeface="Arial"/>
                <a:cs typeface="Arial"/>
              </a:rPr>
              <a:t>r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(renice) changer le priorité d'un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7550" y="2327275"/>
            <a:ext cx="6124575" cy="2809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89634"/>
            <a:ext cx="37293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Envoyer </a:t>
            </a:r>
            <a:r>
              <a:rPr sz="1800" b="1" dirty="0">
                <a:latin typeface="Arial"/>
                <a:cs typeface="Arial"/>
              </a:rPr>
              <a:t>un signal </a:t>
            </a:r>
            <a:r>
              <a:rPr sz="1800" b="1" spc="-5" dirty="0">
                <a:latin typeface="Arial"/>
                <a:cs typeface="Arial"/>
              </a:rPr>
              <a:t>à </a:t>
            </a:r>
            <a:r>
              <a:rPr sz="1800" b="1" dirty="0">
                <a:latin typeface="Arial"/>
                <a:cs typeface="Arial"/>
              </a:rPr>
              <a:t>un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kill [numéro-du-signal]</a:t>
            </a:r>
            <a:r>
              <a:rPr spc="40" dirty="0"/>
              <a:t> </a:t>
            </a:r>
            <a:r>
              <a:rPr spc="-5" dirty="0"/>
              <a:t>PID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9940" y="2295525"/>
            <a:ext cx="69589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6545" algn="l"/>
                <a:tab pos="1394460" algn="l"/>
                <a:tab pos="2015489" algn="l"/>
              </a:tabLst>
            </a:pPr>
            <a:r>
              <a:rPr sz="2200" spc="-10" dirty="0">
                <a:latin typeface="Arial"/>
                <a:cs typeface="Arial"/>
              </a:rPr>
              <a:t>Afficher	</a:t>
            </a:r>
            <a:r>
              <a:rPr sz="2200" spc="-5" dirty="0">
                <a:latin typeface="Arial"/>
                <a:cs typeface="Arial"/>
              </a:rPr>
              <a:t>une	liste des noms de signaux connu : </a:t>
            </a:r>
            <a:r>
              <a:rPr sz="2200" b="1" spc="-5" dirty="0">
                <a:latin typeface="Arial"/>
                <a:cs typeface="Arial"/>
              </a:rPr>
              <a:t>kill</a:t>
            </a:r>
            <a:r>
              <a:rPr sz="2200" b="1" spc="10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-l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36878" y="2879979"/>
            <a:ext cx="7505065" cy="4031615"/>
            <a:chOff x="1136878" y="2879979"/>
            <a:chExt cx="7505065" cy="4031615"/>
          </a:xfrm>
        </p:grpSpPr>
        <p:sp>
          <p:nvSpPr>
            <p:cNvPr id="6" name="object 6"/>
            <p:cNvSpPr/>
            <p:nvPr/>
          </p:nvSpPr>
          <p:spPr>
            <a:xfrm>
              <a:off x="1152004" y="2879979"/>
              <a:ext cx="7356221" cy="1744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6878" y="4554347"/>
              <a:ext cx="7452741" cy="1506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4000" y="6047994"/>
              <a:ext cx="7417434" cy="8632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1318386"/>
            <a:ext cx="9702800" cy="4708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Envoyer </a:t>
            </a:r>
            <a:r>
              <a:rPr sz="1800" b="1" dirty="0">
                <a:latin typeface="Arial"/>
                <a:cs typeface="Arial"/>
              </a:rPr>
              <a:t>un signal </a:t>
            </a:r>
            <a:r>
              <a:rPr sz="1800" b="1" spc="-5" dirty="0">
                <a:latin typeface="Arial"/>
                <a:cs typeface="Arial"/>
              </a:rPr>
              <a:t>à </a:t>
            </a:r>
            <a:r>
              <a:rPr sz="1800" b="1" dirty="0">
                <a:latin typeface="Arial"/>
                <a:cs typeface="Arial"/>
              </a:rPr>
              <a:t>un </a:t>
            </a:r>
            <a:r>
              <a:rPr sz="1800" b="1" spc="-5" dirty="0">
                <a:latin typeface="Arial"/>
                <a:cs typeface="Arial"/>
              </a:rPr>
              <a:t>processus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(2)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576580" indent="-168275">
              <a:lnSpc>
                <a:spcPts val="2120"/>
              </a:lnSpc>
              <a:spcBef>
                <a:spcPts val="1275"/>
              </a:spcBef>
              <a:buFont typeface="Wingdings"/>
              <a:buChar char=""/>
              <a:tabLst>
                <a:tab pos="577215" algn="l"/>
                <a:tab pos="5644515" algn="l"/>
              </a:tabLst>
            </a:pPr>
            <a:r>
              <a:rPr sz="1800" spc="-10" dirty="0">
                <a:latin typeface="Arial"/>
                <a:cs typeface="Arial"/>
              </a:rPr>
              <a:t>Envoyer </a:t>
            </a:r>
            <a:r>
              <a:rPr sz="1800" dirty="0">
                <a:latin typeface="Arial"/>
                <a:cs typeface="Arial"/>
              </a:rPr>
              <a:t>SIGTERM </a:t>
            </a:r>
            <a:r>
              <a:rPr sz="1800" spc="-5" dirty="0">
                <a:latin typeface="Arial"/>
                <a:cs typeface="Arial"/>
              </a:rPr>
              <a:t>aux processus </a:t>
            </a:r>
            <a:r>
              <a:rPr sz="1800" dirty="0">
                <a:latin typeface="Arial"/>
                <a:cs typeface="Arial"/>
              </a:rPr>
              <a:t>(PIDs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1000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	</a:t>
            </a:r>
            <a:r>
              <a:rPr sz="1800" spc="-5" dirty="0">
                <a:latin typeface="Arial"/>
                <a:cs typeface="Arial"/>
              </a:rPr>
              <a:t>10001</a:t>
            </a:r>
            <a:endParaRPr sz="1800" dirty="0">
              <a:latin typeface="Arial"/>
              <a:cs typeface="Arial"/>
            </a:endParaRPr>
          </a:p>
          <a:p>
            <a:pPr marL="866140">
              <a:lnSpc>
                <a:spcPts val="2120"/>
              </a:lnSpc>
            </a:pP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$ kill 1000</a:t>
            </a:r>
            <a:r>
              <a:rPr sz="1800" b="1" spc="-1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1001</a:t>
            </a:r>
            <a:endParaRPr sz="1800" dirty="0">
              <a:latin typeface="Arial"/>
              <a:cs typeface="Arial"/>
            </a:endParaRPr>
          </a:p>
          <a:p>
            <a:pPr marL="866140">
              <a:lnSpc>
                <a:spcPct val="100000"/>
              </a:lnSpc>
              <a:spcBef>
                <a:spcPts val="75"/>
              </a:spcBef>
            </a:pP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$ kill -15 1000</a:t>
            </a:r>
            <a:r>
              <a:rPr sz="1800" b="1" spc="-1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1001</a:t>
            </a:r>
            <a:endParaRPr sz="1800" dirty="0">
              <a:latin typeface="Arial"/>
              <a:cs typeface="Arial"/>
            </a:endParaRPr>
          </a:p>
          <a:p>
            <a:pPr marL="866140">
              <a:lnSpc>
                <a:spcPct val="100000"/>
              </a:lnSpc>
              <a:spcBef>
                <a:spcPts val="60"/>
              </a:spcBef>
            </a:pP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$ kill </a:t>
            </a:r>
            <a:r>
              <a:rPr sz="1800" b="1" dirty="0">
                <a:solidFill>
                  <a:srgbClr val="280099"/>
                </a:solidFill>
                <a:latin typeface="Arial"/>
                <a:cs typeface="Arial"/>
              </a:rPr>
              <a:t>-SIGTERM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1000</a:t>
            </a:r>
            <a:r>
              <a:rPr sz="1800" b="1" spc="-2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1001</a:t>
            </a:r>
            <a:endParaRPr sz="1800" dirty="0">
              <a:latin typeface="Arial"/>
              <a:cs typeface="Arial"/>
            </a:endParaRPr>
          </a:p>
          <a:p>
            <a:pPr marL="866140">
              <a:lnSpc>
                <a:spcPct val="100000"/>
              </a:lnSpc>
              <a:spcBef>
                <a:spcPts val="60"/>
              </a:spcBef>
            </a:pP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$ kill </a:t>
            </a:r>
            <a:r>
              <a:rPr sz="1800" b="1" dirty="0">
                <a:solidFill>
                  <a:srgbClr val="280099"/>
                </a:solidFill>
                <a:latin typeface="Arial"/>
                <a:cs typeface="Arial"/>
              </a:rPr>
              <a:t>-TERM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1000</a:t>
            </a:r>
            <a:r>
              <a:rPr sz="1800" b="1" spc="-1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1001</a:t>
            </a:r>
            <a:endParaRPr sz="1800" dirty="0">
              <a:latin typeface="Arial"/>
              <a:cs typeface="Arial"/>
            </a:endParaRPr>
          </a:p>
          <a:p>
            <a:pPr marL="576580" marR="1926589" indent="-577215" algn="r">
              <a:lnSpc>
                <a:spcPts val="2120"/>
              </a:lnSpc>
              <a:spcBef>
                <a:spcPts val="160"/>
              </a:spcBef>
              <a:buFont typeface="Wingdings"/>
              <a:buChar char=""/>
              <a:tabLst>
                <a:tab pos="577215" algn="l"/>
              </a:tabLst>
            </a:pPr>
            <a:r>
              <a:rPr sz="1800" spc="-5" dirty="0">
                <a:latin typeface="Arial"/>
                <a:cs typeface="Arial"/>
              </a:rPr>
              <a:t>Relecture des fichier de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configurations</a:t>
            </a:r>
            <a:endParaRPr sz="1800" dirty="0">
              <a:latin typeface="Arial"/>
              <a:cs typeface="Arial"/>
            </a:endParaRPr>
          </a:p>
          <a:p>
            <a:pPr marR="1907539" algn="r">
              <a:lnSpc>
                <a:spcPts val="2120"/>
              </a:lnSpc>
            </a:pP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$ kill -HUP `cat</a:t>
            </a:r>
            <a:r>
              <a:rPr sz="1800" b="1" spc="-2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/var/run/httpd.pid`</a:t>
            </a:r>
            <a:endParaRPr sz="1800" dirty="0">
              <a:latin typeface="Arial"/>
              <a:cs typeface="Arial"/>
            </a:endParaRPr>
          </a:p>
          <a:p>
            <a:pPr marL="563245" indent="-154940">
              <a:lnSpc>
                <a:spcPts val="2120"/>
              </a:lnSpc>
              <a:spcBef>
                <a:spcPts val="140"/>
              </a:spcBef>
              <a:buFont typeface="Wingdings"/>
              <a:buChar char=""/>
              <a:tabLst>
                <a:tab pos="563880" algn="l"/>
              </a:tabLst>
            </a:pPr>
            <a:r>
              <a:rPr sz="1800" dirty="0">
                <a:latin typeface="Arial"/>
                <a:cs typeface="Arial"/>
              </a:rPr>
              <a:t>Arrêt forcé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</a:t>
            </a:r>
          </a:p>
          <a:p>
            <a:pPr marL="866140">
              <a:lnSpc>
                <a:spcPts val="2120"/>
              </a:lnSpc>
            </a:pP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$ kill -9 </a:t>
            </a:r>
            <a:r>
              <a:rPr sz="1800" b="1" spc="-10" dirty="0">
                <a:solidFill>
                  <a:srgbClr val="280099"/>
                </a:solidFill>
                <a:latin typeface="Arial"/>
                <a:cs typeface="Arial"/>
              </a:rPr>
              <a:t>1000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1001 </a:t>
            </a:r>
            <a:r>
              <a:rPr sz="1800" b="1" dirty="0">
                <a:solidFill>
                  <a:srgbClr val="280099"/>
                </a:solidFill>
                <a:latin typeface="Arial"/>
                <a:cs typeface="Arial"/>
              </a:rPr>
              <a:t>ou bien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kill </a:t>
            </a:r>
            <a:r>
              <a:rPr sz="1800" b="1" dirty="0" smtClean="0">
                <a:solidFill>
                  <a:srgbClr val="280099"/>
                </a:solidFill>
                <a:latin typeface="Arial"/>
                <a:cs typeface="Arial"/>
              </a:rPr>
              <a:t>-</a:t>
            </a:r>
            <a:r>
              <a:rPr lang="fr-FR" sz="1800" b="1" dirty="0" err="1" smtClean="0">
                <a:solidFill>
                  <a:srgbClr val="280099"/>
                </a:solidFill>
                <a:latin typeface="Arial"/>
                <a:cs typeface="Arial"/>
              </a:rPr>
              <a:t>SIG</a:t>
            </a:r>
            <a:r>
              <a:rPr sz="1800" b="1" dirty="0" smtClean="0">
                <a:solidFill>
                  <a:srgbClr val="280099"/>
                </a:solidFill>
                <a:latin typeface="Arial"/>
                <a:cs typeface="Arial"/>
              </a:rPr>
              <a:t>KILL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1000</a:t>
            </a:r>
            <a:r>
              <a:rPr sz="1800" b="1" spc="-2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1001</a:t>
            </a:r>
            <a:endParaRPr sz="1800" dirty="0">
              <a:latin typeface="Arial"/>
              <a:cs typeface="Arial"/>
            </a:endParaRPr>
          </a:p>
          <a:p>
            <a:pPr marL="563245" indent="-154940">
              <a:lnSpc>
                <a:spcPts val="2125"/>
              </a:lnSpc>
              <a:spcBef>
                <a:spcPts val="145"/>
              </a:spcBef>
              <a:buFont typeface="Wingdings"/>
              <a:buChar char=""/>
              <a:tabLst>
                <a:tab pos="563880" algn="l"/>
              </a:tabLst>
            </a:pPr>
            <a:r>
              <a:rPr sz="1800" spc="-10" dirty="0">
                <a:latin typeface="Arial"/>
                <a:cs typeface="Arial"/>
              </a:rPr>
              <a:t>Afficher </a:t>
            </a:r>
            <a:r>
              <a:rPr sz="1800" spc="-5" dirty="0">
                <a:latin typeface="Arial"/>
                <a:cs typeface="Arial"/>
              </a:rPr>
              <a:t>les processus qui s'exécutent en arrière plan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 smtClean="0">
                <a:latin typeface="Arial"/>
                <a:cs typeface="Arial"/>
              </a:rPr>
              <a:t>b</a:t>
            </a:r>
            <a:r>
              <a:rPr lang="fr-FR" sz="1800" spc="-5" dirty="0" err="1" smtClean="0">
                <a:latin typeface="Arial"/>
                <a:cs typeface="Arial"/>
              </a:rPr>
              <a:t>ack</a:t>
            </a:r>
            <a:r>
              <a:rPr sz="1800" spc="-5" dirty="0" smtClean="0">
                <a:latin typeface="Arial"/>
                <a:cs typeface="Arial"/>
              </a:rPr>
              <a:t>g</a:t>
            </a:r>
            <a:r>
              <a:rPr lang="fr-FR" sz="1800" spc="-5" dirty="0" smtClean="0">
                <a:latin typeface="Arial"/>
                <a:cs typeface="Arial"/>
              </a:rPr>
              <a:t>round</a:t>
            </a:r>
            <a:r>
              <a:rPr sz="1800" spc="-5" dirty="0" smtClean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929005">
              <a:lnSpc>
                <a:spcPts val="2125"/>
              </a:lnSpc>
            </a:pP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# </a:t>
            </a:r>
            <a:r>
              <a:rPr sz="1800" b="1" dirty="0">
                <a:solidFill>
                  <a:srgbClr val="280099"/>
                </a:solidFill>
                <a:latin typeface="Arial"/>
                <a:cs typeface="Arial"/>
              </a:rPr>
              <a:t>./firefox</a:t>
            </a:r>
            <a:r>
              <a:rPr sz="1800" b="1" spc="-1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&amp;</a:t>
            </a:r>
            <a:endParaRPr sz="1800" dirty="0">
              <a:latin typeface="Arial"/>
              <a:cs typeface="Arial"/>
            </a:endParaRPr>
          </a:p>
          <a:p>
            <a:pPr marL="866140">
              <a:lnSpc>
                <a:spcPct val="100000"/>
              </a:lnSpc>
              <a:spcBef>
                <a:spcPts val="60"/>
              </a:spcBef>
            </a:pP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[1]</a:t>
            </a:r>
            <a:r>
              <a:rPr sz="1800" b="1" spc="-2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5788</a:t>
            </a:r>
            <a:endParaRPr sz="1800" dirty="0">
              <a:latin typeface="Arial"/>
              <a:cs typeface="Arial"/>
            </a:endParaRPr>
          </a:p>
          <a:p>
            <a:pPr marL="929005">
              <a:lnSpc>
                <a:spcPct val="100000"/>
              </a:lnSpc>
              <a:spcBef>
                <a:spcPts val="60"/>
              </a:spcBef>
            </a:pP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# </a:t>
            </a:r>
            <a:r>
              <a:rPr sz="1800" b="1" dirty="0">
                <a:solidFill>
                  <a:srgbClr val="280099"/>
                </a:solidFill>
                <a:latin typeface="Arial"/>
                <a:cs typeface="Arial"/>
              </a:rPr>
              <a:t>jobs</a:t>
            </a:r>
            <a:endParaRPr sz="1800" dirty="0">
              <a:latin typeface="Arial"/>
              <a:cs typeface="Arial"/>
            </a:endParaRPr>
          </a:p>
          <a:p>
            <a:pPr marL="1146175" lvl="1" indent="-280670">
              <a:lnSpc>
                <a:spcPct val="100000"/>
              </a:lnSpc>
              <a:spcBef>
                <a:spcPts val="75"/>
              </a:spcBef>
              <a:buSzPct val="94444"/>
              <a:buAutoNum type="arabicPlain"/>
              <a:tabLst>
                <a:tab pos="1146810" algn="l"/>
                <a:tab pos="3408679" algn="l"/>
              </a:tabLst>
            </a:pPr>
            <a:r>
              <a:rPr sz="1800" b="1" dirty="0">
                <a:solidFill>
                  <a:srgbClr val="280099"/>
                </a:solidFill>
                <a:latin typeface="Arial"/>
                <a:cs typeface="Arial"/>
              </a:rPr>
              <a:t>+</a:t>
            </a:r>
            <a:r>
              <a:rPr sz="1800" b="1" spc="484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80099"/>
                </a:solidFill>
                <a:latin typeface="Arial"/>
                <a:cs typeface="Arial"/>
              </a:rPr>
              <a:t>Running	./firefox</a:t>
            </a:r>
            <a:r>
              <a:rPr sz="1800" b="1" spc="-2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&amp;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826" y="1389634"/>
            <a:ext cx="7026909" cy="161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Envoyer </a:t>
            </a:r>
            <a:r>
              <a:rPr sz="1800" b="1" dirty="0">
                <a:latin typeface="Arial"/>
                <a:cs typeface="Arial"/>
              </a:rPr>
              <a:t>un signal </a:t>
            </a:r>
            <a:r>
              <a:rPr sz="1800" b="1" spc="-5" dirty="0">
                <a:latin typeface="Arial"/>
                <a:cs typeface="Arial"/>
              </a:rPr>
              <a:t>à </a:t>
            </a:r>
            <a:r>
              <a:rPr sz="1800" b="1" dirty="0">
                <a:latin typeface="Arial"/>
                <a:cs typeface="Arial"/>
              </a:rPr>
              <a:t>un </a:t>
            </a:r>
            <a:r>
              <a:rPr sz="1800" b="1" spc="-5" dirty="0">
                <a:latin typeface="Arial"/>
                <a:cs typeface="Arial"/>
              </a:rPr>
              <a:t>processus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(3)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Arial"/>
              <a:cs typeface="Arial"/>
            </a:endParaRPr>
          </a:p>
          <a:p>
            <a:pPr marL="216535" indent="-204470">
              <a:lnSpc>
                <a:spcPts val="2590"/>
              </a:lnSpc>
              <a:buFont typeface="Wingdings"/>
              <a:buChar char=""/>
              <a:tabLst>
                <a:tab pos="217170" algn="l"/>
              </a:tabLst>
            </a:pPr>
            <a:r>
              <a:rPr sz="2200" spc="-35" dirty="0">
                <a:latin typeface="Arial"/>
                <a:cs typeface="Arial"/>
              </a:rPr>
              <a:t>Vous </a:t>
            </a:r>
            <a:r>
              <a:rPr sz="2200" spc="-5" dirty="0">
                <a:latin typeface="Arial"/>
                <a:cs typeface="Arial"/>
              </a:rPr>
              <a:t>avez oublié de lancer firefox en arrière plan </a:t>
            </a:r>
            <a:r>
              <a:rPr sz="2200" dirty="0">
                <a:latin typeface="Arial"/>
                <a:cs typeface="Arial"/>
              </a:rPr>
              <a:t>(bg)</a:t>
            </a:r>
            <a:r>
              <a:rPr sz="2200" spc="1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5461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# ./firefox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(vous faites ctrt</a:t>
            </a:r>
            <a:r>
              <a:rPr sz="2200" b="1" spc="5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80099"/>
                </a:solidFill>
                <a:latin typeface="Arial"/>
                <a:cs typeface="Arial"/>
              </a:rPr>
              <a:t>z)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5023" y="2987801"/>
            <a:ext cx="10331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./firefox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26" y="2987801"/>
            <a:ext cx="1899285" cy="105092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102235">
              <a:lnSpc>
                <a:spcPct val="103200"/>
              </a:lnSpc>
              <a:spcBef>
                <a:spcPts val="10"/>
              </a:spcBef>
              <a:tabLst>
                <a:tab pos="672465" algn="l"/>
              </a:tabLst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[1]+	Stopped  #</a:t>
            </a:r>
            <a:r>
              <a:rPr sz="2200" b="1" spc="-2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bg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[1]+ ./firefox</a:t>
            </a:r>
            <a:r>
              <a:rPr sz="2200" b="1" spc="-1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&amp;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826" y="4320032"/>
            <a:ext cx="7607934" cy="681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 indent="-204470">
              <a:lnSpc>
                <a:spcPts val="2585"/>
              </a:lnSpc>
              <a:spcBef>
                <a:spcPts val="95"/>
              </a:spcBef>
              <a:buFont typeface="Wingdings"/>
              <a:buChar char=""/>
              <a:tabLst>
                <a:tab pos="217170" algn="l"/>
              </a:tabLst>
            </a:pPr>
            <a:r>
              <a:rPr sz="2200" spc="-5" dirty="0">
                <a:latin typeface="Arial"/>
                <a:cs typeface="Arial"/>
              </a:rPr>
              <a:t>Envoyer un signal à des processus indiqués par leurs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noms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ts val="2585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#killall -HUP</a:t>
            </a:r>
            <a:r>
              <a:rPr sz="2200" b="1" spc="-3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httpd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1262583"/>
            <a:ext cx="9265285" cy="4229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600" b="0" spc="5" dirty="0" smtClean="0">
                <a:solidFill>
                  <a:srgbClr val="002060"/>
                </a:solidFill>
                <a:latin typeface="Inconsolata"/>
                <a:cs typeface="Inconsolata"/>
              </a:rPr>
              <a:t>6. </a:t>
            </a:r>
            <a:r>
              <a:rPr sz="2600" b="0" spc="5" dirty="0" smtClean="0">
                <a:solidFill>
                  <a:srgbClr val="002060"/>
                </a:solidFill>
                <a:latin typeface="Inconsolata"/>
                <a:cs typeface="Inconsolata"/>
              </a:rPr>
              <a:t>Modification </a:t>
            </a:r>
            <a:r>
              <a:rPr sz="2600" b="0" spc="5" dirty="0">
                <a:solidFill>
                  <a:srgbClr val="002060"/>
                </a:solidFill>
                <a:latin typeface="Inconsolata"/>
                <a:cs typeface="Inconsolata"/>
              </a:rPr>
              <a:t>des </a:t>
            </a:r>
            <a:r>
              <a:rPr sz="2600" b="0" spc="15" dirty="0">
                <a:solidFill>
                  <a:srgbClr val="002060"/>
                </a:solidFill>
                <a:latin typeface="Inconsolata"/>
                <a:cs typeface="Inconsolata"/>
              </a:rPr>
              <a:t>priorit</a:t>
            </a:r>
            <a:r>
              <a:rPr sz="2600" spc="15" dirty="0">
                <a:solidFill>
                  <a:srgbClr val="002060"/>
                </a:solidFill>
                <a:latin typeface="Courier New"/>
                <a:cs typeface="Courier New"/>
              </a:rPr>
              <a:t>é</a:t>
            </a:r>
            <a:r>
              <a:rPr sz="2600" b="0" spc="15" dirty="0">
                <a:solidFill>
                  <a:srgbClr val="002060"/>
                </a:solidFill>
                <a:latin typeface="Inconsolata"/>
                <a:cs typeface="Inconsolata"/>
              </a:rPr>
              <a:t>s </a:t>
            </a:r>
            <a:r>
              <a:rPr sz="2600" b="0" spc="5" dirty="0">
                <a:solidFill>
                  <a:srgbClr val="002060"/>
                </a:solidFill>
                <a:latin typeface="Inconsolata"/>
                <a:cs typeface="Inconsolata"/>
              </a:rPr>
              <a:t>des</a:t>
            </a:r>
            <a:r>
              <a:rPr sz="2600" b="0" spc="-65" dirty="0">
                <a:solidFill>
                  <a:srgbClr val="002060"/>
                </a:solidFill>
                <a:latin typeface="Inconsolata"/>
                <a:cs typeface="Inconsolata"/>
              </a:rPr>
              <a:t> </a:t>
            </a:r>
            <a:r>
              <a:rPr sz="2600" b="0" spc="10" dirty="0">
                <a:solidFill>
                  <a:srgbClr val="002060"/>
                </a:solidFill>
                <a:latin typeface="Inconsolata"/>
                <a:cs typeface="Inconsolata"/>
              </a:rPr>
              <a:t>processus</a:t>
            </a:r>
            <a:endParaRPr sz="2600" dirty="0">
              <a:solidFill>
                <a:srgbClr val="002060"/>
              </a:solidFill>
              <a:latin typeface="Inconsolata"/>
              <a:cs typeface="Inconsolat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960245"/>
            <a:ext cx="9265285" cy="23423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Description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:</a:t>
            </a:r>
            <a:endParaRPr lang="fr-FR" sz="2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 err="1" smtClean="0">
                <a:latin typeface="Arial"/>
                <a:cs typeface="Arial"/>
              </a:rPr>
              <a:t>être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mesure de gérer les priorités des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processus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latin typeface="Arial"/>
                <a:cs typeface="Arial"/>
              </a:rPr>
              <a:t>Termes, </a:t>
            </a:r>
            <a:r>
              <a:rPr sz="1800" b="1" spc="-5" dirty="0">
                <a:latin typeface="Arial"/>
                <a:cs typeface="Arial"/>
              </a:rPr>
              <a:t>fichiers et utilitaires utilisés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637540" indent="-168275">
              <a:lnSpc>
                <a:spcPct val="100000"/>
              </a:lnSpc>
              <a:buFont typeface="Wingdings"/>
              <a:buChar char=""/>
              <a:tabLst>
                <a:tab pos="638175" algn="l"/>
              </a:tabLst>
            </a:pPr>
            <a:r>
              <a:rPr sz="1800" spc="-5" dirty="0">
                <a:latin typeface="Arial"/>
                <a:cs typeface="Arial"/>
              </a:rPr>
              <a:t>nice</a:t>
            </a:r>
            <a:endParaRPr sz="1800" dirty="0">
              <a:latin typeface="Arial"/>
              <a:cs typeface="Arial"/>
            </a:endParaRPr>
          </a:p>
          <a:p>
            <a:pPr marL="637540" indent="-168275">
              <a:lnSpc>
                <a:spcPct val="100000"/>
              </a:lnSpc>
              <a:buFont typeface="Wingdings"/>
              <a:buChar char=""/>
              <a:tabLst>
                <a:tab pos="638175" algn="l"/>
              </a:tabLst>
            </a:pPr>
            <a:r>
              <a:rPr sz="1800" spc="-10" dirty="0">
                <a:latin typeface="Arial"/>
                <a:cs typeface="Arial"/>
              </a:rPr>
              <a:t>ps</a:t>
            </a:r>
            <a:endParaRPr sz="1800" dirty="0">
              <a:latin typeface="Arial"/>
              <a:cs typeface="Arial"/>
            </a:endParaRPr>
          </a:p>
          <a:p>
            <a:pPr marL="637540" indent="-168275">
              <a:lnSpc>
                <a:spcPct val="100000"/>
              </a:lnSpc>
              <a:buFont typeface="Wingdings"/>
              <a:buChar char=""/>
              <a:tabLst>
                <a:tab pos="638175" algn="l"/>
              </a:tabLst>
            </a:pPr>
            <a:r>
              <a:rPr sz="1800" spc="-5" dirty="0">
                <a:latin typeface="Arial"/>
                <a:cs typeface="Arial"/>
              </a:rPr>
              <a:t>renice</a:t>
            </a:r>
            <a:endParaRPr sz="1800" dirty="0">
              <a:latin typeface="Arial"/>
              <a:cs typeface="Arial"/>
            </a:endParaRPr>
          </a:p>
          <a:p>
            <a:pPr marL="637540" indent="-168275">
              <a:lnSpc>
                <a:spcPct val="100000"/>
              </a:lnSpc>
              <a:buFont typeface="Wingdings"/>
              <a:buChar char=""/>
              <a:tabLst>
                <a:tab pos="638175" algn="l"/>
              </a:tabLst>
            </a:pPr>
            <a:r>
              <a:rPr sz="1800" dirty="0">
                <a:latin typeface="Arial"/>
                <a:cs typeface="Arial"/>
              </a:rPr>
              <a:t>top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804" y="1354074"/>
            <a:ext cx="8392795" cy="425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Priorité des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processus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96850" indent="-184785">
              <a:lnSpc>
                <a:spcPct val="100000"/>
              </a:lnSpc>
              <a:spcBef>
                <a:spcPts val="1215"/>
              </a:spcBef>
              <a:buFont typeface="Wingdings"/>
              <a:buChar char=""/>
              <a:tabLst>
                <a:tab pos="197485" algn="l"/>
              </a:tabLst>
            </a:pPr>
            <a:r>
              <a:rPr sz="2000" b="1" dirty="0">
                <a:latin typeface="Arial"/>
                <a:cs typeface="Arial"/>
              </a:rPr>
              <a:t>top </a:t>
            </a:r>
            <a:r>
              <a:rPr sz="2000" dirty="0">
                <a:latin typeface="Arial"/>
                <a:cs typeface="Arial"/>
              </a:rPr>
              <a:t>ou bien </a:t>
            </a:r>
            <a:r>
              <a:rPr sz="2000" b="1" spc="-5" dirty="0">
                <a:latin typeface="Arial"/>
                <a:cs typeface="Arial"/>
              </a:rPr>
              <a:t>ps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-l</a:t>
            </a:r>
            <a:endParaRPr sz="2000">
              <a:latin typeface="Arial"/>
              <a:cs typeface="Arial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82575" algn="l"/>
              </a:tabLst>
            </a:pPr>
            <a:r>
              <a:rPr sz="2000" dirty="0">
                <a:latin typeface="Arial"/>
                <a:cs typeface="Arial"/>
              </a:rPr>
              <a:t>Le noyau </a:t>
            </a:r>
            <a:r>
              <a:rPr sz="2000" spc="-10" dirty="0">
                <a:latin typeface="Arial"/>
                <a:cs typeface="Arial"/>
              </a:rPr>
              <a:t>offre </a:t>
            </a:r>
            <a:r>
              <a:rPr sz="2000" b="1" dirty="0">
                <a:latin typeface="Arial"/>
                <a:cs typeface="Arial"/>
              </a:rPr>
              <a:t>+ temps CPU </a:t>
            </a:r>
            <a:r>
              <a:rPr sz="2000" dirty="0">
                <a:latin typeface="Arial"/>
                <a:cs typeface="Arial"/>
              </a:rPr>
              <a:t>pour « hight priority process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»</a:t>
            </a:r>
            <a:endParaRPr sz="2000">
              <a:latin typeface="Arial"/>
              <a:cs typeface="Arial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82575" algn="l"/>
              </a:tabLst>
            </a:pPr>
            <a:r>
              <a:rPr sz="2000" dirty="0">
                <a:latin typeface="Arial"/>
                <a:cs typeface="Arial"/>
              </a:rPr>
              <a:t>Par défaut les processus d'un utilisateur sont créés avec </a:t>
            </a:r>
            <a:r>
              <a:rPr sz="2000" b="1" dirty="0">
                <a:solidFill>
                  <a:srgbClr val="DC2200"/>
                </a:solidFill>
                <a:latin typeface="Arial"/>
                <a:cs typeface="Arial"/>
              </a:rPr>
              <a:t>la priorité</a:t>
            </a:r>
            <a:r>
              <a:rPr sz="2000" b="1" spc="-229" dirty="0">
                <a:solidFill>
                  <a:srgbClr val="DC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C2200"/>
                </a:solidFill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669925" lvl="1" indent="-200660">
              <a:lnSpc>
                <a:spcPct val="100000"/>
              </a:lnSpc>
              <a:spcBef>
                <a:spcPts val="1200"/>
              </a:spcBef>
              <a:buSzPct val="95000"/>
              <a:buFont typeface="Wingdings"/>
              <a:buChar char=""/>
              <a:tabLst>
                <a:tab pos="670560" algn="l"/>
              </a:tabLst>
            </a:pPr>
            <a:r>
              <a:rPr sz="2000" b="1" dirty="0">
                <a:latin typeface="Arial"/>
                <a:cs typeface="Arial"/>
              </a:rPr>
              <a:t>priorité positif --&gt; </a:t>
            </a:r>
            <a:r>
              <a:rPr sz="2000" b="1" spc="-5" dirty="0">
                <a:latin typeface="Arial"/>
                <a:cs typeface="Arial"/>
              </a:rPr>
              <a:t>moins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priorité</a:t>
            </a:r>
            <a:endParaRPr sz="2000">
              <a:latin typeface="Arial"/>
              <a:cs typeface="Arial"/>
            </a:endParaRPr>
          </a:p>
          <a:p>
            <a:pPr marL="669925" lvl="1" indent="-200660">
              <a:lnSpc>
                <a:spcPct val="100000"/>
              </a:lnSpc>
              <a:spcBef>
                <a:spcPts val="1200"/>
              </a:spcBef>
              <a:buSzPct val="95000"/>
              <a:buFont typeface="Wingdings"/>
              <a:buChar char=""/>
              <a:tabLst>
                <a:tab pos="670560" algn="l"/>
              </a:tabLst>
            </a:pPr>
            <a:r>
              <a:rPr sz="2000" b="1" dirty="0">
                <a:latin typeface="Arial"/>
                <a:cs typeface="Arial"/>
              </a:rPr>
              <a:t>priorité négatif --&gt; plus de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priorité</a:t>
            </a:r>
            <a:endParaRPr sz="2000">
              <a:latin typeface="Arial"/>
              <a:cs typeface="Arial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82575" algn="l"/>
              </a:tabLst>
            </a:pPr>
            <a:r>
              <a:rPr sz="2000" dirty="0">
                <a:latin typeface="Arial"/>
                <a:cs typeface="Arial"/>
              </a:rPr>
              <a:t>Le niveau de priorité varie de </a:t>
            </a:r>
            <a:r>
              <a:rPr sz="2000" b="1" dirty="0">
                <a:solidFill>
                  <a:srgbClr val="DF0000"/>
                </a:solidFill>
                <a:latin typeface="Arial"/>
                <a:cs typeface="Arial"/>
              </a:rPr>
              <a:t>-20 à</a:t>
            </a:r>
            <a:r>
              <a:rPr sz="2000" b="1" spc="-110" dirty="0">
                <a:solidFill>
                  <a:srgbClr val="D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F0000"/>
                </a:solidFill>
                <a:latin typeface="Arial"/>
                <a:cs typeface="Arial"/>
              </a:rPr>
              <a:t>19</a:t>
            </a:r>
            <a:endParaRPr sz="2000">
              <a:latin typeface="Arial"/>
              <a:cs typeface="Arial"/>
            </a:endParaRPr>
          </a:p>
          <a:p>
            <a:pPr marL="281940" indent="-26987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282575" algn="l"/>
              </a:tabLst>
            </a:pPr>
            <a:r>
              <a:rPr sz="2000" dirty="0">
                <a:latin typeface="Arial"/>
                <a:cs typeface="Arial"/>
              </a:rPr>
              <a:t>Un utilisateur peut lancer un processus avec un niveau de priorité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positif</a:t>
            </a:r>
            <a:endParaRPr sz="2000">
              <a:latin typeface="Arial"/>
              <a:cs typeface="Arial"/>
            </a:endParaRPr>
          </a:p>
          <a:p>
            <a:pPr marL="240029" indent="-227965">
              <a:lnSpc>
                <a:spcPct val="100000"/>
              </a:lnSpc>
              <a:spcBef>
                <a:spcPts val="1200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dirty="0">
                <a:solidFill>
                  <a:srgbClr val="DF0000"/>
                </a:solidFill>
                <a:latin typeface="Arial"/>
                <a:cs typeface="Arial"/>
              </a:rPr>
              <a:t>SEUL root </a:t>
            </a:r>
            <a:r>
              <a:rPr sz="2000" dirty="0">
                <a:latin typeface="Arial"/>
                <a:cs typeface="Arial"/>
              </a:rPr>
              <a:t>peut lancer un processus avec un niveau de priorité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négatif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149" y="1389634"/>
            <a:ext cx="8811260" cy="1709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bash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B80046"/>
                </a:solidFill>
                <a:latin typeface="Arial"/>
                <a:cs typeface="Arial"/>
              </a:rPr>
              <a:t>Bourne-again shell </a:t>
            </a:r>
            <a:r>
              <a:rPr sz="1800" spc="-5" dirty="0">
                <a:latin typeface="Arial"/>
                <a:cs typeface="Arial"/>
              </a:rPr>
              <a:t>compatible avec </a:t>
            </a:r>
            <a:r>
              <a:rPr sz="1800" dirty="0">
                <a:latin typeface="Arial"/>
                <a:cs typeface="Arial"/>
              </a:rPr>
              <a:t>sh, </a:t>
            </a:r>
            <a:r>
              <a:rPr sz="1800" spc="-5" dirty="0">
                <a:latin typeface="Arial"/>
                <a:cs typeface="Arial"/>
              </a:rPr>
              <a:t>avec des fonctionnalités de ksh,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csh</a:t>
            </a:r>
          </a:p>
          <a:p>
            <a:pPr marL="12700">
              <a:lnSpc>
                <a:spcPct val="100000"/>
              </a:lnSpc>
              <a:tabLst>
                <a:tab pos="3210560" algn="l"/>
              </a:tabLst>
            </a:pPr>
            <a:r>
              <a:rPr sz="1800" spc="-5" dirty="0">
                <a:latin typeface="Arial"/>
                <a:cs typeface="Arial"/>
              </a:rPr>
              <a:t>un shell </a:t>
            </a:r>
            <a:r>
              <a:rPr sz="1800" dirty="0">
                <a:latin typeface="Arial"/>
                <a:cs typeface="Arial"/>
              </a:rPr>
              <a:t>est </a:t>
            </a:r>
            <a:r>
              <a:rPr sz="1800" spc="-5" dirty="0">
                <a:latin typeface="Arial"/>
                <a:cs typeface="Arial"/>
              </a:rPr>
              <a:t>un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programme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qui	exécute des programmes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5" dirty="0">
                <a:latin typeface="Arial"/>
                <a:cs typeface="Arial"/>
              </a:rPr>
              <a:t>permet aussi de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construire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d'autres programmes </a:t>
            </a:r>
            <a:r>
              <a:rPr sz="1800" spc="-10" dirty="0">
                <a:latin typeface="Arial"/>
                <a:cs typeface="Arial"/>
              </a:rPr>
              <a:t>appelés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F0000"/>
                </a:solidFill>
                <a:latin typeface="Arial"/>
                <a:cs typeface="Arial"/>
              </a:rPr>
              <a:t>scripts.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DF0000"/>
                </a:solidFill>
                <a:latin typeface="Arial"/>
                <a:cs typeface="Arial"/>
              </a:rPr>
              <a:t>prompts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423" y="4262120"/>
            <a:ext cx="8596986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 err="1" smtClean="0">
                <a:solidFill>
                  <a:srgbClr val="280099"/>
                </a:solidFill>
                <a:latin typeface="Arial"/>
                <a:cs typeface="Arial"/>
              </a:rPr>
              <a:t>user1</a:t>
            </a:r>
            <a:r>
              <a:rPr sz="1800" b="1" dirty="0" smtClean="0">
                <a:solidFill>
                  <a:srgbClr val="280099"/>
                </a:solidFill>
                <a:latin typeface="Arial"/>
                <a:cs typeface="Arial"/>
              </a:rPr>
              <a:t>@</a:t>
            </a:r>
            <a:r>
              <a:rPr lang="fr-FR" sz="1800" b="1" dirty="0" err="1" smtClean="0">
                <a:solidFill>
                  <a:srgbClr val="280099"/>
                </a:solidFill>
                <a:latin typeface="Arial"/>
                <a:cs typeface="Arial"/>
              </a:rPr>
              <a:t>centos</a:t>
            </a:r>
            <a:r>
              <a:rPr sz="1800" b="1" dirty="0" smtClean="0">
                <a:solidFill>
                  <a:srgbClr val="280099"/>
                </a:solidFill>
                <a:latin typeface="Arial"/>
                <a:cs typeface="Arial"/>
              </a:rPr>
              <a:t>:~&gt;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echo</a:t>
            </a:r>
            <a:r>
              <a:rPr sz="1800" b="1" spc="-8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$PS1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80099"/>
                </a:solidFill>
                <a:latin typeface="Arial"/>
                <a:cs typeface="Arial"/>
              </a:rPr>
              <a:t>\u@\h:\w&gt;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fr-FR" b="1" dirty="0" err="1" smtClean="0">
                <a:solidFill>
                  <a:srgbClr val="280099"/>
                </a:solidFill>
                <a:latin typeface="Arial"/>
                <a:cs typeface="Arial"/>
              </a:rPr>
              <a:t>user1</a:t>
            </a:r>
            <a:r>
              <a:rPr sz="1800" b="1" dirty="0" smtClean="0">
                <a:solidFill>
                  <a:srgbClr val="280099"/>
                </a:solidFill>
                <a:latin typeface="Arial"/>
                <a:cs typeface="Arial"/>
              </a:rPr>
              <a:t>@</a:t>
            </a:r>
            <a:r>
              <a:rPr lang="fr-FR" sz="1800" b="1" dirty="0" err="1" smtClean="0">
                <a:solidFill>
                  <a:srgbClr val="280099"/>
                </a:solidFill>
                <a:latin typeface="Arial"/>
                <a:cs typeface="Arial"/>
              </a:rPr>
              <a:t>centos</a:t>
            </a:r>
            <a:r>
              <a:rPr sz="1800" b="1" dirty="0" smtClean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80099"/>
                </a:solidFill>
                <a:latin typeface="Arial"/>
                <a:cs typeface="Arial"/>
              </a:rPr>
              <a:t>:~&gt;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echo</a:t>
            </a:r>
            <a:r>
              <a:rPr sz="1800" b="1" spc="-10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$PS2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280099"/>
                </a:solidFill>
                <a:latin typeface="Arial"/>
                <a:cs typeface="Arial"/>
              </a:rPr>
              <a:t>&gt;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54074"/>
            <a:ext cx="148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nice </a:t>
            </a:r>
            <a:r>
              <a:rPr sz="1800" b="1" spc="-5" dirty="0">
                <a:latin typeface="Arial"/>
                <a:cs typeface="Arial"/>
              </a:rPr>
              <a:t>et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renice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405" y="2140076"/>
            <a:ext cx="6587490" cy="68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95"/>
              </a:spcBef>
            </a:pPr>
            <a:r>
              <a:rPr b="0" spc="-5" dirty="0">
                <a:latin typeface="Arial"/>
                <a:cs typeface="Arial"/>
              </a:rPr>
              <a:t>Un utilisateur lance cmd avec le niveau de priorité</a:t>
            </a:r>
            <a:r>
              <a:rPr b="0" spc="10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+5</a:t>
            </a:r>
          </a:p>
          <a:p>
            <a:pPr marL="469900">
              <a:lnSpc>
                <a:spcPts val="2595"/>
              </a:lnSpc>
            </a:pPr>
            <a:r>
              <a:rPr spc="-5" dirty="0">
                <a:solidFill>
                  <a:srgbClr val="280099"/>
                </a:solidFill>
              </a:rPr>
              <a:t>$nice -5</a:t>
            </a:r>
            <a:r>
              <a:rPr spc="5" dirty="0">
                <a:solidFill>
                  <a:srgbClr val="280099"/>
                </a:solidFill>
              </a:rPr>
              <a:t> </a:t>
            </a:r>
            <a:r>
              <a:rPr spc="-5" dirty="0">
                <a:solidFill>
                  <a:srgbClr val="280099"/>
                </a:solidFill>
              </a:rPr>
              <a:t>cmd1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>
              <a:lnSpc>
                <a:spcPts val="2590"/>
              </a:lnSpc>
              <a:spcBef>
                <a:spcPts val="95"/>
              </a:spcBef>
            </a:pPr>
            <a:r>
              <a:rPr b="1" spc="-5" dirty="0">
                <a:solidFill>
                  <a:srgbClr val="B80046"/>
                </a:solidFill>
                <a:latin typeface="Arial"/>
                <a:cs typeface="Arial"/>
              </a:rPr>
              <a:t>Seul root </a:t>
            </a:r>
            <a:r>
              <a:rPr spc="-5" dirty="0"/>
              <a:t>peut lancer des processus avec des niveaux de priorité</a:t>
            </a:r>
            <a:r>
              <a:rPr spc="210" dirty="0"/>
              <a:t> </a:t>
            </a:r>
            <a:r>
              <a:rPr spc="-5" dirty="0"/>
              <a:t>négatifs</a:t>
            </a:r>
          </a:p>
          <a:p>
            <a:pPr marL="632460">
              <a:lnSpc>
                <a:spcPts val="2590"/>
              </a:lnSpc>
            </a:pPr>
            <a:r>
              <a:rPr b="1" spc="-5" dirty="0">
                <a:solidFill>
                  <a:srgbClr val="280099"/>
                </a:solidFill>
                <a:latin typeface="Arial"/>
                <a:cs typeface="Arial"/>
              </a:rPr>
              <a:t># nice </a:t>
            </a:r>
            <a:r>
              <a:rPr b="1" spc="-5" dirty="0">
                <a:solidFill>
                  <a:srgbClr val="DF0000"/>
                </a:solidFill>
                <a:latin typeface="Arial"/>
                <a:cs typeface="Arial"/>
              </a:rPr>
              <a:t>- -</a:t>
            </a:r>
            <a:r>
              <a:rPr b="1" spc="-5" dirty="0">
                <a:solidFill>
                  <a:srgbClr val="280099"/>
                </a:solidFill>
                <a:latin typeface="Arial"/>
                <a:cs typeface="Arial"/>
              </a:rPr>
              <a:t>10 vi</a:t>
            </a:r>
            <a:r>
              <a:rPr b="1" spc="2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280099"/>
                </a:solidFill>
                <a:latin typeface="Arial"/>
                <a:cs typeface="Arial"/>
              </a:rPr>
              <a:t>/etc/hosts.deny</a:t>
            </a:r>
          </a:p>
          <a:p>
            <a:pPr marL="632460">
              <a:lnSpc>
                <a:spcPct val="100000"/>
              </a:lnSpc>
              <a:spcBef>
                <a:spcPts val="85"/>
              </a:spcBef>
            </a:pPr>
            <a:r>
              <a:rPr b="1" spc="-5" dirty="0">
                <a:solidFill>
                  <a:srgbClr val="280099"/>
                </a:solidFill>
                <a:latin typeface="Arial"/>
                <a:cs typeface="Arial"/>
              </a:rPr>
              <a:t># nice -n -10 vi</a:t>
            </a:r>
            <a:r>
              <a:rPr b="1" spc="3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280099"/>
                </a:solidFill>
                <a:latin typeface="Arial"/>
                <a:cs typeface="Arial"/>
              </a:rPr>
              <a:t>/etc/hosts.deny</a:t>
            </a:r>
          </a:p>
          <a:p>
            <a:pPr marL="162560">
              <a:lnSpc>
                <a:spcPct val="100000"/>
              </a:lnSpc>
              <a:spcBef>
                <a:spcPts val="40"/>
              </a:spcBef>
            </a:pPr>
            <a:endParaRPr b="1" dirty="0">
              <a:solidFill>
                <a:srgbClr val="280099"/>
              </a:solidFill>
              <a:latin typeface="Arial"/>
              <a:cs typeface="Arial"/>
            </a:endParaRPr>
          </a:p>
          <a:p>
            <a:pPr marL="632460" marR="3525520" indent="-457200">
              <a:lnSpc>
                <a:spcPts val="2540"/>
              </a:lnSpc>
            </a:pPr>
            <a:r>
              <a:rPr b="1" spc="-5" dirty="0">
                <a:solidFill>
                  <a:srgbClr val="DF0000"/>
                </a:solidFill>
                <a:latin typeface="Arial"/>
                <a:cs typeface="Arial"/>
              </a:rPr>
              <a:t>renice </a:t>
            </a:r>
            <a:r>
              <a:rPr b="1" spc="-5" dirty="0">
                <a:latin typeface="Arial"/>
                <a:cs typeface="Arial"/>
              </a:rPr>
              <a:t>: Modifier la priorité d'un processus  </a:t>
            </a:r>
            <a:r>
              <a:rPr b="1" spc="-5" dirty="0">
                <a:solidFill>
                  <a:srgbClr val="280099"/>
                </a:solidFill>
                <a:latin typeface="Arial"/>
                <a:cs typeface="Arial"/>
              </a:rPr>
              <a:t>#renice 20</a:t>
            </a:r>
            <a:r>
              <a:rPr b="1" spc="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280099"/>
                </a:solidFill>
                <a:latin typeface="Arial"/>
                <a:cs typeface="Arial"/>
              </a:rPr>
              <a:t>501</a:t>
            </a: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280099"/>
                </a:solidFill>
                <a:latin typeface="Arial"/>
                <a:cs typeface="Arial"/>
              </a:rPr>
              <a:t>#renice </a:t>
            </a:r>
            <a:r>
              <a:rPr b="1" spc="-5" dirty="0">
                <a:solidFill>
                  <a:srgbClr val="DF0000"/>
                </a:solidFill>
                <a:latin typeface="Arial"/>
                <a:cs typeface="Arial"/>
              </a:rPr>
              <a:t>-</a:t>
            </a:r>
            <a:r>
              <a:rPr b="1" spc="-5" dirty="0">
                <a:solidFill>
                  <a:srgbClr val="280099"/>
                </a:solidFill>
                <a:latin typeface="Arial"/>
                <a:cs typeface="Arial"/>
              </a:rPr>
              <a:t>10 -u </a:t>
            </a:r>
            <a:r>
              <a:rPr lang="fr-FR" b="1" dirty="0" err="1" smtClean="0">
                <a:solidFill>
                  <a:srgbClr val="280099"/>
                </a:solidFill>
              </a:rPr>
              <a:t>root</a:t>
            </a:r>
            <a:r>
              <a:rPr b="1" dirty="0" smtClean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280099"/>
                </a:solidFill>
                <a:latin typeface="Arial"/>
                <a:cs typeface="Arial"/>
              </a:rPr>
              <a:t>-p</a:t>
            </a:r>
            <a:r>
              <a:rPr b="1" spc="7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280099"/>
                </a:solidFill>
                <a:latin typeface="Arial"/>
                <a:cs typeface="Arial"/>
              </a:rPr>
              <a:t>501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40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14" y="733425"/>
            <a:ext cx="9129777" cy="7514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b="1" spc="-5" dirty="0" smtClean="0">
                <a:latin typeface="Arial"/>
                <a:cs typeface="Arial"/>
              </a:rPr>
              <a:t>7.</a:t>
            </a:r>
            <a:r>
              <a:rPr sz="2400" b="1" spc="-5" dirty="0" err="1" smtClean="0">
                <a:latin typeface="Arial"/>
                <a:cs typeface="Arial"/>
              </a:rPr>
              <a:t>Recherche</a:t>
            </a:r>
            <a:r>
              <a:rPr sz="2400" b="1" spc="-5" dirty="0" smtClean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dans des </a:t>
            </a:r>
            <a:r>
              <a:rPr sz="2400" b="1" spc="-5" dirty="0">
                <a:latin typeface="Arial"/>
                <a:cs typeface="Arial"/>
              </a:rPr>
              <a:t>fichiers texte </a:t>
            </a:r>
            <a:r>
              <a:rPr sz="2400" b="1" spc="-15" dirty="0">
                <a:latin typeface="Arial"/>
                <a:cs typeface="Arial"/>
              </a:rPr>
              <a:t>avec </a:t>
            </a:r>
            <a:r>
              <a:rPr sz="2400" b="1" spc="-5" dirty="0">
                <a:latin typeface="Arial"/>
                <a:cs typeface="Arial"/>
              </a:rPr>
              <a:t>les expressions</a:t>
            </a:r>
            <a:r>
              <a:rPr sz="2400" b="1" spc="1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rationnelles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436" y="1960245"/>
            <a:ext cx="987171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Description</a:t>
            </a:r>
            <a:r>
              <a:rPr sz="2000" spc="-60" dirty="0"/>
              <a:t> </a:t>
            </a:r>
            <a:r>
              <a:rPr sz="2000" b="0" dirty="0" smtClean="0">
                <a:latin typeface="Arial"/>
                <a:cs typeface="Arial"/>
              </a:rPr>
              <a:t>:</a:t>
            </a:r>
            <a:r>
              <a:rPr lang="fr-FR" sz="2000" dirty="0"/>
              <a:t/>
            </a:r>
            <a:br>
              <a:rPr lang="fr-FR" sz="2000" dirty="0"/>
            </a:br>
            <a:r>
              <a:rPr sz="2000" b="0" dirty="0" err="1" smtClean="0">
                <a:latin typeface="Arial"/>
                <a:cs typeface="Arial"/>
              </a:rPr>
              <a:t>être</a:t>
            </a:r>
            <a:r>
              <a:rPr sz="2000" b="0" dirty="0" smtClean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en mesure de manipuler des fichiers et des</a:t>
            </a:r>
            <a:r>
              <a:rPr sz="2000" b="0" spc="-22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données  de </a:t>
            </a:r>
            <a:r>
              <a:rPr sz="2000" b="0" spc="-5" dirty="0">
                <a:latin typeface="Arial"/>
                <a:cs typeface="Arial"/>
              </a:rPr>
              <a:t>type texte </a:t>
            </a:r>
            <a:r>
              <a:rPr sz="2000" b="0" dirty="0">
                <a:latin typeface="Arial"/>
                <a:cs typeface="Arial"/>
              </a:rPr>
              <a:t>en utilisant des expressions</a:t>
            </a:r>
            <a:r>
              <a:rPr sz="2000" b="0" spc="-11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rationnelles.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36" y="3100577"/>
            <a:ext cx="4097020" cy="2083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25" dirty="0">
                <a:latin typeface="Arial"/>
                <a:cs typeface="Arial"/>
              </a:rPr>
              <a:t>Termes, </a:t>
            </a:r>
            <a:r>
              <a:rPr sz="1800" b="1" spc="-5" dirty="0">
                <a:latin typeface="Arial"/>
                <a:cs typeface="Arial"/>
              </a:rPr>
              <a:t>fichiers et utilitaires utilisés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637540" algn="l"/>
              </a:tabLst>
            </a:pPr>
            <a:r>
              <a:rPr sz="1800" spc="-5" dirty="0">
                <a:latin typeface="Arial"/>
                <a:cs typeface="Arial"/>
              </a:rPr>
              <a:t>grep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637540" algn="l"/>
              </a:tabLst>
            </a:pPr>
            <a:r>
              <a:rPr sz="1800" spc="-5" dirty="0">
                <a:latin typeface="Arial"/>
                <a:cs typeface="Arial"/>
              </a:rPr>
              <a:t>egrep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637540" algn="l"/>
              </a:tabLst>
            </a:pPr>
            <a:r>
              <a:rPr sz="1800" spc="-5" dirty="0">
                <a:latin typeface="Arial"/>
                <a:cs typeface="Arial"/>
              </a:rPr>
              <a:t>fgrep</a:t>
            </a:r>
            <a:endParaRPr sz="1800" dirty="0">
              <a:latin typeface="Arial"/>
              <a:cs typeface="Arial"/>
            </a:endParaRPr>
          </a:p>
          <a:p>
            <a:pPr marL="637540" indent="-167640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637540" algn="l"/>
              </a:tabLst>
            </a:pPr>
            <a:r>
              <a:rPr sz="1800" spc="-5" dirty="0">
                <a:latin typeface="Arial"/>
                <a:cs typeface="Arial"/>
              </a:rPr>
              <a:t>sed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41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436" y="1331722"/>
            <a:ext cx="9674225" cy="5105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Objectifs et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outils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Recherche (texte) sur </a:t>
            </a:r>
            <a:r>
              <a:rPr sz="1800" dirty="0">
                <a:latin typeface="Arial"/>
                <a:cs typeface="Arial"/>
              </a:rPr>
              <a:t>le </a:t>
            </a:r>
            <a:r>
              <a:rPr sz="1800" spc="-5" dirty="0">
                <a:latin typeface="Arial"/>
                <a:cs typeface="Arial"/>
              </a:rPr>
              <a:t>contenu </a:t>
            </a:r>
            <a:r>
              <a:rPr sz="1800" spc="-10" dirty="0">
                <a:latin typeface="Arial"/>
                <a:cs typeface="Arial"/>
              </a:rPr>
              <a:t>des </a:t>
            </a:r>
            <a:r>
              <a:rPr sz="1800" spc="-5" dirty="0">
                <a:latin typeface="Arial"/>
                <a:cs typeface="Arial"/>
              </a:rPr>
              <a:t>fichiers, selon un modèle (motif)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:</a:t>
            </a:r>
            <a:r>
              <a:rPr sz="1800" spc="-5" dirty="0" smtClean="0">
                <a:latin typeface="Arial"/>
                <a:cs typeface="Arial"/>
              </a:rPr>
              <a:t>« </a:t>
            </a:r>
            <a:r>
              <a:rPr sz="1800" spc="-5" dirty="0">
                <a:latin typeface="Arial"/>
                <a:cs typeface="Arial"/>
              </a:rPr>
              <a:t>les expressions régulières »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F0000"/>
                </a:solidFill>
                <a:latin typeface="Arial"/>
                <a:cs typeface="Arial"/>
              </a:rPr>
              <a:t>regex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Une expression régulières (regular expression) </a:t>
            </a:r>
            <a:r>
              <a:rPr sz="1800" dirty="0">
                <a:latin typeface="Arial"/>
                <a:cs typeface="Arial"/>
              </a:rPr>
              <a:t>est </a:t>
            </a:r>
            <a:r>
              <a:rPr sz="1800" spc="-5" dirty="0">
                <a:latin typeface="Arial"/>
                <a:cs typeface="Arial"/>
              </a:rPr>
              <a:t>un </a:t>
            </a:r>
            <a:r>
              <a:rPr sz="1800" dirty="0">
                <a:latin typeface="Arial"/>
                <a:cs typeface="Arial"/>
              </a:rPr>
              <a:t>motif </a:t>
            </a:r>
            <a:r>
              <a:rPr sz="1800" spc="-5" dirty="0">
                <a:latin typeface="Arial"/>
                <a:cs typeface="Arial"/>
              </a:rPr>
              <a:t>qui permet de décrire un ensemble  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chaînes.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487C"/>
                </a:solidFill>
                <a:latin typeface="Arial"/>
                <a:cs typeface="Arial"/>
              </a:rPr>
              <a:t>Outils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grep, egrep, sed, </a:t>
            </a:r>
            <a:r>
              <a:rPr sz="1800" spc="-15" dirty="0">
                <a:latin typeface="Arial"/>
                <a:cs typeface="Arial"/>
              </a:rPr>
              <a:t>awk, </a:t>
            </a:r>
            <a:r>
              <a:rPr sz="1800" spc="-5" dirty="0">
                <a:latin typeface="Arial"/>
                <a:cs typeface="Arial"/>
              </a:rPr>
              <a:t>Perl, java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...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6416040">
              <a:lnSpc>
                <a:spcPct val="100000"/>
              </a:lnSpc>
            </a:pPr>
            <a:r>
              <a:rPr sz="1800" b="1" spc="-5" dirty="0">
                <a:solidFill>
                  <a:srgbClr val="B80046"/>
                </a:solidFill>
                <a:latin typeface="Arial"/>
                <a:cs typeface="Arial"/>
              </a:rPr>
              <a:t>grep </a:t>
            </a:r>
            <a:r>
              <a:rPr sz="1800" b="1" dirty="0">
                <a:solidFill>
                  <a:srgbClr val="B80046"/>
                </a:solidFill>
                <a:latin typeface="Arial"/>
                <a:cs typeface="Arial"/>
              </a:rPr>
              <a:t>[options] </a:t>
            </a:r>
            <a:r>
              <a:rPr sz="1800" b="1" spc="-5" dirty="0">
                <a:solidFill>
                  <a:srgbClr val="B80046"/>
                </a:solidFill>
                <a:latin typeface="Arial"/>
                <a:cs typeface="Arial"/>
              </a:rPr>
              <a:t>regex</a:t>
            </a:r>
            <a:r>
              <a:rPr sz="1800" b="1" spc="-30" dirty="0">
                <a:solidFill>
                  <a:srgbClr val="B8004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80046"/>
                </a:solidFill>
                <a:latin typeface="Arial"/>
                <a:cs typeface="Arial"/>
              </a:rPr>
              <a:t>[fichiers]  </a:t>
            </a:r>
            <a:r>
              <a:rPr sz="1800" b="1" dirty="0">
                <a:solidFill>
                  <a:srgbClr val="1F487C"/>
                </a:solidFill>
                <a:latin typeface="Arial"/>
                <a:cs typeface="Arial"/>
              </a:rPr>
              <a:t>options</a:t>
            </a:r>
            <a:r>
              <a:rPr sz="1800" b="1" spc="-3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ts val="2075"/>
              </a:lnSpc>
            </a:pPr>
            <a:r>
              <a:rPr sz="1800" b="1" spc="-5" dirty="0">
                <a:latin typeface="Arial"/>
                <a:cs typeface="Arial"/>
              </a:rPr>
              <a:t>-c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Afficher </a:t>
            </a:r>
            <a:r>
              <a:rPr sz="1800" spc="-5" dirty="0">
                <a:latin typeface="Arial"/>
                <a:cs typeface="Arial"/>
              </a:rPr>
              <a:t>le nombre de lignes qui satisfait </a:t>
            </a:r>
            <a:r>
              <a:rPr sz="1800" spc="-10" dirty="0">
                <a:latin typeface="Arial"/>
                <a:cs typeface="Arial"/>
              </a:rPr>
              <a:t>regex, </a:t>
            </a:r>
            <a:r>
              <a:rPr sz="1800" spc="-5" dirty="0">
                <a:latin typeface="Arial"/>
                <a:cs typeface="Arial"/>
              </a:rPr>
              <a:t>pas les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lignes</a:t>
            </a:r>
            <a:endParaRPr sz="1800" dirty="0">
              <a:latin typeface="Arial"/>
              <a:cs typeface="Arial"/>
            </a:endParaRPr>
          </a:p>
          <a:p>
            <a:pPr marL="927100" marR="937260" indent="-457200">
              <a:lnSpc>
                <a:spcPct val="102899"/>
              </a:lnSpc>
              <a:spcBef>
                <a:spcPts val="10"/>
              </a:spcBef>
            </a:pPr>
            <a:r>
              <a:rPr sz="1800" b="1" dirty="0">
                <a:latin typeface="Arial"/>
                <a:cs typeface="Arial"/>
              </a:rPr>
              <a:t>-h </a:t>
            </a:r>
            <a:r>
              <a:rPr sz="1800" dirty="0">
                <a:latin typeface="Arial"/>
                <a:cs typeface="Arial"/>
              </a:rPr>
              <a:t>:Ne </a:t>
            </a:r>
            <a:r>
              <a:rPr sz="1800" spc="-5" dirty="0">
                <a:latin typeface="Arial"/>
                <a:cs typeface="Arial"/>
              </a:rPr>
              <a:t>pas </a:t>
            </a:r>
            <a:r>
              <a:rPr sz="1800" spc="-10" dirty="0">
                <a:latin typeface="Arial"/>
                <a:cs typeface="Arial"/>
              </a:rPr>
              <a:t>afficher </a:t>
            </a:r>
            <a:r>
              <a:rPr sz="1800" spc="-5" dirty="0">
                <a:latin typeface="Arial"/>
                <a:cs typeface="Arial"/>
              </a:rPr>
              <a:t>le nom des fichiers dans les résultats lorsque plusieurs fichiers  sont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parcourus.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latin typeface="Arial"/>
                <a:cs typeface="Arial"/>
              </a:rPr>
              <a:t>-i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Ignorer les </a:t>
            </a:r>
            <a:r>
              <a:rPr sz="1800" spc="-10" dirty="0">
                <a:latin typeface="Arial"/>
                <a:cs typeface="Arial"/>
              </a:rPr>
              <a:t>différences </a:t>
            </a:r>
            <a:r>
              <a:rPr sz="1800" spc="-5" dirty="0">
                <a:latin typeface="Arial"/>
                <a:cs typeface="Arial"/>
              </a:rPr>
              <a:t>majuscules/minuscules dans la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recherche.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5"/>
              </a:spcBef>
            </a:pPr>
            <a:r>
              <a:rPr sz="1800" b="1" dirty="0">
                <a:latin typeface="Arial"/>
                <a:cs typeface="Arial"/>
              </a:rPr>
              <a:t>-n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Ajouter à chaque ligne de sortie un préfixe contenant son numéro dans 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fichier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"/>
              </a:spcBef>
            </a:pPr>
            <a:r>
              <a:rPr sz="1800" b="1" spc="-5" dirty="0">
                <a:latin typeface="Arial"/>
                <a:cs typeface="Arial"/>
              </a:rPr>
              <a:t>-v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Afficher </a:t>
            </a:r>
            <a:r>
              <a:rPr sz="1800" spc="-5" dirty="0">
                <a:latin typeface="Arial"/>
                <a:cs typeface="Arial"/>
              </a:rPr>
              <a:t>les lignes qui </a:t>
            </a:r>
            <a:r>
              <a:rPr sz="1800" b="1" spc="-5" dirty="0">
                <a:solidFill>
                  <a:srgbClr val="DF0000"/>
                </a:solidFill>
                <a:latin typeface="Arial"/>
                <a:cs typeface="Arial"/>
              </a:rPr>
              <a:t>ne satisfait pas</a:t>
            </a:r>
            <a:r>
              <a:rPr sz="1800" b="1" spc="-50" dirty="0">
                <a:solidFill>
                  <a:srgbClr val="D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regex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1800" b="1" spc="-5" dirty="0">
                <a:latin typeface="Arial"/>
                <a:cs typeface="Arial"/>
              </a:rPr>
              <a:t>-E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Interpréter regex comme une </a:t>
            </a:r>
            <a:r>
              <a:rPr sz="1800" spc="-10" dirty="0">
                <a:latin typeface="Arial"/>
                <a:cs typeface="Arial"/>
              </a:rPr>
              <a:t>expression </a:t>
            </a:r>
            <a:r>
              <a:rPr sz="1800" spc="-5" dirty="0">
                <a:latin typeface="Arial"/>
                <a:cs typeface="Arial"/>
              </a:rPr>
              <a:t>régulière étendu.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80046"/>
                </a:solidFill>
                <a:latin typeface="Arial"/>
                <a:cs typeface="Arial"/>
              </a:rPr>
              <a:t>egrep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42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02511"/>
            <a:ext cx="337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Expression régulière 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position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43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50900" y="2333625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 smtClean="0"/>
              <a:t> </a:t>
            </a:r>
            <a:r>
              <a:rPr lang="fr-FR" sz="2800" dirty="0"/>
              <a:t>^ </a:t>
            </a:r>
            <a:r>
              <a:rPr lang="fr-FR" sz="2800" dirty="0" smtClean="0"/>
              <a:t>   début </a:t>
            </a:r>
            <a:r>
              <a:rPr lang="fr-FR" sz="2800" dirty="0"/>
              <a:t>de ligne </a:t>
            </a:r>
            <a:endParaRPr lang="fr-FR" sz="2800" dirty="0" smtClean="0"/>
          </a:p>
          <a:p>
            <a:r>
              <a:rPr lang="fr-FR" sz="2800" dirty="0" smtClean="0"/>
              <a:t> </a:t>
            </a:r>
            <a:r>
              <a:rPr lang="fr-FR" sz="2800" dirty="0"/>
              <a:t>. </a:t>
            </a:r>
            <a:r>
              <a:rPr lang="fr-FR" sz="2800" dirty="0" smtClean="0"/>
              <a:t>    un </a:t>
            </a:r>
            <a:r>
              <a:rPr lang="fr-FR" sz="2800" dirty="0"/>
              <a:t>caractère quelconque </a:t>
            </a:r>
            <a:endParaRPr lang="fr-FR" sz="2800" dirty="0" smtClean="0"/>
          </a:p>
          <a:p>
            <a:r>
              <a:rPr lang="fr-FR" sz="2800" dirty="0" smtClean="0"/>
              <a:t> </a:t>
            </a:r>
            <a:r>
              <a:rPr lang="fr-FR" sz="2800" dirty="0"/>
              <a:t>$ </a:t>
            </a:r>
            <a:r>
              <a:rPr lang="fr-FR" sz="2800" dirty="0" smtClean="0"/>
              <a:t>   fin </a:t>
            </a:r>
            <a:r>
              <a:rPr lang="fr-FR" sz="2800" dirty="0"/>
              <a:t>de ligne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885825"/>
            <a:ext cx="4793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Expression régulière </a:t>
            </a:r>
            <a:r>
              <a:rPr sz="1800" b="1" dirty="0">
                <a:latin typeface="Arial"/>
                <a:cs typeface="Arial"/>
              </a:rPr>
              <a:t>: groupe </a:t>
            </a:r>
            <a:r>
              <a:rPr sz="1800" b="1" spc="-5" dirty="0">
                <a:latin typeface="Arial"/>
                <a:cs typeface="Arial"/>
              </a:rPr>
              <a:t>de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caractères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44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44500" y="1571625"/>
            <a:ext cx="9067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● x* zéro ou plus d'occurrences du caractère x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x+ une ou plus occurrences du caractère x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x? une occurrence unique du caractère x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[...] plage de caractères permis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[^...] plage de caractères interdits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\ {n\} pour définir le nombre de répétition n du caractère placé devant Exemple l'expression </a:t>
            </a:r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[</a:t>
            </a:r>
            <a:r>
              <a:rPr lang="fr-FR" sz="2400" dirty="0"/>
              <a:t>a-z][a-z] * cherche les lignes contenant au minimum un caractère en minuscule. [a-z] caractère permis,  </a:t>
            </a:r>
            <a:r>
              <a:rPr lang="fr-FR" sz="2400" dirty="0" smtClean="0"/>
              <a:t>[</a:t>
            </a:r>
            <a:r>
              <a:rPr lang="fr-FR" sz="2400" dirty="0"/>
              <a:t>a-z]* recherche d'occurrence des lettres permises. </a:t>
            </a:r>
            <a:endParaRPr lang="fr-FR" sz="2400" dirty="0" smtClean="0"/>
          </a:p>
          <a:p>
            <a:r>
              <a:rPr lang="fr-FR" sz="2400" dirty="0" smtClean="0"/>
              <a:t>L'expression </a:t>
            </a:r>
            <a:r>
              <a:rPr lang="fr-FR" sz="2400" dirty="0"/>
              <a:t>[0-9]\ {4\}$ a pour signification, du début à la fin du fichier $, recherche les nombres[0-9] de 4 chiffres \ {4</a:t>
            </a:r>
            <a:r>
              <a:rPr lang="fr-FR" sz="2400" dirty="0" smtClean="0"/>
              <a:t>\}.</a:t>
            </a:r>
          </a:p>
          <a:p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87" y="809625"/>
            <a:ext cx="8940800" cy="382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400" dirty="0" smtClean="0"/>
              <a:t>8.</a:t>
            </a:r>
            <a:r>
              <a:rPr sz="2400" dirty="0" err="1" smtClean="0"/>
              <a:t>Édition</a:t>
            </a:r>
            <a:r>
              <a:rPr sz="2400" dirty="0" smtClean="0"/>
              <a:t> </a:t>
            </a:r>
            <a:r>
              <a:rPr sz="2400" dirty="0"/>
              <a:t>de fichiers texte </a:t>
            </a:r>
            <a:r>
              <a:rPr sz="2400" spc="-5" dirty="0"/>
              <a:t>avec</a:t>
            </a:r>
            <a:r>
              <a:rPr sz="2400" spc="-155" dirty="0"/>
              <a:t> </a:t>
            </a:r>
            <a:r>
              <a:rPr sz="2400" spc="-15" dirty="0"/>
              <a:t>vi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347268" y="2068449"/>
            <a:ext cx="8512175" cy="30091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Description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:</a:t>
            </a:r>
            <a:endParaRPr lang="fr-FR" sz="2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 err="1" smtClean="0">
                <a:latin typeface="Arial"/>
                <a:cs typeface="Arial"/>
              </a:rPr>
              <a:t>être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mesure d'éditer des fichiers </a:t>
            </a:r>
            <a:r>
              <a:rPr sz="2000" spc="-5" dirty="0">
                <a:latin typeface="Arial"/>
                <a:cs typeface="Arial"/>
              </a:rPr>
              <a:t>texte </a:t>
            </a:r>
            <a:r>
              <a:rPr sz="2000" dirty="0">
                <a:latin typeface="Arial"/>
                <a:cs typeface="Arial"/>
              </a:rPr>
              <a:t>avec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vi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latin typeface="Arial"/>
                <a:cs typeface="Arial"/>
              </a:rPr>
              <a:t>Termes, </a:t>
            </a:r>
            <a:r>
              <a:rPr sz="1800" b="1" spc="-5" dirty="0">
                <a:latin typeface="Arial"/>
                <a:cs typeface="Arial"/>
              </a:rPr>
              <a:t>fichiers et utilitaires utilisés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637540" indent="-16827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638175" algn="l"/>
              </a:tabLst>
            </a:pPr>
            <a:r>
              <a:rPr sz="1800" spc="-5" dirty="0">
                <a:latin typeface="Arial"/>
                <a:cs typeface="Arial"/>
              </a:rPr>
              <a:t>vi</a:t>
            </a:r>
            <a:endParaRPr sz="1800" dirty="0">
              <a:latin typeface="Arial"/>
              <a:cs typeface="Arial"/>
            </a:endParaRPr>
          </a:p>
          <a:p>
            <a:pPr marL="637540" indent="-168275">
              <a:lnSpc>
                <a:spcPct val="100000"/>
              </a:lnSpc>
              <a:buFont typeface="Wingdings"/>
              <a:buChar char=""/>
              <a:tabLst>
                <a:tab pos="638175" algn="l"/>
              </a:tabLst>
            </a:pPr>
            <a:r>
              <a:rPr sz="1800" dirty="0">
                <a:latin typeface="Arial"/>
                <a:cs typeface="Arial"/>
              </a:rPr>
              <a:t>/,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  <a:p>
            <a:pPr marL="637540" indent="-16827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38175" algn="l"/>
              </a:tabLst>
            </a:pPr>
            <a:r>
              <a:rPr sz="1800" spc="-5" dirty="0">
                <a:latin typeface="Arial"/>
                <a:cs typeface="Arial"/>
              </a:rPr>
              <a:t>h,j,k,l</a:t>
            </a:r>
            <a:endParaRPr sz="1800" dirty="0">
              <a:latin typeface="Arial"/>
              <a:cs typeface="Arial"/>
            </a:endParaRPr>
          </a:p>
          <a:p>
            <a:pPr marL="637540" indent="-168275">
              <a:lnSpc>
                <a:spcPct val="100000"/>
              </a:lnSpc>
              <a:buFont typeface="Wingdings"/>
              <a:buChar char=""/>
              <a:tabLst>
                <a:tab pos="638175" algn="l"/>
              </a:tabLst>
            </a:pPr>
            <a:r>
              <a:rPr sz="1800" spc="-5" dirty="0">
                <a:latin typeface="Arial"/>
                <a:cs typeface="Arial"/>
              </a:rPr>
              <a:t>i, o,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  <a:p>
            <a:pPr marL="637540" indent="-168275">
              <a:lnSpc>
                <a:spcPct val="100000"/>
              </a:lnSpc>
              <a:buFont typeface="Wingdings"/>
              <a:buChar char=""/>
              <a:tabLst>
                <a:tab pos="638175" algn="l"/>
              </a:tabLst>
            </a:pPr>
            <a:r>
              <a:rPr sz="1800" dirty="0">
                <a:latin typeface="Arial"/>
                <a:cs typeface="Arial"/>
              </a:rPr>
              <a:t>c, </a:t>
            </a:r>
            <a:r>
              <a:rPr sz="1800" spc="-5" dirty="0">
                <a:latin typeface="Arial"/>
                <a:cs typeface="Arial"/>
              </a:rPr>
              <a:t>d, </a:t>
            </a:r>
            <a:r>
              <a:rPr sz="1800" dirty="0">
                <a:latin typeface="Arial"/>
                <a:cs typeface="Arial"/>
              </a:rPr>
              <a:t>p, </a:t>
            </a:r>
            <a:r>
              <a:rPr sz="1800" spc="-80" dirty="0">
                <a:latin typeface="Arial"/>
                <a:cs typeface="Arial"/>
              </a:rPr>
              <a:t>y, </a:t>
            </a:r>
            <a:r>
              <a:rPr sz="1800" spc="-5" dirty="0">
                <a:latin typeface="Arial"/>
                <a:cs typeface="Arial"/>
              </a:rPr>
              <a:t>dd,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yy</a:t>
            </a:r>
            <a:endParaRPr sz="1800" dirty="0">
              <a:latin typeface="Arial"/>
              <a:cs typeface="Arial"/>
            </a:endParaRPr>
          </a:p>
          <a:p>
            <a:pPr marL="637540" indent="-168275">
              <a:lnSpc>
                <a:spcPct val="100000"/>
              </a:lnSpc>
              <a:buFont typeface="Wingdings"/>
              <a:buChar char=""/>
              <a:tabLst>
                <a:tab pos="638175" algn="l"/>
              </a:tabLst>
            </a:pPr>
            <a:r>
              <a:rPr sz="1800" dirty="0">
                <a:latin typeface="Arial"/>
                <a:cs typeface="Arial"/>
              </a:rPr>
              <a:t>ZZ, </a:t>
            </a:r>
            <a:r>
              <a:rPr sz="1800" spc="-15" dirty="0">
                <a:latin typeface="Arial"/>
                <a:cs typeface="Arial"/>
              </a:rPr>
              <a:t>:w!, </a:t>
            </a:r>
            <a:r>
              <a:rPr sz="1800" spc="-10" dirty="0">
                <a:latin typeface="Arial"/>
                <a:cs typeface="Arial"/>
              </a:rPr>
              <a:t>:q!,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:e!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45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379601"/>
            <a:ext cx="4180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Édition de fichiers texte </a:t>
            </a:r>
            <a:r>
              <a:rPr sz="2000" spc="-5" dirty="0"/>
              <a:t>avec </a:t>
            </a:r>
            <a:r>
              <a:rPr sz="2000" spc="-15" dirty="0"/>
              <a:t>vi</a:t>
            </a:r>
            <a:r>
              <a:rPr sz="2000" spc="-145" dirty="0"/>
              <a:t> </a:t>
            </a:r>
            <a:r>
              <a:rPr sz="2000" dirty="0"/>
              <a:t>(2)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2500248" y="2154301"/>
            <a:ext cx="3073400" cy="913130"/>
            <a:chOff x="2500248" y="2154301"/>
            <a:chExt cx="3073400" cy="913130"/>
          </a:xfrm>
        </p:grpSpPr>
        <p:sp>
          <p:nvSpPr>
            <p:cNvPr id="4" name="object 4"/>
            <p:cNvSpPr/>
            <p:nvPr/>
          </p:nvSpPr>
          <p:spPr>
            <a:xfrm>
              <a:off x="2506598" y="2160651"/>
              <a:ext cx="3060700" cy="900430"/>
            </a:xfrm>
            <a:custGeom>
              <a:avLst/>
              <a:gdLst/>
              <a:ahLst/>
              <a:cxnLst/>
              <a:rect l="l" t="t" r="r" b="b"/>
              <a:pathLst>
                <a:path w="3060700" h="900430">
                  <a:moveTo>
                    <a:pt x="1530350" y="0"/>
                  </a:moveTo>
                  <a:lnTo>
                    <a:pt x="1460299" y="462"/>
                  </a:lnTo>
                  <a:lnTo>
                    <a:pt x="1391057" y="1838"/>
                  </a:lnTo>
                  <a:lnTo>
                    <a:pt x="1322691" y="4106"/>
                  </a:lnTo>
                  <a:lnTo>
                    <a:pt x="1255268" y="7248"/>
                  </a:lnTo>
                  <a:lnTo>
                    <a:pt x="1188856" y="11242"/>
                  </a:lnTo>
                  <a:lnTo>
                    <a:pt x="1123523" y="16070"/>
                  </a:lnTo>
                  <a:lnTo>
                    <a:pt x="1059336" y="21712"/>
                  </a:lnTo>
                  <a:lnTo>
                    <a:pt x="996362" y="28146"/>
                  </a:lnTo>
                  <a:lnTo>
                    <a:pt x="934670" y="35355"/>
                  </a:lnTo>
                  <a:lnTo>
                    <a:pt x="874326" y="43318"/>
                  </a:lnTo>
                  <a:lnTo>
                    <a:pt x="815398" y="52014"/>
                  </a:lnTo>
                  <a:lnTo>
                    <a:pt x="757954" y="61425"/>
                  </a:lnTo>
                  <a:lnTo>
                    <a:pt x="702062" y="71530"/>
                  </a:lnTo>
                  <a:lnTo>
                    <a:pt x="647788" y="82310"/>
                  </a:lnTo>
                  <a:lnTo>
                    <a:pt x="595200" y="93745"/>
                  </a:lnTo>
                  <a:lnTo>
                    <a:pt x="544366" y="105814"/>
                  </a:lnTo>
                  <a:lnTo>
                    <a:pt x="495354" y="118498"/>
                  </a:lnTo>
                  <a:lnTo>
                    <a:pt x="448230" y="131778"/>
                  </a:lnTo>
                  <a:lnTo>
                    <a:pt x="403063" y="145633"/>
                  </a:lnTo>
                  <a:lnTo>
                    <a:pt x="359920" y="160043"/>
                  </a:lnTo>
                  <a:lnTo>
                    <a:pt x="318868" y="174989"/>
                  </a:lnTo>
                  <a:lnTo>
                    <a:pt x="279976" y="190451"/>
                  </a:lnTo>
                  <a:lnTo>
                    <a:pt x="243310" y="206408"/>
                  </a:lnTo>
                  <a:lnTo>
                    <a:pt x="176928" y="239732"/>
                  </a:lnTo>
                  <a:lnTo>
                    <a:pt x="120263" y="274802"/>
                  </a:lnTo>
                  <a:lnTo>
                    <a:pt x="73854" y="311458"/>
                  </a:lnTo>
                  <a:lnTo>
                    <a:pt x="38243" y="349543"/>
                  </a:lnTo>
                  <a:lnTo>
                    <a:pt x="13970" y="388897"/>
                  </a:lnTo>
                  <a:lnTo>
                    <a:pt x="1574" y="429361"/>
                  </a:lnTo>
                  <a:lnTo>
                    <a:pt x="0" y="449961"/>
                  </a:lnTo>
                  <a:lnTo>
                    <a:pt x="1574" y="470560"/>
                  </a:lnTo>
                  <a:lnTo>
                    <a:pt x="13970" y="511027"/>
                  </a:lnTo>
                  <a:lnTo>
                    <a:pt x="38243" y="550385"/>
                  </a:lnTo>
                  <a:lnTo>
                    <a:pt x="73854" y="588475"/>
                  </a:lnTo>
                  <a:lnTo>
                    <a:pt x="120263" y="625139"/>
                  </a:lnTo>
                  <a:lnTo>
                    <a:pt x="176928" y="660217"/>
                  </a:lnTo>
                  <a:lnTo>
                    <a:pt x="243310" y="693550"/>
                  </a:lnTo>
                  <a:lnTo>
                    <a:pt x="279976" y="709513"/>
                  </a:lnTo>
                  <a:lnTo>
                    <a:pt x="318868" y="724980"/>
                  </a:lnTo>
                  <a:lnTo>
                    <a:pt x="359920" y="739931"/>
                  </a:lnTo>
                  <a:lnTo>
                    <a:pt x="403063" y="754347"/>
                  </a:lnTo>
                  <a:lnTo>
                    <a:pt x="448230" y="768207"/>
                  </a:lnTo>
                  <a:lnTo>
                    <a:pt x="495354" y="781491"/>
                  </a:lnTo>
                  <a:lnTo>
                    <a:pt x="544366" y="794181"/>
                  </a:lnTo>
                  <a:lnTo>
                    <a:pt x="595200" y="806256"/>
                  </a:lnTo>
                  <a:lnTo>
                    <a:pt x="647788" y="817695"/>
                  </a:lnTo>
                  <a:lnTo>
                    <a:pt x="702062" y="828480"/>
                  </a:lnTo>
                  <a:lnTo>
                    <a:pt x="757954" y="838590"/>
                  </a:lnTo>
                  <a:lnTo>
                    <a:pt x="815398" y="848005"/>
                  </a:lnTo>
                  <a:lnTo>
                    <a:pt x="874326" y="856706"/>
                  </a:lnTo>
                  <a:lnTo>
                    <a:pt x="934670" y="864673"/>
                  </a:lnTo>
                  <a:lnTo>
                    <a:pt x="996362" y="871886"/>
                  </a:lnTo>
                  <a:lnTo>
                    <a:pt x="1059336" y="878324"/>
                  </a:lnTo>
                  <a:lnTo>
                    <a:pt x="1123523" y="883968"/>
                  </a:lnTo>
                  <a:lnTo>
                    <a:pt x="1188856" y="888799"/>
                  </a:lnTo>
                  <a:lnTo>
                    <a:pt x="1255268" y="892796"/>
                  </a:lnTo>
                  <a:lnTo>
                    <a:pt x="1322691" y="895939"/>
                  </a:lnTo>
                  <a:lnTo>
                    <a:pt x="1391057" y="898209"/>
                  </a:lnTo>
                  <a:lnTo>
                    <a:pt x="1460299" y="899585"/>
                  </a:lnTo>
                  <a:lnTo>
                    <a:pt x="1530350" y="900049"/>
                  </a:lnTo>
                  <a:lnTo>
                    <a:pt x="1600400" y="899585"/>
                  </a:lnTo>
                  <a:lnTo>
                    <a:pt x="1669642" y="898209"/>
                  </a:lnTo>
                  <a:lnTo>
                    <a:pt x="1738008" y="895939"/>
                  </a:lnTo>
                  <a:lnTo>
                    <a:pt x="1805431" y="892796"/>
                  </a:lnTo>
                  <a:lnTo>
                    <a:pt x="1871843" y="888799"/>
                  </a:lnTo>
                  <a:lnTo>
                    <a:pt x="1937176" y="883968"/>
                  </a:lnTo>
                  <a:lnTo>
                    <a:pt x="2001363" y="878324"/>
                  </a:lnTo>
                  <a:lnTo>
                    <a:pt x="2064337" y="871886"/>
                  </a:lnTo>
                  <a:lnTo>
                    <a:pt x="2126029" y="864673"/>
                  </a:lnTo>
                  <a:lnTo>
                    <a:pt x="2186373" y="856706"/>
                  </a:lnTo>
                  <a:lnTo>
                    <a:pt x="2245301" y="848005"/>
                  </a:lnTo>
                  <a:lnTo>
                    <a:pt x="2302745" y="838590"/>
                  </a:lnTo>
                  <a:lnTo>
                    <a:pt x="2358637" y="828480"/>
                  </a:lnTo>
                  <a:lnTo>
                    <a:pt x="2412911" y="817695"/>
                  </a:lnTo>
                  <a:lnTo>
                    <a:pt x="2465499" y="806256"/>
                  </a:lnTo>
                  <a:lnTo>
                    <a:pt x="2516333" y="794181"/>
                  </a:lnTo>
                  <a:lnTo>
                    <a:pt x="2565345" y="781491"/>
                  </a:lnTo>
                  <a:lnTo>
                    <a:pt x="2612469" y="768207"/>
                  </a:lnTo>
                  <a:lnTo>
                    <a:pt x="2657636" y="754347"/>
                  </a:lnTo>
                  <a:lnTo>
                    <a:pt x="2700779" y="739931"/>
                  </a:lnTo>
                  <a:lnTo>
                    <a:pt x="2741831" y="724980"/>
                  </a:lnTo>
                  <a:lnTo>
                    <a:pt x="2780723" y="709513"/>
                  </a:lnTo>
                  <a:lnTo>
                    <a:pt x="2817389" y="693550"/>
                  </a:lnTo>
                  <a:lnTo>
                    <a:pt x="2851761" y="677112"/>
                  </a:lnTo>
                  <a:lnTo>
                    <a:pt x="2913352" y="642886"/>
                  </a:lnTo>
                  <a:lnTo>
                    <a:pt x="2964956" y="606996"/>
                  </a:lnTo>
                  <a:lnTo>
                    <a:pt x="3006034" y="569599"/>
                  </a:lnTo>
                  <a:lnTo>
                    <a:pt x="3036043" y="530854"/>
                  </a:lnTo>
                  <a:lnTo>
                    <a:pt x="3054445" y="490922"/>
                  </a:lnTo>
                  <a:lnTo>
                    <a:pt x="3060700" y="449961"/>
                  </a:lnTo>
                  <a:lnTo>
                    <a:pt x="3059125" y="429361"/>
                  </a:lnTo>
                  <a:lnTo>
                    <a:pt x="3046729" y="388897"/>
                  </a:lnTo>
                  <a:lnTo>
                    <a:pt x="3022456" y="349543"/>
                  </a:lnTo>
                  <a:lnTo>
                    <a:pt x="2986845" y="311458"/>
                  </a:lnTo>
                  <a:lnTo>
                    <a:pt x="2940436" y="274802"/>
                  </a:lnTo>
                  <a:lnTo>
                    <a:pt x="2883771" y="239732"/>
                  </a:lnTo>
                  <a:lnTo>
                    <a:pt x="2817389" y="206408"/>
                  </a:lnTo>
                  <a:lnTo>
                    <a:pt x="2780723" y="190451"/>
                  </a:lnTo>
                  <a:lnTo>
                    <a:pt x="2741831" y="174989"/>
                  </a:lnTo>
                  <a:lnTo>
                    <a:pt x="2700779" y="160043"/>
                  </a:lnTo>
                  <a:lnTo>
                    <a:pt x="2657636" y="145633"/>
                  </a:lnTo>
                  <a:lnTo>
                    <a:pt x="2612469" y="131778"/>
                  </a:lnTo>
                  <a:lnTo>
                    <a:pt x="2565345" y="118498"/>
                  </a:lnTo>
                  <a:lnTo>
                    <a:pt x="2516333" y="105814"/>
                  </a:lnTo>
                  <a:lnTo>
                    <a:pt x="2465499" y="93745"/>
                  </a:lnTo>
                  <a:lnTo>
                    <a:pt x="2412911" y="82310"/>
                  </a:lnTo>
                  <a:lnTo>
                    <a:pt x="2358637" y="71530"/>
                  </a:lnTo>
                  <a:lnTo>
                    <a:pt x="2302745" y="61425"/>
                  </a:lnTo>
                  <a:lnTo>
                    <a:pt x="2245301" y="52014"/>
                  </a:lnTo>
                  <a:lnTo>
                    <a:pt x="2186373" y="43318"/>
                  </a:lnTo>
                  <a:lnTo>
                    <a:pt x="2126029" y="35355"/>
                  </a:lnTo>
                  <a:lnTo>
                    <a:pt x="2064337" y="28146"/>
                  </a:lnTo>
                  <a:lnTo>
                    <a:pt x="2001363" y="21712"/>
                  </a:lnTo>
                  <a:lnTo>
                    <a:pt x="1937176" y="16070"/>
                  </a:lnTo>
                  <a:lnTo>
                    <a:pt x="1871843" y="11242"/>
                  </a:lnTo>
                  <a:lnTo>
                    <a:pt x="1805431" y="7248"/>
                  </a:lnTo>
                  <a:lnTo>
                    <a:pt x="1738008" y="4106"/>
                  </a:lnTo>
                  <a:lnTo>
                    <a:pt x="1669642" y="1838"/>
                  </a:lnTo>
                  <a:lnTo>
                    <a:pt x="1600400" y="462"/>
                  </a:lnTo>
                  <a:lnTo>
                    <a:pt x="153035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6598" y="2160651"/>
              <a:ext cx="3060700" cy="900430"/>
            </a:xfrm>
            <a:custGeom>
              <a:avLst/>
              <a:gdLst/>
              <a:ahLst/>
              <a:cxnLst/>
              <a:rect l="l" t="t" r="r" b="b"/>
              <a:pathLst>
                <a:path w="3060700" h="900430">
                  <a:moveTo>
                    <a:pt x="0" y="449961"/>
                  </a:moveTo>
                  <a:lnTo>
                    <a:pt x="6254" y="409000"/>
                  </a:lnTo>
                  <a:lnTo>
                    <a:pt x="24656" y="369071"/>
                  </a:lnTo>
                  <a:lnTo>
                    <a:pt x="54665" y="330332"/>
                  </a:lnTo>
                  <a:lnTo>
                    <a:pt x="95743" y="292941"/>
                  </a:lnTo>
                  <a:lnTo>
                    <a:pt x="147347" y="257059"/>
                  </a:lnTo>
                  <a:lnTo>
                    <a:pt x="208938" y="222842"/>
                  </a:lnTo>
                  <a:lnTo>
                    <a:pt x="279976" y="190451"/>
                  </a:lnTo>
                  <a:lnTo>
                    <a:pt x="318868" y="174989"/>
                  </a:lnTo>
                  <a:lnTo>
                    <a:pt x="359920" y="160043"/>
                  </a:lnTo>
                  <a:lnTo>
                    <a:pt x="403063" y="145633"/>
                  </a:lnTo>
                  <a:lnTo>
                    <a:pt x="448230" y="131778"/>
                  </a:lnTo>
                  <a:lnTo>
                    <a:pt x="495354" y="118498"/>
                  </a:lnTo>
                  <a:lnTo>
                    <a:pt x="544366" y="105814"/>
                  </a:lnTo>
                  <a:lnTo>
                    <a:pt x="595200" y="93745"/>
                  </a:lnTo>
                  <a:lnTo>
                    <a:pt x="647788" y="82310"/>
                  </a:lnTo>
                  <a:lnTo>
                    <a:pt x="702062" y="71530"/>
                  </a:lnTo>
                  <a:lnTo>
                    <a:pt x="757954" y="61425"/>
                  </a:lnTo>
                  <a:lnTo>
                    <a:pt x="815398" y="52014"/>
                  </a:lnTo>
                  <a:lnTo>
                    <a:pt x="874326" y="43318"/>
                  </a:lnTo>
                  <a:lnTo>
                    <a:pt x="934670" y="35355"/>
                  </a:lnTo>
                  <a:lnTo>
                    <a:pt x="996362" y="28146"/>
                  </a:lnTo>
                  <a:lnTo>
                    <a:pt x="1059336" y="21712"/>
                  </a:lnTo>
                  <a:lnTo>
                    <a:pt x="1123523" y="16070"/>
                  </a:lnTo>
                  <a:lnTo>
                    <a:pt x="1188856" y="11242"/>
                  </a:lnTo>
                  <a:lnTo>
                    <a:pt x="1255268" y="7248"/>
                  </a:lnTo>
                  <a:lnTo>
                    <a:pt x="1322691" y="4106"/>
                  </a:lnTo>
                  <a:lnTo>
                    <a:pt x="1391057" y="1838"/>
                  </a:lnTo>
                  <a:lnTo>
                    <a:pt x="1460299" y="462"/>
                  </a:lnTo>
                  <a:lnTo>
                    <a:pt x="1530350" y="0"/>
                  </a:lnTo>
                  <a:lnTo>
                    <a:pt x="1600400" y="462"/>
                  </a:lnTo>
                  <a:lnTo>
                    <a:pt x="1669642" y="1838"/>
                  </a:lnTo>
                  <a:lnTo>
                    <a:pt x="1738008" y="4106"/>
                  </a:lnTo>
                  <a:lnTo>
                    <a:pt x="1805431" y="7248"/>
                  </a:lnTo>
                  <a:lnTo>
                    <a:pt x="1871843" y="11242"/>
                  </a:lnTo>
                  <a:lnTo>
                    <a:pt x="1937176" y="16070"/>
                  </a:lnTo>
                  <a:lnTo>
                    <a:pt x="2001363" y="21712"/>
                  </a:lnTo>
                  <a:lnTo>
                    <a:pt x="2064337" y="28146"/>
                  </a:lnTo>
                  <a:lnTo>
                    <a:pt x="2126029" y="35355"/>
                  </a:lnTo>
                  <a:lnTo>
                    <a:pt x="2186373" y="43318"/>
                  </a:lnTo>
                  <a:lnTo>
                    <a:pt x="2245301" y="52014"/>
                  </a:lnTo>
                  <a:lnTo>
                    <a:pt x="2302745" y="61425"/>
                  </a:lnTo>
                  <a:lnTo>
                    <a:pt x="2358637" y="71530"/>
                  </a:lnTo>
                  <a:lnTo>
                    <a:pt x="2412911" y="82310"/>
                  </a:lnTo>
                  <a:lnTo>
                    <a:pt x="2465499" y="93745"/>
                  </a:lnTo>
                  <a:lnTo>
                    <a:pt x="2516333" y="105814"/>
                  </a:lnTo>
                  <a:lnTo>
                    <a:pt x="2565345" y="118498"/>
                  </a:lnTo>
                  <a:lnTo>
                    <a:pt x="2612469" y="131778"/>
                  </a:lnTo>
                  <a:lnTo>
                    <a:pt x="2657636" y="145633"/>
                  </a:lnTo>
                  <a:lnTo>
                    <a:pt x="2700779" y="160043"/>
                  </a:lnTo>
                  <a:lnTo>
                    <a:pt x="2741831" y="174989"/>
                  </a:lnTo>
                  <a:lnTo>
                    <a:pt x="2780723" y="190451"/>
                  </a:lnTo>
                  <a:lnTo>
                    <a:pt x="2817389" y="206408"/>
                  </a:lnTo>
                  <a:lnTo>
                    <a:pt x="2883771" y="239732"/>
                  </a:lnTo>
                  <a:lnTo>
                    <a:pt x="2940436" y="274802"/>
                  </a:lnTo>
                  <a:lnTo>
                    <a:pt x="2986845" y="311458"/>
                  </a:lnTo>
                  <a:lnTo>
                    <a:pt x="3022456" y="349543"/>
                  </a:lnTo>
                  <a:lnTo>
                    <a:pt x="3046729" y="388897"/>
                  </a:lnTo>
                  <a:lnTo>
                    <a:pt x="3059125" y="429361"/>
                  </a:lnTo>
                  <a:lnTo>
                    <a:pt x="3060700" y="449961"/>
                  </a:lnTo>
                  <a:lnTo>
                    <a:pt x="3059125" y="470560"/>
                  </a:lnTo>
                  <a:lnTo>
                    <a:pt x="3054445" y="490922"/>
                  </a:lnTo>
                  <a:lnTo>
                    <a:pt x="3036043" y="530854"/>
                  </a:lnTo>
                  <a:lnTo>
                    <a:pt x="3006034" y="569599"/>
                  </a:lnTo>
                  <a:lnTo>
                    <a:pt x="2964956" y="606996"/>
                  </a:lnTo>
                  <a:lnTo>
                    <a:pt x="2913352" y="642886"/>
                  </a:lnTo>
                  <a:lnTo>
                    <a:pt x="2851761" y="677112"/>
                  </a:lnTo>
                  <a:lnTo>
                    <a:pt x="2817389" y="693550"/>
                  </a:lnTo>
                  <a:lnTo>
                    <a:pt x="2780723" y="709513"/>
                  </a:lnTo>
                  <a:lnTo>
                    <a:pt x="2741831" y="724980"/>
                  </a:lnTo>
                  <a:lnTo>
                    <a:pt x="2700779" y="739931"/>
                  </a:lnTo>
                  <a:lnTo>
                    <a:pt x="2657636" y="754347"/>
                  </a:lnTo>
                  <a:lnTo>
                    <a:pt x="2612469" y="768207"/>
                  </a:lnTo>
                  <a:lnTo>
                    <a:pt x="2565345" y="781491"/>
                  </a:lnTo>
                  <a:lnTo>
                    <a:pt x="2516333" y="794181"/>
                  </a:lnTo>
                  <a:lnTo>
                    <a:pt x="2465499" y="806256"/>
                  </a:lnTo>
                  <a:lnTo>
                    <a:pt x="2412911" y="817695"/>
                  </a:lnTo>
                  <a:lnTo>
                    <a:pt x="2358637" y="828480"/>
                  </a:lnTo>
                  <a:lnTo>
                    <a:pt x="2302745" y="838590"/>
                  </a:lnTo>
                  <a:lnTo>
                    <a:pt x="2245301" y="848005"/>
                  </a:lnTo>
                  <a:lnTo>
                    <a:pt x="2186373" y="856706"/>
                  </a:lnTo>
                  <a:lnTo>
                    <a:pt x="2126029" y="864673"/>
                  </a:lnTo>
                  <a:lnTo>
                    <a:pt x="2064337" y="871886"/>
                  </a:lnTo>
                  <a:lnTo>
                    <a:pt x="2001363" y="878324"/>
                  </a:lnTo>
                  <a:lnTo>
                    <a:pt x="1937176" y="883968"/>
                  </a:lnTo>
                  <a:lnTo>
                    <a:pt x="1871843" y="888799"/>
                  </a:lnTo>
                  <a:lnTo>
                    <a:pt x="1805431" y="892796"/>
                  </a:lnTo>
                  <a:lnTo>
                    <a:pt x="1738008" y="895939"/>
                  </a:lnTo>
                  <a:lnTo>
                    <a:pt x="1669642" y="898209"/>
                  </a:lnTo>
                  <a:lnTo>
                    <a:pt x="1600400" y="899585"/>
                  </a:lnTo>
                  <a:lnTo>
                    <a:pt x="1530350" y="900049"/>
                  </a:lnTo>
                  <a:lnTo>
                    <a:pt x="1460299" y="899585"/>
                  </a:lnTo>
                  <a:lnTo>
                    <a:pt x="1391057" y="898209"/>
                  </a:lnTo>
                  <a:lnTo>
                    <a:pt x="1322691" y="895939"/>
                  </a:lnTo>
                  <a:lnTo>
                    <a:pt x="1255268" y="892796"/>
                  </a:lnTo>
                  <a:lnTo>
                    <a:pt x="1188856" y="888799"/>
                  </a:lnTo>
                  <a:lnTo>
                    <a:pt x="1123523" y="883968"/>
                  </a:lnTo>
                  <a:lnTo>
                    <a:pt x="1059336" y="878324"/>
                  </a:lnTo>
                  <a:lnTo>
                    <a:pt x="996362" y="871886"/>
                  </a:lnTo>
                  <a:lnTo>
                    <a:pt x="934670" y="864673"/>
                  </a:lnTo>
                  <a:lnTo>
                    <a:pt x="874326" y="856706"/>
                  </a:lnTo>
                  <a:lnTo>
                    <a:pt x="815398" y="848005"/>
                  </a:lnTo>
                  <a:lnTo>
                    <a:pt x="757954" y="838590"/>
                  </a:lnTo>
                  <a:lnTo>
                    <a:pt x="702062" y="828480"/>
                  </a:lnTo>
                  <a:lnTo>
                    <a:pt x="647788" y="817695"/>
                  </a:lnTo>
                  <a:lnTo>
                    <a:pt x="595200" y="806256"/>
                  </a:lnTo>
                  <a:lnTo>
                    <a:pt x="544366" y="794181"/>
                  </a:lnTo>
                  <a:lnTo>
                    <a:pt x="495354" y="781491"/>
                  </a:lnTo>
                  <a:lnTo>
                    <a:pt x="448230" y="768207"/>
                  </a:lnTo>
                  <a:lnTo>
                    <a:pt x="403063" y="754347"/>
                  </a:lnTo>
                  <a:lnTo>
                    <a:pt x="359920" y="739931"/>
                  </a:lnTo>
                  <a:lnTo>
                    <a:pt x="318868" y="724980"/>
                  </a:lnTo>
                  <a:lnTo>
                    <a:pt x="279976" y="709513"/>
                  </a:lnTo>
                  <a:lnTo>
                    <a:pt x="243310" y="693550"/>
                  </a:lnTo>
                  <a:lnTo>
                    <a:pt x="208938" y="677112"/>
                  </a:lnTo>
                  <a:lnTo>
                    <a:pt x="147347" y="642886"/>
                  </a:lnTo>
                  <a:lnTo>
                    <a:pt x="95743" y="606996"/>
                  </a:lnTo>
                  <a:lnTo>
                    <a:pt x="54665" y="569599"/>
                  </a:lnTo>
                  <a:lnTo>
                    <a:pt x="24656" y="530854"/>
                  </a:lnTo>
                  <a:lnTo>
                    <a:pt x="6254" y="490922"/>
                  </a:lnTo>
                  <a:lnTo>
                    <a:pt x="0" y="44996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18485" y="2455291"/>
            <a:ext cx="183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Mode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Commande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19273" y="3057525"/>
            <a:ext cx="3254375" cy="3789679"/>
            <a:chOff x="2319273" y="3057525"/>
            <a:chExt cx="3254375" cy="3789679"/>
          </a:xfrm>
        </p:grpSpPr>
        <p:sp>
          <p:nvSpPr>
            <p:cNvPr id="8" name="object 8"/>
            <p:cNvSpPr/>
            <p:nvPr/>
          </p:nvSpPr>
          <p:spPr>
            <a:xfrm>
              <a:off x="2506598" y="3959225"/>
              <a:ext cx="3060700" cy="900430"/>
            </a:xfrm>
            <a:custGeom>
              <a:avLst/>
              <a:gdLst/>
              <a:ahLst/>
              <a:cxnLst/>
              <a:rect l="l" t="t" r="r" b="b"/>
              <a:pathLst>
                <a:path w="3060700" h="900429">
                  <a:moveTo>
                    <a:pt x="1530350" y="0"/>
                  </a:moveTo>
                  <a:lnTo>
                    <a:pt x="1460299" y="463"/>
                  </a:lnTo>
                  <a:lnTo>
                    <a:pt x="1391057" y="1839"/>
                  </a:lnTo>
                  <a:lnTo>
                    <a:pt x="1322691" y="4109"/>
                  </a:lnTo>
                  <a:lnTo>
                    <a:pt x="1255268" y="7252"/>
                  </a:lnTo>
                  <a:lnTo>
                    <a:pt x="1188856" y="11249"/>
                  </a:lnTo>
                  <a:lnTo>
                    <a:pt x="1123523" y="16080"/>
                  </a:lnTo>
                  <a:lnTo>
                    <a:pt x="1059336" y="21724"/>
                  </a:lnTo>
                  <a:lnTo>
                    <a:pt x="996362" y="28162"/>
                  </a:lnTo>
                  <a:lnTo>
                    <a:pt x="934670" y="35375"/>
                  </a:lnTo>
                  <a:lnTo>
                    <a:pt x="874326" y="43342"/>
                  </a:lnTo>
                  <a:lnTo>
                    <a:pt x="815398" y="52043"/>
                  </a:lnTo>
                  <a:lnTo>
                    <a:pt x="757954" y="61458"/>
                  </a:lnTo>
                  <a:lnTo>
                    <a:pt x="702062" y="71568"/>
                  </a:lnTo>
                  <a:lnTo>
                    <a:pt x="647788" y="82353"/>
                  </a:lnTo>
                  <a:lnTo>
                    <a:pt x="595200" y="93792"/>
                  </a:lnTo>
                  <a:lnTo>
                    <a:pt x="544366" y="105867"/>
                  </a:lnTo>
                  <a:lnTo>
                    <a:pt x="495354" y="118557"/>
                  </a:lnTo>
                  <a:lnTo>
                    <a:pt x="448230" y="131841"/>
                  </a:lnTo>
                  <a:lnTo>
                    <a:pt x="403063" y="145701"/>
                  </a:lnTo>
                  <a:lnTo>
                    <a:pt x="359920" y="160117"/>
                  </a:lnTo>
                  <a:lnTo>
                    <a:pt x="318868" y="175068"/>
                  </a:lnTo>
                  <a:lnTo>
                    <a:pt x="279976" y="190535"/>
                  </a:lnTo>
                  <a:lnTo>
                    <a:pt x="243310" y="206498"/>
                  </a:lnTo>
                  <a:lnTo>
                    <a:pt x="208938" y="222936"/>
                  </a:lnTo>
                  <a:lnTo>
                    <a:pt x="147347" y="257162"/>
                  </a:lnTo>
                  <a:lnTo>
                    <a:pt x="95743" y="293052"/>
                  </a:lnTo>
                  <a:lnTo>
                    <a:pt x="54665" y="330449"/>
                  </a:lnTo>
                  <a:lnTo>
                    <a:pt x="24656" y="369194"/>
                  </a:lnTo>
                  <a:lnTo>
                    <a:pt x="6254" y="409126"/>
                  </a:lnTo>
                  <a:lnTo>
                    <a:pt x="0" y="450088"/>
                  </a:lnTo>
                  <a:lnTo>
                    <a:pt x="1574" y="470687"/>
                  </a:lnTo>
                  <a:lnTo>
                    <a:pt x="13970" y="511154"/>
                  </a:lnTo>
                  <a:lnTo>
                    <a:pt x="38243" y="550512"/>
                  </a:lnTo>
                  <a:lnTo>
                    <a:pt x="73854" y="588602"/>
                  </a:lnTo>
                  <a:lnTo>
                    <a:pt x="120263" y="625266"/>
                  </a:lnTo>
                  <a:lnTo>
                    <a:pt x="176928" y="660344"/>
                  </a:lnTo>
                  <a:lnTo>
                    <a:pt x="243310" y="693677"/>
                  </a:lnTo>
                  <a:lnTo>
                    <a:pt x="279976" y="709640"/>
                  </a:lnTo>
                  <a:lnTo>
                    <a:pt x="318868" y="725107"/>
                  </a:lnTo>
                  <a:lnTo>
                    <a:pt x="359920" y="740058"/>
                  </a:lnTo>
                  <a:lnTo>
                    <a:pt x="403063" y="754474"/>
                  </a:lnTo>
                  <a:lnTo>
                    <a:pt x="448230" y="768334"/>
                  </a:lnTo>
                  <a:lnTo>
                    <a:pt x="495354" y="781618"/>
                  </a:lnTo>
                  <a:lnTo>
                    <a:pt x="544366" y="794308"/>
                  </a:lnTo>
                  <a:lnTo>
                    <a:pt x="595200" y="806383"/>
                  </a:lnTo>
                  <a:lnTo>
                    <a:pt x="647788" y="817822"/>
                  </a:lnTo>
                  <a:lnTo>
                    <a:pt x="702062" y="828607"/>
                  </a:lnTo>
                  <a:lnTo>
                    <a:pt x="757954" y="838717"/>
                  </a:lnTo>
                  <a:lnTo>
                    <a:pt x="815398" y="848132"/>
                  </a:lnTo>
                  <a:lnTo>
                    <a:pt x="874326" y="856833"/>
                  </a:lnTo>
                  <a:lnTo>
                    <a:pt x="934670" y="864800"/>
                  </a:lnTo>
                  <a:lnTo>
                    <a:pt x="996362" y="872013"/>
                  </a:lnTo>
                  <a:lnTo>
                    <a:pt x="1059336" y="878451"/>
                  </a:lnTo>
                  <a:lnTo>
                    <a:pt x="1123523" y="884095"/>
                  </a:lnTo>
                  <a:lnTo>
                    <a:pt x="1188856" y="888926"/>
                  </a:lnTo>
                  <a:lnTo>
                    <a:pt x="1255268" y="892923"/>
                  </a:lnTo>
                  <a:lnTo>
                    <a:pt x="1322691" y="896066"/>
                  </a:lnTo>
                  <a:lnTo>
                    <a:pt x="1391057" y="898336"/>
                  </a:lnTo>
                  <a:lnTo>
                    <a:pt x="1460299" y="899712"/>
                  </a:lnTo>
                  <a:lnTo>
                    <a:pt x="1530350" y="900176"/>
                  </a:lnTo>
                  <a:lnTo>
                    <a:pt x="1600400" y="899712"/>
                  </a:lnTo>
                  <a:lnTo>
                    <a:pt x="1669642" y="898336"/>
                  </a:lnTo>
                  <a:lnTo>
                    <a:pt x="1738008" y="896066"/>
                  </a:lnTo>
                  <a:lnTo>
                    <a:pt x="1805431" y="892923"/>
                  </a:lnTo>
                  <a:lnTo>
                    <a:pt x="1871843" y="888926"/>
                  </a:lnTo>
                  <a:lnTo>
                    <a:pt x="1937176" y="884095"/>
                  </a:lnTo>
                  <a:lnTo>
                    <a:pt x="2001363" y="878451"/>
                  </a:lnTo>
                  <a:lnTo>
                    <a:pt x="2064337" y="872013"/>
                  </a:lnTo>
                  <a:lnTo>
                    <a:pt x="2126029" y="864800"/>
                  </a:lnTo>
                  <a:lnTo>
                    <a:pt x="2186373" y="856833"/>
                  </a:lnTo>
                  <a:lnTo>
                    <a:pt x="2245301" y="848132"/>
                  </a:lnTo>
                  <a:lnTo>
                    <a:pt x="2302745" y="838717"/>
                  </a:lnTo>
                  <a:lnTo>
                    <a:pt x="2358637" y="828607"/>
                  </a:lnTo>
                  <a:lnTo>
                    <a:pt x="2412911" y="817822"/>
                  </a:lnTo>
                  <a:lnTo>
                    <a:pt x="2465499" y="806383"/>
                  </a:lnTo>
                  <a:lnTo>
                    <a:pt x="2516333" y="794308"/>
                  </a:lnTo>
                  <a:lnTo>
                    <a:pt x="2565345" y="781618"/>
                  </a:lnTo>
                  <a:lnTo>
                    <a:pt x="2612469" y="768334"/>
                  </a:lnTo>
                  <a:lnTo>
                    <a:pt x="2657636" y="754474"/>
                  </a:lnTo>
                  <a:lnTo>
                    <a:pt x="2700779" y="740058"/>
                  </a:lnTo>
                  <a:lnTo>
                    <a:pt x="2741831" y="725107"/>
                  </a:lnTo>
                  <a:lnTo>
                    <a:pt x="2780723" y="709640"/>
                  </a:lnTo>
                  <a:lnTo>
                    <a:pt x="2817389" y="693677"/>
                  </a:lnTo>
                  <a:lnTo>
                    <a:pt x="2851761" y="677239"/>
                  </a:lnTo>
                  <a:lnTo>
                    <a:pt x="2913352" y="643013"/>
                  </a:lnTo>
                  <a:lnTo>
                    <a:pt x="2964956" y="607123"/>
                  </a:lnTo>
                  <a:lnTo>
                    <a:pt x="3006034" y="569726"/>
                  </a:lnTo>
                  <a:lnTo>
                    <a:pt x="3036043" y="530981"/>
                  </a:lnTo>
                  <a:lnTo>
                    <a:pt x="3054445" y="491049"/>
                  </a:lnTo>
                  <a:lnTo>
                    <a:pt x="3060700" y="450088"/>
                  </a:lnTo>
                  <a:lnTo>
                    <a:pt x="3059125" y="429488"/>
                  </a:lnTo>
                  <a:lnTo>
                    <a:pt x="3046729" y="389021"/>
                  </a:lnTo>
                  <a:lnTo>
                    <a:pt x="3022456" y="349663"/>
                  </a:lnTo>
                  <a:lnTo>
                    <a:pt x="2986845" y="311573"/>
                  </a:lnTo>
                  <a:lnTo>
                    <a:pt x="2940436" y="274909"/>
                  </a:lnTo>
                  <a:lnTo>
                    <a:pt x="2883771" y="239831"/>
                  </a:lnTo>
                  <a:lnTo>
                    <a:pt x="2817389" y="206498"/>
                  </a:lnTo>
                  <a:lnTo>
                    <a:pt x="2780723" y="190535"/>
                  </a:lnTo>
                  <a:lnTo>
                    <a:pt x="2741831" y="175068"/>
                  </a:lnTo>
                  <a:lnTo>
                    <a:pt x="2700779" y="160117"/>
                  </a:lnTo>
                  <a:lnTo>
                    <a:pt x="2657636" y="145701"/>
                  </a:lnTo>
                  <a:lnTo>
                    <a:pt x="2612469" y="131841"/>
                  </a:lnTo>
                  <a:lnTo>
                    <a:pt x="2565345" y="118557"/>
                  </a:lnTo>
                  <a:lnTo>
                    <a:pt x="2516333" y="105867"/>
                  </a:lnTo>
                  <a:lnTo>
                    <a:pt x="2465499" y="93792"/>
                  </a:lnTo>
                  <a:lnTo>
                    <a:pt x="2412911" y="82353"/>
                  </a:lnTo>
                  <a:lnTo>
                    <a:pt x="2358637" y="71568"/>
                  </a:lnTo>
                  <a:lnTo>
                    <a:pt x="2302745" y="61458"/>
                  </a:lnTo>
                  <a:lnTo>
                    <a:pt x="2245301" y="52043"/>
                  </a:lnTo>
                  <a:lnTo>
                    <a:pt x="2186373" y="43342"/>
                  </a:lnTo>
                  <a:lnTo>
                    <a:pt x="2126029" y="35375"/>
                  </a:lnTo>
                  <a:lnTo>
                    <a:pt x="2064337" y="28162"/>
                  </a:lnTo>
                  <a:lnTo>
                    <a:pt x="2001363" y="21724"/>
                  </a:lnTo>
                  <a:lnTo>
                    <a:pt x="1937176" y="16080"/>
                  </a:lnTo>
                  <a:lnTo>
                    <a:pt x="1871843" y="11249"/>
                  </a:lnTo>
                  <a:lnTo>
                    <a:pt x="1805431" y="7252"/>
                  </a:lnTo>
                  <a:lnTo>
                    <a:pt x="1738008" y="4109"/>
                  </a:lnTo>
                  <a:lnTo>
                    <a:pt x="1669642" y="1839"/>
                  </a:lnTo>
                  <a:lnTo>
                    <a:pt x="1600400" y="463"/>
                  </a:lnTo>
                  <a:lnTo>
                    <a:pt x="153035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6598" y="3959225"/>
              <a:ext cx="3060700" cy="900430"/>
            </a:xfrm>
            <a:custGeom>
              <a:avLst/>
              <a:gdLst/>
              <a:ahLst/>
              <a:cxnLst/>
              <a:rect l="l" t="t" r="r" b="b"/>
              <a:pathLst>
                <a:path w="3060700" h="900429">
                  <a:moveTo>
                    <a:pt x="0" y="450088"/>
                  </a:moveTo>
                  <a:lnTo>
                    <a:pt x="6254" y="409126"/>
                  </a:lnTo>
                  <a:lnTo>
                    <a:pt x="24656" y="369194"/>
                  </a:lnTo>
                  <a:lnTo>
                    <a:pt x="54665" y="330449"/>
                  </a:lnTo>
                  <a:lnTo>
                    <a:pt x="95743" y="293052"/>
                  </a:lnTo>
                  <a:lnTo>
                    <a:pt x="147347" y="257162"/>
                  </a:lnTo>
                  <a:lnTo>
                    <a:pt x="208938" y="222936"/>
                  </a:lnTo>
                  <a:lnTo>
                    <a:pt x="243310" y="206498"/>
                  </a:lnTo>
                  <a:lnTo>
                    <a:pt x="279976" y="190535"/>
                  </a:lnTo>
                  <a:lnTo>
                    <a:pt x="318868" y="175068"/>
                  </a:lnTo>
                  <a:lnTo>
                    <a:pt x="359920" y="160117"/>
                  </a:lnTo>
                  <a:lnTo>
                    <a:pt x="403063" y="145701"/>
                  </a:lnTo>
                  <a:lnTo>
                    <a:pt x="448230" y="131841"/>
                  </a:lnTo>
                  <a:lnTo>
                    <a:pt x="495354" y="118557"/>
                  </a:lnTo>
                  <a:lnTo>
                    <a:pt x="544366" y="105867"/>
                  </a:lnTo>
                  <a:lnTo>
                    <a:pt x="595200" y="93792"/>
                  </a:lnTo>
                  <a:lnTo>
                    <a:pt x="647788" y="82353"/>
                  </a:lnTo>
                  <a:lnTo>
                    <a:pt x="702062" y="71568"/>
                  </a:lnTo>
                  <a:lnTo>
                    <a:pt x="757954" y="61458"/>
                  </a:lnTo>
                  <a:lnTo>
                    <a:pt x="815398" y="52043"/>
                  </a:lnTo>
                  <a:lnTo>
                    <a:pt x="874326" y="43342"/>
                  </a:lnTo>
                  <a:lnTo>
                    <a:pt x="934670" y="35375"/>
                  </a:lnTo>
                  <a:lnTo>
                    <a:pt x="996362" y="28162"/>
                  </a:lnTo>
                  <a:lnTo>
                    <a:pt x="1059336" y="21724"/>
                  </a:lnTo>
                  <a:lnTo>
                    <a:pt x="1123523" y="16080"/>
                  </a:lnTo>
                  <a:lnTo>
                    <a:pt x="1188856" y="11249"/>
                  </a:lnTo>
                  <a:lnTo>
                    <a:pt x="1255268" y="7252"/>
                  </a:lnTo>
                  <a:lnTo>
                    <a:pt x="1322691" y="4109"/>
                  </a:lnTo>
                  <a:lnTo>
                    <a:pt x="1391057" y="1839"/>
                  </a:lnTo>
                  <a:lnTo>
                    <a:pt x="1460299" y="463"/>
                  </a:lnTo>
                  <a:lnTo>
                    <a:pt x="1530350" y="0"/>
                  </a:lnTo>
                  <a:lnTo>
                    <a:pt x="1600400" y="463"/>
                  </a:lnTo>
                  <a:lnTo>
                    <a:pt x="1669642" y="1839"/>
                  </a:lnTo>
                  <a:lnTo>
                    <a:pt x="1738008" y="4109"/>
                  </a:lnTo>
                  <a:lnTo>
                    <a:pt x="1805431" y="7252"/>
                  </a:lnTo>
                  <a:lnTo>
                    <a:pt x="1871843" y="11249"/>
                  </a:lnTo>
                  <a:lnTo>
                    <a:pt x="1937176" y="16080"/>
                  </a:lnTo>
                  <a:lnTo>
                    <a:pt x="2001363" y="21724"/>
                  </a:lnTo>
                  <a:lnTo>
                    <a:pt x="2064337" y="28162"/>
                  </a:lnTo>
                  <a:lnTo>
                    <a:pt x="2126029" y="35375"/>
                  </a:lnTo>
                  <a:lnTo>
                    <a:pt x="2186373" y="43342"/>
                  </a:lnTo>
                  <a:lnTo>
                    <a:pt x="2245301" y="52043"/>
                  </a:lnTo>
                  <a:lnTo>
                    <a:pt x="2302745" y="61458"/>
                  </a:lnTo>
                  <a:lnTo>
                    <a:pt x="2358637" y="71568"/>
                  </a:lnTo>
                  <a:lnTo>
                    <a:pt x="2412911" y="82353"/>
                  </a:lnTo>
                  <a:lnTo>
                    <a:pt x="2465499" y="93792"/>
                  </a:lnTo>
                  <a:lnTo>
                    <a:pt x="2516333" y="105867"/>
                  </a:lnTo>
                  <a:lnTo>
                    <a:pt x="2565345" y="118557"/>
                  </a:lnTo>
                  <a:lnTo>
                    <a:pt x="2612469" y="131841"/>
                  </a:lnTo>
                  <a:lnTo>
                    <a:pt x="2657636" y="145701"/>
                  </a:lnTo>
                  <a:lnTo>
                    <a:pt x="2700779" y="160117"/>
                  </a:lnTo>
                  <a:lnTo>
                    <a:pt x="2741831" y="175068"/>
                  </a:lnTo>
                  <a:lnTo>
                    <a:pt x="2780723" y="190535"/>
                  </a:lnTo>
                  <a:lnTo>
                    <a:pt x="2817389" y="206498"/>
                  </a:lnTo>
                  <a:lnTo>
                    <a:pt x="2851761" y="222936"/>
                  </a:lnTo>
                  <a:lnTo>
                    <a:pt x="2913352" y="257162"/>
                  </a:lnTo>
                  <a:lnTo>
                    <a:pt x="2964956" y="293052"/>
                  </a:lnTo>
                  <a:lnTo>
                    <a:pt x="3006034" y="330449"/>
                  </a:lnTo>
                  <a:lnTo>
                    <a:pt x="3036043" y="369194"/>
                  </a:lnTo>
                  <a:lnTo>
                    <a:pt x="3054445" y="409126"/>
                  </a:lnTo>
                  <a:lnTo>
                    <a:pt x="3060700" y="450088"/>
                  </a:lnTo>
                  <a:lnTo>
                    <a:pt x="3059125" y="470687"/>
                  </a:lnTo>
                  <a:lnTo>
                    <a:pt x="3054445" y="491049"/>
                  </a:lnTo>
                  <a:lnTo>
                    <a:pt x="3036043" y="530981"/>
                  </a:lnTo>
                  <a:lnTo>
                    <a:pt x="3006034" y="569726"/>
                  </a:lnTo>
                  <a:lnTo>
                    <a:pt x="2964956" y="607123"/>
                  </a:lnTo>
                  <a:lnTo>
                    <a:pt x="2913352" y="643013"/>
                  </a:lnTo>
                  <a:lnTo>
                    <a:pt x="2851761" y="677239"/>
                  </a:lnTo>
                  <a:lnTo>
                    <a:pt x="2817389" y="693677"/>
                  </a:lnTo>
                  <a:lnTo>
                    <a:pt x="2780723" y="709640"/>
                  </a:lnTo>
                  <a:lnTo>
                    <a:pt x="2741831" y="725107"/>
                  </a:lnTo>
                  <a:lnTo>
                    <a:pt x="2700779" y="740058"/>
                  </a:lnTo>
                  <a:lnTo>
                    <a:pt x="2657636" y="754474"/>
                  </a:lnTo>
                  <a:lnTo>
                    <a:pt x="2612469" y="768334"/>
                  </a:lnTo>
                  <a:lnTo>
                    <a:pt x="2565345" y="781618"/>
                  </a:lnTo>
                  <a:lnTo>
                    <a:pt x="2516333" y="794308"/>
                  </a:lnTo>
                  <a:lnTo>
                    <a:pt x="2465499" y="806383"/>
                  </a:lnTo>
                  <a:lnTo>
                    <a:pt x="2412911" y="817822"/>
                  </a:lnTo>
                  <a:lnTo>
                    <a:pt x="2358637" y="828607"/>
                  </a:lnTo>
                  <a:lnTo>
                    <a:pt x="2302745" y="838717"/>
                  </a:lnTo>
                  <a:lnTo>
                    <a:pt x="2245301" y="848132"/>
                  </a:lnTo>
                  <a:lnTo>
                    <a:pt x="2186373" y="856833"/>
                  </a:lnTo>
                  <a:lnTo>
                    <a:pt x="2126029" y="864800"/>
                  </a:lnTo>
                  <a:lnTo>
                    <a:pt x="2064337" y="872013"/>
                  </a:lnTo>
                  <a:lnTo>
                    <a:pt x="2001363" y="878451"/>
                  </a:lnTo>
                  <a:lnTo>
                    <a:pt x="1937176" y="884095"/>
                  </a:lnTo>
                  <a:lnTo>
                    <a:pt x="1871843" y="888926"/>
                  </a:lnTo>
                  <a:lnTo>
                    <a:pt x="1805431" y="892923"/>
                  </a:lnTo>
                  <a:lnTo>
                    <a:pt x="1738008" y="896066"/>
                  </a:lnTo>
                  <a:lnTo>
                    <a:pt x="1669642" y="898336"/>
                  </a:lnTo>
                  <a:lnTo>
                    <a:pt x="1600400" y="899712"/>
                  </a:lnTo>
                  <a:lnTo>
                    <a:pt x="1530350" y="900176"/>
                  </a:lnTo>
                  <a:lnTo>
                    <a:pt x="1460299" y="899712"/>
                  </a:lnTo>
                  <a:lnTo>
                    <a:pt x="1391057" y="898336"/>
                  </a:lnTo>
                  <a:lnTo>
                    <a:pt x="1322691" y="896066"/>
                  </a:lnTo>
                  <a:lnTo>
                    <a:pt x="1255268" y="892923"/>
                  </a:lnTo>
                  <a:lnTo>
                    <a:pt x="1188856" y="888926"/>
                  </a:lnTo>
                  <a:lnTo>
                    <a:pt x="1123523" y="884095"/>
                  </a:lnTo>
                  <a:lnTo>
                    <a:pt x="1059336" y="878451"/>
                  </a:lnTo>
                  <a:lnTo>
                    <a:pt x="996362" y="872013"/>
                  </a:lnTo>
                  <a:lnTo>
                    <a:pt x="934670" y="864800"/>
                  </a:lnTo>
                  <a:lnTo>
                    <a:pt x="874326" y="856833"/>
                  </a:lnTo>
                  <a:lnTo>
                    <a:pt x="815398" y="848132"/>
                  </a:lnTo>
                  <a:lnTo>
                    <a:pt x="757954" y="838717"/>
                  </a:lnTo>
                  <a:lnTo>
                    <a:pt x="702062" y="828607"/>
                  </a:lnTo>
                  <a:lnTo>
                    <a:pt x="647788" y="817822"/>
                  </a:lnTo>
                  <a:lnTo>
                    <a:pt x="595200" y="806383"/>
                  </a:lnTo>
                  <a:lnTo>
                    <a:pt x="544366" y="794308"/>
                  </a:lnTo>
                  <a:lnTo>
                    <a:pt x="495354" y="781618"/>
                  </a:lnTo>
                  <a:lnTo>
                    <a:pt x="448230" y="768334"/>
                  </a:lnTo>
                  <a:lnTo>
                    <a:pt x="403063" y="754474"/>
                  </a:lnTo>
                  <a:lnTo>
                    <a:pt x="359920" y="740058"/>
                  </a:lnTo>
                  <a:lnTo>
                    <a:pt x="318868" y="725107"/>
                  </a:lnTo>
                  <a:lnTo>
                    <a:pt x="279976" y="709640"/>
                  </a:lnTo>
                  <a:lnTo>
                    <a:pt x="243310" y="693677"/>
                  </a:lnTo>
                  <a:lnTo>
                    <a:pt x="208938" y="677239"/>
                  </a:lnTo>
                  <a:lnTo>
                    <a:pt x="147347" y="643013"/>
                  </a:lnTo>
                  <a:lnTo>
                    <a:pt x="95743" y="607123"/>
                  </a:lnTo>
                  <a:lnTo>
                    <a:pt x="54665" y="569726"/>
                  </a:lnTo>
                  <a:lnTo>
                    <a:pt x="24656" y="530981"/>
                  </a:lnTo>
                  <a:lnTo>
                    <a:pt x="6254" y="491049"/>
                  </a:lnTo>
                  <a:lnTo>
                    <a:pt x="0" y="4500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9523" y="3057524"/>
              <a:ext cx="1155700" cy="1082675"/>
            </a:xfrm>
            <a:custGeom>
              <a:avLst/>
              <a:gdLst/>
              <a:ahLst/>
              <a:cxnLst/>
              <a:rect l="l" t="t" r="r" b="b"/>
              <a:pathLst>
                <a:path w="1155700" h="1082675">
                  <a:moveTo>
                    <a:pt x="76200" y="1006475"/>
                  </a:moveTo>
                  <a:lnTo>
                    <a:pt x="44424" y="1006475"/>
                  </a:lnTo>
                  <a:lnTo>
                    <a:pt x="42926" y="3175"/>
                  </a:lnTo>
                  <a:lnTo>
                    <a:pt x="30226" y="3175"/>
                  </a:lnTo>
                  <a:lnTo>
                    <a:pt x="31724" y="1006475"/>
                  </a:lnTo>
                  <a:lnTo>
                    <a:pt x="0" y="1006475"/>
                  </a:lnTo>
                  <a:lnTo>
                    <a:pt x="38227" y="1082675"/>
                  </a:lnTo>
                  <a:lnTo>
                    <a:pt x="69862" y="1019175"/>
                  </a:lnTo>
                  <a:lnTo>
                    <a:pt x="76200" y="1006475"/>
                  </a:lnTo>
                  <a:close/>
                </a:path>
                <a:path w="1155700" h="1082675">
                  <a:moveTo>
                    <a:pt x="1155700" y="76327"/>
                  </a:moveTo>
                  <a:lnTo>
                    <a:pt x="1149311" y="63500"/>
                  </a:lnTo>
                  <a:lnTo>
                    <a:pt x="1117727" y="0"/>
                  </a:lnTo>
                  <a:lnTo>
                    <a:pt x="1079500" y="76073"/>
                  </a:lnTo>
                  <a:lnTo>
                    <a:pt x="1111224" y="76187"/>
                  </a:lnTo>
                  <a:lnTo>
                    <a:pt x="1109726" y="903224"/>
                  </a:lnTo>
                  <a:lnTo>
                    <a:pt x="1122426" y="903351"/>
                  </a:lnTo>
                  <a:lnTo>
                    <a:pt x="1123924" y="76225"/>
                  </a:lnTo>
                  <a:lnTo>
                    <a:pt x="1155700" y="76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25623" y="5940425"/>
              <a:ext cx="3060700" cy="900430"/>
            </a:xfrm>
            <a:custGeom>
              <a:avLst/>
              <a:gdLst/>
              <a:ahLst/>
              <a:cxnLst/>
              <a:rect l="l" t="t" r="r" b="b"/>
              <a:pathLst>
                <a:path w="3060700" h="900429">
                  <a:moveTo>
                    <a:pt x="1530350" y="0"/>
                  </a:moveTo>
                  <a:lnTo>
                    <a:pt x="1460299" y="463"/>
                  </a:lnTo>
                  <a:lnTo>
                    <a:pt x="1391057" y="1839"/>
                  </a:lnTo>
                  <a:lnTo>
                    <a:pt x="1322691" y="4109"/>
                  </a:lnTo>
                  <a:lnTo>
                    <a:pt x="1255268" y="7252"/>
                  </a:lnTo>
                  <a:lnTo>
                    <a:pt x="1188856" y="11249"/>
                  </a:lnTo>
                  <a:lnTo>
                    <a:pt x="1123523" y="16080"/>
                  </a:lnTo>
                  <a:lnTo>
                    <a:pt x="1059336" y="21724"/>
                  </a:lnTo>
                  <a:lnTo>
                    <a:pt x="996362" y="28162"/>
                  </a:lnTo>
                  <a:lnTo>
                    <a:pt x="934670" y="35375"/>
                  </a:lnTo>
                  <a:lnTo>
                    <a:pt x="874326" y="43341"/>
                  </a:lnTo>
                  <a:lnTo>
                    <a:pt x="815398" y="52042"/>
                  </a:lnTo>
                  <a:lnTo>
                    <a:pt x="757954" y="61457"/>
                  </a:lnTo>
                  <a:lnTo>
                    <a:pt x="702062" y="71567"/>
                  </a:lnTo>
                  <a:lnTo>
                    <a:pt x="647788" y="82351"/>
                  </a:lnTo>
                  <a:lnTo>
                    <a:pt x="595200" y="93791"/>
                  </a:lnTo>
                  <a:lnTo>
                    <a:pt x="544366" y="105865"/>
                  </a:lnTo>
                  <a:lnTo>
                    <a:pt x="495354" y="118554"/>
                  </a:lnTo>
                  <a:lnTo>
                    <a:pt x="448230" y="131838"/>
                  </a:lnTo>
                  <a:lnTo>
                    <a:pt x="403063" y="145698"/>
                  </a:lnTo>
                  <a:lnTo>
                    <a:pt x="359920" y="160113"/>
                  </a:lnTo>
                  <a:lnTo>
                    <a:pt x="318868" y="175063"/>
                  </a:lnTo>
                  <a:lnTo>
                    <a:pt x="279976" y="190529"/>
                  </a:lnTo>
                  <a:lnTo>
                    <a:pt x="243310" y="206491"/>
                  </a:lnTo>
                  <a:lnTo>
                    <a:pt x="208938" y="222929"/>
                  </a:lnTo>
                  <a:lnTo>
                    <a:pt x="147347" y="257152"/>
                  </a:lnTo>
                  <a:lnTo>
                    <a:pt x="95743" y="293040"/>
                  </a:lnTo>
                  <a:lnTo>
                    <a:pt x="54665" y="330435"/>
                  </a:lnTo>
                  <a:lnTo>
                    <a:pt x="24656" y="369176"/>
                  </a:lnTo>
                  <a:lnTo>
                    <a:pt x="6254" y="409105"/>
                  </a:lnTo>
                  <a:lnTo>
                    <a:pt x="0" y="450062"/>
                  </a:lnTo>
                  <a:lnTo>
                    <a:pt x="1574" y="470663"/>
                  </a:lnTo>
                  <a:lnTo>
                    <a:pt x="13970" y="511130"/>
                  </a:lnTo>
                  <a:lnTo>
                    <a:pt x="38243" y="550489"/>
                  </a:lnTo>
                  <a:lnTo>
                    <a:pt x="73854" y="588578"/>
                  </a:lnTo>
                  <a:lnTo>
                    <a:pt x="120263" y="625240"/>
                  </a:lnTo>
                  <a:lnTo>
                    <a:pt x="176928" y="660316"/>
                  </a:lnTo>
                  <a:lnTo>
                    <a:pt x="243310" y="693646"/>
                  </a:lnTo>
                  <a:lnTo>
                    <a:pt x="279976" y="709607"/>
                  </a:lnTo>
                  <a:lnTo>
                    <a:pt x="318868" y="725072"/>
                  </a:lnTo>
                  <a:lnTo>
                    <a:pt x="359920" y="740022"/>
                  </a:lnTo>
                  <a:lnTo>
                    <a:pt x="403063" y="754436"/>
                  </a:lnTo>
                  <a:lnTo>
                    <a:pt x="448230" y="768294"/>
                  </a:lnTo>
                  <a:lnTo>
                    <a:pt x="495354" y="781577"/>
                  </a:lnTo>
                  <a:lnTo>
                    <a:pt x="544366" y="794265"/>
                  </a:lnTo>
                  <a:lnTo>
                    <a:pt x="595200" y="806337"/>
                  </a:lnTo>
                  <a:lnTo>
                    <a:pt x="647788" y="817775"/>
                  </a:lnTo>
                  <a:lnTo>
                    <a:pt x="702062" y="828558"/>
                  </a:lnTo>
                  <a:lnTo>
                    <a:pt x="757954" y="838666"/>
                  </a:lnTo>
                  <a:lnTo>
                    <a:pt x="815398" y="848080"/>
                  </a:lnTo>
                  <a:lnTo>
                    <a:pt x="874326" y="856779"/>
                  </a:lnTo>
                  <a:lnTo>
                    <a:pt x="934670" y="864744"/>
                  </a:lnTo>
                  <a:lnTo>
                    <a:pt x="996362" y="871955"/>
                  </a:lnTo>
                  <a:lnTo>
                    <a:pt x="1059336" y="878392"/>
                  </a:lnTo>
                  <a:lnTo>
                    <a:pt x="1123523" y="884036"/>
                  </a:lnTo>
                  <a:lnTo>
                    <a:pt x="1188856" y="888865"/>
                  </a:lnTo>
                  <a:lnTo>
                    <a:pt x="1255268" y="892861"/>
                  </a:lnTo>
                  <a:lnTo>
                    <a:pt x="1322691" y="896003"/>
                  </a:lnTo>
                  <a:lnTo>
                    <a:pt x="1391057" y="898273"/>
                  </a:lnTo>
                  <a:lnTo>
                    <a:pt x="1460299" y="899649"/>
                  </a:lnTo>
                  <a:lnTo>
                    <a:pt x="1530350" y="900112"/>
                  </a:lnTo>
                  <a:lnTo>
                    <a:pt x="1600400" y="899649"/>
                  </a:lnTo>
                  <a:lnTo>
                    <a:pt x="1669642" y="898273"/>
                  </a:lnTo>
                  <a:lnTo>
                    <a:pt x="1738008" y="896003"/>
                  </a:lnTo>
                  <a:lnTo>
                    <a:pt x="1805431" y="892861"/>
                  </a:lnTo>
                  <a:lnTo>
                    <a:pt x="1871843" y="888865"/>
                  </a:lnTo>
                  <a:lnTo>
                    <a:pt x="1937176" y="884036"/>
                  </a:lnTo>
                  <a:lnTo>
                    <a:pt x="2001363" y="878392"/>
                  </a:lnTo>
                  <a:lnTo>
                    <a:pt x="2064337" y="871955"/>
                  </a:lnTo>
                  <a:lnTo>
                    <a:pt x="2126029" y="864744"/>
                  </a:lnTo>
                  <a:lnTo>
                    <a:pt x="2186373" y="856779"/>
                  </a:lnTo>
                  <a:lnTo>
                    <a:pt x="2245301" y="848080"/>
                  </a:lnTo>
                  <a:lnTo>
                    <a:pt x="2302745" y="838666"/>
                  </a:lnTo>
                  <a:lnTo>
                    <a:pt x="2358637" y="828558"/>
                  </a:lnTo>
                  <a:lnTo>
                    <a:pt x="2412911" y="817775"/>
                  </a:lnTo>
                  <a:lnTo>
                    <a:pt x="2465499" y="806337"/>
                  </a:lnTo>
                  <a:lnTo>
                    <a:pt x="2516333" y="794265"/>
                  </a:lnTo>
                  <a:lnTo>
                    <a:pt x="2565345" y="781577"/>
                  </a:lnTo>
                  <a:lnTo>
                    <a:pt x="2612469" y="768294"/>
                  </a:lnTo>
                  <a:lnTo>
                    <a:pt x="2657636" y="754436"/>
                  </a:lnTo>
                  <a:lnTo>
                    <a:pt x="2700779" y="740022"/>
                  </a:lnTo>
                  <a:lnTo>
                    <a:pt x="2741831" y="725072"/>
                  </a:lnTo>
                  <a:lnTo>
                    <a:pt x="2780723" y="709607"/>
                  </a:lnTo>
                  <a:lnTo>
                    <a:pt x="2817389" y="693646"/>
                  </a:lnTo>
                  <a:lnTo>
                    <a:pt x="2883771" y="660316"/>
                  </a:lnTo>
                  <a:lnTo>
                    <a:pt x="2940436" y="625240"/>
                  </a:lnTo>
                  <a:lnTo>
                    <a:pt x="2986845" y="588578"/>
                  </a:lnTo>
                  <a:lnTo>
                    <a:pt x="3022456" y="550489"/>
                  </a:lnTo>
                  <a:lnTo>
                    <a:pt x="3046729" y="511130"/>
                  </a:lnTo>
                  <a:lnTo>
                    <a:pt x="3059125" y="470663"/>
                  </a:lnTo>
                  <a:lnTo>
                    <a:pt x="3060700" y="450062"/>
                  </a:lnTo>
                  <a:lnTo>
                    <a:pt x="3059125" y="429465"/>
                  </a:lnTo>
                  <a:lnTo>
                    <a:pt x="3046729" y="389002"/>
                  </a:lnTo>
                  <a:lnTo>
                    <a:pt x="3022456" y="349647"/>
                  </a:lnTo>
                  <a:lnTo>
                    <a:pt x="2986845" y="311559"/>
                  </a:lnTo>
                  <a:lnTo>
                    <a:pt x="2940436" y="274898"/>
                  </a:lnTo>
                  <a:lnTo>
                    <a:pt x="2883771" y="239822"/>
                  </a:lnTo>
                  <a:lnTo>
                    <a:pt x="2817389" y="206491"/>
                  </a:lnTo>
                  <a:lnTo>
                    <a:pt x="2780723" y="190529"/>
                  </a:lnTo>
                  <a:lnTo>
                    <a:pt x="2741831" y="175063"/>
                  </a:lnTo>
                  <a:lnTo>
                    <a:pt x="2700779" y="160113"/>
                  </a:lnTo>
                  <a:lnTo>
                    <a:pt x="2657636" y="145698"/>
                  </a:lnTo>
                  <a:lnTo>
                    <a:pt x="2612469" y="131838"/>
                  </a:lnTo>
                  <a:lnTo>
                    <a:pt x="2565345" y="118554"/>
                  </a:lnTo>
                  <a:lnTo>
                    <a:pt x="2516333" y="105865"/>
                  </a:lnTo>
                  <a:lnTo>
                    <a:pt x="2465499" y="93791"/>
                  </a:lnTo>
                  <a:lnTo>
                    <a:pt x="2412911" y="82351"/>
                  </a:lnTo>
                  <a:lnTo>
                    <a:pt x="2358637" y="71567"/>
                  </a:lnTo>
                  <a:lnTo>
                    <a:pt x="2302745" y="61457"/>
                  </a:lnTo>
                  <a:lnTo>
                    <a:pt x="2245301" y="52042"/>
                  </a:lnTo>
                  <a:lnTo>
                    <a:pt x="2186373" y="43341"/>
                  </a:lnTo>
                  <a:lnTo>
                    <a:pt x="2126029" y="35375"/>
                  </a:lnTo>
                  <a:lnTo>
                    <a:pt x="2064337" y="28162"/>
                  </a:lnTo>
                  <a:lnTo>
                    <a:pt x="2001363" y="21724"/>
                  </a:lnTo>
                  <a:lnTo>
                    <a:pt x="1937176" y="16080"/>
                  </a:lnTo>
                  <a:lnTo>
                    <a:pt x="1871843" y="11249"/>
                  </a:lnTo>
                  <a:lnTo>
                    <a:pt x="1805431" y="7252"/>
                  </a:lnTo>
                  <a:lnTo>
                    <a:pt x="1738008" y="4109"/>
                  </a:lnTo>
                  <a:lnTo>
                    <a:pt x="1669642" y="1839"/>
                  </a:lnTo>
                  <a:lnTo>
                    <a:pt x="1600400" y="463"/>
                  </a:lnTo>
                  <a:lnTo>
                    <a:pt x="153035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5623" y="5940425"/>
              <a:ext cx="3060700" cy="900430"/>
            </a:xfrm>
            <a:custGeom>
              <a:avLst/>
              <a:gdLst/>
              <a:ahLst/>
              <a:cxnLst/>
              <a:rect l="l" t="t" r="r" b="b"/>
              <a:pathLst>
                <a:path w="3060700" h="900429">
                  <a:moveTo>
                    <a:pt x="0" y="450062"/>
                  </a:moveTo>
                  <a:lnTo>
                    <a:pt x="6254" y="409105"/>
                  </a:lnTo>
                  <a:lnTo>
                    <a:pt x="24656" y="369176"/>
                  </a:lnTo>
                  <a:lnTo>
                    <a:pt x="54665" y="330435"/>
                  </a:lnTo>
                  <a:lnTo>
                    <a:pt x="95743" y="293040"/>
                  </a:lnTo>
                  <a:lnTo>
                    <a:pt x="147347" y="257152"/>
                  </a:lnTo>
                  <a:lnTo>
                    <a:pt x="208938" y="222929"/>
                  </a:lnTo>
                  <a:lnTo>
                    <a:pt x="243310" y="206491"/>
                  </a:lnTo>
                  <a:lnTo>
                    <a:pt x="279976" y="190529"/>
                  </a:lnTo>
                  <a:lnTo>
                    <a:pt x="318868" y="175063"/>
                  </a:lnTo>
                  <a:lnTo>
                    <a:pt x="359920" y="160113"/>
                  </a:lnTo>
                  <a:lnTo>
                    <a:pt x="403063" y="145698"/>
                  </a:lnTo>
                  <a:lnTo>
                    <a:pt x="448230" y="131838"/>
                  </a:lnTo>
                  <a:lnTo>
                    <a:pt x="495354" y="118554"/>
                  </a:lnTo>
                  <a:lnTo>
                    <a:pt x="544366" y="105865"/>
                  </a:lnTo>
                  <a:lnTo>
                    <a:pt x="595200" y="93791"/>
                  </a:lnTo>
                  <a:lnTo>
                    <a:pt x="647788" y="82351"/>
                  </a:lnTo>
                  <a:lnTo>
                    <a:pt x="702062" y="71567"/>
                  </a:lnTo>
                  <a:lnTo>
                    <a:pt x="757954" y="61457"/>
                  </a:lnTo>
                  <a:lnTo>
                    <a:pt x="815398" y="52042"/>
                  </a:lnTo>
                  <a:lnTo>
                    <a:pt x="874326" y="43341"/>
                  </a:lnTo>
                  <a:lnTo>
                    <a:pt x="934670" y="35375"/>
                  </a:lnTo>
                  <a:lnTo>
                    <a:pt x="996362" y="28162"/>
                  </a:lnTo>
                  <a:lnTo>
                    <a:pt x="1059336" y="21724"/>
                  </a:lnTo>
                  <a:lnTo>
                    <a:pt x="1123523" y="16080"/>
                  </a:lnTo>
                  <a:lnTo>
                    <a:pt x="1188856" y="11249"/>
                  </a:lnTo>
                  <a:lnTo>
                    <a:pt x="1255268" y="7252"/>
                  </a:lnTo>
                  <a:lnTo>
                    <a:pt x="1322691" y="4109"/>
                  </a:lnTo>
                  <a:lnTo>
                    <a:pt x="1391057" y="1839"/>
                  </a:lnTo>
                  <a:lnTo>
                    <a:pt x="1460299" y="463"/>
                  </a:lnTo>
                  <a:lnTo>
                    <a:pt x="1530350" y="0"/>
                  </a:lnTo>
                  <a:lnTo>
                    <a:pt x="1600400" y="463"/>
                  </a:lnTo>
                  <a:lnTo>
                    <a:pt x="1669642" y="1839"/>
                  </a:lnTo>
                  <a:lnTo>
                    <a:pt x="1738008" y="4109"/>
                  </a:lnTo>
                  <a:lnTo>
                    <a:pt x="1805431" y="7252"/>
                  </a:lnTo>
                  <a:lnTo>
                    <a:pt x="1871843" y="11249"/>
                  </a:lnTo>
                  <a:lnTo>
                    <a:pt x="1937176" y="16080"/>
                  </a:lnTo>
                  <a:lnTo>
                    <a:pt x="2001363" y="21724"/>
                  </a:lnTo>
                  <a:lnTo>
                    <a:pt x="2064337" y="28162"/>
                  </a:lnTo>
                  <a:lnTo>
                    <a:pt x="2126029" y="35375"/>
                  </a:lnTo>
                  <a:lnTo>
                    <a:pt x="2186373" y="43341"/>
                  </a:lnTo>
                  <a:lnTo>
                    <a:pt x="2245301" y="52042"/>
                  </a:lnTo>
                  <a:lnTo>
                    <a:pt x="2302745" y="61457"/>
                  </a:lnTo>
                  <a:lnTo>
                    <a:pt x="2358637" y="71567"/>
                  </a:lnTo>
                  <a:lnTo>
                    <a:pt x="2412911" y="82351"/>
                  </a:lnTo>
                  <a:lnTo>
                    <a:pt x="2465499" y="93791"/>
                  </a:lnTo>
                  <a:lnTo>
                    <a:pt x="2516333" y="105865"/>
                  </a:lnTo>
                  <a:lnTo>
                    <a:pt x="2565345" y="118554"/>
                  </a:lnTo>
                  <a:lnTo>
                    <a:pt x="2612469" y="131838"/>
                  </a:lnTo>
                  <a:lnTo>
                    <a:pt x="2657636" y="145698"/>
                  </a:lnTo>
                  <a:lnTo>
                    <a:pt x="2700779" y="160113"/>
                  </a:lnTo>
                  <a:lnTo>
                    <a:pt x="2741831" y="175063"/>
                  </a:lnTo>
                  <a:lnTo>
                    <a:pt x="2780723" y="190529"/>
                  </a:lnTo>
                  <a:lnTo>
                    <a:pt x="2817389" y="206491"/>
                  </a:lnTo>
                  <a:lnTo>
                    <a:pt x="2851761" y="222929"/>
                  </a:lnTo>
                  <a:lnTo>
                    <a:pt x="2913352" y="257152"/>
                  </a:lnTo>
                  <a:lnTo>
                    <a:pt x="2964956" y="293040"/>
                  </a:lnTo>
                  <a:lnTo>
                    <a:pt x="3006034" y="330435"/>
                  </a:lnTo>
                  <a:lnTo>
                    <a:pt x="3036043" y="369176"/>
                  </a:lnTo>
                  <a:lnTo>
                    <a:pt x="3054445" y="409105"/>
                  </a:lnTo>
                  <a:lnTo>
                    <a:pt x="3060700" y="450062"/>
                  </a:lnTo>
                  <a:lnTo>
                    <a:pt x="3059125" y="470663"/>
                  </a:lnTo>
                  <a:lnTo>
                    <a:pt x="3054445" y="491025"/>
                  </a:lnTo>
                  <a:lnTo>
                    <a:pt x="3036043" y="530958"/>
                  </a:lnTo>
                  <a:lnTo>
                    <a:pt x="3006034" y="569702"/>
                  </a:lnTo>
                  <a:lnTo>
                    <a:pt x="2964956" y="607097"/>
                  </a:lnTo>
                  <a:lnTo>
                    <a:pt x="2913352" y="642986"/>
                  </a:lnTo>
                  <a:lnTo>
                    <a:pt x="2851761" y="677209"/>
                  </a:lnTo>
                  <a:lnTo>
                    <a:pt x="2780723" y="709607"/>
                  </a:lnTo>
                  <a:lnTo>
                    <a:pt x="2741831" y="725072"/>
                  </a:lnTo>
                  <a:lnTo>
                    <a:pt x="2700779" y="740022"/>
                  </a:lnTo>
                  <a:lnTo>
                    <a:pt x="2657636" y="754436"/>
                  </a:lnTo>
                  <a:lnTo>
                    <a:pt x="2612469" y="768294"/>
                  </a:lnTo>
                  <a:lnTo>
                    <a:pt x="2565345" y="781577"/>
                  </a:lnTo>
                  <a:lnTo>
                    <a:pt x="2516333" y="794265"/>
                  </a:lnTo>
                  <a:lnTo>
                    <a:pt x="2465499" y="806337"/>
                  </a:lnTo>
                  <a:lnTo>
                    <a:pt x="2412911" y="817775"/>
                  </a:lnTo>
                  <a:lnTo>
                    <a:pt x="2358637" y="828558"/>
                  </a:lnTo>
                  <a:lnTo>
                    <a:pt x="2302745" y="838666"/>
                  </a:lnTo>
                  <a:lnTo>
                    <a:pt x="2245301" y="848080"/>
                  </a:lnTo>
                  <a:lnTo>
                    <a:pt x="2186373" y="856779"/>
                  </a:lnTo>
                  <a:lnTo>
                    <a:pt x="2126029" y="864744"/>
                  </a:lnTo>
                  <a:lnTo>
                    <a:pt x="2064337" y="871955"/>
                  </a:lnTo>
                  <a:lnTo>
                    <a:pt x="2001363" y="878392"/>
                  </a:lnTo>
                  <a:lnTo>
                    <a:pt x="1937176" y="884036"/>
                  </a:lnTo>
                  <a:lnTo>
                    <a:pt x="1871843" y="888865"/>
                  </a:lnTo>
                  <a:lnTo>
                    <a:pt x="1805431" y="892861"/>
                  </a:lnTo>
                  <a:lnTo>
                    <a:pt x="1738008" y="896003"/>
                  </a:lnTo>
                  <a:lnTo>
                    <a:pt x="1669642" y="898273"/>
                  </a:lnTo>
                  <a:lnTo>
                    <a:pt x="1600400" y="899649"/>
                  </a:lnTo>
                  <a:lnTo>
                    <a:pt x="1530350" y="900112"/>
                  </a:lnTo>
                  <a:lnTo>
                    <a:pt x="1460299" y="899649"/>
                  </a:lnTo>
                  <a:lnTo>
                    <a:pt x="1391057" y="898273"/>
                  </a:lnTo>
                  <a:lnTo>
                    <a:pt x="1322691" y="896003"/>
                  </a:lnTo>
                  <a:lnTo>
                    <a:pt x="1255268" y="892861"/>
                  </a:lnTo>
                  <a:lnTo>
                    <a:pt x="1188856" y="888865"/>
                  </a:lnTo>
                  <a:lnTo>
                    <a:pt x="1123523" y="884036"/>
                  </a:lnTo>
                  <a:lnTo>
                    <a:pt x="1059336" y="878392"/>
                  </a:lnTo>
                  <a:lnTo>
                    <a:pt x="996362" y="871955"/>
                  </a:lnTo>
                  <a:lnTo>
                    <a:pt x="934670" y="864744"/>
                  </a:lnTo>
                  <a:lnTo>
                    <a:pt x="874326" y="856779"/>
                  </a:lnTo>
                  <a:lnTo>
                    <a:pt x="815398" y="848080"/>
                  </a:lnTo>
                  <a:lnTo>
                    <a:pt x="757954" y="838666"/>
                  </a:lnTo>
                  <a:lnTo>
                    <a:pt x="702062" y="828558"/>
                  </a:lnTo>
                  <a:lnTo>
                    <a:pt x="647788" y="817775"/>
                  </a:lnTo>
                  <a:lnTo>
                    <a:pt x="595200" y="806337"/>
                  </a:lnTo>
                  <a:lnTo>
                    <a:pt x="544366" y="794265"/>
                  </a:lnTo>
                  <a:lnTo>
                    <a:pt x="495354" y="781577"/>
                  </a:lnTo>
                  <a:lnTo>
                    <a:pt x="448230" y="768294"/>
                  </a:lnTo>
                  <a:lnTo>
                    <a:pt x="403063" y="754436"/>
                  </a:lnTo>
                  <a:lnTo>
                    <a:pt x="359920" y="740022"/>
                  </a:lnTo>
                  <a:lnTo>
                    <a:pt x="318868" y="725072"/>
                  </a:lnTo>
                  <a:lnTo>
                    <a:pt x="279976" y="709607"/>
                  </a:lnTo>
                  <a:lnTo>
                    <a:pt x="243310" y="693646"/>
                  </a:lnTo>
                  <a:lnTo>
                    <a:pt x="176928" y="660316"/>
                  </a:lnTo>
                  <a:lnTo>
                    <a:pt x="120263" y="625240"/>
                  </a:lnTo>
                  <a:lnTo>
                    <a:pt x="73854" y="588578"/>
                  </a:lnTo>
                  <a:lnTo>
                    <a:pt x="38243" y="550489"/>
                  </a:lnTo>
                  <a:lnTo>
                    <a:pt x="13970" y="511130"/>
                  </a:lnTo>
                  <a:lnTo>
                    <a:pt x="1574" y="470663"/>
                  </a:lnTo>
                  <a:lnTo>
                    <a:pt x="0" y="4500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43225" y="3446526"/>
            <a:ext cx="341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I,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6053" y="3446526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esc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25624" y="2571750"/>
            <a:ext cx="3241675" cy="3856354"/>
          </a:xfrm>
          <a:custGeom>
            <a:avLst/>
            <a:gdLst/>
            <a:ahLst/>
            <a:cxnLst/>
            <a:rect l="l" t="t" r="r" b="b"/>
            <a:pathLst>
              <a:path w="3241675" h="3856354">
                <a:moveTo>
                  <a:pt x="179451" y="31750"/>
                </a:moveTo>
                <a:lnTo>
                  <a:pt x="86233" y="31750"/>
                </a:lnTo>
                <a:lnTo>
                  <a:pt x="83439" y="34544"/>
                </a:lnTo>
                <a:lnTo>
                  <a:pt x="83439" y="3811587"/>
                </a:lnTo>
                <a:lnTo>
                  <a:pt x="76200" y="3811587"/>
                </a:lnTo>
                <a:lnTo>
                  <a:pt x="76200" y="3779837"/>
                </a:lnTo>
                <a:lnTo>
                  <a:pt x="0" y="3817937"/>
                </a:lnTo>
                <a:lnTo>
                  <a:pt x="76200" y="3856037"/>
                </a:lnTo>
                <a:lnTo>
                  <a:pt x="76200" y="3824287"/>
                </a:lnTo>
                <a:lnTo>
                  <a:pt x="93218" y="3824287"/>
                </a:lnTo>
                <a:lnTo>
                  <a:pt x="96139" y="3821442"/>
                </a:lnTo>
                <a:lnTo>
                  <a:pt x="96139" y="3817950"/>
                </a:lnTo>
                <a:lnTo>
                  <a:pt x="96139" y="3811600"/>
                </a:lnTo>
                <a:lnTo>
                  <a:pt x="96139" y="44450"/>
                </a:lnTo>
                <a:lnTo>
                  <a:pt x="179451" y="44450"/>
                </a:lnTo>
                <a:lnTo>
                  <a:pt x="179451" y="38100"/>
                </a:lnTo>
                <a:lnTo>
                  <a:pt x="179451" y="31750"/>
                </a:lnTo>
                <a:close/>
              </a:path>
              <a:path w="3241675" h="3856354">
                <a:moveTo>
                  <a:pt x="3241675" y="38100"/>
                </a:moveTo>
                <a:lnTo>
                  <a:pt x="3228975" y="31750"/>
                </a:lnTo>
                <a:lnTo>
                  <a:pt x="3165475" y="0"/>
                </a:lnTo>
                <a:lnTo>
                  <a:pt x="3165475" y="31750"/>
                </a:lnTo>
                <a:lnTo>
                  <a:pt x="3147695" y="31750"/>
                </a:lnTo>
                <a:lnTo>
                  <a:pt x="3144901" y="34544"/>
                </a:lnTo>
                <a:lnTo>
                  <a:pt x="3144901" y="3811587"/>
                </a:lnTo>
                <a:lnTo>
                  <a:pt x="3060700" y="3811587"/>
                </a:lnTo>
                <a:lnTo>
                  <a:pt x="3060700" y="3824287"/>
                </a:lnTo>
                <a:lnTo>
                  <a:pt x="3154680" y="3824287"/>
                </a:lnTo>
                <a:lnTo>
                  <a:pt x="3157601" y="3821442"/>
                </a:lnTo>
                <a:lnTo>
                  <a:pt x="3157601" y="3817950"/>
                </a:lnTo>
                <a:lnTo>
                  <a:pt x="3157601" y="3811600"/>
                </a:lnTo>
                <a:lnTo>
                  <a:pt x="3157601" y="44450"/>
                </a:lnTo>
                <a:lnTo>
                  <a:pt x="3165475" y="44450"/>
                </a:lnTo>
                <a:lnTo>
                  <a:pt x="3165475" y="76200"/>
                </a:lnTo>
                <a:lnTo>
                  <a:pt x="3228975" y="44450"/>
                </a:lnTo>
                <a:lnTo>
                  <a:pt x="324167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66840" y="2576322"/>
            <a:ext cx="236093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 : </a:t>
            </a:r>
            <a:r>
              <a:rPr sz="1800" spc="-5" dirty="0">
                <a:latin typeface="Arial"/>
                <a:cs typeface="Arial"/>
              </a:rPr>
              <a:t>supprimer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caractère  dd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supprimer la ligne  u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ctrl-R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redo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 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recherche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résultat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suivant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8248" y="4254246"/>
            <a:ext cx="6918452" cy="3164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3475">
              <a:lnSpc>
                <a:spcPts val="216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Mode Edition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1800" dirty="0">
                <a:latin typeface="Arial"/>
                <a:cs typeface="Arial"/>
              </a:rPr>
              <a:t>:</a:t>
            </a: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 dirty="0">
              <a:latin typeface="Arial"/>
              <a:cs typeface="Arial"/>
            </a:endParaRPr>
          </a:p>
          <a:p>
            <a:pPr marL="366141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:enregistrer</a:t>
            </a:r>
            <a:endParaRPr sz="1800" dirty="0">
              <a:latin typeface="Arial"/>
              <a:cs typeface="Arial"/>
            </a:endParaRPr>
          </a:p>
          <a:p>
            <a:pPr marL="3599179" marR="5080" indent="62230">
              <a:lnSpc>
                <a:spcPct val="100000"/>
              </a:lnSpc>
            </a:pPr>
            <a:r>
              <a:rPr lang="fr-FR" spc="-25" dirty="0">
                <a:latin typeface="Arial"/>
                <a:cs typeface="Arial"/>
              </a:rPr>
              <a:t>w</a:t>
            </a:r>
            <a:r>
              <a:rPr sz="1800" spc="-25" dirty="0" smtClean="0">
                <a:latin typeface="Arial"/>
                <a:cs typeface="Arial"/>
              </a:rPr>
              <a:t>q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enregistrer </a:t>
            </a:r>
            <a:r>
              <a:rPr sz="1800" dirty="0">
                <a:latin typeface="Arial"/>
                <a:cs typeface="Arial"/>
              </a:rPr>
              <a:t>et  </a:t>
            </a:r>
            <a:r>
              <a:rPr sz="1800" spc="-5" dirty="0" smtClean="0">
                <a:latin typeface="Arial"/>
                <a:cs typeface="Arial"/>
              </a:rPr>
              <a:t>quitter</a:t>
            </a:r>
            <a:endParaRPr lang="fr-FR" sz="1800" spc="-5" dirty="0" smtClean="0">
              <a:latin typeface="Arial"/>
              <a:cs typeface="Arial"/>
            </a:endParaRPr>
          </a:p>
          <a:p>
            <a:pPr marL="3599179" marR="5080" indent="62230">
              <a:lnSpc>
                <a:spcPct val="100000"/>
              </a:lnSpc>
            </a:pPr>
            <a:r>
              <a:rPr lang="fr-FR" spc="-5" dirty="0">
                <a:latin typeface="Arial"/>
                <a:cs typeface="Arial"/>
              </a:rPr>
              <a:t>x</a:t>
            </a:r>
            <a:r>
              <a:rPr lang="fr-FR" spc="-5" dirty="0" smtClean="0">
                <a:latin typeface="Arial"/>
                <a:cs typeface="Arial"/>
              </a:rPr>
              <a:t> : enregistrer et quitter</a:t>
            </a:r>
          </a:p>
          <a:p>
            <a:pPr marL="3599179" marR="5080" indent="62230">
              <a:lnSpc>
                <a:spcPct val="100000"/>
              </a:lnSpc>
            </a:pPr>
            <a:r>
              <a:rPr lang="fr-FR" spc="-5" dirty="0">
                <a:latin typeface="Arial"/>
                <a:cs typeface="Arial"/>
              </a:rPr>
              <a:t>q</a:t>
            </a:r>
            <a:r>
              <a:rPr lang="fr-FR" spc="-5" dirty="0" smtClean="0">
                <a:latin typeface="Arial"/>
                <a:cs typeface="Arial"/>
              </a:rPr>
              <a:t>!: quitter sans enregistrer</a:t>
            </a:r>
          </a:p>
          <a:p>
            <a:pPr marL="3599179" marR="5080" indent="62230">
              <a:lnSpc>
                <a:spcPct val="100000"/>
              </a:lnSpc>
            </a:pPr>
            <a:endParaRPr lang="fr-FR" sz="1800" spc="-5" dirty="0" smtClean="0">
              <a:latin typeface="Arial"/>
              <a:cs typeface="Arial"/>
            </a:endParaRPr>
          </a:p>
          <a:p>
            <a:pPr marL="3599179" marR="5080" indent="6223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800100">
              <a:lnSpc>
                <a:spcPts val="1675"/>
              </a:lnSpc>
            </a:pPr>
            <a:r>
              <a:rPr sz="1800" spc="-5" dirty="0">
                <a:latin typeface="Arial"/>
                <a:cs typeface="Arial"/>
              </a:rPr>
              <a:t>Mode Exécution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46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89634"/>
            <a:ext cx="2957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Séquences de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commandes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198" y="2188286"/>
            <a:ext cx="7872095" cy="68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95"/>
              </a:spcBef>
            </a:pPr>
            <a:r>
              <a:rPr b="0" spc="-5" dirty="0">
                <a:latin typeface="Arial"/>
                <a:cs typeface="Arial"/>
              </a:rPr>
              <a:t>Exécuter </a:t>
            </a:r>
            <a:r>
              <a:rPr b="0" dirty="0">
                <a:latin typeface="Arial"/>
                <a:cs typeface="Arial"/>
              </a:rPr>
              <a:t>séquentiellement </a:t>
            </a:r>
            <a:r>
              <a:rPr b="0" spc="-5" dirty="0">
                <a:latin typeface="Arial"/>
                <a:cs typeface="Arial"/>
              </a:rPr>
              <a:t>des commandes l'une après l'autre</a:t>
            </a:r>
            <a:r>
              <a:rPr b="0" spc="11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:</a:t>
            </a:r>
          </a:p>
          <a:p>
            <a:pPr marL="12700">
              <a:lnSpc>
                <a:spcPts val="2590"/>
              </a:lnSpc>
            </a:pPr>
            <a:r>
              <a:rPr spc="-5" dirty="0">
                <a:solidFill>
                  <a:srgbClr val="280099"/>
                </a:solidFill>
              </a:rPr>
              <a:t>$ cmd1 ;</a:t>
            </a:r>
            <a:r>
              <a:rPr spc="10" dirty="0">
                <a:solidFill>
                  <a:srgbClr val="280099"/>
                </a:solidFill>
              </a:rPr>
              <a:t> </a:t>
            </a:r>
            <a:r>
              <a:rPr spc="-5" dirty="0">
                <a:solidFill>
                  <a:srgbClr val="280099"/>
                </a:solidFill>
              </a:rPr>
              <a:t>cmd2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198" y="3151758"/>
            <a:ext cx="8310245" cy="294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Exécuter cmd2 si et seulement si cmd1 s'est exécutée sans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erreur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cmd1 </a:t>
            </a:r>
            <a:r>
              <a:rPr sz="2200" b="1" spc="-10" dirty="0">
                <a:solidFill>
                  <a:srgbClr val="280099"/>
                </a:solidFill>
                <a:latin typeface="Arial"/>
                <a:cs typeface="Arial"/>
              </a:rPr>
              <a:t>&amp;&amp;</a:t>
            </a:r>
            <a:r>
              <a:rPr sz="2200" b="1" spc="1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cmd2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200" spc="-5" dirty="0">
                <a:latin typeface="Arial"/>
                <a:cs typeface="Arial"/>
              </a:rPr>
              <a:t>Exécuter cmd2 si et seulement si cmd1 a renvoyé une erreur</a:t>
            </a:r>
            <a:r>
              <a:rPr sz="2200" spc="1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cmd1 || cmd2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B80046"/>
                </a:solidFill>
                <a:latin typeface="Arial"/>
                <a:cs typeface="Arial"/>
              </a:rPr>
              <a:t>&amp; </a:t>
            </a:r>
            <a:r>
              <a:rPr sz="2200" spc="-5" dirty="0">
                <a:latin typeface="Arial"/>
                <a:cs typeface="Arial"/>
              </a:rPr>
              <a:t>en fin de commande permet de </a:t>
            </a:r>
            <a:r>
              <a:rPr sz="2200" dirty="0">
                <a:latin typeface="Arial"/>
                <a:cs typeface="Arial"/>
              </a:rPr>
              <a:t>lancer </a:t>
            </a:r>
            <a:r>
              <a:rPr sz="2200" spc="-5" dirty="0">
                <a:latin typeface="Arial"/>
                <a:cs typeface="Arial"/>
              </a:rPr>
              <a:t>cette commande en</a:t>
            </a:r>
            <a:r>
              <a:rPr sz="2200" spc="1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tâche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200" spc="-5" dirty="0">
                <a:latin typeface="Arial"/>
                <a:cs typeface="Arial"/>
              </a:rPr>
              <a:t>de fond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(background)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./firefox</a:t>
            </a:r>
            <a:r>
              <a:rPr sz="2200" b="1" spc="2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&amp;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68" y="1389634"/>
            <a:ext cx="9495232" cy="4856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Variables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DF0000"/>
                </a:solidFill>
                <a:latin typeface="Arial"/>
                <a:cs typeface="Arial"/>
              </a:rPr>
              <a:t>Variables </a:t>
            </a:r>
            <a:r>
              <a:rPr sz="1800" b="1" spc="-5" dirty="0">
                <a:solidFill>
                  <a:srgbClr val="DF0000"/>
                </a:solidFill>
                <a:latin typeface="Arial"/>
                <a:cs typeface="Arial"/>
              </a:rPr>
              <a:t>d'environnement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connues </a:t>
            </a:r>
            <a:r>
              <a:rPr sz="1800" spc="-5" dirty="0">
                <a:latin typeface="Arial"/>
                <a:cs typeface="Arial"/>
              </a:rPr>
              <a:t>de toutes </a:t>
            </a:r>
            <a:r>
              <a:rPr sz="1800" spc="-10" dirty="0">
                <a:latin typeface="Arial"/>
                <a:cs typeface="Arial"/>
              </a:rPr>
              <a:t>les </a:t>
            </a:r>
            <a:r>
              <a:rPr sz="1800" spc="-5" dirty="0">
                <a:latin typeface="Arial"/>
                <a:cs typeface="Arial"/>
              </a:rPr>
              <a:t>commandes les commandes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lancées</a:t>
            </a:r>
            <a:endParaRPr sz="1800" dirty="0">
              <a:latin typeface="Arial"/>
              <a:cs typeface="Arial"/>
            </a:endParaRPr>
          </a:p>
          <a:p>
            <a:pPr marL="74930">
              <a:lnSpc>
                <a:spcPts val="2120"/>
              </a:lnSpc>
            </a:pPr>
            <a:r>
              <a:rPr sz="1800" spc="-5" dirty="0">
                <a:latin typeface="Arial"/>
                <a:cs typeface="Arial"/>
              </a:rPr>
              <a:t>depuis 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shell.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ts val="2120"/>
              </a:lnSpc>
            </a:pPr>
            <a:r>
              <a:rPr lang="fr-FR" b="1" dirty="0" err="1">
                <a:solidFill>
                  <a:srgbClr val="280099"/>
                </a:solidFill>
                <a:latin typeface="Arial"/>
                <a:cs typeface="Arial"/>
              </a:rPr>
              <a:t>user1@centos</a:t>
            </a:r>
            <a:r>
              <a:rPr lang="fr-FR" b="1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dirty="0" smtClean="0">
                <a:solidFill>
                  <a:srgbClr val="280099"/>
                </a:solidFill>
                <a:latin typeface="Arial"/>
                <a:cs typeface="Arial"/>
              </a:rPr>
              <a:t>:~&gt;</a:t>
            </a:r>
            <a:r>
              <a:rPr sz="1800" b="1" spc="-55" dirty="0" smtClean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PS1="[\t][\u]\$"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5"/>
              </a:spcBef>
            </a:pPr>
            <a:r>
              <a:rPr sz="1800" b="1" dirty="0">
                <a:solidFill>
                  <a:srgbClr val="280099"/>
                </a:solidFill>
                <a:latin typeface="Arial"/>
                <a:cs typeface="Arial"/>
              </a:rPr>
              <a:t>[10:12:32</a:t>
            </a:r>
            <a:r>
              <a:rPr sz="1800" b="1" dirty="0" smtClean="0">
                <a:solidFill>
                  <a:srgbClr val="280099"/>
                </a:solidFill>
                <a:latin typeface="Arial"/>
                <a:cs typeface="Arial"/>
              </a:rPr>
              <a:t>][</a:t>
            </a:r>
            <a:r>
              <a:rPr lang="fr-FR" sz="1800" b="1" dirty="0" err="1" smtClean="0">
                <a:solidFill>
                  <a:srgbClr val="280099"/>
                </a:solidFill>
                <a:latin typeface="Arial"/>
                <a:cs typeface="Arial"/>
              </a:rPr>
              <a:t>user1</a:t>
            </a:r>
            <a:r>
              <a:rPr sz="1800" b="1" dirty="0" smtClean="0">
                <a:solidFill>
                  <a:srgbClr val="280099"/>
                </a:solidFill>
                <a:latin typeface="Arial"/>
                <a:cs typeface="Arial"/>
              </a:rPr>
              <a:t>]$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sz="1800" b="1" spc="-10" dirty="0">
                <a:solidFill>
                  <a:srgbClr val="DF0000"/>
                </a:solidFill>
                <a:latin typeface="Arial"/>
                <a:cs typeface="Arial"/>
              </a:rPr>
              <a:t>variable </a:t>
            </a:r>
            <a:r>
              <a:rPr sz="1800" b="1" spc="-5" dirty="0">
                <a:solidFill>
                  <a:srgbClr val="DF0000"/>
                </a:solidFill>
                <a:latin typeface="Arial"/>
                <a:cs typeface="Arial"/>
              </a:rPr>
              <a:t>simple</a:t>
            </a:r>
            <a:r>
              <a:rPr sz="1800" b="1" spc="30" dirty="0">
                <a:solidFill>
                  <a:srgbClr val="D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</a:p>
          <a:p>
            <a:pPr marL="469900">
              <a:lnSpc>
                <a:spcPts val="2120"/>
              </a:lnSpc>
            </a:pP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$</a:t>
            </a:r>
            <a:r>
              <a:rPr sz="1800" b="1" spc="-2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formation="lpi"</a:t>
            </a:r>
            <a:endParaRPr sz="1800" dirty="0">
              <a:latin typeface="Arial"/>
              <a:cs typeface="Arial"/>
            </a:endParaRPr>
          </a:p>
          <a:p>
            <a:pPr marL="469900" marR="6713220">
              <a:lnSpc>
                <a:spcPct val="102800"/>
              </a:lnSpc>
              <a:spcBef>
                <a:spcPts val="15"/>
              </a:spcBef>
            </a:pP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$ echo</a:t>
            </a:r>
            <a:r>
              <a:rPr sz="1800" b="1" spc="-5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$formation  </a:t>
            </a:r>
            <a:r>
              <a:rPr sz="1800" b="1" dirty="0">
                <a:solidFill>
                  <a:srgbClr val="280099"/>
                </a:solidFill>
                <a:latin typeface="Arial"/>
                <a:cs typeface="Arial"/>
              </a:rPr>
              <a:t>lpi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sz="1800" spc="-5" dirty="0">
                <a:latin typeface="Arial"/>
                <a:cs typeface="Arial"/>
              </a:rPr>
              <a:t>Rendre </a:t>
            </a:r>
            <a:r>
              <a:rPr sz="1800" dirty="0">
                <a:latin typeface="Arial"/>
                <a:cs typeface="Arial"/>
              </a:rPr>
              <a:t>la </a:t>
            </a:r>
            <a:r>
              <a:rPr sz="1800" spc="-5" dirty="0">
                <a:latin typeface="Arial"/>
                <a:cs typeface="Arial"/>
              </a:rPr>
              <a:t>variable visible </a:t>
            </a:r>
            <a:r>
              <a:rPr sz="1800" spc="-10" dirty="0">
                <a:latin typeface="Arial"/>
                <a:cs typeface="Arial"/>
              </a:rPr>
              <a:t>pour </a:t>
            </a:r>
            <a:r>
              <a:rPr sz="1800" spc="-5" dirty="0">
                <a:latin typeface="Arial"/>
                <a:cs typeface="Arial"/>
              </a:rPr>
              <a:t>tous les shells et les programmes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</a:p>
          <a:p>
            <a:pPr marL="469900">
              <a:lnSpc>
                <a:spcPts val="2120"/>
              </a:lnSpc>
            </a:pP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$ export</a:t>
            </a:r>
            <a:r>
              <a:rPr sz="1800" b="1" spc="-1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formation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spc="-10" dirty="0">
                <a:latin typeface="Arial"/>
                <a:cs typeface="Arial"/>
              </a:rPr>
              <a:t>Afficher </a:t>
            </a:r>
            <a:r>
              <a:rPr sz="1800" spc="-5" dirty="0">
                <a:latin typeface="Arial"/>
                <a:cs typeface="Arial"/>
              </a:rPr>
              <a:t>toutes les variables d'environnements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$</a:t>
            </a:r>
            <a:r>
              <a:rPr sz="1800" b="1" spc="6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env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Afficher </a:t>
            </a:r>
            <a:r>
              <a:rPr sz="1800" spc="-5" dirty="0">
                <a:latin typeface="Arial"/>
                <a:cs typeface="Arial"/>
              </a:rPr>
              <a:t>les variables simples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5" dirty="0">
                <a:latin typeface="Arial"/>
                <a:cs typeface="Arial"/>
              </a:rPr>
              <a:t>les variables d'environnement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$</a:t>
            </a:r>
            <a:r>
              <a:rPr sz="1800" b="1" spc="12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set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Effacer </a:t>
            </a:r>
            <a:r>
              <a:rPr sz="1800" spc="-5" dirty="0">
                <a:latin typeface="Arial"/>
                <a:cs typeface="Arial"/>
              </a:rPr>
              <a:t>le contenu d'une variable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$ unset</a:t>
            </a:r>
            <a:r>
              <a:rPr sz="1800" b="1" spc="35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/>
                <a:cs typeface="Arial"/>
              </a:rPr>
              <a:t>formation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804" y="1302511"/>
            <a:ext cx="8397240" cy="4403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quotes </a:t>
            </a:r>
            <a:r>
              <a:rPr sz="1800" b="1" spc="-5" dirty="0">
                <a:latin typeface="Arial"/>
                <a:cs typeface="Arial"/>
              </a:rPr>
              <a:t>et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variables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Arial"/>
              <a:cs typeface="Arial"/>
            </a:endParaRPr>
          </a:p>
          <a:p>
            <a:pPr marL="140335" indent="-128270">
              <a:lnSpc>
                <a:spcPts val="2590"/>
              </a:lnSpc>
              <a:buSzPct val="95454"/>
              <a:buFont typeface="Wingdings"/>
              <a:buChar char=""/>
              <a:tabLst>
                <a:tab pos="140970" algn="l"/>
              </a:tabLst>
            </a:pP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Quote double :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Permet la substitution des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variables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echo "mon repertoire est</a:t>
            </a:r>
            <a:r>
              <a:rPr sz="2200" b="1" spc="5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$HOME"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200" spc="-5" dirty="0">
                <a:latin typeface="Arial"/>
                <a:cs typeface="Arial"/>
              </a:rPr>
              <a:t>mon repertoire est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/</a:t>
            </a:r>
            <a:r>
              <a:rPr sz="2200" spc="-5" dirty="0" smtClean="0">
                <a:latin typeface="Arial"/>
                <a:cs typeface="Arial"/>
              </a:rPr>
              <a:t>home/</a:t>
            </a:r>
            <a:r>
              <a:rPr lang="fr-FR" sz="2200" spc="-5" smtClean="0">
                <a:latin typeface="Arial"/>
                <a:cs typeface="Arial"/>
              </a:rPr>
              <a:t>ali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40335" indent="-128270">
              <a:lnSpc>
                <a:spcPts val="2590"/>
              </a:lnSpc>
              <a:buSzPct val="95454"/>
              <a:buFont typeface="Wingdings"/>
              <a:buChar char=""/>
              <a:tabLst>
                <a:tab pos="140970" algn="l"/>
              </a:tabLst>
            </a:pP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Quote simple :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Désactive l'interprétation des caractères</a:t>
            </a:r>
            <a:r>
              <a:rPr sz="2200" spc="2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spéciaux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echo 'mon repertoire est</a:t>
            </a:r>
            <a:r>
              <a:rPr sz="2200" b="1" spc="7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$HOME'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Arial"/>
                <a:cs typeface="Arial"/>
              </a:rPr>
              <a:t>mon repertoire est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$HOME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40970" indent="-128905">
              <a:lnSpc>
                <a:spcPts val="2590"/>
              </a:lnSpc>
              <a:buSzPct val="95454"/>
              <a:buFont typeface="Wingdings"/>
              <a:buChar char=""/>
              <a:tabLst>
                <a:tab pos="141605" algn="l"/>
              </a:tabLst>
            </a:pPr>
            <a:r>
              <a:rPr sz="22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Quotes inversées :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Permet la substitution des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commandes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/>
                <a:cs typeface="Arial"/>
              </a:rPr>
              <a:t>$ echo "mon repertoire courant est</a:t>
            </a:r>
            <a:r>
              <a:rPr sz="2200" b="1" spc="80" dirty="0">
                <a:solidFill>
                  <a:srgbClr val="280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80099"/>
                </a:solidFill>
                <a:latin typeface="Arial"/>
                <a:cs typeface="Arial"/>
              </a:rPr>
              <a:t>`pwd`"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2997200" algn="l"/>
              </a:tabLst>
            </a:pPr>
            <a:r>
              <a:rPr sz="2200" spc="-5" dirty="0">
                <a:latin typeface="Arial"/>
                <a:cs typeface="Arial"/>
              </a:rPr>
              <a:t>mon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repertoire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courant	est </a:t>
            </a:r>
            <a:r>
              <a:rPr sz="2200" dirty="0">
                <a:latin typeface="Arial"/>
                <a:cs typeface="Arial"/>
              </a:rPr>
              <a:t>/tmp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89634"/>
            <a:ext cx="461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Quelques </a:t>
            </a:r>
            <a:r>
              <a:rPr sz="1800" b="1" spc="-10" dirty="0">
                <a:latin typeface="Arial"/>
                <a:cs typeface="Arial"/>
              </a:rPr>
              <a:t>variables </a:t>
            </a:r>
            <a:r>
              <a:rPr sz="1800" b="1" spc="-5" dirty="0">
                <a:latin typeface="Arial"/>
                <a:cs typeface="Arial"/>
              </a:rPr>
              <a:t>d'environnement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bash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83098"/>
              </p:ext>
            </p:extLst>
          </p:nvPr>
        </p:nvGraphicFramePr>
        <p:xfrm>
          <a:off x="461924" y="2344674"/>
          <a:ext cx="9117686" cy="4484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5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6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Variable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Fonction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le nom de l'utilisateur courant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6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UID de l'utilisateur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courant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Le repertoire de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connexion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de l'utilisateur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courant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6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Le code d'erreur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de la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deèrrnei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commande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4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Le nombre de paramètres à l'appel du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script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1,2....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les paramètres du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script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6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le nom du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script</a:t>
                      </a: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772" y="1345184"/>
            <a:ext cx="2243455" cy="148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Raccourcies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claviers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80340" algn="l"/>
              </a:tabLst>
            </a:pPr>
            <a:r>
              <a:rPr sz="1800" b="1" dirty="0">
                <a:solidFill>
                  <a:srgbClr val="280099"/>
                </a:solidFill>
                <a:latin typeface="Arial"/>
                <a:cs typeface="Arial"/>
              </a:rPr>
              <a:t>history</a:t>
            </a:r>
            <a:endParaRPr sz="18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buFont typeface="Wingdings"/>
              <a:buChar char=""/>
              <a:tabLst>
                <a:tab pos="180340" algn="l"/>
              </a:tabLst>
            </a:pPr>
            <a:r>
              <a:rPr sz="1800" b="1" dirty="0">
                <a:solidFill>
                  <a:srgbClr val="280099"/>
                </a:solidFill>
                <a:latin typeface="Arial"/>
                <a:cs typeface="Arial"/>
              </a:rPr>
              <a:t>HISTSIZE</a:t>
            </a:r>
            <a:endParaRPr sz="18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buFont typeface="Wingdings"/>
              <a:buChar char=""/>
              <a:tabLst>
                <a:tab pos="180340" algn="l"/>
              </a:tabLst>
            </a:pPr>
            <a:r>
              <a:rPr sz="1800" b="1" dirty="0">
                <a:solidFill>
                  <a:srgbClr val="280099"/>
                </a:solidFill>
                <a:latin typeface="Arial"/>
                <a:cs typeface="Arial"/>
              </a:rPr>
              <a:t>HISTFILE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9772" y="3019425"/>
            <a:ext cx="9009837" cy="401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</TotalTime>
  <Words>2535</Words>
  <Application>Microsoft Office PowerPoint</Application>
  <PresentationFormat>Personnalisé</PresentationFormat>
  <Paragraphs>580</Paragraphs>
  <Slides>46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4" baseType="lpstr">
      <vt:lpstr>&amp;quot</vt:lpstr>
      <vt:lpstr>Arial</vt:lpstr>
      <vt:lpstr>Calibri</vt:lpstr>
      <vt:lpstr>Courier New</vt:lpstr>
      <vt:lpstr>Inconsolata</vt:lpstr>
      <vt:lpstr>Times New Roman</vt:lpstr>
      <vt:lpstr>Wingdings</vt:lpstr>
      <vt:lpstr>Office Theme</vt:lpstr>
      <vt:lpstr>Présentation PowerPoint</vt:lpstr>
      <vt:lpstr>Contenu</vt:lpstr>
      <vt:lpstr>1. Travailler en ligne de commande</vt:lpstr>
      <vt:lpstr>Présentation PowerPoint</vt:lpstr>
      <vt:lpstr>Exécuter séquentiellement des commandes l'une après l'autre : $ cmd1 ; cmd2</vt:lpstr>
      <vt:lpstr>Présentation PowerPoint</vt:lpstr>
      <vt:lpstr>Présentation PowerPoint</vt:lpstr>
      <vt:lpstr>Présentation PowerPoint</vt:lpstr>
      <vt:lpstr>Présentation PowerPoint</vt:lpstr>
      <vt:lpstr>2.Traitement de flux de type texte par des filtres</vt:lpstr>
      <vt:lpstr>Présentation PowerPoint</vt:lpstr>
      <vt:lpstr>Présentation PowerPoint</vt:lpstr>
      <vt:lpstr>Présentation PowerPoint</vt:lpstr>
      <vt:lpstr>Présentation PowerPoint</vt:lpstr>
      <vt:lpstr>head : Afficher le début d'un fichier (par défaut les 10 premiers lignes)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3. Gestion élémentaire des fichiers</vt:lpstr>
      <vt:lpstr>Présentation PowerPoint</vt:lpstr>
      <vt:lpstr>Présentation PowerPoint</vt:lpstr>
      <vt:lpstr>Présentation PowerPoint</vt:lpstr>
      <vt:lpstr>4.Utilisation des flux, des tubes et des redirections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5.Création, contrôle et interruption des processus</vt:lpstr>
      <vt:lpstr>Présentation PowerPoint</vt:lpstr>
      <vt:lpstr>Présentation PowerPoint</vt:lpstr>
      <vt:lpstr>Présentation PowerPoint</vt:lpstr>
      <vt:lpstr>kill [numéro-du-signal] PID</vt:lpstr>
      <vt:lpstr>Présentation PowerPoint</vt:lpstr>
      <vt:lpstr>Présentation PowerPoint</vt:lpstr>
      <vt:lpstr>6. Modification des priorités des processus</vt:lpstr>
      <vt:lpstr>Présentation PowerPoint</vt:lpstr>
      <vt:lpstr>Un utilisateur lance cmd avec le niveau de priorité +5 $nice -5 cmd1</vt:lpstr>
      <vt:lpstr>Description : être en mesure de manipuler des fichiers et des données  de type texte en utilisant des expressions rationnelles.</vt:lpstr>
      <vt:lpstr>Présentation PowerPoint</vt:lpstr>
      <vt:lpstr>Présentation PowerPoint</vt:lpstr>
      <vt:lpstr>Présentation PowerPoint</vt:lpstr>
      <vt:lpstr>8.Édition de fichiers texte avec vi</vt:lpstr>
      <vt:lpstr>Édition de fichiers texte avec vi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root</dc:creator>
  <cp:lastModifiedBy>root</cp:lastModifiedBy>
  <cp:revision>17</cp:revision>
  <cp:lastPrinted>2023-09-26T09:44:29Z</cp:lastPrinted>
  <dcterms:created xsi:type="dcterms:W3CDTF">2022-10-10T22:11:20Z</dcterms:created>
  <dcterms:modified xsi:type="dcterms:W3CDTF">2024-09-21T16:38:21Z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2022-10-10T00:00:00Z</vt:filetime>
  </property>
</Properties>
</file>