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562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55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721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600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635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72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01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8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34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96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DBC7-AF80-4EAB-BABB-5DC0A94A62FB}" type="datetimeFigureOut">
              <a:rPr lang="fr-FR" smtClean="0"/>
              <a:t>02/11/2022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DC5D2A-8B37-41CE-A8F9-665EB5022A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89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96944" cy="706090"/>
          </a:xfrm>
        </p:spPr>
        <p:txBody>
          <a:bodyPr>
            <a:normAutofit fontScale="90000"/>
          </a:bodyPr>
          <a:lstStyle/>
          <a:p>
            <a:r>
              <a:rPr lang="fr-FR" dirty="0" smtClean="0">
                <a:solidFill>
                  <a:schemeClr val="tx2"/>
                </a:solidFill>
              </a:rPr>
              <a:t>Gestion des permissions</a:t>
            </a:r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323528" y="1340768"/>
            <a:ext cx="8424936" cy="5184576"/>
          </a:xfrm>
        </p:spPr>
        <p:txBody>
          <a:bodyPr/>
          <a:lstStyle/>
          <a:p>
            <a:pPr>
              <a:lnSpc>
                <a:spcPct val="160000"/>
              </a:lnSpc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</a:t>
            </a:r>
            <a:r>
              <a:rPr lang="fr-FR" dirty="0">
                <a:latin typeface="Times New Roman" pitchFamily="18" charset="0"/>
                <a:cs typeface="Times New Roman" pitchFamily="18" charset="0"/>
              </a:rPr>
              <a:t>permissions de base </a:t>
            </a:r>
            <a:endParaRPr lang="fr-FR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defRPr/>
            </a:pPr>
            <a:r>
              <a:rPr lang="fr-FR" dirty="0" smtClean="0">
                <a:latin typeface="Times New Roman" pitchFamily="18" charset="0"/>
                <a:cs typeface="Times New Roman" pitchFamily="18" charset="0"/>
              </a:rPr>
              <a:t>Les liens sur les fichiers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60000"/>
              </a:lnSpc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Gestion des droits spéciaux</a:t>
            </a:r>
          </a:p>
          <a:p>
            <a:pPr>
              <a:lnSpc>
                <a:spcPct val="160000"/>
              </a:lnSpc>
              <a:defRPr/>
            </a:pPr>
            <a:r>
              <a:rPr lang="fr-FR" dirty="0">
                <a:latin typeface="Times New Roman" pitchFamily="18" charset="0"/>
                <a:cs typeface="Times New Roman" pitchFamily="18" charset="0"/>
              </a:rPr>
              <a:t>Gestion des </a:t>
            </a:r>
            <a:r>
              <a:rPr lang="fr-FR" dirty="0" err="1">
                <a:latin typeface="Times New Roman" pitchFamily="18" charset="0"/>
                <a:cs typeface="Times New Roman" pitchFamily="18" charset="0"/>
              </a:rPr>
              <a:t>ACLs</a:t>
            </a:r>
            <a:endParaRPr lang="fr-FR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1653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78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2060"/>
                </a:solidFill>
              </a:rPr>
              <a:t>Gestion des permissions sur les fichiers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</a:rPr>
              <a:t>les utilisateurs et les permissions</a:t>
            </a:r>
            <a:r>
              <a:rPr lang="fr-FR" sz="2400" dirty="0" smtClean="0">
                <a:solidFill>
                  <a:srgbClr val="002060"/>
                </a:solidFill>
              </a:rPr>
              <a:t>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b="1" dirty="0">
                <a:solidFill>
                  <a:srgbClr val="002060"/>
                </a:solidFill>
              </a:rPr>
              <a:t>Trois classes d'utilisateur :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b="1" dirty="0">
                <a:solidFill>
                  <a:srgbClr val="C00000"/>
                </a:solidFill>
              </a:rPr>
              <a:t>u</a:t>
            </a:r>
            <a:r>
              <a:rPr lang="fr-FR" sz="2400" dirty="0"/>
              <a:t> : le propriétaire du fichier</a:t>
            </a:r>
            <a:br>
              <a:rPr lang="fr-FR" sz="2400" dirty="0"/>
            </a:br>
            <a:r>
              <a:rPr lang="fr-FR" sz="2400" b="1" dirty="0">
                <a:solidFill>
                  <a:srgbClr val="C00000"/>
                </a:solidFill>
              </a:rPr>
              <a:t>g </a:t>
            </a:r>
            <a:r>
              <a:rPr lang="fr-FR" sz="2400" dirty="0"/>
              <a:t>: Le groupe auquel appartient cet utilisateur</a:t>
            </a:r>
            <a:br>
              <a:rPr lang="fr-FR" sz="2400" dirty="0"/>
            </a:br>
            <a:r>
              <a:rPr lang="fr-FR" sz="2400" b="1" dirty="0">
                <a:solidFill>
                  <a:srgbClr val="C00000"/>
                </a:solidFill>
              </a:rPr>
              <a:t>o</a:t>
            </a:r>
            <a:r>
              <a:rPr lang="fr-FR" sz="2400" dirty="0"/>
              <a:t> : les autres utilisateurs.</a:t>
            </a:r>
            <a:br>
              <a:rPr lang="fr-FR" sz="2400" dirty="0"/>
            </a:br>
            <a:r>
              <a:rPr lang="fr-FR" sz="2400" b="1" dirty="0">
                <a:solidFill>
                  <a:srgbClr val="002060"/>
                </a:solidFill>
              </a:rPr>
              <a:t>Trois types de permissions</a:t>
            </a:r>
            <a:r>
              <a:rPr lang="fr-FR" sz="2400" dirty="0" smtClean="0">
                <a:solidFill>
                  <a:srgbClr val="002060"/>
                </a:solidFill>
              </a:rPr>
              <a:t>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56376" y="6165304"/>
            <a:ext cx="730424" cy="365125"/>
          </a:xfrm>
        </p:spPr>
        <p:txBody>
          <a:bodyPr/>
          <a:lstStyle/>
          <a:p>
            <a:fld id="{53C973A8-AB77-491E-B7E7-8A2BB2D4628F}" type="slidenum">
              <a:rPr lang="fr-FR" sz="1800" b="1" smtClean="0">
                <a:solidFill>
                  <a:srgbClr val="002060"/>
                </a:solidFill>
              </a:rPr>
              <a:t>2</a:t>
            </a:fld>
            <a:endParaRPr lang="fr-FR" sz="1800" b="1" dirty="0">
              <a:solidFill>
                <a:srgbClr val="00206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933057"/>
            <a:ext cx="8368141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375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78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2060"/>
                </a:solidFill>
              </a:rPr>
              <a:t>Gestion des permissions sur les fichiers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002060"/>
                </a:solidFill>
              </a:rPr>
              <a:t>Les droits d'accès (bits)</a:t>
            </a:r>
            <a:r>
              <a:rPr lang="fr-FR" sz="2400" dirty="0" smtClean="0">
                <a:solidFill>
                  <a:srgbClr val="002060"/>
                </a:solidFill>
              </a:rPr>
              <a:t> 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b="1" dirty="0">
              <a:solidFill>
                <a:srgbClr val="C00000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56376" y="6165304"/>
            <a:ext cx="730424" cy="365125"/>
          </a:xfrm>
        </p:spPr>
        <p:txBody>
          <a:bodyPr/>
          <a:lstStyle/>
          <a:p>
            <a:fld id="{53C973A8-AB77-491E-B7E7-8A2BB2D4628F}" type="slidenum">
              <a:rPr lang="fr-FR" sz="1800" b="1" smtClean="0">
                <a:solidFill>
                  <a:srgbClr val="002060"/>
                </a:solidFill>
              </a:rPr>
              <a:t>3</a:t>
            </a:fld>
            <a:endParaRPr lang="fr-FR" sz="1800" b="1" dirty="0">
              <a:solidFill>
                <a:srgbClr val="00206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52624"/>
            <a:ext cx="7874350" cy="327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5259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7809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2060"/>
                </a:solidFill>
              </a:rPr>
              <a:t>Gestion des permissions et de la propriété sur les fichiers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chmod</a:t>
            </a:r>
            <a:r>
              <a:rPr lang="fr-FR" sz="2400" b="1" dirty="0" smtClean="0">
                <a:solidFill>
                  <a:srgbClr val="002060"/>
                </a:solidFill>
              </a:rPr>
              <a:t>   :  </a:t>
            </a:r>
            <a:r>
              <a:rPr lang="fr-FR" sz="2400" b="1" dirty="0" smtClean="0"/>
              <a:t>pour changer les droit d’accès à un fichier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dirty="0" smtClean="0"/>
          </a:p>
          <a:p>
            <a:pPr marL="0" indent="0">
              <a:buNone/>
            </a:pPr>
            <a:r>
              <a:rPr lang="fr-FR" sz="2400" b="1" dirty="0" smtClean="0">
                <a:solidFill>
                  <a:srgbClr val="0000FF"/>
                </a:solidFill>
              </a:rPr>
              <a:t>chmod   [option]  </a:t>
            </a:r>
            <a:r>
              <a:rPr lang="fr-FR" sz="2400" b="1" dirty="0" err="1" smtClean="0">
                <a:solidFill>
                  <a:srgbClr val="0000FF"/>
                </a:solidFill>
              </a:rPr>
              <a:t>mode_symbolique</a:t>
            </a:r>
            <a:r>
              <a:rPr lang="fr-FR" sz="2400" b="1" dirty="0" smtClean="0">
                <a:solidFill>
                  <a:srgbClr val="0000FF"/>
                </a:solidFill>
              </a:rPr>
              <a:t>   fichier</a:t>
            </a:r>
          </a:p>
          <a:p>
            <a:pPr marL="0" indent="0">
              <a:buNone/>
            </a:pPr>
            <a:r>
              <a:rPr lang="fr-FR" sz="2400" b="1" i="1" dirty="0" smtClean="0"/>
              <a:t>Ou</a:t>
            </a:r>
          </a:p>
          <a:p>
            <a:pPr marL="0" indent="0">
              <a:buNone/>
            </a:pPr>
            <a:r>
              <a:rPr lang="fr-FR" sz="2400" b="1" dirty="0" smtClean="0">
                <a:solidFill>
                  <a:srgbClr val="0000FF"/>
                </a:solidFill>
              </a:rPr>
              <a:t>chmod   [option]  </a:t>
            </a:r>
            <a:r>
              <a:rPr lang="fr-FR" sz="2400" b="1" dirty="0" err="1" smtClean="0">
                <a:solidFill>
                  <a:srgbClr val="0000FF"/>
                </a:solidFill>
              </a:rPr>
              <a:t>mode_octal</a:t>
            </a:r>
            <a:r>
              <a:rPr lang="fr-FR" sz="2400" b="1" dirty="0" smtClean="0">
                <a:solidFill>
                  <a:srgbClr val="0000FF"/>
                </a:solidFill>
              </a:rPr>
              <a:t>   fichier</a:t>
            </a:r>
          </a:p>
          <a:p>
            <a:pPr marL="0" indent="0">
              <a:buNone/>
            </a:pPr>
            <a:r>
              <a:rPr lang="fr-FR" sz="2400" b="1" dirty="0"/>
              <a:t>Les modes symboliques de la commande chmod</a:t>
            </a:r>
            <a:br>
              <a:rPr lang="fr-FR" sz="2400" b="1" dirty="0"/>
            </a:br>
            <a:r>
              <a:rPr lang="fr-FR" sz="2400" b="1" dirty="0"/>
              <a:t>Permissions :</a:t>
            </a:r>
            <a:br>
              <a:rPr lang="fr-FR" sz="2400" b="1" dirty="0"/>
            </a:br>
            <a:r>
              <a:rPr lang="fr-FR" sz="2400" dirty="0"/>
              <a:t>r : lecture,</a:t>
            </a:r>
            <a:br>
              <a:rPr lang="fr-FR" sz="2400" dirty="0"/>
            </a:br>
            <a:r>
              <a:rPr lang="fr-FR" sz="2400" dirty="0"/>
              <a:t>w : écriture,</a:t>
            </a:r>
            <a:br>
              <a:rPr lang="fr-FR" sz="2400" dirty="0"/>
            </a:br>
            <a:r>
              <a:rPr lang="fr-FR" sz="2400" dirty="0"/>
              <a:t>x : exécution</a:t>
            </a:r>
            <a:br>
              <a:rPr lang="fr-FR" sz="2400" dirty="0"/>
            </a:br>
            <a:r>
              <a:rPr lang="fr-FR" sz="2400" b="1" dirty="0" smtClean="0"/>
              <a:t>classe </a:t>
            </a:r>
            <a:r>
              <a:rPr lang="fr-FR" sz="2400" b="1" dirty="0"/>
              <a:t>d'utilisateur :</a:t>
            </a:r>
            <a:br>
              <a:rPr lang="fr-FR" sz="2400" b="1" dirty="0"/>
            </a:br>
            <a:r>
              <a:rPr lang="fr-FR" sz="2400" dirty="0"/>
              <a:t>u : User</a:t>
            </a:r>
            <a:br>
              <a:rPr lang="fr-FR" sz="2400" dirty="0"/>
            </a:br>
            <a:r>
              <a:rPr lang="fr-FR" sz="2400" dirty="0"/>
              <a:t>g : Group</a:t>
            </a:r>
            <a:br>
              <a:rPr lang="fr-FR" sz="2400" dirty="0"/>
            </a:br>
            <a:r>
              <a:rPr lang="fr-FR" sz="2400" dirty="0"/>
              <a:t>o : </a:t>
            </a:r>
            <a:r>
              <a:rPr lang="fr-FR" sz="2400" dirty="0" err="1"/>
              <a:t>Others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a : all class</a:t>
            </a:r>
            <a:br>
              <a:rPr lang="fr-FR" sz="2400" dirty="0"/>
            </a:br>
            <a:r>
              <a:rPr lang="fr-FR" sz="2400" b="1" dirty="0"/>
              <a:t>Opération :</a:t>
            </a:r>
            <a:br>
              <a:rPr lang="fr-FR" sz="2400" b="1" dirty="0"/>
            </a:br>
            <a:r>
              <a:rPr lang="fr-FR" sz="2400" dirty="0"/>
              <a:t>- : interdire un accès</a:t>
            </a:r>
            <a:br>
              <a:rPr lang="fr-FR" sz="2400" dirty="0"/>
            </a:br>
            <a:r>
              <a:rPr lang="fr-FR" sz="2400" dirty="0"/>
              <a:t>+ : autoriser un accès</a:t>
            </a:r>
            <a:br>
              <a:rPr lang="fr-FR" sz="2400" dirty="0"/>
            </a:br>
            <a:r>
              <a:rPr lang="fr-FR" sz="2400" dirty="0"/>
              <a:t>= :autorise exclusivement l'accès indiqués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56376" y="6165304"/>
            <a:ext cx="730424" cy="365125"/>
          </a:xfrm>
        </p:spPr>
        <p:txBody>
          <a:bodyPr/>
          <a:lstStyle/>
          <a:p>
            <a:fld id="{53C973A8-AB77-491E-B7E7-8A2BB2D4628F}" type="slidenum">
              <a:rPr lang="fr-FR" sz="1800" b="1" smtClean="0">
                <a:solidFill>
                  <a:srgbClr val="002060"/>
                </a:solidFill>
              </a:rPr>
              <a:t>4</a:t>
            </a:fld>
            <a:endParaRPr lang="fr-FR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69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78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2060"/>
                </a:solidFill>
              </a:rPr>
              <a:t>Gestion des permissions sur les fichiers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chmod</a:t>
            </a:r>
            <a:r>
              <a:rPr lang="fr-FR" sz="2400" b="1" dirty="0" smtClean="0">
                <a:solidFill>
                  <a:srgbClr val="002060"/>
                </a:solidFill>
              </a:rPr>
              <a:t>   </a:t>
            </a:r>
            <a:r>
              <a:rPr lang="fr-FR" sz="2000" b="1" dirty="0" smtClean="0"/>
              <a:t>exemples</a:t>
            </a:r>
            <a:r>
              <a:rPr lang="fr-FR" sz="2000" dirty="0" smtClean="0"/>
              <a:t> </a:t>
            </a:r>
            <a:br>
              <a:rPr lang="fr-FR" sz="2000" dirty="0" smtClean="0"/>
            </a:br>
            <a:r>
              <a:rPr lang="fr-FR" sz="2400" b="1" dirty="0" err="1"/>
              <a:t>Exemples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dirty="0"/>
              <a:t># chmod 644 </a:t>
            </a:r>
            <a:r>
              <a:rPr lang="fr-FR" sz="2400" dirty="0" err="1" smtClean="0"/>
              <a:t>afile</a:t>
            </a:r>
            <a:r>
              <a:rPr lang="fr-FR" sz="2400" dirty="0" smtClean="0"/>
              <a:t>                      </a:t>
            </a:r>
            <a:r>
              <a:rPr lang="fr-FR" sz="2000" dirty="0" smtClean="0"/>
              <a:t>attribuer les droits </a:t>
            </a:r>
            <a:r>
              <a:rPr lang="fr-FR" sz="2000" dirty="0" err="1" smtClean="0"/>
              <a:t>rw</a:t>
            </a:r>
            <a:r>
              <a:rPr lang="fr-FR" sz="2000" dirty="0" smtClean="0"/>
              <a:t>-r--r– au fichier </a:t>
            </a:r>
            <a:r>
              <a:rPr lang="fr-FR" sz="2000" b="1" i="1" dirty="0" err="1" smtClean="0"/>
              <a:t>afile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# chmod -v u=</a:t>
            </a:r>
            <a:r>
              <a:rPr lang="fr-FR" sz="2400" dirty="0" err="1"/>
              <a:t>rw,go</a:t>
            </a:r>
            <a:r>
              <a:rPr lang="fr-FR" sz="2400" dirty="0"/>
              <a:t>=r </a:t>
            </a:r>
            <a:r>
              <a:rPr lang="fr-FR" sz="2400" dirty="0" err="1" smtClean="0"/>
              <a:t>afile</a:t>
            </a: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  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# chmod -R -v o-</a:t>
            </a:r>
            <a:r>
              <a:rPr lang="fr-FR" sz="2400" dirty="0" err="1"/>
              <a:t>rwx</a:t>
            </a:r>
            <a:r>
              <a:rPr lang="fr-FR" sz="2400" dirty="0"/>
              <a:t> </a:t>
            </a:r>
            <a:r>
              <a:rPr lang="fr-FR" sz="2400" dirty="0" err="1"/>
              <a:t>adir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l’option </a:t>
            </a:r>
            <a:r>
              <a:rPr lang="fr-FR" sz="2400" b="1" dirty="0"/>
              <a:t>-</a:t>
            </a:r>
            <a:r>
              <a:rPr lang="fr-FR" sz="2400" b="1" dirty="0" smtClean="0"/>
              <a:t>R </a:t>
            </a:r>
            <a:r>
              <a:rPr lang="fr-FR" sz="2400" dirty="0" smtClean="0"/>
              <a:t>permet d'appliquer </a:t>
            </a:r>
            <a:r>
              <a:rPr lang="fr-FR" sz="2400" dirty="0"/>
              <a:t>les permissions de manière </a:t>
            </a:r>
            <a:r>
              <a:rPr lang="fr-FR" sz="2400" b="1" dirty="0"/>
              <a:t>récursive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au dossier </a:t>
            </a:r>
            <a:r>
              <a:rPr lang="fr-FR" sz="2400" b="1" i="1" dirty="0" err="1" smtClean="0"/>
              <a:t>adir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# chmod -v </a:t>
            </a:r>
            <a:r>
              <a:rPr lang="fr-FR" sz="2400" dirty="0" smtClean="0"/>
              <a:t>700 </a:t>
            </a:r>
            <a:r>
              <a:rPr lang="fr-FR" sz="2400" dirty="0" err="1" smtClean="0"/>
              <a:t>afile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# chmod </a:t>
            </a:r>
            <a:r>
              <a:rPr lang="fr-FR" sz="2400" dirty="0" smtClean="0"/>
              <a:t>740 </a:t>
            </a:r>
            <a:r>
              <a:rPr lang="fr-FR" sz="2400" dirty="0" err="1" smtClean="0"/>
              <a:t>adir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56376" y="6165304"/>
            <a:ext cx="730424" cy="365125"/>
          </a:xfrm>
        </p:spPr>
        <p:txBody>
          <a:bodyPr/>
          <a:lstStyle/>
          <a:p>
            <a:fld id="{53C973A8-AB77-491E-B7E7-8A2BB2D4628F}" type="slidenum">
              <a:rPr lang="fr-FR" sz="1800" b="1" smtClean="0">
                <a:solidFill>
                  <a:srgbClr val="002060"/>
                </a:solidFill>
              </a:rPr>
              <a:t>5</a:t>
            </a:fld>
            <a:endParaRPr lang="fr-FR" sz="1800" b="1" dirty="0">
              <a:solidFill>
                <a:srgbClr val="002060"/>
              </a:solidFill>
            </a:endParaRPr>
          </a:p>
        </p:txBody>
      </p:sp>
      <p:sp>
        <p:nvSpPr>
          <p:cNvPr id="5" name="Accolade fermante 4"/>
          <p:cNvSpPr/>
          <p:nvPr/>
        </p:nvSpPr>
        <p:spPr>
          <a:xfrm>
            <a:off x="3563888" y="2060848"/>
            <a:ext cx="216024" cy="936104"/>
          </a:xfrm>
          <a:prstGeom prst="righ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863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780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fr-FR" sz="2800" b="1" dirty="0" smtClean="0">
                <a:solidFill>
                  <a:srgbClr val="002060"/>
                </a:solidFill>
              </a:rPr>
              <a:t>Gestion des permissions les fichiers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err="1">
                <a:solidFill>
                  <a:srgbClr val="C00000"/>
                </a:solidFill>
              </a:rPr>
              <a:t>umask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</a:p>
          <a:p>
            <a:r>
              <a:rPr lang="fr-FR" sz="2400" dirty="0" smtClean="0"/>
              <a:t>Des </a:t>
            </a:r>
            <a:r>
              <a:rPr lang="fr-FR" sz="2400" dirty="0"/>
              <a:t>droits d'accès par défaut sont associés aux fichiers et aux </a:t>
            </a:r>
            <a:r>
              <a:rPr lang="fr-FR" sz="2400" dirty="0" smtClean="0"/>
              <a:t>répertoires lors </a:t>
            </a:r>
            <a:r>
              <a:rPr lang="fr-FR" sz="2400" dirty="0"/>
              <a:t>de leurs </a:t>
            </a:r>
            <a:r>
              <a:rPr lang="fr-FR" sz="2400" dirty="0" smtClean="0"/>
              <a:t>créations.</a:t>
            </a:r>
          </a:p>
          <a:p>
            <a:r>
              <a:rPr lang="fr-FR" sz="2400" b="1" dirty="0" err="1" smtClean="0"/>
              <a:t>umask</a:t>
            </a:r>
            <a:r>
              <a:rPr lang="fr-FR" sz="2400" b="1" dirty="0" smtClean="0"/>
              <a:t> </a:t>
            </a:r>
            <a:r>
              <a:rPr lang="fr-FR" sz="2400" dirty="0"/>
              <a:t>: permet de définir ces droits d'accès par défaut</a:t>
            </a:r>
            <a:r>
              <a:rPr lang="fr-FR" sz="2400" dirty="0" smtClean="0"/>
              <a:t>.</a:t>
            </a:r>
          </a:p>
          <a:p>
            <a:pPr marL="0" indent="0">
              <a:buNone/>
            </a:pP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-Droits </a:t>
            </a:r>
            <a:r>
              <a:rPr lang="fr-FR" sz="2400" dirty="0"/>
              <a:t>d'accès d'un fichier créé : </a:t>
            </a:r>
            <a:r>
              <a:rPr lang="fr-FR" sz="2400" b="1" dirty="0"/>
              <a:t>666 </a:t>
            </a:r>
            <a:r>
              <a:rPr lang="fr-FR" sz="2400" dirty="0"/>
              <a:t>- </a:t>
            </a:r>
            <a:r>
              <a:rPr lang="fr-FR" sz="2400" b="1" dirty="0" err="1"/>
              <a:t>umask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b="1" dirty="0" smtClean="0"/>
              <a:t>-</a:t>
            </a:r>
            <a:r>
              <a:rPr lang="fr-FR" sz="2400" dirty="0" smtClean="0"/>
              <a:t>Droit </a:t>
            </a:r>
            <a:r>
              <a:rPr lang="fr-FR" sz="2400" dirty="0"/>
              <a:t>d'accès d'un répertoire créé : </a:t>
            </a:r>
            <a:r>
              <a:rPr lang="fr-FR" sz="2400" b="1" dirty="0"/>
              <a:t>777- </a:t>
            </a:r>
            <a:r>
              <a:rPr lang="fr-FR" sz="2400" b="1" dirty="0" err="1"/>
              <a:t>umask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dirty="0"/>
              <a:t>Afficher la valeur actuel de </a:t>
            </a:r>
            <a:r>
              <a:rPr lang="fr-FR" sz="2400" dirty="0" err="1"/>
              <a:t>umask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b="1" dirty="0"/>
              <a:t>$</a:t>
            </a:r>
            <a:r>
              <a:rPr lang="fr-FR" sz="2400" b="1" dirty="0" err="1">
                <a:solidFill>
                  <a:srgbClr val="C00000"/>
                </a:solidFill>
              </a:rPr>
              <a:t>umask</a:t>
            </a:r>
            <a:r>
              <a:rPr lang="fr-FR" sz="2400" b="1" dirty="0"/>
              <a:t/>
            </a:r>
            <a:br>
              <a:rPr lang="fr-FR" sz="2400" b="1" dirty="0"/>
            </a:br>
            <a:r>
              <a:rPr lang="fr-FR" sz="2400" dirty="0"/>
              <a:t>Modifier la valeur de </a:t>
            </a:r>
            <a:r>
              <a:rPr lang="fr-FR" sz="2400" dirty="0" err="1"/>
              <a:t>umask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b="1" dirty="0"/>
              <a:t>$</a:t>
            </a:r>
            <a:r>
              <a:rPr lang="fr-FR" sz="2400" b="1" dirty="0" err="1">
                <a:solidFill>
                  <a:srgbClr val="C00000"/>
                </a:solidFill>
              </a:rPr>
              <a:t>umask</a:t>
            </a:r>
            <a:r>
              <a:rPr lang="fr-FR" sz="2400" b="1" dirty="0">
                <a:solidFill>
                  <a:srgbClr val="C00000"/>
                </a:solidFill>
              </a:rPr>
              <a:t> 422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56376" y="6165304"/>
            <a:ext cx="730424" cy="365125"/>
          </a:xfrm>
        </p:spPr>
        <p:txBody>
          <a:bodyPr/>
          <a:lstStyle/>
          <a:p>
            <a:fld id="{53C973A8-AB77-491E-B7E7-8A2BB2D4628F}" type="slidenum">
              <a:rPr lang="fr-FR" sz="1800" b="1" smtClean="0">
                <a:solidFill>
                  <a:srgbClr val="002060"/>
                </a:solidFill>
              </a:rPr>
              <a:t>6</a:t>
            </a:fld>
            <a:endParaRPr lang="fr-FR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493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78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002060"/>
                </a:solidFill>
              </a:rPr>
              <a:t>Création et modification des liens physiques et symboliques sur les fichiers</a:t>
            </a:r>
            <a:r>
              <a:rPr lang="fr-FR" sz="2000" dirty="0" smtClean="0">
                <a:solidFill>
                  <a:srgbClr val="002060"/>
                </a:solidFill>
              </a:rPr>
              <a:t> </a:t>
            </a:r>
            <a:endParaRPr lang="fr-FR" sz="3200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sz="2400" b="1" dirty="0">
                <a:solidFill>
                  <a:srgbClr val="C00000"/>
                </a:solidFill>
              </a:rPr>
              <a:t>Liens symboliques versus liens </a:t>
            </a:r>
            <a:r>
              <a:rPr lang="fr-FR" sz="2400" b="1" dirty="0" err="1" smtClean="0">
                <a:solidFill>
                  <a:srgbClr val="C00000"/>
                </a:solidFill>
              </a:rPr>
              <a:t>physqiues</a:t>
            </a:r>
            <a:r>
              <a:rPr lang="fr-FR" sz="2400" dirty="0" smtClean="0">
                <a:solidFill>
                  <a:srgbClr val="C00000"/>
                </a:solidFill>
              </a:rPr>
              <a:t> 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b="1" dirty="0" smtClean="0"/>
              <a:t>Lien </a:t>
            </a:r>
            <a:r>
              <a:rPr lang="fr-FR" sz="2400" b="1" dirty="0"/>
              <a:t>symbolique ( ou logique) :</a:t>
            </a:r>
            <a:br>
              <a:rPr lang="fr-FR" sz="2400" b="1" dirty="0"/>
            </a:br>
            <a:r>
              <a:rPr lang="fr-FR" sz="2400" dirty="0"/>
              <a:t>un petit fichier spécial (un simple pointeur) vers un </a:t>
            </a:r>
            <a:r>
              <a:rPr lang="fr-FR" sz="2400" dirty="0" err="1"/>
              <a:t>un</a:t>
            </a:r>
            <a:r>
              <a:rPr lang="fr-FR" sz="2400" dirty="0"/>
              <a:t> autre fichier,</a:t>
            </a:r>
            <a:br>
              <a:rPr lang="fr-FR" sz="2400" dirty="0"/>
            </a:br>
            <a:r>
              <a:rPr lang="fr-FR" sz="2400" dirty="0"/>
              <a:t>peut pointer vers un fichier sur un système de fichiers différent (local ou distant </a:t>
            </a:r>
            <a:r>
              <a:rPr lang="fr-FR" sz="2400" dirty="0" smtClean="0"/>
              <a:t>) de </a:t>
            </a:r>
            <a:r>
              <a:rPr lang="fr-FR" sz="2400" dirty="0"/>
              <a:t>celui qui l'accueille.</a:t>
            </a:r>
            <a:br>
              <a:rPr lang="fr-FR" sz="2400" dirty="0"/>
            </a:br>
            <a:r>
              <a:rPr lang="fr-FR" sz="2400" dirty="0" smtClean="0"/>
              <a:t>-Peut </a:t>
            </a:r>
            <a:r>
              <a:rPr lang="fr-FR" sz="2400" dirty="0"/>
              <a:t>pointer un répertoire.</a:t>
            </a:r>
            <a:br>
              <a:rPr lang="fr-FR" sz="2400" dirty="0"/>
            </a:br>
            <a:r>
              <a:rPr lang="fr-FR" sz="2400" dirty="0" smtClean="0"/>
              <a:t>-Peut </a:t>
            </a:r>
            <a:r>
              <a:rPr lang="fr-FR" sz="2400" dirty="0"/>
              <a:t>pointer un fichier qui n'existe pas actuellement : (</a:t>
            </a:r>
            <a:r>
              <a:rPr lang="fr-FR" sz="2400" dirty="0" err="1"/>
              <a:t>broken</a:t>
            </a:r>
            <a:r>
              <a:rPr lang="fr-FR" sz="2400" dirty="0"/>
              <a:t> </a:t>
            </a:r>
            <a:r>
              <a:rPr lang="fr-FR" sz="2400" dirty="0" err="1"/>
              <a:t>link</a:t>
            </a:r>
            <a:r>
              <a:rPr lang="fr-FR" sz="2400" dirty="0"/>
              <a:t>),</a:t>
            </a:r>
            <a:br>
              <a:rPr lang="fr-FR" sz="2400" dirty="0"/>
            </a:br>
            <a:r>
              <a:rPr lang="fr-FR" sz="2400" dirty="0" smtClean="0"/>
              <a:t>-résultat </a:t>
            </a:r>
            <a:r>
              <a:rPr lang="fr-FR" sz="2400" dirty="0"/>
              <a:t>de la commande Is -I : I à la première colonne.</a:t>
            </a:r>
            <a:br>
              <a:rPr lang="fr-FR" sz="2400" dirty="0"/>
            </a:br>
            <a:r>
              <a:rPr lang="fr-FR" sz="2400" b="1" dirty="0"/>
              <a:t>Lien matériel ( ou physique) :</a:t>
            </a:r>
            <a:br>
              <a:rPr lang="fr-FR" sz="2400" b="1" dirty="0"/>
            </a:br>
            <a:r>
              <a:rPr lang="fr-FR" sz="2400" dirty="0"/>
              <a:t>une autre entrée vers le fichier : deux noms vers le même fichier et les deux </a:t>
            </a:r>
            <a:r>
              <a:rPr lang="fr-FR" sz="2400" dirty="0" smtClean="0"/>
              <a:t>entrées pointent </a:t>
            </a:r>
            <a:r>
              <a:rPr lang="fr-FR" sz="2400" dirty="0"/>
              <a:t>vers le même </a:t>
            </a:r>
            <a:r>
              <a:rPr lang="fr-FR" sz="2400" dirty="0" err="1"/>
              <a:t>inode</a:t>
            </a:r>
            <a:r>
              <a:rPr lang="fr-FR" sz="2400" dirty="0"/>
              <a:t> (mêmes caractéristiques).</a:t>
            </a:r>
            <a:br>
              <a:rPr lang="fr-FR" sz="2400" dirty="0"/>
            </a:br>
            <a:r>
              <a:rPr lang="fr-FR" sz="2400" dirty="0" smtClean="0"/>
              <a:t>-Doit </a:t>
            </a:r>
            <a:r>
              <a:rPr lang="fr-FR" sz="2400" dirty="0"/>
              <a:t>résider sur le même système de fichiers.</a:t>
            </a:r>
            <a:br>
              <a:rPr lang="fr-FR" sz="2400" dirty="0"/>
            </a:br>
            <a:r>
              <a:rPr lang="fr-FR" sz="2400" dirty="0" smtClean="0"/>
              <a:t>-Ne </a:t>
            </a:r>
            <a:r>
              <a:rPr lang="fr-FR" sz="2400" dirty="0"/>
              <a:t>peut pas pointer des répertoires.</a:t>
            </a:r>
            <a:br>
              <a:rPr lang="fr-FR" sz="2400" dirty="0"/>
            </a:br>
            <a:r>
              <a:rPr lang="fr-FR" sz="2400" dirty="0"/>
              <a:t>Un fichier n'est effacé réellement que lorsque son dernier lien matériel est supprimé.</a:t>
            </a:r>
            <a:r>
              <a:rPr lang="fr-FR" sz="2400" dirty="0" smtClean="0"/>
              <a:t> </a:t>
            </a:r>
            <a:br>
              <a:rPr lang="fr-FR" sz="2400" dirty="0" smtClean="0"/>
            </a:br>
            <a:endParaRPr lang="fr-FR" sz="2400" b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56376" y="6165304"/>
            <a:ext cx="730424" cy="365125"/>
          </a:xfrm>
        </p:spPr>
        <p:txBody>
          <a:bodyPr/>
          <a:lstStyle/>
          <a:p>
            <a:fld id="{53C973A8-AB77-491E-B7E7-8A2BB2D4628F}" type="slidenum">
              <a:rPr lang="fr-FR" sz="1800" b="1" smtClean="0">
                <a:solidFill>
                  <a:srgbClr val="002060"/>
                </a:solidFill>
              </a:rPr>
              <a:t>7</a:t>
            </a:fld>
            <a:endParaRPr lang="fr-FR" sz="18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406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424936" cy="77809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002060"/>
                </a:solidFill>
              </a:rPr>
              <a:t>Création et modification des liens physiques et symboliques sur les fichiers</a:t>
            </a:r>
            <a:r>
              <a:rPr lang="fr-FR" sz="2000" dirty="0" smtClean="0">
                <a:solidFill>
                  <a:srgbClr val="002060"/>
                </a:solidFill>
              </a:rPr>
              <a:t> </a:t>
            </a:r>
            <a:endParaRPr lang="fr-FR" sz="3200" dirty="0">
              <a:solidFill>
                <a:srgbClr val="002060"/>
              </a:solidFill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340768"/>
            <a:ext cx="8784976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b="1" dirty="0" smtClean="0">
                <a:solidFill>
                  <a:srgbClr val="C00000"/>
                </a:solidFill>
              </a:rPr>
              <a:t>ln  </a:t>
            </a:r>
          </a:p>
          <a:p>
            <a:pPr marL="0" indent="0">
              <a:buNone/>
            </a:pPr>
            <a:r>
              <a:rPr lang="fr-FR" sz="2400" dirty="0" smtClean="0"/>
              <a:t>La commande</a:t>
            </a:r>
            <a:r>
              <a:rPr lang="fr-FR" sz="2400" b="1" dirty="0" smtClean="0">
                <a:solidFill>
                  <a:srgbClr val="FF0000"/>
                </a:solidFill>
              </a:rPr>
              <a:t> ln </a:t>
            </a:r>
            <a:r>
              <a:rPr lang="fr-FR" sz="2400" dirty="0" smtClean="0"/>
              <a:t>permet de créer des liens sur les fichiers</a:t>
            </a:r>
          </a:p>
          <a:p>
            <a:pPr marL="0" indent="0">
              <a:buNone/>
            </a:pPr>
            <a:r>
              <a:rPr lang="fr-FR" sz="2400" b="1" i="1" dirty="0" smtClean="0">
                <a:solidFill>
                  <a:srgbClr val="C00000"/>
                </a:solidFill>
              </a:rPr>
              <a:t>ln</a:t>
            </a:r>
            <a:r>
              <a:rPr lang="fr-FR" sz="2400" b="1" i="1" dirty="0" smtClean="0"/>
              <a:t>  </a:t>
            </a:r>
            <a:r>
              <a:rPr lang="fr-FR" sz="2400" i="1" dirty="0" err="1" smtClean="0"/>
              <a:t>nom_du_fichier</a:t>
            </a:r>
            <a:r>
              <a:rPr lang="fr-FR" sz="2400" b="1" i="1" dirty="0" smtClean="0"/>
              <a:t>      </a:t>
            </a:r>
            <a:r>
              <a:rPr lang="fr-FR" sz="2400" b="1" i="1" dirty="0" err="1" smtClean="0"/>
              <a:t>nom_lien_phy</a:t>
            </a:r>
            <a:r>
              <a:rPr lang="fr-FR" sz="2400" b="1" i="1" dirty="0" smtClean="0"/>
              <a:t>    </a:t>
            </a:r>
          </a:p>
          <a:p>
            <a:pPr marL="0" indent="0">
              <a:buNone/>
            </a:pPr>
            <a:r>
              <a:rPr lang="fr-FR" sz="2400" b="1" i="1" dirty="0" smtClean="0">
                <a:solidFill>
                  <a:srgbClr val="C00000"/>
                </a:solidFill>
              </a:rPr>
              <a:t>ln </a:t>
            </a:r>
            <a:r>
              <a:rPr lang="fr-FR" sz="2400" b="1" i="1" dirty="0">
                <a:solidFill>
                  <a:srgbClr val="C00000"/>
                </a:solidFill>
              </a:rPr>
              <a:t>-</a:t>
            </a:r>
            <a:r>
              <a:rPr lang="fr-FR" sz="2400" b="1" i="1" dirty="0" smtClean="0">
                <a:solidFill>
                  <a:srgbClr val="C00000"/>
                </a:solidFill>
              </a:rPr>
              <a:t>s </a:t>
            </a:r>
            <a:r>
              <a:rPr lang="fr-FR" sz="2400" i="1" dirty="0" err="1" smtClean="0"/>
              <a:t>nom_du_fichier</a:t>
            </a:r>
            <a:r>
              <a:rPr lang="fr-FR" sz="2400" b="1" i="1" dirty="0" smtClean="0"/>
              <a:t>  </a:t>
            </a:r>
            <a:r>
              <a:rPr lang="fr-FR" sz="2400" b="1" i="1" dirty="0" err="1" smtClean="0"/>
              <a:t>nom_lien_symb</a:t>
            </a:r>
            <a:endParaRPr lang="fr-FR" sz="2400" b="1" i="1" dirty="0" smtClean="0"/>
          </a:p>
          <a:p>
            <a:pPr marL="0" indent="0">
              <a:buNone/>
            </a:pPr>
            <a:r>
              <a:rPr lang="fr-FR" sz="2400" dirty="0"/>
              <a:t>$ </a:t>
            </a:r>
            <a:r>
              <a:rPr lang="fr-FR" sz="2400" dirty="0" err="1"/>
              <a:t>touch</a:t>
            </a:r>
            <a:r>
              <a:rPr lang="fr-FR" sz="2400" dirty="0"/>
              <a:t> </a:t>
            </a:r>
            <a:r>
              <a:rPr lang="fr-FR" sz="2400" dirty="0" err="1"/>
              <a:t>myfile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$ In -s </a:t>
            </a:r>
            <a:r>
              <a:rPr lang="fr-FR" sz="2400" dirty="0" err="1"/>
              <a:t>myfile</a:t>
            </a:r>
            <a:r>
              <a:rPr lang="fr-FR" sz="2400" dirty="0"/>
              <a:t> </a:t>
            </a:r>
            <a:r>
              <a:rPr lang="fr-FR" sz="2400" dirty="0" err="1"/>
              <a:t>myslink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$ In </a:t>
            </a:r>
            <a:r>
              <a:rPr lang="fr-FR" sz="2400" dirty="0" err="1"/>
              <a:t>myfile</a:t>
            </a:r>
            <a:r>
              <a:rPr lang="fr-FR" sz="2400" dirty="0"/>
              <a:t> </a:t>
            </a:r>
            <a:r>
              <a:rPr lang="fr-FR" sz="2400" dirty="0" err="1"/>
              <a:t>myhlink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$ Is -I </a:t>
            </a:r>
            <a:r>
              <a:rPr lang="fr-FR" sz="2400" dirty="0" err="1"/>
              <a:t>my</a:t>
            </a:r>
            <a:r>
              <a:rPr lang="fr-FR" sz="2400" dirty="0" smtClean="0"/>
              <a:t>*                                          </a:t>
            </a:r>
            <a:r>
              <a:rPr lang="fr-FR" sz="2400" i="1" dirty="0" smtClean="0">
                <a:solidFill>
                  <a:srgbClr val="C00000"/>
                </a:solidFill>
              </a:rPr>
              <a:t>nombre de liens physiques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-</a:t>
            </a:r>
            <a:r>
              <a:rPr lang="fr-FR" sz="2400" dirty="0" err="1"/>
              <a:t>rw</a:t>
            </a:r>
            <a:r>
              <a:rPr lang="fr-FR" sz="2400" dirty="0"/>
              <a:t>-r-r- 2 </a:t>
            </a:r>
            <a:r>
              <a:rPr lang="fr-FR" sz="2400" dirty="0" err="1"/>
              <a:t>wado</a:t>
            </a:r>
            <a:r>
              <a:rPr lang="fr-FR" sz="2400" dirty="0"/>
              <a:t> </a:t>
            </a:r>
            <a:r>
              <a:rPr lang="fr-FR" sz="2400" dirty="0" err="1"/>
              <a:t>wado</a:t>
            </a:r>
            <a:r>
              <a:rPr lang="fr-FR" sz="2400" dirty="0"/>
              <a:t> 0 Jan 3 13:21 </a:t>
            </a:r>
            <a:r>
              <a:rPr lang="fr-FR" sz="2400" dirty="0" err="1"/>
              <a:t>myfile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/>
              <a:t>-</a:t>
            </a:r>
            <a:r>
              <a:rPr lang="fr-FR" sz="2400" dirty="0" err="1"/>
              <a:t>rw</a:t>
            </a:r>
            <a:r>
              <a:rPr lang="fr-FR" sz="2400" dirty="0"/>
              <a:t>-r--</a:t>
            </a:r>
            <a:r>
              <a:rPr lang="fr-FR" sz="2400" dirty="0" smtClean="0"/>
              <a:t>r </a:t>
            </a:r>
            <a:r>
              <a:rPr lang="fr-FR" sz="2400" dirty="0"/>
              <a:t>2 </a:t>
            </a:r>
            <a:r>
              <a:rPr lang="fr-FR" sz="2400" dirty="0" err="1"/>
              <a:t>wado</a:t>
            </a:r>
            <a:r>
              <a:rPr lang="fr-FR" sz="2400" dirty="0"/>
              <a:t> </a:t>
            </a:r>
            <a:r>
              <a:rPr lang="fr-FR" sz="2400" dirty="0" err="1"/>
              <a:t>wado</a:t>
            </a:r>
            <a:r>
              <a:rPr lang="fr-FR" sz="2400" dirty="0"/>
              <a:t> 0 Jan 3 13:21 </a:t>
            </a:r>
            <a:r>
              <a:rPr lang="fr-FR" sz="2400" dirty="0" err="1"/>
              <a:t>myhlink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err="1"/>
              <a:t>Irwxrwxrwx</a:t>
            </a:r>
            <a:r>
              <a:rPr lang="fr-FR" sz="2400" dirty="0"/>
              <a:t> 1 </a:t>
            </a:r>
            <a:r>
              <a:rPr lang="fr-FR" sz="2400" dirty="0" err="1"/>
              <a:t>wado</a:t>
            </a:r>
            <a:r>
              <a:rPr lang="fr-FR" sz="2400" dirty="0"/>
              <a:t> </a:t>
            </a:r>
            <a:r>
              <a:rPr lang="fr-FR" sz="2400" dirty="0" err="1"/>
              <a:t>wado</a:t>
            </a:r>
            <a:r>
              <a:rPr lang="fr-FR" sz="2400" dirty="0"/>
              <a:t> 6 Jan 3 13:21 </a:t>
            </a:r>
            <a:r>
              <a:rPr lang="fr-FR" sz="2400" dirty="0" err="1"/>
              <a:t>myslink</a:t>
            </a:r>
            <a:r>
              <a:rPr lang="fr-FR" sz="2400" dirty="0"/>
              <a:t> -&gt; </a:t>
            </a:r>
            <a:r>
              <a:rPr lang="fr-FR" sz="2400" dirty="0" err="1" smtClean="0"/>
              <a:t>myfile</a:t>
            </a:r>
            <a:r>
              <a:rPr lang="fr-FR" sz="2400" dirty="0" smtClean="0"/>
              <a:t/>
            </a:r>
            <a:br>
              <a:rPr lang="fr-FR" sz="2400" dirty="0" smtClean="0"/>
            </a:br>
            <a:endParaRPr lang="fr-FR" sz="2400" b="1" i="1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7956376" y="6165304"/>
            <a:ext cx="730424" cy="365125"/>
          </a:xfrm>
        </p:spPr>
        <p:txBody>
          <a:bodyPr/>
          <a:lstStyle/>
          <a:p>
            <a:fld id="{53C973A8-AB77-491E-B7E7-8A2BB2D4628F}" type="slidenum">
              <a:rPr lang="fr-FR" sz="1800" b="1" smtClean="0">
                <a:solidFill>
                  <a:srgbClr val="002060"/>
                </a:solidFill>
              </a:rPr>
              <a:t>8</a:t>
            </a:fld>
            <a:endParaRPr lang="fr-FR" sz="1800" b="1" dirty="0">
              <a:solidFill>
                <a:srgbClr val="002060"/>
              </a:solidFill>
            </a:endParaRPr>
          </a:p>
        </p:txBody>
      </p:sp>
      <p:sp>
        <p:nvSpPr>
          <p:cNvPr id="5" name="Arc 4"/>
          <p:cNvSpPr/>
          <p:nvPr/>
        </p:nvSpPr>
        <p:spPr>
          <a:xfrm>
            <a:off x="1331640" y="4293096"/>
            <a:ext cx="3384376" cy="1008112"/>
          </a:xfrm>
          <a:prstGeom prst="arc">
            <a:avLst>
              <a:gd name="adj1" fmla="val 10983483"/>
              <a:gd name="adj2" fmla="val 20782063"/>
            </a:avLst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1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161</Words>
  <Application>Microsoft Office PowerPoint</Application>
  <PresentationFormat>Affichage à l'écran (4:3)</PresentationFormat>
  <Paragraphs>38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Gestion des permissions</vt:lpstr>
      <vt:lpstr>Gestion des permissions sur les fichiers</vt:lpstr>
      <vt:lpstr>Gestion des permissions sur les fichiers</vt:lpstr>
      <vt:lpstr>Gestion des permissions et de la propriété sur les fichiers</vt:lpstr>
      <vt:lpstr>Gestion des permissions sur les fichiers</vt:lpstr>
      <vt:lpstr>Gestion des permissions les fichiers</vt:lpstr>
      <vt:lpstr>Création et modification des liens physiques et symboliques sur les fichiers </vt:lpstr>
      <vt:lpstr>Création et modification des liens physiques et symboliques sur les fichiers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Gestion des permissions</dc:title>
  <dc:creator>root</dc:creator>
  <cp:lastModifiedBy>root</cp:lastModifiedBy>
  <cp:revision>2</cp:revision>
  <dcterms:created xsi:type="dcterms:W3CDTF">2022-11-02T15:21:15Z</dcterms:created>
  <dcterms:modified xsi:type="dcterms:W3CDTF">2022-11-02T15:28:56Z</dcterms:modified>
</cp:coreProperties>
</file>