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0" r:id="rId3"/>
    <p:sldId id="319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5" r:id="rId24"/>
    <p:sldId id="287" r:id="rId25"/>
    <p:sldId id="288" r:id="rId26"/>
    <p:sldId id="321" r:id="rId27"/>
    <p:sldId id="322" r:id="rId28"/>
    <p:sldId id="291" r:id="rId29"/>
    <p:sldId id="292" r:id="rId30"/>
    <p:sldId id="293" r:id="rId31"/>
    <p:sldId id="294" r:id="rId32"/>
    <p:sldId id="295" r:id="rId33"/>
    <p:sldId id="296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7" r:id="rId42"/>
    <p:sldId id="308" r:id="rId43"/>
    <p:sldId id="309" r:id="rId44"/>
    <p:sldId id="311" r:id="rId45"/>
    <p:sldId id="312" r:id="rId46"/>
    <p:sldId id="313" r:id="rId47"/>
    <p:sldId id="314" r:id="rId48"/>
    <p:sldId id="317" r:id="rId49"/>
    <p:sldId id="318" r:id="rId50"/>
  </p:sldIdLst>
  <p:sldSz cx="10083800" cy="7562850"/>
  <p:notesSz cx="10083800" cy="75628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8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74D51-B31F-47B9-B1DD-A6228246C2ED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008063" y="3592513"/>
            <a:ext cx="8067675" cy="3403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5E086-8018-4DDF-84FB-807AE5A8EDB1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5E086-8018-4DDF-84FB-807AE5A8EDB1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617B-18BC-4EE8-807E-40673C09BFC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BA865-E1DB-409F-9CD0-864861DDE7A3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5E3E-0505-4525-B5DC-FE926F7F841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DA3B6-A0F2-478F-8B23-F294C49BE6C2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53772-6039-419D-BDAB-200BAD34F0EB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2.jpeg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9990" cy="741082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411124" y="7131239"/>
            <a:ext cx="981722" cy="39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9940" y="1960244"/>
            <a:ext cx="3585210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769" y="3103626"/>
            <a:ext cx="9354261" cy="2337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63508" y="7110310"/>
            <a:ext cx="135826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/>
              <a:t>DAOUEHI Wadhah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70350-E1C1-4561-A440-D0FFA86F4F5D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26303" y="3248025"/>
            <a:ext cx="8415616" cy="825488"/>
          </a:xfrm>
          <a:prstGeom prst="rect">
            <a:avLst/>
          </a:prstGeom>
        </p:spPr>
        <p:txBody>
          <a:bodyPr lIns="100831" tIns="50415" rIns="100831" bIns="50415">
            <a:noAutofit/>
          </a:bodyPr>
          <a:lstStyle/>
          <a:p>
            <a:pPr algn="ctr">
              <a:lnSpc>
                <a:spcPct val="160000"/>
              </a:lnSpc>
              <a:defRPr/>
            </a:pPr>
            <a:r>
              <a:rPr lang="fr-FR" sz="3200" spc="10" dirty="0">
                <a:solidFill>
                  <a:srgbClr val="FF0000"/>
                </a:solidFill>
                <a:latin typeface="Inconsolata"/>
                <a:cs typeface="Inconsolata"/>
              </a:rPr>
              <a:t>Commandes GNU </a:t>
            </a:r>
            <a:r>
              <a:rPr lang="fr-FR" sz="3200" spc="5" dirty="0">
                <a:solidFill>
                  <a:srgbClr val="FF0000"/>
                </a:solidFill>
                <a:latin typeface="Inconsolata"/>
                <a:cs typeface="Inconsolata"/>
              </a:rPr>
              <a:t>Linux</a:t>
            </a:r>
            <a:endParaRPr lang="fr-FR" sz="3100" dirty="0">
              <a:solidFill>
                <a:schemeClr val="tx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4294967295"/>
          </p:nvPr>
        </p:nvSpPr>
        <p:spPr>
          <a:xfrm>
            <a:off x="6959799" y="7086053"/>
            <a:ext cx="2886735" cy="402652"/>
          </a:xfrm>
          <a:prstGeom prst="rect">
            <a:avLst/>
          </a:prstGeom>
        </p:spPr>
        <p:txBody>
          <a:bodyPr lIns="100831" tIns="50415" rIns="100831" bIns="50415"/>
          <a:lstStyle/>
          <a:p>
            <a:r>
              <a:rPr lang="en-US" dirty="0">
                <a:solidFill>
                  <a:schemeClr val="tx1"/>
                </a:solidFill>
              </a:rPr>
              <a:t>2019-2020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RÃ©sultat de recherche d'images pour &quot;Linux&quot;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46499" y="373945"/>
            <a:ext cx="2412388" cy="2491623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54920" y="395593"/>
            <a:ext cx="3979191" cy="9164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00831" tIns="50415" rIns="100831" bIns="50415" numCol="1" anchor="ctr" anchorCtr="0" compatLnSpc="1">
            <a:spAutoFit/>
          </a:bodyPr>
          <a:lstStyle/>
          <a:p>
            <a:pPr defTabSz="1008380" fontAlgn="base">
              <a:spcBef>
                <a:spcPct val="0"/>
              </a:spcBef>
              <a:spcAft>
                <a:spcPct val="0"/>
              </a:spcAft>
            </a:pPr>
            <a:r>
              <a:rPr lang="fr-FR" sz="2600" dirty="0">
                <a:solidFill>
                  <a:srgbClr val="002060"/>
                </a:solidFill>
                <a:latin typeface="&amp;quot"/>
                <a:cs typeface="Times New Roman" panose="02020603050405020304" pitchFamily="18" charset="0"/>
              </a:rPr>
              <a:t>Administration Système d’exploitation Linux</a:t>
            </a:r>
            <a:endParaRPr lang="fr-FR" sz="2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41" y="581025"/>
            <a:ext cx="9223059" cy="444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800" b="0" spc="10" dirty="0" smtClean="0">
                <a:latin typeface="Inconsolata"/>
                <a:cs typeface="Inconsolata"/>
              </a:rPr>
              <a:t>2.</a:t>
            </a:r>
            <a:r>
              <a:rPr sz="2800" b="0" spc="10" dirty="0" err="1" smtClean="0">
                <a:latin typeface="Inconsolata"/>
                <a:cs typeface="Inconsolata"/>
              </a:rPr>
              <a:t>Traitement</a:t>
            </a:r>
            <a:r>
              <a:rPr sz="2800" b="0" spc="10" dirty="0" smtClean="0">
                <a:latin typeface="Inconsolata"/>
                <a:cs typeface="Inconsolata"/>
              </a:rPr>
              <a:t> </a:t>
            </a:r>
            <a:r>
              <a:rPr sz="2800" b="0" spc="5" dirty="0">
                <a:latin typeface="Inconsolata"/>
                <a:cs typeface="Inconsolata"/>
              </a:rPr>
              <a:t>de </a:t>
            </a:r>
            <a:r>
              <a:rPr sz="2800" b="0" spc="10" dirty="0">
                <a:latin typeface="Inconsolata"/>
                <a:cs typeface="Inconsolata"/>
              </a:rPr>
              <a:t>flux </a:t>
            </a:r>
            <a:r>
              <a:rPr sz="2800" b="0" spc="5" dirty="0">
                <a:latin typeface="Inconsolata"/>
                <a:cs typeface="Inconsolata"/>
              </a:rPr>
              <a:t>de </a:t>
            </a:r>
            <a:r>
              <a:rPr sz="2800" b="0" spc="10" dirty="0">
                <a:latin typeface="Inconsolata"/>
                <a:cs typeface="Inconsolata"/>
              </a:rPr>
              <a:t>type texte par des</a:t>
            </a:r>
            <a:r>
              <a:rPr sz="2800" b="0" spc="-35" dirty="0">
                <a:latin typeface="Inconsolata"/>
                <a:cs typeface="Inconsolata"/>
              </a:rPr>
              <a:t> </a:t>
            </a:r>
            <a:r>
              <a:rPr sz="2800" b="0" spc="15" dirty="0">
                <a:latin typeface="Inconsolata"/>
                <a:cs typeface="Inconsolata"/>
              </a:rPr>
              <a:t>filtres</a:t>
            </a:r>
            <a:endParaRPr sz="2800" dirty="0"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02" y="1419225"/>
            <a:ext cx="9796780" cy="180818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:</a:t>
            </a:r>
            <a:endParaRPr lang="fr-FR" sz="2000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d'appliquer des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filtres </a:t>
            </a:r>
            <a:r>
              <a:rPr sz="2000" dirty="0">
                <a:latin typeface="Arial" panose="020B0604020202020204"/>
                <a:cs typeface="Arial" panose="020B0604020202020204"/>
              </a:rPr>
              <a:t>à un flux de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type</a:t>
            </a:r>
            <a:r>
              <a:rPr sz="2000" spc="-17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texte.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6" y="3400425"/>
            <a:ext cx="134239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lang="fr-FR" spc="-5" dirty="0">
                <a:latin typeface="Arial" panose="020B0604020202020204"/>
                <a:cs typeface="Arial" panose="020B0604020202020204"/>
              </a:rPr>
              <a:t>c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at</a:t>
            </a: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lang="fr-FR" spc="-5" dirty="0" smtClean="0">
                <a:latin typeface="Arial" panose="020B0604020202020204"/>
                <a:cs typeface="Arial" panose="020B0604020202020204"/>
              </a:rPr>
              <a:t>tac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nl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 smtClean="0">
                <a:latin typeface="Arial" panose="020B0604020202020204"/>
                <a:cs typeface="Arial" panose="020B0604020202020204"/>
              </a:rPr>
              <a:t>sort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tail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-</a:t>
            </a: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uniq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60700" y="3379915"/>
            <a:ext cx="134239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 smtClean="0">
                <a:latin typeface="Arial" panose="020B0604020202020204"/>
                <a:cs typeface="Arial" panose="020B0604020202020204"/>
              </a:rPr>
              <a:t>cut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pc="-10" dirty="0">
                <a:latin typeface="Arial" panose="020B0604020202020204"/>
                <a:cs typeface="Arial" panose="020B0604020202020204"/>
              </a:rPr>
              <a:t>h</a:t>
            </a:r>
            <a:r>
              <a:rPr sz="1800" spc="-10" dirty="0" err="1" smtClean="0">
                <a:latin typeface="Arial" panose="020B0604020202020204"/>
                <a:cs typeface="Arial" panose="020B0604020202020204"/>
              </a:rPr>
              <a:t>ead</a:t>
            </a:r>
            <a:endParaRPr lang="fr-FR" sz="1800" spc="-10" dirty="0" smtClean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pc="-10" dirty="0" err="1">
                <a:latin typeface="Arial" panose="020B0604020202020204"/>
                <a:cs typeface="Arial" panose="020B0604020202020204"/>
              </a:rPr>
              <a:t>j</a:t>
            </a:r>
            <a:r>
              <a:rPr lang="fr-FR" spc="-10" dirty="0" err="1" smtClean="0">
                <a:latin typeface="Arial" panose="020B0604020202020204"/>
                <a:cs typeface="Arial" panose="020B0604020202020204"/>
              </a:rPr>
              <a:t>oin</a:t>
            </a:r>
            <a:endParaRPr lang="fr-FR" spc="-10" dirty="0" smtClean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lang="fr-FR" sz="1800" spc="-10" dirty="0" err="1" smtClean="0">
                <a:latin typeface="Arial" panose="020B0604020202020204"/>
                <a:cs typeface="Arial" panose="020B0604020202020204"/>
              </a:rPr>
              <a:t>paste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 err="1" smtClean="0">
                <a:latin typeface="Arial" panose="020B0604020202020204"/>
                <a:cs typeface="Arial" panose="020B0604020202020204"/>
              </a:rPr>
              <a:t>tr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45" dirty="0" err="1" smtClean="0">
                <a:latin typeface="Arial" panose="020B0604020202020204"/>
                <a:cs typeface="Arial" panose="020B0604020202020204"/>
              </a:rPr>
              <a:t>wc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67409"/>
            <a:ext cx="1625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cat et</a:t>
            </a:r>
            <a:r>
              <a:rPr sz="2400" b="1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tac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2115438"/>
            <a:ext cx="5022215" cy="3608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000"/>
              <a:buFont typeface="Wingdings" panose="05000000000000000000"/>
              <a:buChar char=""/>
              <a:tabLst>
                <a:tab pos="295910" algn="l"/>
              </a:tabLst>
            </a:pPr>
            <a:r>
              <a:rPr sz="2800" spc="-10" dirty="0">
                <a:latin typeface="Arial" panose="020B0604020202020204"/>
                <a:cs typeface="Arial" panose="020B0604020202020204"/>
              </a:rPr>
              <a:t>Affiche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le </a:t>
            </a:r>
            <a:r>
              <a:rPr sz="2800" dirty="0">
                <a:latin typeface="Arial" panose="020B0604020202020204"/>
                <a:cs typeface="Arial" panose="020B0604020202020204"/>
              </a:rPr>
              <a:t>contenu d'un</a:t>
            </a:r>
            <a:r>
              <a:rPr sz="2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fichier.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469900" marR="2174240" indent="-457200">
              <a:lnSpc>
                <a:spcPts val="3230"/>
              </a:lnSpc>
              <a:spcBef>
                <a:spcPts val="2380"/>
              </a:spcBef>
            </a:pPr>
            <a:r>
              <a:rPr sz="28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: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fichier1 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1</a:t>
            </a:r>
            <a:r>
              <a:rPr sz="2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un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765810" lvl="1" indent="-296545">
              <a:lnSpc>
                <a:spcPct val="100000"/>
              </a:lnSpc>
              <a:spcBef>
                <a:spcPts val="20"/>
              </a:spcBef>
              <a:buAutoNum type="arabicPlain" startAt="2"/>
              <a:tabLst>
                <a:tab pos="76644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deux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765810" lvl="1" indent="-296545">
              <a:lnSpc>
                <a:spcPct val="100000"/>
              </a:lnSpc>
              <a:spcBef>
                <a:spcPts val="95"/>
              </a:spcBef>
              <a:buAutoNum type="arabicPlain" startAt="2"/>
              <a:tabLst>
                <a:tab pos="766445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trois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460"/>
              </a:spcBef>
            </a:pP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cat</a:t>
            </a:r>
            <a:r>
              <a:rPr sz="2800" spc="-9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fichier1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tac</a:t>
            </a:r>
            <a:r>
              <a:rPr sz="2800" spc="-9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fichier1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635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nl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2115438"/>
            <a:ext cx="5560695" cy="2155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1795" indent="-379730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39243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Numéroter les lignes d'un</a:t>
            </a:r>
            <a:r>
              <a:rPr sz="28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-20" dirty="0">
                <a:latin typeface="Arial" panose="020B0604020202020204"/>
                <a:cs typeface="Arial" panose="020B0604020202020204"/>
              </a:rPr>
              <a:t>fichier.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295"/>
              </a:lnSpc>
            </a:pPr>
            <a:r>
              <a:rPr sz="2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800" spc="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3295"/>
              </a:lnSpc>
            </a:pP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2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nl </a:t>
            </a: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</a:t>
            </a:r>
            <a:endParaRPr sz="2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ls | </a:t>
            </a:r>
            <a:r>
              <a:rPr sz="2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nl</a:t>
            </a: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-s')'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863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cut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7100" y="2044064"/>
            <a:ext cx="8575040" cy="156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275" indent="-283210">
              <a:lnSpc>
                <a:spcPct val="100000"/>
              </a:lnSpc>
              <a:spcBef>
                <a:spcPts val="95"/>
              </a:spcBef>
              <a:buSzPct val="96000"/>
              <a:buFont typeface="Wingdings" panose="05000000000000000000"/>
              <a:buChar char=""/>
              <a:tabLst>
                <a:tab pos="295910" algn="l"/>
              </a:tabLst>
            </a:pPr>
            <a:r>
              <a:rPr sz="2800" spc="-5" dirty="0">
                <a:latin typeface="Arial" panose="020B0604020202020204"/>
                <a:cs typeface="Arial" panose="020B0604020202020204"/>
              </a:rPr>
              <a:t>Permet d'afficher </a:t>
            </a:r>
            <a:r>
              <a:rPr sz="2800" dirty="0">
                <a:latin typeface="Arial" panose="020B0604020202020204"/>
                <a:cs typeface="Arial" panose="020B0604020202020204"/>
              </a:rPr>
              <a:t>certains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champs d'un fichier</a:t>
            </a:r>
            <a:r>
              <a:rPr sz="28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" panose="020B0604020202020204"/>
                <a:cs typeface="Arial" panose="020B0604020202020204"/>
              </a:rPr>
              <a:t>donné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3295"/>
              </a:lnSpc>
              <a:spcBef>
                <a:spcPts val="2160"/>
              </a:spcBef>
            </a:pPr>
            <a:r>
              <a:rPr sz="2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</a:t>
            </a:r>
            <a:r>
              <a:rPr sz="2800" spc="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5" dirty="0">
                <a:latin typeface="Arial" panose="020B0604020202020204"/>
                <a:cs typeface="Arial" panose="020B0604020202020204"/>
              </a:rPr>
              <a:t>: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3295"/>
              </a:lnSpc>
            </a:pPr>
            <a:r>
              <a:rPr sz="2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cut -d: -f1</a:t>
            </a:r>
            <a:r>
              <a:rPr sz="2800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38199"/>
            <a:ext cx="5891530" cy="434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sort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50">
              <a:latin typeface="Arial" panose="020B0604020202020204"/>
              <a:cs typeface="Arial" panose="020B0604020202020204"/>
            </a:endParaRPr>
          </a:p>
          <a:p>
            <a:pPr marL="320675" indent="-308610">
              <a:lnSpc>
                <a:spcPct val="100000"/>
              </a:lnSpc>
              <a:buSzPct val="82000"/>
              <a:buFont typeface="Wingdings" panose="05000000000000000000"/>
              <a:buChar char=""/>
              <a:tabLst>
                <a:tab pos="321310" algn="l"/>
              </a:tabLst>
            </a:pPr>
            <a:r>
              <a:rPr sz="2200" spc="-20" dirty="0">
                <a:latin typeface="Arial" panose="020B0604020202020204"/>
                <a:cs typeface="Arial" panose="020B0604020202020204"/>
              </a:rPr>
              <a:t>Trier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les lignes d'un fichier</a:t>
            </a:r>
            <a:r>
              <a:rPr sz="22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texte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options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  <a:tabLst>
                <a:tab pos="1040130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-d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	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Trier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dans l'ordre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alphabétique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Trier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dans l'ordre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numérique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Inverser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l'ordre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latin typeface="Arial" panose="020B0604020202020204"/>
                <a:cs typeface="Arial" panose="020B0604020202020204"/>
              </a:rPr>
              <a:t>trier selon le champs RSS (resident</a:t>
            </a:r>
            <a:r>
              <a:rPr sz="22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size)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ps aux | sort -k 6</a:t>
            </a:r>
            <a:r>
              <a:rPr sz="2200" b="1" spc="6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-n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38199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head &amp;</a:t>
            </a:r>
            <a:r>
              <a:rPr sz="1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tail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2116963"/>
            <a:ext cx="865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1F487C"/>
                </a:solidFill>
              </a:rPr>
              <a:t>head </a:t>
            </a:r>
            <a:r>
              <a:rPr b="0" spc="-5" dirty="0">
                <a:latin typeface="Arial" panose="020B0604020202020204"/>
                <a:cs typeface="Arial" panose="020B0604020202020204"/>
              </a:rPr>
              <a:t>: </a:t>
            </a:r>
            <a:r>
              <a:rPr b="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b="0" spc="-5" dirty="0">
                <a:latin typeface="Arial" panose="020B0604020202020204"/>
                <a:cs typeface="Arial" panose="020B0604020202020204"/>
              </a:rPr>
              <a:t>le début d'un fichier (par défaut les 10 premiers</a:t>
            </a:r>
            <a:r>
              <a:rPr b="0" spc="95" dirty="0">
                <a:latin typeface="Arial" panose="020B0604020202020204"/>
                <a:cs typeface="Arial" panose="020B0604020202020204"/>
              </a:rPr>
              <a:t> </a:t>
            </a:r>
            <a:r>
              <a:rPr b="0" spc="-5" dirty="0">
                <a:latin typeface="Arial" panose="020B0604020202020204"/>
                <a:cs typeface="Arial" panose="020B0604020202020204"/>
              </a:rPr>
              <a:t>lignes)</a:t>
            </a:r>
            <a:endParaRPr b="0"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198" y="2787472"/>
            <a:ext cx="9429115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head -3</a:t>
            </a:r>
            <a:r>
              <a:rPr sz="2200" b="1" spc="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/var/log/messages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tail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la dernière partie d'un fichier (par défaut les 10 derniers</a:t>
            </a:r>
            <a:r>
              <a:rPr sz="22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lignes)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tail -c20</a:t>
            </a:r>
            <a:r>
              <a:rPr sz="2200" b="1" spc="3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tail -f</a:t>
            </a:r>
            <a:r>
              <a:rPr sz="2200" b="1" spc="2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/var/log/messages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89634"/>
            <a:ext cx="7747000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latin typeface="Arial" panose="020B0604020202020204"/>
                <a:cs typeface="Arial" panose="020B0604020202020204"/>
              </a:rPr>
              <a:t>wc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295910" indent="-283845">
              <a:lnSpc>
                <a:spcPct val="100000"/>
              </a:lnSpc>
              <a:spcBef>
                <a:spcPts val="1260"/>
              </a:spcBef>
              <a:buFont typeface="Wingdings" panose="05000000000000000000"/>
              <a:buChar char=""/>
              <a:tabLst>
                <a:tab pos="29654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 nombre d'octets, de mots et de lignes d'un</a:t>
            </a:r>
            <a:r>
              <a:rPr sz="22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20" dirty="0">
                <a:latin typeface="Arial" panose="020B0604020202020204"/>
                <a:cs typeface="Arial" panose="020B0604020202020204"/>
              </a:rPr>
              <a:t>fichier.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Options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-c :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uniquement le nombre</a:t>
            </a:r>
            <a:r>
              <a:rPr sz="22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d'octets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-m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uniquement le nombre de</a:t>
            </a:r>
            <a:r>
              <a:rPr sz="2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caractères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  <a:tabLst>
                <a:tab pos="935990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-l</a:t>
            </a:r>
            <a:r>
              <a:rPr sz="2200" b="1" spc="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	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uniquement le nombre de</a:t>
            </a:r>
            <a:r>
              <a:rPr sz="2200" spc="7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lignes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8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-w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Affiche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uniquement le nombre de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mots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1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wc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-l</a:t>
            </a:r>
            <a:r>
              <a:rPr sz="22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fich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2200" b="1" spc="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wc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-w</a:t>
            </a:r>
            <a:r>
              <a:rPr sz="22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fich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>
              <a:lnSpc>
                <a:spcPct val="100000"/>
              </a:lnSpc>
              <a:spcBef>
                <a:spcPts val="90"/>
              </a:spcBef>
            </a:pP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$wc</a:t>
            </a:r>
            <a:r>
              <a:rPr sz="2200" b="1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fich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1373886"/>
            <a:ext cx="8134984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join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Arial" panose="020B0604020202020204"/>
              <a:cs typeface="Arial" panose="020B0604020202020204"/>
            </a:endParaRPr>
          </a:p>
          <a:p>
            <a:pPr marL="311150" indent="-299085">
              <a:lnSpc>
                <a:spcPct val="100000"/>
              </a:lnSpc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Fusionner les lignes de deux fichiers ayant un champ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commun.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 panose="05000000000000000000"/>
              <a:buChar char=""/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605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ts val="2365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file1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36650" lvl="1" indent="-21082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2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one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37285" lvl="1" indent="-211455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two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 marR="6409690" lvl="1" indent="456565">
              <a:lnSpc>
                <a:spcPct val="103000"/>
              </a:lnSpc>
              <a:buAutoNum type="arabicPlain"/>
              <a:tabLst>
                <a:tab pos="1137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three 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file2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1</a:t>
            </a:r>
            <a:r>
              <a:rPr sz="2000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5" dirty="0">
                <a:latin typeface="Arial" panose="020B0604020202020204"/>
                <a:cs typeface="Arial" panose="020B0604020202020204"/>
              </a:rPr>
              <a:t>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2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22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926465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Arial" panose="020B0604020202020204"/>
                <a:cs typeface="Arial" panose="020B0604020202020204"/>
              </a:rPr>
              <a:t>3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33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469265">
              <a:lnSpc>
                <a:spcPct val="100000"/>
              </a:lnSpc>
              <a:spcBef>
                <a:spcPts val="75"/>
              </a:spcBef>
            </a:pPr>
            <a:r>
              <a:rPr sz="20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join -j 1 </a:t>
            </a:r>
            <a:r>
              <a:rPr sz="20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file1</a:t>
            </a:r>
            <a:r>
              <a:rPr sz="2000" spc="-4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36650" indent="-210820">
              <a:lnSpc>
                <a:spcPct val="100000"/>
              </a:lnSpc>
              <a:spcBef>
                <a:spcPts val="75"/>
              </a:spcBef>
              <a:buAutoNum type="arabicPlain"/>
              <a:tabLst>
                <a:tab pos="113728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one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latin typeface="Arial" panose="020B0604020202020204"/>
                <a:cs typeface="Arial" panose="020B0604020202020204"/>
              </a:rPr>
              <a:t>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37285" indent="-211455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two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22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137285" indent="-211455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137920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three</a:t>
            </a:r>
            <a:r>
              <a:rPr sz="20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33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18386"/>
            <a:ext cx="4782185" cy="489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paste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07365" indent="-24447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50800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Regrouper les lignes de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différents</a:t>
            </a:r>
            <a:r>
              <a:rPr sz="18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 panose="05000000000000000000"/>
              <a:buChar char=""/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R="3432810" algn="r">
              <a:lnSpc>
                <a:spcPts val="2120"/>
              </a:lnSpc>
              <a:spcBef>
                <a:spcPts val="5"/>
              </a:spcBef>
            </a:pPr>
            <a:r>
              <a:rPr sz="18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</a:t>
            </a:r>
            <a:r>
              <a:rPr sz="1800" b="1" spc="-1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494405" algn="r">
              <a:lnSpc>
                <a:spcPts val="21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Fil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1800" dirty="0">
                <a:latin typeface="Arial" panose="020B0604020202020204"/>
                <a:cs typeface="Arial" panose="020B0604020202020204"/>
              </a:rPr>
              <a:t>1: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468370" algn="r">
              <a:lnSpc>
                <a:spcPct val="100000"/>
              </a:lnSpc>
              <a:spcBef>
                <a:spcPts val="7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1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468370" algn="r">
              <a:lnSpc>
                <a:spcPct val="100000"/>
              </a:lnSpc>
              <a:spcBef>
                <a:spcPts val="6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468370" algn="r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3494405" algn="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Fil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e</a:t>
            </a:r>
            <a:r>
              <a:rPr sz="1800" dirty="0">
                <a:latin typeface="Arial" panose="020B0604020202020204"/>
                <a:cs typeface="Arial" panose="020B0604020202020204"/>
              </a:rPr>
              <a:t>2: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177925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177925" marR="3430270">
              <a:lnSpc>
                <a:spcPct val="103000"/>
              </a:lnSpc>
              <a:spcBef>
                <a:spcPts val="1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B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20725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paste file1</a:t>
            </a:r>
            <a:r>
              <a:rPr sz="1800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545590" lvl="1" indent="-368300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545590" algn="l"/>
                <a:tab pos="154622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557655" lvl="1" indent="-380365">
              <a:lnSpc>
                <a:spcPct val="100000"/>
              </a:lnSpc>
              <a:spcBef>
                <a:spcPts val="60"/>
              </a:spcBef>
              <a:buAutoNum type="arabicPlain"/>
              <a:tabLst>
                <a:tab pos="1557655" algn="l"/>
                <a:tab pos="155829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B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557655" lvl="1" indent="-380365">
              <a:lnSpc>
                <a:spcPct val="100000"/>
              </a:lnSpc>
              <a:spcBef>
                <a:spcPts val="70"/>
              </a:spcBef>
              <a:buAutoNum type="arabicPlain"/>
              <a:tabLst>
                <a:tab pos="1557655" algn="l"/>
                <a:tab pos="155829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2647315" cy="298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paste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(2)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795020" marR="5080" indent="-457200">
              <a:lnSpc>
                <a:spcPts val="2080"/>
              </a:lnSpc>
              <a:spcBef>
                <a:spcPts val="1415"/>
              </a:spcBef>
            </a:pP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paste </a:t>
            </a:r>
            <a:r>
              <a:rPr sz="1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-d'@'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file1</a:t>
            </a:r>
            <a:r>
              <a:rPr sz="1800" spc="-7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file2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1@A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9502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2@B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95020">
              <a:lnSpc>
                <a:spcPct val="100000"/>
              </a:lnSpc>
              <a:spcBef>
                <a:spcPts val="6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3@C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Arial" panose="020B0604020202020204"/>
              <a:cs typeface="Arial" panose="020B0604020202020204"/>
            </a:endParaRPr>
          </a:p>
          <a:p>
            <a:pPr marL="795020" marR="334645" indent="-457200">
              <a:lnSpc>
                <a:spcPts val="2080"/>
              </a:lnSpc>
              <a:tabLst>
                <a:tab pos="1174750" algn="l"/>
                <a:tab pos="1555115" algn="l"/>
              </a:tabLst>
            </a:pP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paste </a:t>
            </a:r>
            <a:r>
              <a:rPr sz="180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-s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file1</a:t>
            </a:r>
            <a:r>
              <a:rPr sz="1800" spc="-5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file2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	2	3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795020">
              <a:lnSpc>
                <a:spcPct val="100000"/>
              </a:lnSpc>
              <a:tabLst>
                <a:tab pos="1186180" algn="l"/>
                <a:tab pos="159258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A	B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849" y="1038225"/>
            <a:ext cx="7696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600" spc="10" dirty="0" smtClean="0">
                <a:solidFill>
                  <a:srgbClr val="FF0000"/>
                </a:solidFill>
                <a:latin typeface="Inconsolata"/>
                <a:cs typeface="Inconsolata"/>
              </a:rPr>
              <a:t>Contenu</a:t>
            </a:r>
            <a:endParaRPr sz="2600" dirty="0">
              <a:solidFill>
                <a:srgbClr val="FF0000"/>
              </a:solidFill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1800225"/>
            <a:ext cx="9305951" cy="488024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10565" lvl="1" indent="-698500">
              <a:lnSpc>
                <a:spcPct val="150000"/>
              </a:lnSpc>
              <a:spcBef>
                <a:spcPts val="1300"/>
              </a:spcBef>
              <a:buAutoNum type="arabicPeriod"/>
              <a:tabLst>
                <a:tab pos="71120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Travailler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en ligne de</a:t>
            </a:r>
            <a:r>
              <a:rPr sz="20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commande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0565" lvl="1" indent="-698500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1200" algn="l"/>
              </a:tabLst>
            </a:pPr>
            <a:r>
              <a:rPr sz="2000" b="1" spc="-10" dirty="0">
                <a:latin typeface="Arial" panose="020B0604020202020204"/>
                <a:cs typeface="Arial" panose="020B0604020202020204"/>
              </a:rPr>
              <a:t>Traitement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 flux de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type texte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avec des</a:t>
            </a:r>
            <a:r>
              <a:rPr sz="20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filtres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000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Gestion élémentaire des</a:t>
            </a:r>
            <a:r>
              <a:rPr sz="20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fichiers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5645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Utilisation des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flux,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des tubes et des</a:t>
            </a:r>
            <a:r>
              <a:rPr sz="20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redirections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AutoNum type="arabicPeriod"/>
              <a:tabLst>
                <a:tab pos="715645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Création, contrôle et interruption des</a:t>
            </a:r>
            <a:r>
              <a:rPr sz="20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processus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5"/>
              </a:spcBef>
              <a:buSzPct val="111000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Modification des priorités des</a:t>
            </a:r>
            <a:r>
              <a:rPr sz="20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processus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000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Recherche dans des fichiers texte avec les expressions</a:t>
            </a:r>
            <a:r>
              <a:rPr sz="2000" b="1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rationnelles</a:t>
            </a:r>
            <a:endParaRPr sz="2000" b="1" dirty="0">
              <a:latin typeface="Arial" panose="020B0604020202020204"/>
              <a:cs typeface="Arial" panose="020B0604020202020204"/>
            </a:endParaRPr>
          </a:p>
          <a:p>
            <a:pPr marL="715010" lvl="1" indent="-702945">
              <a:lnSpc>
                <a:spcPct val="150000"/>
              </a:lnSpc>
              <a:spcBef>
                <a:spcPts val="1200"/>
              </a:spcBef>
              <a:buSzPct val="111000"/>
              <a:buAutoNum type="arabicPeriod"/>
              <a:tabLst>
                <a:tab pos="715645" algn="l"/>
              </a:tabLst>
            </a:pPr>
            <a:r>
              <a:rPr sz="2000" b="1" spc="-5" dirty="0">
                <a:latin typeface="Arial" panose="020B0604020202020204"/>
                <a:cs typeface="Arial" panose="020B0604020202020204"/>
              </a:rPr>
              <a:t>Édition de fichiers texte avec « vi</a:t>
            </a:r>
            <a:r>
              <a:rPr sz="200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»</a:t>
            </a:r>
            <a:endParaRPr sz="2000" b="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276999"/>
          </a:xfrm>
        </p:spPr>
        <p:txBody>
          <a:bodyPr/>
          <a:lstStyle/>
          <a:p>
            <a:fld id="{B6F15528-21DE-4FAA-801E-634DDDAF4B2B}" type="slidenum">
              <a:rPr lang="fr-FR" b="1" smtClean="0">
                <a:solidFill>
                  <a:srgbClr val="002060"/>
                </a:solidFill>
              </a:rPr>
            </a:fld>
            <a:endParaRPr lang="fr-FR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54074"/>
            <a:ext cx="9724390" cy="3740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tr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850">
              <a:latin typeface="Arial" panose="020B0604020202020204"/>
              <a:cs typeface="Arial" panose="020B0604020202020204"/>
            </a:endParaRPr>
          </a:p>
          <a:p>
            <a:pPr marL="234950" indent="-222885">
              <a:lnSpc>
                <a:spcPct val="100000"/>
              </a:lnSpc>
              <a:buSzPct val="95000"/>
              <a:buFont typeface="Wingdings" panose="05000000000000000000"/>
              <a:buChar char=""/>
              <a:tabLst>
                <a:tab pos="2355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Pour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effectuer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des conversions de caractères </a:t>
            </a:r>
            <a:r>
              <a:rPr sz="2200" spc="5" dirty="0">
                <a:latin typeface="Arial" panose="020B0604020202020204"/>
                <a:cs typeface="Arial" panose="020B0604020202020204"/>
              </a:rPr>
              <a:t>(exp: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minuscule/majuscule,</a:t>
            </a:r>
            <a:r>
              <a:rPr sz="2200" spc="1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...)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  <a:tabLst>
                <a:tab pos="3833495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cat file1 | tr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a-z</a:t>
            </a:r>
            <a:r>
              <a:rPr sz="22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A-Z</a:t>
            </a:r>
            <a:r>
              <a:rPr sz="2200" b="1" spc="3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OU</a:t>
            </a:r>
            <a:r>
              <a:rPr sz="2200" b="1" spc="-10" dirty="0">
                <a:latin typeface="Arial" panose="020B0604020202020204"/>
                <a:cs typeface="Arial" panose="020B0604020202020204"/>
              </a:rPr>
              <a:t>	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cat file1 | tr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'[:lower:]'</a:t>
            </a:r>
            <a:r>
              <a:rPr sz="2200" b="1" spc="3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'[:upper:]'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la suppression des accents </a:t>
            </a:r>
            <a:r>
              <a:rPr sz="2200" dirty="0">
                <a:latin typeface="Arial" panose="020B0604020202020204"/>
                <a:cs typeface="Arial" panose="020B0604020202020204"/>
              </a:rPr>
              <a:t>d'un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texte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 marR="958850" indent="457200">
              <a:lnSpc>
                <a:spcPct val="103000"/>
              </a:lnSpc>
              <a:spcBef>
                <a:spcPts val="30"/>
              </a:spcBef>
              <a:tabLst>
                <a:tab pos="1301115" algn="l"/>
                <a:tab pos="1812925" algn="l"/>
                <a:tab pos="3319145" algn="l"/>
                <a:tab pos="3785870" algn="l"/>
                <a:tab pos="4609465" algn="l"/>
              </a:tabLst>
            </a:pPr>
            <a:r>
              <a:rPr sz="20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tr "àçéèêëîïôöùüÂÇÉÈÊËÎÏÔÖÙÜ" "aceeeeiioouuACEEEEIIOOUU" 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Convertir	les	séquences	de	sauts	de lignes en un seul saut de ligne  (ceci supprime les lignes blanches)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tr -s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'\n'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268" y="809625"/>
            <a:ext cx="6510032" cy="4437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0" spc="5" dirty="0" smtClean="0">
                <a:latin typeface="Inconsolata"/>
                <a:cs typeface="Inconsolata"/>
              </a:rPr>
              <a:t>3. </a:t>
            </a:r>
            <a:r>
              <a:rPr sz="2800" b="0" spc="5" dirty="0" err="1" smtClean="0">
                <a:latin typeface="Inconsolata"/>
                <a:cs typeface="Inconsolata"/>
              </a:rPr>
              <a:t>Gestion</a:t>
            </a:r>
            <a:r>
              <a:rPr sz="2800" b="0" spc="5" dirty="0" smtClean="0">
                <a:latin typeface="Inconsolata"/>
                <a:cs typeface="Inconsolata"/>
              </a:rPr>
              <a:t> 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é</a:t>
            </a:r>
            <a:r>
              <a:rPr sz="2800" b="0" spc="5" dirty="0">
                <a:latin typeface="Inconsolata"/>
                <a:cs typeface="Inconsolata"/>
              </a:rPr>
              <a:t>l</a:t>
            </a:r>
            <a:r>
              <a:rPr sz="2800" spc="5" dirty="0">
                <a:latin typeface="Courier New" panose="02070309020205020404"/>
                <a:cs typeface="Courier New" panose="02070309020205020404"/>
              </a:rPr>
              <a:t>é</a:t>
            </a:r>
            <a:r>
              <a:rPr sz="2800" b="0" spc="5" dirty="0">
                <a:latin typeface="Inconsolata"/>
                <a:cs typeface="Inconsolata"/>
              </a:rPr>
              <a:t>mentaire des</a:t>
            </a:r>
            <a:r>
              <a:rPr sz="2800" b="0" spc="30" dirty="0">
                <a:latin typeface="Inconsolata"/>
                <a:cs typeface="Inconsolata"/>
              </a:rPr>
              <a:t> </a:t>
            </a:r>
            <a:r>
              <a:rPr sz="2800" b="0" spc="10" dirty="0" err="1" smtClean="0">
                <a:latin typeface="Inconsolata"/>
                <a:cs typeface="Inconsolata"/>
              </a:rPr>
              <a:t>fichiers</a:t>
            </a:r>
            <a:endParaRPr sz="2800" dirty="0"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2000478"/>
            <a:ext cx="9206230" cy="165798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 marR="5080">
              <a:lnSpc>
                <a:spcPct val="100000"/>
              </a:lnSpc>
              <a:spcBef>
                <a:spcPts val="445"/>
              </a:spcBef>
            </a:pPr>
            <a:r>
              <a:rPr sz="200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d'utiliser les commandes Linux de</a:t>
            </a:r>
            <a:r>
              <a:rPr sz="2000" spc="-21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base  pour gérer les fichiers et les</a:t>
            </a:r>
            <a:r>
              <a:rPr sz="2000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répertoires.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Arial" panose="020B0604020202020204"/>
              <a:cs typeface="Arial" panose="020B0604020202020204"/>
            </a:endParaRPr>
          </a:p>
          <a:p>
            <a:pPr marL="81280">
              <a:lnSpc>
                <a:spcPct val="100000"/>
              </a:lnSpc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et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utilitaires utilisés</a:t>
            </a:r>
            <a:r>
              <a:rPr sz="18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3912870"/>
            <a:ext cx="17840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mkd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i</a:t>
            </a:r>
            <a:r>
              <a:rPr sz="1800" dirty="0">
                <a:latin typeface="Arial" panose="020B0604020202020204"/>
                <a:cs typeface="Arial" panose="020B0604020202020204"/>
              </a:rPr>
              <a:t>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ls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130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rmdir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53257" y="3912870"/>
            <a:ext cx="331025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39065">
              <a:lnSpc>
                <a:spcPct val="100000"/>
              </a:lnSpc>
              <a:spcBef>
                <a:spcPts val="100"/>
              </a:spcBef>
              <a:buChar char="-"/>
              <a:tabLst>
                <a:tab pos="15176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find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mv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rm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51765" indent="-139065">
              <a:lnSpc>
                <a:spcPct val="100000"/>
              </a:lnSpc>
              <a:buChar char="-"/>
              <a:tabLst>
                <a:tab pos="151765" algn="l"/>
              </a:tabLst>
            </a:pPr>
            <a:r>
              <a:rPr sz="1800" spc="-5" dirty="0" smtClean="0">
                <a:latin typeface="Arial" panose="020B0604020202020204"/>
                <a:cs typeface="Arial" panose="020B0604020202020204"/>
              </a:rPr>
              <a:t>touch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54074"/>
            <a:ext cx="800227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Commandes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de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base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10" dirty="0">
                <a:latin typeface="Arial" panose="020B0604020202020204"/>
                <a:cs typeface="Arial" panose="020B0604020202020204"/>
              </a:rPr>
              <a:t>pwd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 chemin absolu du répertoire</a:t>
            </a:r>
            <a:r>
              <a:rPr sz="180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courant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cd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changer de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répertoire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ls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lister le contenu d'un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répertoire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mkdir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créer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un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nouveau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répertoire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rmdir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supprimer un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répertoire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touch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changer les informations de date </a:t>
            </a:r>
            <a:r>
              <a:rPr sz="1800" dirty="0">
                <a:latin typeface="Arial" panose="020B0604020202020204"/>
                <a:cs typeface="Arial" panose="020B0604020202020204"/>
              </a:rPr>
              <a:t>et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de d'heure d'un</a:t>
            </a:r>
            <a:r>
              <a:rPr sz="18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fichier;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créer un fichier vide lorsque le fichier passé en argument n'existe</a:t>
            </a:r>
            <a:r>
              <a:rPr sz="1800" spc="1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pas.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cp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:copier un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mv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Déplacer ou renommer un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rm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supprimer un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fichier.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54074"/>
            <a:ext cx="7583170" cy="59554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Commandes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de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base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mt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contrôle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d’une bande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magnétique.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80340" marR="1097915" indent="-180340">
              <a:lnSpc>
                <a:spcPct val="15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touch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met la date de dernière modification </a:t>
            </a:r>
            <a:r>
              <a:rPr sz="1800" dirty="0">
                <a:latin typeface="Arial" panose="020B0604020202020204"/>
                <a:cs typeface="Arial" panose="020B0604020202020204"/>
              </a:rPr>
              <a:t>à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l’heure actuelle,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pour forcer une sauvegarde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incrémentale.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latin typeface="Arial" panose="020B0604020202020204"/>
                <a:cs typeface="Arial" panose="020B0604020202020204"/>
              </a:rPr>
              <a:t>find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lang="fr-FR" spc="-5" dirty="0" smtClean="0">
                <a:latin typeface="Arial" panose="020B0604020202020204"/>
                <a:cs typeface="Arial" panose="020B0604020202020204"/>
              </a:rPr>
              <a:t>rec</a:t>
            </a:r>
            <a:r>
              <a:rPr lang="fr-FR" sz="1800" spc="-5" dirty="0" smtClean="0">
                <a:latin typeface="Arial" panose="020B0604020202020204"/>
                <a:cs typeface="Arial" panose="020B0604020202020204"/>
              </a:rPr>
              <a:t>herche des fichiers selon des critères</a:t>
            </a: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80340" algn="l"/>
              </a:tabLst>
            </a:pPr>
            <a:endParaRPr lang="fr-FR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tabLst>
                <a:tab pos="180340" algn="l"/>
              </a:tabLst>
            </a:pPr>
            <a:r>
              <a:rPr lang="fr-FR" dirty="0" smtClean="0"/>
              <a:t>   </a:t>
            </a:r>
            <a:r>
              <a:rPr lang="fr-FR" b="1" dirty="0" err="1" smtClean="0"/>
              <a:t>find</a:t>
            </a:r>
            <a:r>
              <a:rPr lang="fr-FR" dirty="0" smtClean="0"/>
              <a:t>  </a:t>
            </a:r>
            <a:r>
              <a:rPr lang="fr-FR" dirty="0"/>
              <a:t>&lt;répertoire de recherche&gt; &lt;critères de recherche&gt;</a:t>
            </a: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pc="-5" dirty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pc="-5" dirty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pc="-5" dirty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1085"/>
              </a:spcBef>
              <a:buFont typeface="Wingdings" panose="05000000000000000000"/>
              <a:buChar char=""/>
              <a:tabLst>
                <a:tab pos="180340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3700" y="657225"/>
            <a:ext cx="93726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b="1" dirty="0" err="1" smtClean="0"/>
              <a:t>find</a:t>
            </a:r>
            <a:endParaRPr lang="fr-FR" b="1" dirty="0" smtClean="0"/>
          </a:p>
          <a:p>
            <a:r>
              <a:rPr lang="fr-FR" sz="2400" dirty="0" smtClean="0"/>
              <a:t>Les </a:t>
            </a:r>
            <a:r>
              <a:rPr lang="fr-FR" sz="2400" dirty="0"/>
              <a:t>critères de recherche sont les suivants :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name</a:t>
            </a:r>
            <a:r>
              <a:rPr lang="fr-FR" sz="2400" dirty="0"/>
              <a:t> recherche sur le nom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-perm recherche sur les droits d'accès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-links recherche sur le nombre de liens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-user recherche sur le propriétaire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-group recherche sur le groupe auquel appartient le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-type recherche sur le type (d=</a:t>
            </a:r>
            <a:r>
              <a:rPr lang="fr-FR" sz="2400" dirty="0" err="1"/>
              <a:t>rép</a:t>
            </a:r>
            <a:r>
              <a:rPr lang="fr-FR" sz="2400" dirty="0"/>
              <a:t>., c=car., f=fichier normal),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-size recherche sur la taille du fichier en nombre de blocs (1 bloc=</a:t>
            </a:r>
            <a:r>
              <a:rPr lang="fr-FR" sz="2400" dirty="0" err="1"/>
              <a:t>512octets</a:t>
            </a:r>
            <a:r>
              <a:rPr lang="fr-FR" sz="2400" dirty="0"/>
              <a:t>),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atime</a:t>
            </a:r>
            <a:r>
              <a:rPr lang="fr-FR" sz="2400" dirty="0"/>
              <a:t> recherche par date de dernier accès en lecture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mtime</a:t>
            </a:r>
            <a:r>
              <a:rPr lang="fr-FR" sz="2400" dirty="0"/>
              <a:t> recherche par date de dernière modification du fichier,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-</a:t>
            </a:r>
            <a:r>
              <a:rPr lang="fr-FR" sz="2400" dirty="0" err="1"/>
              <a:t>ctime</a:t>
            </a:r>
            <a:r>
              <a:rPr lang="fr-FR" sz="2400" dirty="0"/>
              <a:t> recherche par date de création du fichier</a:t>
            </a:r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393700" y="352425"/>
            <a:ext cx="93726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err="1" smtClean="0"/>
              <a:t>find</a:t>
            </a:r>
            <a:endParaRPr lang="fr-FR" sz="1600" b="1" dirty="0" smtClean="0"/>
          </a:p>
          <a:p>
            <a:r>
              <a:rPr lang="fr-FR" sz="2400" dirty="0"/>
              <a:t>On peut combiner les critères avec des opérateurs logiques : </a:t>
            </a:r>
            <a:endParaRPr lang="fr-FR" sz="2400" dirty="0" smtClean="0"/>
          </a:p>
          <a:p>
            <a:endParaRPr lang="fr-FR" sz="2400" dirty="0"/>
          </a:p>
          <a:p>
            <a:r>
              <a:rPr lang="fr-FR" sz="2400" dirty="0" smtClean="0"/>
              <a:t>● </a:t>
            </a:r>
            <a:r>
              <a:rPr lang="fr-FR" sz="2400" dirty="0" err="1"/>
              <a:t>critère1</a:t>
            </a:r>
            <a:r>
              <a:rPr lang="fr-FR" sz="2400" dirty="0"/>
              <a:t> </a:t>
            </a:r>
            <a:r>
              <a:rPr lang="fr-FR" sz="2400" dirty="0" err="1"/>
              <a:t>critère2</a:t>
            </a:r>
            <a:r>
              <a:rPr lang="fr-FR" sz="2400" dirty="0"/>
              <a:t> ou </a:t>
            </a:r>
            <a:r>
              <a:rPr lang="fr-FR" sz="2400" dirty="0" err="1"/>
              <a:t>critère1</a:t>
            </a:r>
            <a:r>
              <a:rPr lang="fr-FR" sz="2400" dirty="0"/>
              <a:t> -a </a:t>
            </a:r>
            <a:r>
              <a:rPr lang="fr-FR" sz="2400" dirty="0" err="1"/>
              <a:t>critère2</a:t>
            </a:r>
            <a:r>
              <a:rPr lang="fr-FR" sz="2400" dirty="0"/>
              <a:t> correspond au et logique,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!critère non logique,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\ (</a:t>
            </a:r>
            <a:r>
              <a:rPr lang="fr-FR" sz="2400" dirty="0" err="1"/>
              <a:t>critère1</a:t>
            </a:r>
            <a:r>
              <a:rPr lang="fr-FR" sz="2400" dirty="0"/>
              <a:t> -o </a:t>
            </a:r>
            <a:r>
              <a:rPr lang="fr-FR" sz="2400" dirty="0" err="1"/>
              <a:t>critère2</a:t>
            </a:r>
            <a:r>
              <a:rPr lang="fr-FR" sz="2400" dirty="0"/>
              <a:t>\) ou </a:t>
            </a:r>
            <a:r>
              <a:rPr lang="fr-FR" sz="2400" dirty="0" smtClean="0"/>
              <a:t>logique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/>
              <a:t>La commande </a:t>
            </a:r>
            <a:r>
              <a:rPr lang="fr-FR" sz="2400" b="1" dirty="0" err="1"/>
              <a:t>find</a:t>
            </a:r>
            <a:r>
              <a:rPr lang="fr-FR" sz="2400" dirty="0"/>
              <a:t> doit être utilisé avec l'option </a:t>
            </a:r>
            <a:r>
              <a:rPr lang="fr-FR" sz="2400" b="1" dirty="0"/>
              <a:t>-</a:t>
            </a:r>
            <a:r>
              <a:rPr lang="fr-FR" sz="2400" b="1" dirty="0" err="1"/>
              <a:t>print</a:t>
            </a:r>
            <a:r>
              <a:rPr lang="fr-FR" sz="2400" dirty="0"/>
              <a:t>. Sans l'utilisation de cette option, même en cas de réussite dans la recherche, </a:t>
            </a:r>
            <a:r>
              <a:rPr lang="fr-FR" sz="2400" b="1" dirty="0" err="1"/>
              <a:t>find</a:t>
            </a:r>
            <a:r>
              <a:rPr lang="fr-FR" sz="2400" b="1" dirty="0"/>
              <a:t> </a:t>
            </a:r>
            <a:r>
              <a:rPr lang="fr-FR" sz="2400" dirty="0"/>
              <a:t>n'affiche rien à la sortie standard</a:t>
            </a:r>
            <a:endParaRPr lang="fr-FR" sz="2400" dirty="0"/>
          </a:p>
          <a:p>
            <a:r>
              <a:rPr lang="fr-F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Exemples:</a:t>
            </a:r>
            <a:endParaRPr lang="fr-F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dirty="0" smtClean="0"/>
              <a:t>-Rechercher </a:t>
            </a:r>
            <a:r>
              <a:rPr lang="fr-FR" sz="2400" dirty="0"/>
              <a:t>un fichier dont le nom contient la chaîne de caractères toto à partir du répertoire /</a:t>
            </a:r>
            <a:r>
              <a:rPr lang="fr-FR" sz="2400" dirty="0" err="1" smtClean="0"/>
              <a:t>usr</a:t>
            </a:r>
            <a:r>
              <a:rPr lang="fr-FR" sz="2400" dirty="0"/>
              <a:t>:    </a:t>
            </a:r>
            <a:r>
              <a:rPr lang="fr-FR" sz="2400" dirty="0" err="1">
                <a:solidFill>
                  <a:srgbClr val="0000FF"/>
                </a:solidFill>
              </a:rPr>
              <a:t>find</a:t>
            </a:r>
            <a:r>
              <a:rPr lang="fr-FR" sz="2400" dirty="0">
                <a:solidFill>
                  <a:srgbClr val="0000FF"/>
                </a:solidFill>
              </a:rPr>
              <a:t> /</a:t>
            </a:r>
            <a:r>
              <a:rPr lang="fr-FR" sz="2400" dirty="0" err="1">
                <a:solidFill>
                  <a:srgbClr val="0000FF"/>
                </a:solidFill>
              </a:rPr>
              <a:t>usr</a:t>
            </a:r>
            <a:r>
              <a:rPr lang="fr-FR" sz="2400" dirty="0">
                <a:solidFill>
                  <a:srgbClr val="0000FF"/>
                </a:solidFill>
              </a:rPr>
              <a:t> -</a:t>
            </a:r>
            <a:r>
              <a:rPr lang="fr-FR" sz="2400" dirty="0" err="1">
                <a:solidFill>
                  <a:srgbClr val="0000FF"/>
                </a:solidFill>
              </a:rPr>
              <a:t>name</a:t>
            </a:r>
            <a:r>
              <a:rPr lang="fr-FR" sz="2400" dirty="0">
                <a:solidFill>
                  <a:srgbClr val="0000FF"/>
                </a:solidFill>
              </a:rPr>
              <a:t> </a:t>
            </a:r>
            <a:r>
              <a:rPr lang="fr-FR" sz="2400" dirty="0" smtClean="0">
                <a:solidFill>
                  <a:srgbClr val="0000FF"/>
                </a:solidFill>
              </a:rPr>
              <a:t>toto </a:t>
            </a:r>
            <a:r>
              <a:rPr lang="en-US" sz="2400" dirty="0">
                <a:solidFill>
                  <a:srgbClr val="0000FF"/>
                </a:solidFill>
              </a:rPr>
              <a:t>-print </a:t>
            </a:r>
            <a:endParaRPr lang="fr-FR" sz="2400" dirty="0">
              <a:solidFill>
                <a:srgbClr val="0000FF"/>
              </a:solidFill>
            </a:endParaRPr>
          </a:p>
          <a:p>
            <a:r>
              <a:rPr lang="fr-FR" sz="2400" dirty="0" smtClean="0"/>
              <a:t>-Rechercher tous </a:t>
            </a:r>
            <a:r>
              <a:rPr lang="fr-FR" sz="2400" dirty="0"/>
              <a:t>les fichiers se terminant par .c dans le répertoire /</a:t>
            </a:r>
            <a:r>
              <a:rPr lang="fr-FR" sz="2400" dirty="0" err="1" smtClean="0"/>
              <a:t>usr</a:t>
            </a:r>
            <a:r>
              <a:rPr lang="fr-FR" sz="2400" dirty="0" smtClean="0"/>
              <a:t>   :</a:t>
            </a:r>
            <a:endParaRPr lang="fr-FR" sz="2400" dirty="0" smtClean="0"/>
          </a:p>
          <a:p>
            <a:r>
              <a:rPr lang="en-US" sz="2400" dirty="0">
                <a:solidFill>
                  <a:srgbClr val="0000FF"/>
                </a:solidFill>
              </a:rPr>
              <a:t>find /</a:t>
            </a:r>
            <a:r>
              <a:rPr lang="en-US" sz="2400" dirty="0" err="1">
                <a:solidFill>
                  <a:srgbClr val="0000FF"/>
                </a:solidFill>
              </a:rPr>
              <a:t>usr</a:t>
            </a:r>
            <a:r>
              <a:rPr lang="en-US" sz="2400" dirty="0">
                <a:solidFill>
                  <a:srgbClr val="0000FF"/>
                </a:solidFill>
              </a:rPr>
              <a:t> -name " *.c " -print </a:t>
            </a:r>
            <a:endParaRPr lang="fr-FR" sz="2400" dirty="0" smtClean="0">
              <a:solidFill>
                <a:srgbClr val="0000FF"/>
              </a:solidFill>
            </a:endParaRPr>
          </a:p>
          <a:p>
            <a:r>
              <a:rPr lang="fr-FR" sz="2400" dirty="0" smtClean="0"/>
              <a:t>-Les fichiers </a:t>
            </a:r>
            <a:r>
              <a:rPr lang="fr-FR" sz="2400" dirty="0"/>
              <a:t>modifiés dans les 3 derniers jours dans toute l'arborescence (/): </a:t>
            </a:r>
            <a:r>
              <a:rPr lang="fr-FR" sz="2400" dirty="0" smtClean="0"/>
              <a:t>    </a:t>
            </a:r>
            <a:r>
              <a:rPr lang="fr-FR" sz="2400" dirty="0" err="1" smtClean="0">
                <a:solidFill>
                  <a:srgbClr val="0000FF"/>
                </a:solidFill>
              </a:rPr>
              <a:t>find</a:t>
            </a:r>
            <a:r>
              <a:rPr lang="fr-FR" sz="2400" dirty="0" smtClean="0">
                <a:solidFill>
                  <a:srgbClr val="0000FF"/>
                </a:solidFill>
              </a:rPr>
              <a:t> </a:t>
            </a:r>
            <a:r>
              <a:rPr lang="fr-FR" sz="2400" dirty="0">
                <a:solidFill>
                  <a:srgbClr val="0000FF"/>
                </a:solidFill>
              </a:rPr>
              <a:t>/ -</a:t>
            </a:r>
            <a:r>
              <a:rPr lang="fr-FR" sz="2400" dirty="0" err="1">
                <a:solidFill>
                  <a:srgbClr val="0000FF"/>
                </a:solidFill>
              </a:rPr>
              <a:t>mtime</a:t>
            </a:r>
            <a:r>
              <a:rPr lang="fr-FR" sz="2400" dirty="0">
                <a:solidFill>
                  <a:srgbClr val="0000FF"/>
                </a:solidFill>
              </a:rPr>
              <a:t> 3 -</a:t>
            </a:r>
            <a:r>
              <a:rPr lang="fr-FR" sz="2400" dirty="0" err="1">
                <a:solidFill>
                  <a:srgbClr val="0000FF"/>
                </a:solidFill>
              </a:rPr>
              <a:t>print</a:t>
            </a:r>
            <a:endParaRPr lang="fr-FR" sz="2400" dirty="0">
              <a:solidFill>
                <a:srgbClr val="0000FF"/>
              </a:solidFill>
            </a:endParaRPr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33425"/>
            <a:ext cx="8748777" cy="44435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800" dirty="0" smtClean="0"/>
              <a:t>4.</a:t>
            </a:r>
            <a:r>
              <a:rPr sz="2800" dirty="0" err="1" smtClean="0"/>
              <a:t>Utilisation</a:t>
            </a:r>
            <a:r>
              <a:rPr sz="2800" dirty="0" smtClean="0"/>
              <a:t> </a:t>
            </a:r>
            <a:r>
              <a:rPr sz="2800" dirty="0"/>
              <a:t>des flux, des tubes et des</a:t>
            </a:r>
            <a:r>
              <a:rPr sz="2800" spc="-180" dirty="0"/>
              <a:t> </a:t>
            </a:r>
            <a:r>
              <a:rPr sz="2800" dirty="0"/>
              <a:t>redirections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209804" y="1862514"/>
            <a:ext cx="9829800" cy="254813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:</a:t>
            </a:r>
            <a:endParaRPr lang="fr-FR" sz="2000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en mesure de rediriger des </a:t>
            </a:r>
            <a:r>
              <a:rPr sz="1800" dirty="0">
                <a:latin typeface="Arial" panose="020B0604020202020204"/>
                <a:cs typeface="Arial" panose="020B0604020202020204"/>
              </a:rPr>
              <a:t>flux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et de les associer pour</a:t>
            </a:r>
            <a:r>
              <a:rPr sz="1800" spc="204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traiter</a:t>
            </a:r>
            <a:r>
              <a:rPr lang="fr-FR" sz="18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 err="1" smtClean="0">
                <a:latin typeface="Arial" panose="020B0604020202020204"/>
                <a:cs typeface="Arial" panose="020B0604020202020204"/>
              </a:rPr>
              <a:t>efficacement</a:t>
            </a:r>
            <a:r>
              <a:rPr sz="1800" spc="-1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des données</a:t>
            </a:r>
            <a:r>
              <a:rPr sz="18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textuelles.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39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tee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xargs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54074"/>
            <a:ext cx="9200515" cy="293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Les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tubes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L="234950" indent="-222885">
              <a:lnSpc>
                <a:spcPct val="100000"/>
              </a:lnSpc>
              <a:spcBef>
                <a:spcPts val="5"/>
              </a:spcBef>
              <a:buSzPct val="95000"/>
              <a:buFont typeface="Wingdings" panose="05000000000000000000"/>
              <a:buChar char=""/>
              <a:tabLst>
                <a:tab pos="235585" algn="l"/>
              </a:tabLst>
            </a:pP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Les tubes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Unix permettent de combiner des commandes en les</a:t>
            </a:r>
            <a:r>
              <a:rPr sz="2200" spc="229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utilisant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comme des briques indépendamment de </a:t>
            </a:r>
            <a:r>
              <a:rPr sz="2200" dirty="0">
                <a:latin typeface="Arial" panose="020B0604020202020204"/>
                <a:cs typeface="Arial" panose="020B0604020202020204"/>
              </a:rPr>
              <a:t>leur</a:t>
            </a:r>
            <a:r>
              <a:rPr sz="22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provenance.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234950" indent="-222885">
              <a:lnSpc>
                <a:spcPts val="2590"/>
              </a:lnSpc>
              <a:buSzPct val="95000"/>
              <a:buFont typeface="Wingdings" panose="05000000000000000000"/>
              <a:buChar char=""/>
              <a:tabLst>
                <a:tab pos="2355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TROIS types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d'entèes/sorties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ts val="2590"/>
              </a:lnSpc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Entrée standard </a:t>
            </a:r>
            <a:r>
              <a:rPr sz="2200" dirty="0">
                <a:latin typeface="Arial" panose="020B0604020202020204"/>
                <a:cs typeface="Arial" panose="020B0604020202020204"/>
              </a:rPr>
              <a:t>(</a:t>
            </a:r>
            <a:r>
              <a:rPr sz="2200" b="1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stdin</a:t>
            </a:r>
            <a:r>
              <a:rPr sz="2200" dirty="0">
                <a:latin typeface="Arial" panose="020B0604020202020204"/>
                <a:cs typeface="Arial" panose="020B0604020202020204"/>
              </a:rPr>
              <a:t>)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Descripteur</a:t>
            </a:r>
            <a:r>
              <a:rPr sz="22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0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ct val="100000"/>
              </a:lnSpc>
              <a:spcBef>
                <a:spcPts val="85"/>
              </a:spcBef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Sortie standard </a:t>
            </a:r>
            <a:r>
              <a:rPr sz="2200" dirty="0">
                <a:latin typeface="Arial" panose="020B0604020202020204"/>
                <a:cs typeface="Arial" panose="020B0604020202020204"/>
              </a:rPr>
              <a:t>(</a:t>
            </a:r>
            <a:r>
              <a:rPr sz="2200" b="1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stdout</a:t>
            </a:r>
            <a:r>
              <a:rPr sz="2200" dirty="0">
                <a:latin typeface="Arial" panose="020B0604020202020204"/>
                <a:cs typeface="Arial" panose="020B0604020202020204"/>
              </a:rPr>
              <a:t>)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Descripteur</a:t>
            </a:r>
            <a:r>
              <a:rPr sz="22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1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ct val="100000"/>
              </a:lnSpc>
              <a:spcBef>
                <a:spcPts val="70"/>
              </a:spcBef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Sortie d'erreur standard (</a:t>
            </a: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stderr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) : </a:t>
            </a:r>
            <a:r>
              <a:rPr sz="2200" dirty="0">
                <a:latin typeface="Arial" panose="020B0604020202020204"/>
                <a:cs typeface="Arial" panose="020B0604020202020204"/>
              </a:rPr>
              <a:t>Descripteur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2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54074"/>
            <a:ext cx="128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Redirection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90486" y="2559050"/>
          <a:ext cx="8643620" cy="36067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1810"/>
                <a:gridCol w="432181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Fonction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de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redirection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Syntaxe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stdout vers</a:t>
                      </a:r>
                      <a:r>
                        <a:rPr sz="1800" spc="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$ cmd &gt; file ou $ cmd 1&gt;</a:t>
                      </a:r>
                      <a:r>
                        <a:rPr sz="18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stderr vers</a:t>
                      </a:r>
                      <a:r>
                        <a:rPr sz="1800" spc="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$ cmd 2&gt;</a:t>
                      </a:r>
                      <a:r>
                        <a:rPr sz="1800" spc="-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stdout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et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stderr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vers</a:t>
                      </a:r>
                      <a:r>
                        <a:rPr sz="1800" spc="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&gt;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2&gt;&amp;1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stdout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vers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file1 et stderr</a:t>
                      </a:r>
                      <a:r>
                        <a:rPr sz="1800" spc="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vers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r>
                        <a:rPr sz="1800" spc="-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&gt;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file1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2&gt;file2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Recevoir stdinà partie de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$cmd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&lt;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Ajouter stdouàt la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fin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du</a:t>
                      </a:r>
                      <a:r>
                        <a:rPr sz="18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&gt;&gt;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 ou 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1&gt;&gt;</a:t>
                      </a:r>
                      <a:r>
                        <a:rPr sz="1800" spc="-4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stderrà la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fin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du</a:t>
                      </a:r>
                      <a:r>
                        <a:rPr sz="1800" spc="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2&gt;&gt;</a:t>
                      </a:r>
                      <a:r>
                        <a:rPr sz="1800" spc="-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Envoyer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stdout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et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stderàr l a fin du</a:t>
                      </a:r>
                      <a:r>
                        <a:rPr sz="1800" spc="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$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cmd &gt;&gt;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file</a:t>
                      </a:r>
                      <a:r>
                        <a:rPr sz="1800" spc="-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2&gt;&amp;1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89634"/>
            <a:ext cx="9505950" cy="486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Les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tubes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(pipe)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Arial" panose="020B0604020202020204"/>
              <a:cs typeface="Arial" panose="020B0604020202020204"/>
            </a:endParaRPr>
          </a:p>
          <a:p>
            <a:pPr marL="311150" indent="-299085">
              <a:lnSpc>
                <a:spcPct val="100000"/>
              </a:lnSpc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La sortie d'une commande devient l'entrée d'une</a:t>
            </a:r>
            <a:r>
              <a:rPr sz="22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autre.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8900" marR="5080" indent="-76200">
              <a:lnSpc>
                <a:spcPct val="100000"/>
              </a:lnSpc>
              <a:buFont typeface="Wingdings" panose="05000000000000000000"/>
              <a:buChar char=""/>
              <a:tabLst>
                <a:tab pos="307340" algn="l"/>
              </a:tabLst>
            </a:pPr>
            <a:r>
              <a:rPr sz="2200" spc="-20" dirty="0">
                <a:latin typeface="Arial" panose="020B0604020202020204"/>
                <a:cs typeface="Arial" panose="020B0604020202020204"/>
              </a:rPr>
              <a:t>Tubes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et redirections peuvent être combinées sur une ligne de commande  selon les résultats qu'on veut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obtenir.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216535" indent="-204470">
              <a:lnSpc>
                <a:spcPts val="2590"/>
              </a:lnSpc>
              <a:buFont typeface="Wingdings" panose="05000000000000000000"/>
              <a:buChar char=""/>
              <a:tabLst>
                <a:tab pos="2171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Pipe stdout de cmd1 vers cmd2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cmd1 |</a:t>
            </a:r>
            <a:r>
              <a:rPr sz="22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cmd2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16535" indent="-204470">
              <a:lnSpc>
                <a:spcPts val="2590"/>
              </a:lnSpc>
              <a:spcBef>
                <a:spcPts val="180"/>
              </a:spcBef>
              <a:buFont typeface="Wingdings" panose="05000000000000000000"/>
              <a:buChar char=""/>
              <a:tabLst>
                <a:tab pos="2171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Pipe stdout et stderr de cmd1 vers</a:t>
            </a:r>
            <a:r>
              <a:rPr sz="22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cmd2.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cmd1 2&gt;&amp;1 |</a:t>
            </a:r>
            <a:r>
              <a:rPr sz="2200" b="1" spc="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cmd2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01930" marR="146050" indent="-201930">
              <a:lnSpc>
                <a:spcPct val="100000"/>
              </a:lnSpc>
              <a:spcBef>
                <a:spcPts val="170"/>
              </a:spcBef>
              <a:buFont typeface="Wingdings" panose="05000000000000000000"/>
              <a:buChar char=""/>
              <a:tabLst>
                <a:tab pos="201930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les 6 premières lignes du fichier </a:t>
            </a:r>
            <a:r>
              <a:rPr sz="2200" dirty="0">
                <a:latin typeface="Arial" panose="020B0604020202020204"/>
                <a:cs typeface="Arial" panose="020B0604020202020204"/>
              </a:rPr>
              <a:t>/etc/passwdune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fois ce fichier trié  par ordre</a:t>
            </a:r>
            <a:r>
              <a:rPr sz="22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alphabétique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45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| head</a:t>
            </a:r>
            <a:r>
              <a:rPr sz="2200" b="1" spc="4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-6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216535" indent="-204470">
              <a:lnSpc>
                <a:spcPct val="100000"/>
              </a:lnSpc>
              <a:spcBef>
                <a:spcPts val="180"/>
              </a:spcBef>
              <a:buFont typeface="Wingdings" panose="05000000000000000000"/>
              <a:buChar char=""/>
              <a:tabLst>
                <a:tab pos="2171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La commande tee permet de dupliquer le flux de données en sortie</a:t>
            </a:r>
            <a:r>
              <a:rPr sz="2200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sort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/etc/passwd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| tee res1 | head</a:t>
            </a:r>
            <a:r>
              <a:rPr sz="2200" b="1" spc="7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-6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804" y="1775053"/>
            <a:ext cx="9632696" cy="4773102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:</a:t>
            </a:r>
            <a:endParaRPr lang="fr-FR" sz="2000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fr-FR" sz="2000" dirty="0" smtClean="0">
                <a:latin typeface="Arial" panose="020B0604020202020204"/>
                <a:cs typeface="Arial" panose="020B0604020202020204"/>
              </a:rPr>
              <a:t>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tre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d'interagir avec des</a:t>
            </a:r>
            <a:r>
              <a:rPr sz="2000" spc="-2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shells  et des commandes à partir de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la </a:t>
            </a:r>
            <a:r>
              <a:rPr sz="2000" dirty="0">
                <a:latin typeface="Arial" panose="020B0604020202020204"/>
                <a:cs typeface="Arial" panose="020B0604020202020204"/>
              </a:rPr>
              <a:t>ligne de</a:t>
            </a:r>
            <a:r>
              <a:rPr sz="2000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commande.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b="1" spc="-25" dirty="0" smtClean="0">
                <a:latin typeface="Arial" panose="020B0604020202020204"/>
                <a:cs typeface="Arial" panose="020B0604020202020204"/>
              </a:rPr>
              <a:t>Termes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39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bash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echo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env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man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export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20" dirty="0">
                <a:latin typeface="Arial" panose="020B0604020202020204"/>
                <a:cs typeface="Arial" panose="020B0604020202020204"/>
              </a:rPr>
              <a:t>pwd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lang="fr-FR" spc="-5" dirty="0">
                <a:latin typeface="Arial" panose="020B0604020202020204"/>
                <a:cs typeface="Arial" panose="020B0604020202020204"/>
              </a:rPr>
              <a:t>s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et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unset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uname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history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.bash_history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5"/>
          <p:cNvSpPr txBox="1">
            <a:spLocks noGrp="1"/>
          </p:cNvSpPr>
          <p:nvPr>
            <p:ph type="title"/>
          </p:nvPr>
        </p:nvSpPr>
        <p:spPr>
          <a:xfrm>
            <a:off x="416052" y="657225"/>
            <a:ext cx="9220199" cy="65530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222250" rIns="0" bIns="0" rtlCol="0" anchor="t">
            <a:spAutoFit/>
          </a:bodyPr>
          <a:lstStyle/>
          <a:p>
            <a:pPr marL="73660">
              <a:lnSpc>
                <a:spcPct val="100000"/>
              </a:lnSpc>
              <a:spcBef>
                <a:spcPts val="1750"/>
              </a:spcBef>
            </a:pPr>
            <a:r>
              <a:rPr sz="2800" dirty="0" smtClean="0">
                <a:latin typeface="Arial" panose="020B0604020202020204"/>
                <a:cs typeface="Arial" panose="020B0604020202020204"/>
              </a:rPr>
              <a:t>1</a:t>
            </a:r>
            <a:r>
              <a:rPr lang="fr-FR" sz="2800" dirty="0" smtClean="0">
                <a:latin typeface="Arial" panose="020B0604020202020204"/>
                <a:cs typeface="Arial" panose="020B0604020202020204"/>
              </a:rPr>
              <a:t>.</a:t>
            </a:r>
            <a:r>
              <a:rPr sz="28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800" spc="-15" dirty="0" err="1" smtClean="0">
                <a:latin typeface="Arial" panose="020B0604020202020204"/>
                <a:cs typeface="Arial" panose="020B0604020202020204"/>
              </a:rPr>
              <a:t>Travailler</a:t>
            </a:r>
            <a:r>
              <a:rPr sz="2800" spc="-1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800" dirty="0" smtClean="0">
                <a:latin typeface="Arial" panose="020B0604020202020204"/>
                <a:cs typeface="Arial" panose="020B0604020202020204"/>
              </a:rPr>
              <a:t>en </a:t>
            </a:r>
            <a:r>
              <a:rPr sz="2800" dirty="0" err="1" smtClean="0">
                <a:latin typeface="Arial" panose="020B0604020202020204"/>
                <a:cs typeface="Arial" panose="020B0604020202020204"/>
              </a:rPr>
              <a:t>ligne</a:t>
            </a:r>
            <a:r>
              <a:rPr sz="2800" dirty="0" smtClean="0">
                <a:latin typeface="Arial" panose="020B0604020202020204"/>
                <a:cs typeface="Arial" panose="020B0604020202020204"/>
              </a:rPr>
              <a:t> de</a:t>
            </a:r>
            <a:r>
              <a:rPr sz="2800" spc="-18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800" dirty="0" err="1" smtClean="0">
                <a:latin typeface="Arial" panose="020B0604020202020204"/>
                <a:cs typeface="Arial" panose="020B0604020202020204"/>
              </a:rPr>
              <a:t>commande</a:t>
            </a:r>
            <a:endParaRPr sz="2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38199"/>
            <a:ext cx="5623560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La commande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tee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255270" indent="-243205">
              <a:lnSpc>
                <a:spcPct val="100000"/>
              </a:lnSpc>
              <a:spcBef>
                <a:spcPts val="5"/>
              </a:spcBef>
              <a:buSzPct val="96000"/>
              <a:buFont typeface="Wingdings" panose="05000000000000000000"/>
              <a:buChar char=""/>
              <a:tabLst>
                <a:tab pos="255270" algn="l"/>
              </a:tabLst>
            </a:pPr>
            <a:r>
              <a:rPr sz="2400" spc="-5" dirty="0">
                <a:latin typeface="Arial" panose="020B0604020202020204"/>
                <a:cs typeface="Arial" panose="020B0604020202020204"/>
              </a:rPr>
              <a:t>permet de dupliquer le </a:t>
            </a:r>
            <a:r>
              <a:rPr sz="2400" dirty="0">
                <a:latin typeface="Arial" panose="020B0604020202020204"/>
                <a:cs typeface="Arial" panose="020B0604020202020204"/>
              </a:rPr>
              <a:t>flux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de</a:t>
            </a:r>
            <a:r>
              <a:rPr sz="24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données.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8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 marR="44894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18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cat </a:t>
            </a: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/etc/passwd </a:t>
            </a:r>
            <a:r>
              <a:rPr sz="18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| cut -d: -f1 | tee </a:t>
            </a: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users </a:t>
            </a:r>
            <a:r>
              <a:rPr sz="18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1800" spc="-2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wc </a:t>
            </a: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-l  </a:t>
            </a:r>
            <a:r>
              <a:rPr sz="1800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65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469900" marR="4029710">
              <a:lnSpc>
                <a:spcPct val="100000"/>
              </a:lnSpc>
            </a:pP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$ </a:t>
            </a:r>
            <a:r>
              <a:rPr sz="180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1800" spc="-8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users  root  </a:t>
            </a:r>
            <a:r>
              <a:rPr sz="1800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nobody  nobodyV  </a:t>
            </a:r>
            <a:r>
              <a:rPr sz="1800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daemon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38199"/>
            <a:ext cx="2233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La commande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xargs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9804" y="2377516"/>
            <a:ext cx="8598535" cy="225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indent="-29908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Permet de passer en arguments de la commande cmd2, le</a:t>
            </a:r>
            <a:r>
              <a:rPr sz="2200" spc="2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résultat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de la commande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cmd1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cmd1 </a:t>
            </a:r>
            <a:r>
              <a:rPr sz="1800" b="1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| </a:t>
            </a: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xargs</a:t>
            </a:r>
            <a:r>
              <a:rPr sz="1800" b="1" spc="-20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cmd2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Exemples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$ find /tmp -name core </a:t>
            </a:r>
            <a:r>
              <a:rPr sz="2200" b="1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-type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f -print | xargs /bin/rm</a:t>
            </a:r>
            <a:r>
              <a:rPr sz="2200" b="1" spc="22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-f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$ find /etc/ -name *.conf | xargs grep</a:t>
            </a:r>
            <a:r>
              <a:rPr sz="2200" b="1" spc="12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'Linux'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09625"/>
            <a:ext cx="8864600" cy="382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400" dirty="0" smtClean="0"/>
              <a:t>5.</a:t>
            </a:r>
            <a:r>
              <a:rPr sz="2400" dirty="0" err="1" smtClean="0"/>
              <a:t>Création</a:t>
            </a:r>
            <a:r>
              <a:rPr sz="2400" dirty="0"/>
              <a:t>, contrôle et interruption des</a:t>
            </a:r>
            <a:r>
              <a:rPr sz="2400" spc="-170" dirty="0"/>
              <a:t> </a:t>
            </a:r>
            <a:r>
              <a:rPr sz="2400" dirty="0"/>
              <a:t>processus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101904" y="2188210"/>
            <a:ext cx="8736965" cy="428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: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469900" marR="5080">
              <a:lnSpc>
                <a:spcPct val="100000"/>
              </a:lnSpc>
            </a:pPr>
            <a:r>
              <a:rPr sz="200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d'effectuer </a:t>
            </a:r>
            <a:r>
              <a:rPr sz="2000" dirty="0">
                <a:latin typeface="Arial" panose="020B0604020202020204"/>
                <a:cs typeface="Arial" panose="020B0604020202020204"/>
              </a:rPr>
              <a:t>une gestion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élémentaire  des</a:t>
            </a:r>
            <a:r>
              <a:rPr sz="20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processus.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lang="fr-FR" sz="1800" dirty="0" smtClean="0">
                <a:latin typeface="Arial" panose="020B0604020202020204"/>
                <a:cs typeface="Arial" panose="020B0604020202020204"/>
              </a:rPr>
              <a:t>Ps</a:t>
            </a:r>
            <a:endParaRPr lang="fr-FR" sz="1800" dirty="0" smtClean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lang="fr-FR" dirty="0" smtClean="0">
                <a:latin typeface="Arial" panose="020B0604020202020204"/>
                <a:cs typeface="Arial" panose="020B0604020202020204"/>
              </a:rPr>
              <a:t>top</a:t>
            </a:r>
            <a:endParaRPr lang="fr-FR" sz="1800" dirty="0" smtClean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dirty="0" smtClean="0">
                <a:latin typeface="Arial" panose="020B0604020202020204"/>
                <a:cs typeface="Arial" panose="020B0604020202020204"/>
              </a:rPr>
              <a:t>&amp;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bg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fg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jobs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kill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nohup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buFont typeface="Wingdings" panose="05000000000000000000"/>
              <a:buChar char=""/>
              <a:tabLst>
                <a:tab pos="637540" algn="l"/>
              </a:tabLst>
            </a:pPr>
            <a:r>
              <a:rPr lang="fr-FR" sz="1800" spc="-5" dirty="0" smtClean="0">
                <a:latin typeface="Arial" panose="020B0604020202020204"/>
                <a:cs typeface="Arial" panose="020B0604020202020204"/>
              </a:rPr>
              <a:t>K</a:t>
            </a:r>
            <a:r>
              <a:rPr sz="1800" spc="-5" dirty="0" err="1" smtClean="0">
                <a:latin typeface="Arial" panose="020B0604020202020204"/>
                <a:cs typeface="Arial" panose="020B0604020202020204"/>
              </a:rPr>
              <a:t>illall</a:t>
            </a: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tabLst>
                <a:tab pos="637540" algn="l"/>
              </a:tabLst>
            </a:pPr>
            <a:endParaRPr lang="fr-FR" sz="1800" spc="-5" dirty="0" smtClean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tabLst>
                <a:tab pos="637540" algn="l"/>
              </a:tabLst>
            </a:pP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54074"/>
            <a:ext cx="7987030" cy="362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Processus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Unix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?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L="311150" indent="-29908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Un programme en cours d'exécution qui utilise les</a:t>
            </a:r>
            <a:r>
              <a:rPr sz="22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ressources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88900">
              <a:lnSpc>
                <a:spcPct val="10000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de la mémoire +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processeur.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 panose="020B0604020202020204"/>
              <a:cs typeface="Arial" panose="020B0604020202020204"/>
            </a:endParaRPr>
          </a:p>
          <a:p>
            <a:pPr marL="311150" indent="-299085">
              <a:lnSpc>
                <a:spcPts val="2590"/>
              </a:lnSpc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Quelques informations relatives à un processus</a:t>
            </a:r>
            <a:r>
              <a:rPr sz="22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ts val="2590"/>
              </a:lnSpc>
              <a:buClr>
                <a:srgbClr val="000000"/>
              </a:buClr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PID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Process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97535" lvl="1" indent="-128270">
              <a:lnSpc>
                <a:spcPct val="100000"/>
              </a:lnSpc>
              <a:spcBef>
                <a:spcPts val="85"/>
              </a:spcBef>
              <a:buSzPct val="95000"/>
              <a:buFont typeface="Wingdings" panose="05000000000000000000"/>
              <a:buChar char=""/>
              <a:tabLst>
                <a:tab pos="598170" algn="l"/>
              </a:tabLst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PPID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 Parent Process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ID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98170" lvl="1" indent="-128905">
              <a:lnSpc>
                <a:spcPct val="100000"/>
              </a:lnSpc>
              <a:spcBef>
                <a:spcPts val="70"/>
              </a:spcBef>
              <a:buSzPct val="95000"/>
              <a:buFont typeface="Wingdings" panose="05000000000000000000"/>
              <a:buChar char=""/>
              <a:tabLst>
                <a:tab pos="598805" algn="l"/>
                <a:tab pos="275653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User ID</a:t>
            </a:r>
            <a:r>
              <a:rPr sz="22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UID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)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et	Group ID (</a:t>
            </a: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GID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) : 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Ayant </a:t>
            </a:r>
            <a:r>
              <a:rPr sz="2200" dirty="0">
                <a:latin typeface="Arial" panose="020B0604020202020204"/>
                <a:cs typeface="Arial" panose="020B0604020202020204"/>
              </a:rPr>
              <a:t>lancé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</a:t>
            </a:r>
            <a:r>
              <a:rPr sz="2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200" dirty="0">
                <a:latin typeface="Arial" panose="020B0604020202020204"/>
                <a:cs typeface="Arial" panose="020B0604020202020204"/>
              </a:rPr>
              <a:t>processus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ct val="100000"/>
              </a:lnSpc>
              <a:spcBef>
                <a:spcPts val="85"/>
              </a:spcBef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temps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CPU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673735" lvl="1" indent="-204470">
              <a:lnSpc>
                <a:spcPct val="100000"/>
              </a:lnSpc>
              <a:spcBef>
                <a:spcPts val="75"/>
              </a:spcBef>
              <a:buFont typeface="Wingdings" panose="05000000000000000000"/>
              <a:buChar char=""/>
              <a:tabLst>
                <a:tab pos="6743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tables de référence des fichiers</a:t>
            </a:r>
            <a:r>
              <a:rPr sz="2200" spc="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ouverts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994" y="657225"/>
            <a:ext cx="9307106" cy="400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 panose="020B0604020202020204"/>
                <a:cs typeface="Arial" panose="020B0604020202020204"/>
              </a:rPr>
              <a:t>ps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311150" indent="-299085">
              <a:lnSpc>
                <a:spcPct val="100000"/>
              </a:lnSpc>
              <a:spcBef>
                <a:spcPts val="1800"/>
              </a:spcBef>
              <a:buFont typeface="Wingdings" panose="05000000000000000000"/>
              <a:buChar char=""/>
              <a:tabLst>
                <a:tab pos="311785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Quels sont les processus exécutés par le</a:t>
            </a:r>
            <a:r>
              <a:rPr sz="2200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système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295910" indent="-283845">
              <a:lnSpc>
                <a:spcPts val="2595"/>
              </a:lnSpc>
              <a:buFont typeface="Wingdings" panose="05000000000000000000"/>
              <a:buChar char=""/>
              <a:tabLst>
                <a:tab pos="29654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tous les processus du système</a:t>
            </a:r>
            <a:r>
              <a:rPr sz="2200" spc="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5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ps -A ou ps</a:t>
            </a:r>
            <a:r>
              <a:rPr sz="2200" b="1" spc="-5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–ef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Manipulations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spc="-5" dirty="0" err="1">
                <a:latin typeface="Arial" panose="020B0604020202020204"/>
                <a:cs typeface="Arial" panose="020B0604020202020204"/>
              </a:rPr>
              <a:t>l'utilisateur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 </a:t>
            </a:r>
            <a:r>
              <a:rPr lang="fr-FR" sz="2200" spc="-5" dirty="0" err="1">
                <a:latin typeface="Arial" panose="020B0604020202020204"/>
                <a:cs typeface="Arial" panose="020B0604020202020204"/>
              </a:rPr>
              <a:t>user1</a:t>
            </a:r>
            <a:r>
              <a:rPr sz="22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exécute la commande :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vi</a:t>
            </a:r>
            <a:r>
              <a:rPr sz="2200" b="1" spc="14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test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les </a:t>
            </a:r>
            <a:r>
              <a:rPr sz="2200" dirty="0">
                <a:latin typeface="Arial" panose="020B0604020202020204"/>
                <a:cs typeface="Arial" panose="020B0604020202020204"/>
              </a:rPr>
              <a:t>processus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de </a:t>
            </a:r>
            <a:r>
              <a:rPr sz="2200" dirty="0" err="1">
                <a:latin typeface="Arial" panose="020B0604020202020204"/>
                <a:cs typeface="Arial" panose="020B0604020202020204"/>
              </a:rPr>
              <a:t>l'utilisateur</a:t>
            </a:r>
            <a:r>
              <a:rPr sz="2200" spc="10" dirty="0">
                <a:latin typeface="Arial" panose="020B0604020202020204"/>
                <a:cs typeface="Arial" panose="020B0604020202020204"/>
              </a:rPr>
              <a:t> </a:t>
            </a:r>
            <a:r>
              <a:rPr lang="fr-FR" sz="2200" spc="-5" dirty="0" err="1">
                <a:latin typeface="Arial" panose="020B0604020202020204"/>
                <a:cs typeface="Arial" panose="020B0604020202020204"/>
              </a:rPr>
              <a:t>user1</a:t>
            </a:r>
            <a:r>
              <a:rPr lang="fr-FR" sz="2200" spc="-5" dirty="0">
                <a:latin typeface="Arial" panose="020B0604020202020204"/>
                <a:cs typeface="Arial" panose="020B0604020202020204"/>
              </a:rPr>
              <a:t> </a:t>
            </a:r>
            <a:endParaRPr lang="fr-FR" sz="2200" spc="-5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b="1" spc="-5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ps -U</a:t>
            </a:r>
            <a:r>
              <a:rPr sz="2200" b="1" spc="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fr-FR" sz="2200" spc="-5" dirty="0" err="1">
                <a:latin typeface="Arial" panose="020B0604020202020204"/>
                <a:cs typeface="Arial" panose="020B0604020202020204"/>
              </a:rPr>
              <a:t>user1</a:t>
            </a:r>
            <a:r>
              <a:rPr lang="fr-FR" sz="2200" spc="-5" dirty="0">
                <a:latin typeface="Arial" panose="020B0604020202020204"/>
                <a:cs typeface="Arial" panose="020B0604020202020204"/>
              </a:rPr>
              <a:t> </a:t>
            </a:r>
            <a:endParaRPr lang="fr-FR" sz="2200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10" dirty="0" err="1" smtClean="0">
                <a:latin typeface="Arial" panose="020B0604020202020204"/>
                <a:cs typeface="Arial" panose="020B0604020202020204"/>
              </a:rPr>
              <a:t>Afficher</a:t>
            </a:r>
            <a:r>
              <a:rPr sz="2200" spc="-1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les utilisateurs qui exécutent la </a:t>
            </a:r>
            <a:r>
              <a:rPr sz="2200" spc="-5" dirty="0" err="1">
                <a:latin typeface="Arial" panose="020B0604020202020204"/>
                <a:cs typeface="Arial" panose="020B0604020202020204"/>
              </a:rPr>
              <a:t>commande</a:t>
            </a:r>
            <a:r>
              <a:rPr sz="2200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 smtClean="0">
                <a:latin typeface="Arial" panose="020B0604020202020204"/>
                <a:cs typeface="Arial" panose="020B0604020202020204"/>
              </a:rPr>
              <a:t>vi</a:t>
            </a:r>
            <a:endParaRPr lang="fr-FR"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b="1" spc="-5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</a:t>
            </a:r>
            <a:r>
              <a:rPr sz="2200" b="1" spc="-10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ps</a:t>
            </a:r>
            <a:r>
              <a:rPr sz="2200" b="1" spc="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-f	-C</a:t>
            </a:r>
            <a:r>
              <a:rPr sz="2200" b="1" spc="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vi</a:t>
            </a:r>
            <a:r>
              <a:rPr lang="fr-FR" sz="2200" b="1" spc="-5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  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5206060"/>
            <a:ext cx="1002665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UID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ts val="2720"/>
              </a:lnSpc>
              <a:spcBef>
                <a:spcPts val="100"/>
              </a:spcBef>
            </a:pPr>
            <a:r>
              <a:rPr lang="fr-FR" sz="2200" spc="-5" dirty="0" err="1" smtClean="0">
                <a:latin typeface="Arial" panose="020B0604020202020204"/>
                <a:cs typeface="Arial" panose="020B0604020202020204"/>
              </a:rPr>
              <a:t>user1</a:t>
            </a:r>
            <a:r>
              <a:rPr sz="2200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lang="fr-FR" sz="2200" spc="-5" dirty="0" err="1">
                <a:latin typeface="Arial" panose="020B0604020202020204"/>
                <a:cs typeface="Arial" panose="020B0604020202020204"/>
              </a:rPr>
              <a:t>user1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5860" y="5206060"/>
            <a:ext cx="3538854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3095" algn="l"/>
                <a:tab pos="143891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PID	PPID	C STIME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TTY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278130">
              <a:lnSpc>
                <a:spcPct val="100000"/>
              </a:lnSpc>
              <a:spcBef>
                <a:spcPts val="75"/>
              </a:spcBef>
              <a:tabLst>
                <a:tab pos="1054100" algn="l"/>
                <a:tab pos="183261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5229	5201	0 18:23</a:t>
            </a:r>
            <a:r>
              <a:rPr sz="2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pts/5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  <a:tabLst>
                <a:tab pos="1131570" algn="l"/>
                <a:tab pos="191008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5278	4370	0 18:31</a:t>
            </a:r>
            <a:r>
              <a:rPr sz="2200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pts/0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750" y="5206060"/>
            <a:ext cx="1999614" cy="105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TIME</a:t>
            </a:r>
            <a:r>
              <a:rPr sz="2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10" dirty="0">
                <a:latin typeface="Arial" panose="020B0604020202020204"/>
                <a:cs typeface="Arial" panose="020B0604020202020204"/>
              </a:rPr>
              <a:t>CMD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00:00:00 vi</a:t>
            </a:r>
            <a:r>
              <a:rPr sz="22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test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9017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00:00:00 vi</a:t>
            </a:r>
            <a:r>
              <a:rPr sz="2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test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198" y="1354074"/>
            <a:ext cx="669480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top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L="242570" indent="-230505">
              <a:lnSpc>
                <a:spcPct val="100000"/>
              </a:lnSpc>
              <a:buFont typeface="Wingdings" panose="05000000000000000000"/>
              <a:buChar char=""/>
              <a:tabLst>
                <a:tab pos="24257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des informations sur l'activité du système en temps</a:t>
            </a:r>
            <a:r>
              <a:rPr sz="18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réel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9772" y="5119497"/>
            <a:ext cx="4561205" cy="1694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Quelques options interactives</a:t>
            </a:r>
            <a:r>
              <a:rPr sz="1800" spc="2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ctrl-L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refresh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h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help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n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nombre de processus à</a:t>
            </a:r>
            <a:r>
              <a:rPr sz="180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afficher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q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quitter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r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(renice) changer le priorité d'un</a:t>
            </a:r>
            <a:r>
              <a:rPr sz="18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processus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7550" y="2327275"/>
            <a:ext cx="6124575" cy="280987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3729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Envoyer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 signal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à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processus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kill [numéro-du-signal]</a:t>
            </a:r>
            <a:r>
              <a:rPr spc="40" dirty="0"/>
              <a:t> </a:t>
            </a:r>
            <a:r>
              <a:rPr spc="-5" dirty="0"/>
              <a:t>PID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389940" y="2295525"/>
            <a:ext cx="6958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95"/>
              </a:spcBef>
              <a:buFont typeface="Wingdings" panose="05000000000000000000"/>
              <a:buChar char=""/>
              <a:tabLst>
                <a:tab pos="296545" algn="l"/>
                <a:tab pos="1394460" algn="l"/>
                <a:tab pos="2014855" algn="l"/>
              </a:tabLst>
            </a:pPr>
            <a:r>
              <a:rPr sz="2200" spc="-10" dirty="0">
                <a:latin typeface="Arial" panose="020B0604020202020204"/>
                <a:cs typeface="Arial" panose="020B0604020202020204"/>
              </a:rPr>
              <a:t>Afficher	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une	liste des noms de signaux connu :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kill</a:t>
            </a:r>
            <a:r>
              <a:rPr sz="22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-l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878" y="2879979"/>
            <a:ext cx="7505065" cy="4031615"/>
            <a:chOff x="1136878" y="2879979"/>
            <a:chExt cx="7505065" cy="4031615"/>
          </a:xfrm>
        </p:grpSpPr>
        <p:sp>
          <p:nvSpPr>
            <p:cNvPr id="6" name="object 6"/>
            <p:cNvSpPr/>
            <p:nvPr/>
          </p:nvSpPr>
          <p:spPr>
            <a:xfrm>
              <a:off x="1152004" y="2879979"/>
              <a:ext cx="7356221" cy="1744599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36878" y="4554347"/>
              <a:ext cx="7452741" cy="150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24000" y="6047994"/>
              <a:ext cx="7417434" cy="86328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Espace réservé du numéro de diapositive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1318386"/>
            <a:ext cx="9702800" cy="47089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Envoyer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 signal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à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processus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(2)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576580" indent="-168275">
              <a:lnSpc>
                <a:spcPts val="2120"/>
              </a:lnSpc>
              <a:spcBef>
                <a:spcPts val="1275"/>
              </a:spcBef>
              <a:buFont typeface="Wingdings" panose="05000000000000000000"/>
              <a:buChar char=""/>
              <a:tabLst>
                <a:tab pos="577215" algn="l"/>
                <a:tab pos="564451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Envoyer </a:t>
            </a:r>
            <a:r>
              <a:rPr sz="1800" dirty="0">
                <a:latin typeface="Arial" panose="020B0604020202020204"/>
                <a:cs typeface="Arial" panose="020B0604020202020204"/>
              </a:rPr>
              <a:t>SIGTERM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aux processus </a:t>
            </a:r>
            <a:r>
              <a:rPr sz="1800" dirty="0">
                <a:latin typeface="Arial" panose="020B0604020202020204"/>
                <a:cs typeface="Arial" panose="020B0604020202020204"/>
              </a:rPr>
              <a:t>(PIDs</a:t>
            </a:r>
            <a:r>
              <a:rPr sz="1800" spc="8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1000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et	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10001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1000</a:t>
            </a:r>
            <a:r>
              <a:rPr sz="18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ct val="100000"/>
              </a:lnSpc>
              <a:spcBef>
                <a:spcPts val="75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-15 1000</a:t>
            </a:r>
            <a:r>
              <a:rPr sz="1800" b="1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-SIGTERM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-TERM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18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76580" marR="1926590" indent="-577215" algn="r">
              <a:lnSpc>
                <a:spcPts val="2120"/>
              </a:lnSpc>
              <a:spcBef>
                <a:spcPts val="160"/>
              </a:spcBef>
              <a:buFont typeface="Wingdings" panose="05000000000000000000"/>
              <a:buChar char=""/>
              <a:tabLst>
                <a:tab pos="57721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Relecture des fichier de</a:t>
            </a:r>
            <a:r>
              <a:rPr sz="18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configurations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R="1907540" algn="r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-HUP `cat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/var/run/httpd.pid`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63245" indent="-154940">
              <a:lnSpc>
                <a:spcPts val="2120"/>
              </a:lnSpc>
              <a:spcBef>
                <a:spcPts val="140"/>
              </a:spcBef>
              <a:buFont typeface="Wingdings" panose="05000000000000000000"/>
              <a:buChar char=""/>
              <a:tabLst>
                <a:tab pos="563880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Arrêt forcé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!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kill -9 </a:t>
            </a:r>
            <a:r>
              <a:rPr sz="18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1000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ou bien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kill 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lang="fr-FR" sz="1800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SIG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KILL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1000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1001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563245" indent="-154940">
              <a:lnSpc>
                <a:spcPts val="2125"/>
              </a:lnSpc>
              <a:spcBef>
                <a:spcPts val="145"/>
              </a:spcBef>
              <a:buFont typeface="Wingdings" panose="05000000000000000000"/>
              <a:buChar char=""/>
              <a:tabLst>
                <a:tab pos="563880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les processus qui s'exécutent en arrière plan</a:t>
            </a:r>
            <a:r>
              <a:rPr sz="1800" spc="1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(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b</a:t>
            </a:r>
            <a:r>
              <a:rPr lang="fr-FR" sz="1800" spc="-5" dirty="0" err="1" smtClean="0">
                <a:latin typeface="Arial" panose="020B0604020202020204"/>
                <a:cs typeface="Arial" panose="020B0604020202020204"/>
              </a:rPr>
              <a:t>ack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g</a:t>
            </a:r>
            <a:r>
              <a:rPr lang="fr-FR" sz="1800" spc="-5" dirty="0" smtClean="0">
                <a:latin typeface="Arial" panose="020B0604020202020204"/>
                <a:cs typeface="Arial" panose="020B0604020202020204"/>
              </a:rPr>
              <a:t>round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)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29005">
              <a:lnSpc>
                <a:spcPts val="2125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./firefox</a:t>
            </a:r>
            <a:r>
              <a:rPr sz="1800" b="1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&amp;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86614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[1]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5788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29005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jobs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146175" lvl="1" indent="-280670">
              <a:lnSpc>
                <a:spcPct val="100000"/>
              </a:lnSpc>
              <a:spcBef>
                <a:spcPts val="75"/>
              </a:spcBef>
              <a:buSzPct val="94000"/>
              <a:buAutoNum type="arabicPlain"/>
              <a:tabLst>
                <a:tab pos="1146810" algn="l"/>
                <a:tab pos="3408045" algn="l"/>
              </a:tabLst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800" b="1" spc="484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Running	./firefox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&amp;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826" y="1389634"/>
            <a:ext cx="7026909" cy="161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Envoyer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 signal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à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un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processus</a:t>
            </a:r>
            <a:r>
              <a:rPr sz="18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(3)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marL="216535" indent="-204470">
              <a:lnSpc>
                <a:spcPts val="2590"/>
              </a:lnSpc>
              <a:buFont typeface="Wingdings" panose="05000000000000000000"/>
              <a:buChar char=""/>
              <a:tabLst>
                <a:tab pos="217170" algn="l"/>
              </a:tabLst>
            </a:pPr>
            <a:r>
              <a:rPr sz="2200" spc="-35" dirty="0">
                <a:latin typeface="Arial" panose="020B0604020202020204"/>
                <a:cs typeface="Arial" panose="020B0604020202020204"/>
              </a:rPr>
              <a:t>Vous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avez oublié de lancer firefox en arrière plan </a:t>
            </a:r>
            <a:r>
              <a:rPr sz="2200" dirty="0">
                <a:latin typeface="Arial" panose="020B0604020202020204"/>
                <a:cs typeface="Arial" panose="020B0604020202020204"/>
              </a:rPr>
              <a:t>(bg)</a:t>
            </a:r>
            <a:r>
              <a:rPr sz="2200" spc="19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5461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./firefox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90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(vous faites ctrt</a:t>
            </a:r>
            <a:r>
              <a:rPr sz="2200" b="1" spc="5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z)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5023" y="2987801"/>
            <a:ext cx="103314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./firefox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026" y="2987801"/>
            <a:ext cx="1899285" cy="105092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102235">
              <a:lnSpc>
                <a:spcPct val="103000"/>
              </a:lnSpc>
              <a:spcBef>
                <a:spcPts val="10"/>
              </a:spcBef>
              <a:tabLst>
                <a:tab pos="672465" algn="l"/>
              </a:tabLst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[1]+	Stopped  #</a:t>
            </a:r>
            <a:r>
              <a:rPr sz="22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bg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[1]+ ./firefox</a:t>
            </a:r>
            <a:r>
              <a:rPr sz="22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&amp;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826" y="4320032"/>
            <a:ext cx="7607934" cy="681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indent="-204470">
              <a:lnSpc>
                <a:spcPts val="2585"/>
              </a:lnSpc>
              <a:spcBef>
                <a:spcPts val="95"/>
              </a:spcBef>
              <a:buFont typeface="Wingdings" panose="05000000000000000000"/>
              <a:buChar char=""/>
              <a:tabLst>
                <a:tab pos="21717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Envoyer un signal à des processus indiqués par leurs</a:t>
            </a:r>
            <a:r>
              <a:rPr sz="2200" spc="12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noms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85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#killall -HUP</a:t>
            </a:r>
            <a:r>
              <a:rPr sz="2200" b="1" spc="-3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httpd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1262583"/>
            <a:ext cx="9265285" cy="4229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600" b="0" spc="5" dirty="0" smtClean="0">
                <a:solidFill>
                  <a:srgbClr val="002060"/>
                </a:solidFill>
                <a:latin typeface="Inconsolata"/>
                <a:cs typeface="Inconsolata"/>
              </a:rPr>
              <a:t>6. </a:t>
            </a:r>
            <a:r>
              <a:rPr sz="2600" b="0" spc="5" dirty="0" smtClean="0">
                <a:solidFill>
                  <a:srgbClr val="002060"/>
                </a:solidFill>
                <a:latin typeface="Inconsolata"/>
                <a:cs typeface="Inconsolata"/>
              </a:rPr>
              <a:t>Modification </a:t>
            </a:r>
            <a:r>
              <a:rPr sz="2600" b="0" spc="5" dirty="0">
                <a:solidFill>
                  <a:srgbClr val="002060"/>
                </a:solidFill>
                <a:latin typeface="Inconsolata"/>
                <a:cs typeface="Inconsolata"/>
              </a:rPr>
              <a:t>des </a:t>
            </a:r>
            <a:r>
              <a:rPr sz="2600" b="0" spc="15" dirty="0">
                <a:solidFill>
                  <a:srgbClr val="002060"/>
                </a:solidFill>
                <a:latin typeface="Inconsolata"/>
                <a:cs typeface="Inconsolata"/>
              </a:rPr>
              <a:t>priorit</a:t>
            </a:r>
            <a:r>
              <a:rPr sz="2600" spc="15" dirty="0">
                <a:solidFill>
                  <a:srgbClr val="002060"/>
                </a:solidFill>
                <a:latin typeface="Courier New" panose="02070309020205020404"/>
                <a:cs typeface="Courier New" panose="02070309020205020404"/>
              </a:rPr>
              <a:t>é</a:t>
            </a:r>
            <a:r>
              <a:rPr sz="2600" b="0" spc="15" dirty="0">
                <a:solidFill>
                  <a:srgbClr val="002060"/>
                </a:solidFill>
                <a:latin typeface="Inconsolata"/>
                <a:cs typeface="Inconsolata"/>
              </a:rPr>
              <a:t>s </a:t>
            </a:r>
            <a:r>
              <a:rPr sz="2600" b="0" spc="5" dirty="0">
                <a:solidFill>
                  <a:srgbClr val="002060"/>
                </a:solidFill>
                <a:latin typeface="Inconsolata"/>
                <a:cs typeface="Inconsolata"/>
              </a:rPr>
              <a:t>des</a:t>
            </a:r>
            <a:r>
              <a:rPr sz="2600" b="0" spc="-65" dirty="0">
                <a:solidFill>
                  <a:srgbClr val="002060"/>
                </a:solidFill>
                <a:latin typeface="Inconsolata"/>
                <a:cs typeface="Inconsolata"/>
              </a:rPr>
              <a:t> </a:t>
            </a:r>
            <a:r>
              <a:rPr sz="2600" b="0" spc="10" dirty="0">
                <a:solidFill>
                  <a:srgbClr val="002060"/>
                </a:solidFill>
                <a:latin typeface="Inconsolata"/>
                <a:cs typeface="Inconsolata"/>
              </a:rPr>
              <a:t>processus</a:t>
            </a:r>
            <a:endParaRPr sz="2600" dirty="0">
              <a:solidFill>
                <a:srgbClr val="002060"/>
              </a:solidFill>
              <a:latin typeface="Inconsolata"/>
              <a:cs typeface="Inconsolat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960245"/>
            <a:ext cx="9265285" cy="23423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:</a:t>
            </a:r>
            <a:endParaRPr lang="fr-FR" sz="2000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de gérer les priorités des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processus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nice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ps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renice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top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1389634"/>
            <a:ext cx="8811260" cy="1709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bash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Bourne-again shell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compatible avec </a:t>
            </a:r>
            <a:r>
              <a:rPr sz="1800" dirty="0">
                <a:latin typeface="Arial" panose="020B0604020202020204"/>
                <a:cs typeface="Arial" panose="020B0604020202020204"/>
              </a:rPr>
              <a:t>sh,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avec des fonctionnalités de ksh,</a:t>
            </a:r>
            <a:r>
              <a:rPr sz="18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csh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321056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un shell </a:t>
            </a:r>
            <a:r>
              <a:rPr sz="1800" dirty="0">
                <a:latin typeface="Arial" panose="020B0604020202020204"/>
                <a:cs typeface="Arial" panose="020B0604020202020204"/>
              </a:rPr>
              <a:t>est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un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programme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qui	exécute des programmes </a:t>
            </a:r>
            <a:r>
              <a:rPr sz="1800" dirty="0">
                <a:latin typeface="Arial" panose="020B0604020202020204"/>
                <a:cs typeface="Arial" panose="020B0604020202020204"/>
              </a:rPr>
              <a:t>et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permet aussi de</a:t>
            </a:r>
            <a:r>
              <a:rPr sz="18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construire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d'autres programmes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appelés</a:t>
            </a:r>
            <a:r>
              <a:rPr sz="1800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scripts.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prompts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423" y="4262120"/>
            <a:ext cx="8596986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lang="fr-FR" sz="1800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centos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:~&gt;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echo</a:t>
            </a:r>
            <a:r>
              <a:rPr sz="1800" b="1" spc="-8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$PS1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\u@\h:\w&gt;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lang="fr-FR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@</a:t>
            </a:r>
            <a:r>
              <a:rPr lang="fr-FR" sz="1800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centos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:~&gt;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echo</a:t>
            </a:r>
            <a:r>
              <a:rPr sz="1800" b="1" spc="-10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$PS2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&gt;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54074"/>
            <a:ext cx="8392795" cy="4252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Priorité des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processus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196850" indent="-184785">
              <a:lnSpc>
                <a:spcPct val="100000"/>
              </a:lnSpc>
              <a:spcBef>
                <a:spcPts val="1215"/>
              </a:spcBef>
              <a:buFont typeface="Wingdings" panose="05000000000000000000"/>
              <a:buChar char=""/>
              <a:tabLst>
                <a:tab pos="197485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top </a:t>
            </a:r>
            <a:r>
              <a:rPr sz="2000" dirty="0">
                <a:latin typeface="Arial" panose="020B0604020202020204"/>
                <a:cs typeface="Arial" panose="020B0604020202020204"/>
              </a:rPr>
              <a:t>ou bien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ps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-l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8257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Le noyau </a:t>
            </a:r>
            <a:r>
              <a:rPr sz="2000" spc="-10" dirty="0">
                <a:latin typeface="Arial" panose="020B0604020202020204"/>
                <a:cs typeface="Arial" panose="020B0604020202020204"/>
              </a:rPr>
              <a:t>offre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+ temps CPU </a:t>
            </a:r>
            <a:r>
              <a:rPr sz="2000" dirty="0">
                <a:latin typeface="Arial" panose="020B0604020202020204"/>
                <a:cs typeface="Arial" panose="020B0604020202020204"/>
              </a:rPr>
              <a:t>pour « hight priority process</a:t>
            </a:r>
            <a:r>
              <a:rPr sz="2000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»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8257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Par défaut les processus d'un utilisateur sont créés avec </a:t>
            </a:r>
            <a:r>
              <a:rPr sz="2000" b="1" dirty="0">
                <a:solidFill>
                  <a:srgbClr val="DC2200"/>
                </a:solidFill>
                <a:latin typeface="Arial" panose="020B0604020202020204"/>
                <a:cs typeface="Arial" panose="020B0604020202020204"/>
              </a:rPr>
              <a:t>la priorité</a:t>
            </a:r>
            <a:r>
              <a:rPr sz="2000" b="1" spc="-229" dirty="0">
                <a:solidFill>
                  <a:srgbClr val="DC22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DC2200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2000" dirty="0"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69925" lvl="1" indent="-20066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priorité positif --&gt;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moins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de</a:t>
            </a:r>
            <a:r>
              <a:rPr sz="20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priorité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669925" lvl="1" indent="-200660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"/>
              <a:tabLst>
                <a:tab pos="670560" algn="l"/>
              </a:tabLst>
            </a:pPr>
            <a:r>
              <a:rPr sz="2000" b="1" dirty="0">
                <a:latin typeface="Arial" panose="020B0604020202020204"/>
                <a:cs typeface="Arial" panose="020B0604020202020204"/>
              </a:rPr>
              <a:t>priorité négatif --&gt; plus de</a:t>
            </a:r>
            <a:r>
              <a:rPr sz="20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priorité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1940" indent="-269875">
              <a:lnSpc>
                <a:spcPct val="100000"/>
              </a:lnSpc>
              <a:spcBef>
                <a:spcPts val="1200"/>
              </a:spcBef>
              <a:buFont typeface="Wingdings" panose="05000000000000000000"/>
              <a:buChar char=""/>
              <a:tabLst>
                <a:tab pos="28257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Le niveau de priorité varie de </a:t>
            </a:r>
            <a:r>
              <a:rPr sz="2000" b="1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-20 à</a:t>
            </a:r>
            <a:r>
              <a:rPr sz="2000" b="1" spc="-110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19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81940" indent="-269875">
              <a:lnSpc>
                <a:spcPct val="100000"/>
              </a:lnSpc>
              <a:spcBef>
                <a:spcPts val="1205"/>
              </a:spcBef>
              <a:buFont typeface="Wingdings" panose="05000000000000000000"/>
              <a:buChar char=""/>
              <a:tabLst>
                <a:tab pos="282575" algn="l"/>
              </a:tabLst>
            </a:pPr>
            <a:r>
              <a:rPr sz="2000" dirty="0">
                <a:latin typeface="Arial" panose="020B0604020202020204"/>
                <a:cs typeface="Arial" panose="020B0604020202020204"/>
              </a:rPr>
              <a:t>Un utilisateur peut lancer un processus avec un niveau de priorité</a:t>
            </a:r>
            <a:r>
              <a:rPr sz="2000" spc="-204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positif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240030" indent="-227965">
              <a:lnSpc>
                <a:spcPct val="100000"/>
              </a:lnSpc>
              <a:spcBef>
                <a:spcPts val="1200"/>
              </a:spcBef>
              <a:buSzPct val="95000"/>
              <a:buFont typeface="Wingdings" panose="05000000000000000000"/>
              <a:buChar char=""/>
              <a:tabLst>
                <a:tab pos="240665" algn="l"/>
              </a:tabLst>
            </a:pPr>
            <a:r>
              <a:rPr sz="2000" b="1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SEUL root </a:t>
            </a:r>
            <a:r>
              <a:rPr sz="2000" dirty="0">
                <a:latin typeface="Arial" panose="020B0604020202020204"/>
                <a:cs typeface="Arial" panose="020B0604020202020204"/>
              </a:rPr>
              <a:t>peut lancer un processus avec un niveau de priorité</a:t>
            </a:r>
            <a:r>
              <a:rPr sz="200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négatif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54074"/>
            <a:ext cx="148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nice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et</a:t>
            </a:r>
            <a:r>
              <a:rPr sz="1800" b="1" spc="-8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renice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405" y="2140076"/>
            <a:ext cx="658749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</a:pPr>
            <a:r>
              <a:rPr b="0" spc="-5" dirty="0">
                <a:latin typeface="Arial" panose="020B0604020202020204"/>
                <a:cs typeface="Arial" panose="020B0604020202020204"/>
              </a:rPr>
              <a:t>Un utilisateur lance cmd avec le niveau de priorité</a:t>
            </a:r>
            <a:r>
              <a:rPr b="0" spc="100" dirty="0">
                <a:latin typeface="Arial" panose="020B0604020202020204"/>
                <a:cs typeface="Arial" panose="020B0604020202020204"/>
              </a:rPr>
              <a:t> </a:t>
            </a:r>
            <a:r>
              <a:rPr b="0" spc="-5" dirty="0">
                <a:latin typeface="Arial" panose="020B0604020202020204"/>
                <a:cs typeface="Arial" panose="020B0604020202020204"/>
              </a:rPr>
              <a:t>+5</a:t>
            </a:r>
            <a:endParaRPr b="0" spc="-5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595"/>
              </a:lnSpc>
            </a:pPr>
            <a:r>
              <a:rPr spc="-5" dirty="0">
                <a:solidFill>
                  <a:srgbClr val="280099"/>
                </a:solidFill>
              </a:rPr>
              <a:t>$nice -5</a:t>
            </a:r>
            <a:r>
              <a:rPr spc="5" dirty="0">
                <a:solidFill>
                  <a:srgbClr val="280099"/>
                </a:solidFill>
              </a:rPr>
              <a:t> </a:t>
            </a:r>
            <a:r>
              <a:rPr spc="-5" dirty="0">
                <a:solidFill>
                  <a:srgbClr val="280099"/>
                </a:solidFill>
              </a:rPr>
              <a:t>cmd1</a:t>
            </a:r>
            <a:endParaRPr spc="-5" dirty="0">
              <a:solidFill>
                <a:srgbClr val="280099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>
              <a:lnSpc>
                <a:spcPts val="2590"/>
              </a:lnSpc>
              <a:spcBef>
                <a:spcPts val="95"/>
              </a:spcBef>
            </a:pPr>
            <a:r>
              <a:rPr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Seul root </a:t>
            </a:r>
            <a:r>
              <a:rPr spc="-5" dirty="0"/>
              <a:t>peut lancer des processus avec des niveaux de priorité</a:t>
            </a:r>
            <a:r>
              <a:rPr spc="210" dirty="0"/>
              <a:t> </a:t>
            </a:r>
            <a:r>
              <a:rPr spc="-5" dirty="0"/>
              <a:t>négatifs</a:t>
            </a:r>
            <a:endParaRPr spc="-5" dirty="0"/>
          </a:p>
          <a:p>
            <a:pPr marL="632460">
              <a:lnSpc>
                <a:spcPts val="2590"/>
              </a:lnSpc>
            </a:pP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nice </a:t>
            </a:r>
            <a:r>
              <a:rPr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- -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 vi</a:t>
            </a:r>
            <a:r>
              <a:rPr b="1" spc="2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/etc/hosts.deny</a:t>
            </a:r>
            <a:endParaRPr b="1" dirty="0">
              <a:solidFill>
                <a:srgbClr val="280099"/>
              </a:solidFill>
              <a:latin typeface="Arial" panose="020B0604020202020204"/>
              <a:cs typeface="Arial" panose="020B0604020202020204"/>
            </a:endParaRPr>
          </a:p>
          <a:p>
            <a:pPr marL="632460">
              <a:lnSpc>
                <a:spcPct val="100000"/>
              </a:lnSpc>
              <a:spcBef>
                <a:spcPts val="85"/>
              </a:spcBef>
            </a:pP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 nice -n -10 vi</a:t>
            </a:r>
            <a:r>
              <a:rPr b="1" spc="3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/etc/hosts.deny</a:t>
            </a:r>
            <a:endParaRPr b="1" dirty="0">
              <a:solidFill>
                <a:srgbClr val="280099"/>
              </a:solidFill>
              <a:latin typeface="Arial" panose="020B0604020202020204"/>
              <a:cs typeface="Arial" panose="020B0604020202020204"/>
            </a:endParaRPr>
          </a:p>
          <a:p>
            <a:pPr marL="162560">
              <a:lnSpc>
                <a:spcPct val="100000"/>
              </a:lnSpc>
              <a:spcBef>
                <a:spcPts val="40"/>
              </a:spcBef>
            </a:pPr>
            <a:endParaRPr b="1" dirty="0">
              <a:solidFill>
                <a:srgbClr val="280099"/>
              </a:solidFill>
              <a:latin typeface="Arial" panose="020B0604020202020204"/>
              <a:cs typeface="Arial" panose="020B0604020202020204"/>
            </a:endParaRPr>
          </a:p>
          <a:p>
            <a:pPr marL="632460" marR="3525520" indent="-457200">
              <a:lnSpc>
                <a:spcPts val="2540"/>
              </a:lnSpc>
            </a:pPr>
            <a:r>
              <a:rPr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renice </a:t>
            </a:r>
            <a:r>
              <a:rPr b="1" spc="-5" dirty="0">
                <a:latin typeface="Arial" panose="020B0604020202020204"/>
                <a:cs typeface="Arial" panose="020B0604020202020204"/>
              </a:rPr>
              <a:t>: Modifier la priorité d'un processus  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#renice 20</a:t>
            </a:r>
            <a:r>
              <a:rPr b="1" spc="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501</a:t>
            </a:r>
            <a:endParaRPr b="1" spc="-5" dirty="0">
              <a:solidFill>
                <a:srgbClr val="280099"/>
              </a:solidFill>
              <a:latin typeface="Arial" panose="020B0604020202020204"/>
              <a:cs typeface="Arial" panose="020B0604020202020204"/>
            </a:endParaRPr>
          </a:p>
          <a:p>
            <a:pPr marL="632460">
              <a:lnSpc>
                <a:spcPct val="100000"/>
              </a:lnSpc>
              <a:spcBef>
                <a:spcPts val="5"/>
              </a:spcBef>
            </a:pP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#renice </a:t>
            </a:r>
            <a:r>
              <a:rPr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10 -u </a:t>
            </a:r>
            <a:r>
              <a:rPr lang="fr-FR" b="1" dirty="0" err="1" smtClean="0">
                <a:solidFill>
                  <a:srgbClr val="280099"/>
                </a:solidFill>
              </a:rPr>
              <a:t>root</a:t>
            </a:r>
            <a:r>
              <a:rPr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-p</a:t>
            </a:r>
            <a:r>
              <a:rPr b="1" spc="7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501</a:t>
            </a:r>
            <a:endParaRPr b="1" spc="-5" dirty="0">
              <a:solidFill>
                <a:srgbClr val="280099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114" y="733425"/>
            <a:ext cx="9129777" cy="75148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 smtClean="0">
                <a:latin typeface="Arial" panose="020B0604020202020204"/>
                <a:cs typeface="Arial" panose="020B0604020202020204"/>
              </a:rPr>
              <a:t>7.</a:t>
            </a:r>
            <a:r>
              <a:rPr sz="2400" b="1" spc="-5" dirty="0" err="1" smtClean="0">
                <a:latin typeface="Arial" panose="020B0604020202020204"/>
                <a:cs typeface="Arial" panose="020B0604020202020204"/>
              </a:rPr>
              <a:t>Recherche</a:t>
            </a:r>
            <a:r>
              <a:rPr sz="2400" b="1" spc="-5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dans des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fichiers texte 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avec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les expressions</a:t>
            </a:r>
            <a:r>
              <a:rPr sz="2400" b="1" spc="14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latin typeface="Arial" panose="020B0604020202020204"/>
                <a:cs typeface="Arial" panose="020B0604020202020204"/>
              </a:rPr>
              <a:t>rationnelles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436" y="1960245"/>
            <a:ext cx="987171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Description</a:t>
            </a:r>
            <a:r>
              <a:rPr sz="2000" spc="-60" dirty="0"/>
              <a:t> </a:t>
            </a:r>
            <a:r>
              <a:rPr sz="2000" b="0" dirty="0" smtClean="0">
                <a:latin typeface="Arial" panose="020B0604020202020204"/>
                <a:cs typeface="Arial" panose="020B0604020202020204"/>
              </a:rPr>
              <a:t>:</a:t>
            </a:r>
            <a:br>
              <a:rPr lang="fr-FR" sz="2000" dirty="0"/>
            </a:br>
            <a:r>
              <a:rPr sz="2000" b="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b="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b="0" dirty="0">
                <a:latin typeface="Arial" panose="020B0604020202020204"/>
                <a:cs typeface="Arial" panose="020B0604020202020204"/>
              </a:rPr>
              <a:t>en mesure de manipuler des fichiers et des</a:t>
            </a:r>
            <a:r>
              <a:rPr sz="2000" b="0" spc="-22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0" dirty="0">
                <a:latin typeface="Arial" panose="020B0604020202020204"/>
                <a:cs typeface="Arial" panose="020B0604020202020204"/>
              </a:rPr>
              <a:t>données  de </a:t>
            </a:r>
            <a:r>
              <a:rPr sz="2000" b="0" spc="-5" dirty="0">
                <a:latin typeface="Arial" panose="020B0604020202020204"/>
                <a:cs typeface="Arial" panose="020B0604020202020204"/>
              </a:rPr>
              <a:t>type texte </a:t>
            </a:r>
            <a:r>
              <a:rPr sz="2000" b="0" dirty="0">
                <a:latin typeface="Arial" panose="020B0604020202020204"/>
                <a:cs typeface="Arial" panose="020B0604020202020204"/>
              </a:rPr>
              <a:t>en utilisant des expressions</a:t>
            </a:r>
            <a:r>
              <a:rPr sz="2000" b="0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0" dirty="0">
                <a:latin typeface="Arial" panose="020B0604020202020204"/>
                <a:cs typeface="Arial" panose="020B0604020202020204"/>
              </a:rPr>
              <a:t>rationnelles.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36" y="3100577"/>
            <a:ext cx="4097020" cy="208343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grep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egrep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fgrep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7640">
              <a:lnSpc>
                <a:spcPct val="100000"/>
              </a:lnSpc>
              <a:spcBef>
                <a:spcPts val="1080"/>
              </a:spcBef>
              <a:buFont typeface="Wingdings" panose="05000000000000000000"/>
              <a:buChar char=""/>
              <a:tabLst>
                <a:tab pos="637540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sed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436" y="1331722"/>
            <a:ext cx="9674225" cy="5105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Objectifs et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outils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Recherche (texte) sur </a:t>
            </a:r>
            <a:r>
              <a:rPr sz="1800" dirty="0">
                <a:latin typeface="Arial" panose="020B0604020202020204"/>
                <a:cs typeface="Arial" panose="020B0604020202020204"/>
              </a:rPr>
              <a:t>le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contenu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des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fichiers, selon un modèle (motif)</a:t>
            </a:r>
            <a:r>
              <a:rPr sz="1800" spc="10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 smtClean="0">
                <a:latin typeface="Arial" panose="020B0604020202020204"/>
                <a:cs typeface="Arial" panose="020B0604020202020204"/>
              </a:rPr>
              <a:t>:</a:t>
            </a:r>
            <a:r>
              <a:rPr sz="1800" spc="-5" dirty="0" smtClean="0">
                <a:latin typeface="Arial" panose="020B0604020202020204"/>
                <a:cs typeface="Arial" panose="020B0604020202020204"/>
              </a:rPr>
              <a:t>«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les expressions régulières »</a:t>
            </a:r>
            <a:r>
              <a:rPr sz="18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regex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Une expression régulières (regular expression) </a:t>
            </a:r>
            <a:r>
              <a:rPr sz="1800" dirty="0">
                <a:latin typeface="Arial" panose="020B0604020202020204"/>
                <a:cs typeface="Arial" panose="020B0604020202020204"/>
              </a:rPr>
              <a:t>est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un </a:t>
            </a:r>
            <a:r>
              <a:rPr sz="1800" dirty="0">
                <a:latin typeface="Arial" panose="020B0604020202020204"/>
                <a:cs typeface="Arial" panose="020B0604020202020204"/>
              </a:rPr>
              <a:t>motif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qui permet de décrire un ensemble  de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chaînes.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Outils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grep, egrep, sed,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awk,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Perl, java</a:t>
            </a:r>
            <a:r>
              <a:rPr sz="1800" spc="7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...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 panose="020B0604020202020204"/>
              <a:cs typeface="Arial" panose="020B0604020202020204"/>
            </a:endParaRPr>
          </a:p>
          <a:p>
            <a:pPr marL="12700" marR="6416040">
              <a:lnSpc>
                <a:spcPct val="100000"/>
              </a:lnSpc>
            </a:pP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grep </a:t>
            </a:r>
            <a:r>
              <a:rPr sz="1800" b="1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[options] </a:t>
            </a: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regex</a:t>
            </a:r>
            <a:r>
              <a:rPr sz="1800" b="1" spc="-30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[fichiers]  </a:t>
            </a:r>
            <a:r>
              <a:rPr sz="1800" b="1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options</a:t>
            </a:r>
            <a:r>
              <a:rPr sz="1800" b="1" spc="-35" dirty="0">
                <a:solidFill>
                  <a:srgbClr val="1F487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075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-c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 nombre de lignes qui satisfait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regex,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pas les</a:t>
            </a:r>
            <a:r>
              <a:rPr sz="1800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lignes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927100" marR="937260" indent="-457200">
              <a:lnSpc>
                <a:spcPct val="103000"/>
              </a:lnSpc>
              <a:spcBef>
                <a:spcPts val="1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-h </a:t>
            </a:r>
            <a:r>
              <a:rPr sz="1800" dirty="0">
                <a:latin typeface="Arial" panose="020B0604020202020204"/>
                <a:cs typeface="Arial" panose="020B0604020202020204"/>
              </a:rPr>
              <a:t>:Ne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pas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 nom des fichiers dans les résultats lorsque plusieurs fichiers  sont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parcourus.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-i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Ignorer les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différences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majuscules/minuscules dans la</a:t>
            </a:r>
            <a:r>
              <a:rPr sz="1800" spc="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recherche.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-n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Ajouter à chaque ligne de sortie un préfixe contenant son numéro dans le</a:t>
            </a:r>
            <a:r>
              <a:rPr sz="1800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fichier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6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-v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les lignes qui </a:t>
            </a: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ne satisfait pas</a:t>
            </a:r>
            <a:r>
              <a:rPr sz="1800" b="1" spc="-50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regex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-E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Interpréter regex comme une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expression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régulière étendu.</a:t>
            </a:r>
            <a:r>
              <a:rPr sz="1800" spc="8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egrep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02511"/>
            <a:ext cx="337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Expression régulière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position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850900" y="2333625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dirty="0" smtClean="0"/>
              <a:t> </a:t>
            </a:r>
            <a:r>
              <a:rPr lang="fr-FR" sz="2800" dirty="0"/>
              <a:t>^ </a:t>
            </a:r>
            <a:r>
              <a:rPr lang="fr-FR" sz="2800" dirty="0" smtClean="0"/>
              <a:t>   début </a:t>
            </a:r>
            <a:r>
              <a:rPr lang="fr-FR" sz="2800" dirty="0"/>
              <a:t>de ligne </a:t>
            </a:r>
            <a:endParaRPr lang="fr-FR" sz="2800" dirty="0" smtClean="0"/>
          </a:p>
          <a:p>
            <a:r>
              <a:rPr lang="fr-FR" sz="2800" dirty="0" smtClean="0"/>
              <a:t> </a:t>
            </a:r>
            <a:r>
              <a:rPr lang="fr-FR" sz="2800" dirty="0"/>
              <a:t>. </a:t>
            </a:r>
            <a:r>
              <a:rPr lang="fr-FR" sz="2800" dirty="0" smtClean="0"/>
              <a:t>    un </a:t>
            </a:r>
            <a:r>
              <a:rPr lang="fr-FR" sz="2800" dirty="0"/>
              <a:t>caractère quelconque </a:t>
            </a:r>
            <a:endParaRPr lang="fr-FR" sz="2800" dirty="0" smtClean="0"/>
          </a:p>
          <a:p>
            <a:r>
              <a:rPr lang="fr-FR" sz="2800" dirty="0" smtClean="0"/>
              <a:t> </a:t>
            </a:r>
            <a:r>
              <a:rPr lang="fr-FR" sz="2800" dirty="0"/>
              <a:t>$ </a:t>
            </a:r>
            <a:r>
              <a:rPr lang="fr-FR" sz="2800" dirty="0" smtClean="0"/>
              <a:t>   fin </a:t>
            </a:r>
            <a:r>
              <a:rPr lang="fr-FR" sz="2800" dirty="0"/>
              <a:t>de ligne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885825"/>
            <a:ext cx="4793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Expression régulière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 groupe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de</a:t>
            </a:r>
            <a:r>
              <a:rPr sz="18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caractères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444500" y="1571625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/>
              <a:t>● x* zéro ou plus d'occurrences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x+ une ou plus occurrences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x? une occurrence unique du caractère x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[...] plage de caractères permis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[^...] plage de caractères interdits </a:t>
            </a:r>
            <a:endParaRPr lang="fr-FR" sz="2400" dirty="0" smtClean="0"/>
          </a:p>
          <a:p>
            <a:r>
              <a:rPr lang="fr-FR" sz="2400" dirty="0" smtClean="0"/>
              <a:t>● </a:t>
            </a:r>
            <a:r>
              <a:rPr lang="fr-FR" sz="2400" dirty="0"/>
              <a:t>\ {n\} pour définir le nombre de répétition n du caractère placé devant Exemple l'expression </a:t>
            </a:r>
            <a:endParaRPr lang="fr-FR" sz="2400" dirty="0" smtClean="0"/>
          </a:p>
          <a:p>
            <a:endParaRPr lang="fr-FR" sz="2400" dirty="0" smtClean="0"/>
          </a:p>
          <a:p>
            <a:r>
              <a:rPr lang="fr-FR" sz="2400" dirty="0" smtClean="0"/>
              <a:t>[</a:t>
            </a:r>
            <a:r>
              <a:rPr lang="fr-FR" sz="2400" dirty="0"/>
              <a:t>a-z][a-z] * cherche les lignes contenant au minimum un caractère en minuscule. [a-z] caractère permis,  </a:t>
            </a:r>
            <a:r>
              <a:rPr lang="fr-FR" sz="2400" dirty="0" smtClean="0"/>
              <a:t>[</a:t>
            </a:r>
            <a:r>
              <a:rPr lang="fr-FR" sz="2400" dirty="0"/>
              <a:t>a-z]* recherche d'occurrence des lettres permises. </a:t>
            </a:r>
            <a:endParaRPr lang="fr-FR" sz="2400" dirty="0" smtClean="0"/>
          </a:p>
          <a:p>
            <a:r>
              <a:rPr lang="fr-FR" sz="2400" dirty="0" smtClean="0"/>
              <a:t>L'expression </a:t>
            </a:r>
            <a:r>
              <a:rPr lang="fr-FR" sz="2400" dirty="0"/>
              <a:t>[0-9]\ {4\}$ a pour signification, du début à la fin du fichier $, recherche les nombres[0-9] de 4 chiffres \ {4</a:t>
            </a:r>
            <a:r>
              <a:rPr lang="fr-FR" sz="2400" dirty="0" smtClean="0"/>
              <a:t>\}.</a:t>
            </a:r>
            <a:endParaRPr lang="fr-FR" sz="2400" dirty="0" smtClean="0"/>
          </a:p>
          <a:p>
            <a:endParaRPr lang="fr-F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87" y="809625"/>
            <a:ext cx="8940800" cy="3827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2400" dirty="0" smtClean="0"/>
              <a:t>8.</a:t>
            </a:r>
            <a:r>
              <a:rPr sz="2400" dirty="0" err="1" smtClean="0"/>
              <a:t>Édition</a:t>
            </a:r>
            <a:r>
              <a:rPr sz="2400" dirty="0" smtClean="0"/>
              <a:t> </a:t>
            </a:r>
            <a:r>
              <a:rPr sz="2400" dirty="0"/>
              <a:t>de fichiers texte </a:t>
            </a:r>
            <a:r>
              <a:rPr sz="2400" spc="-5" dirty="0"/>
              <a:t>avec</a:t>
            </a:r>
            <a:r>
              <a:rPr sz="2400" spc="-155" dirty="0"/>
              <a:t> </a:t>
            </a:r>
            <a:r>
              <a:rPr sz="2400" spc="-15" dirty="0"/>
              <a:t>vi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347268" y="2068449"/>
            <a:ext cx="8512175" cy="3009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 panose="020B0604020202020204"/>
                <a:cs typeface="Arial" panose="020B0604020202020204"/>
              </a:rPr>
              <a:t>Description</a:t>
            </a:r>
            <a:r>
              <a:rPr sz="20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:</a:t>
            </a:r>
            <a:endParaRPr lang="fr-FR" sz="2000" dirty="0" smtClean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 err="1" smtClean="0">
                <a:latin typeface="Arial" panose="020B0604020202020204"/>
                <a:cs typeface="Arial" panose="020B0604020202020204"/>
              </a:rPr>
              <a:t>être</a:t>
            </a:r>
            <a:r>
              <a:rPr sz="2000" dirty="0" smtClean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en mesure d'éditer des fichiers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texte </a:t>
            </a:r>
            <a:r>
              <a:rPr sz="2000" dirty="0">
                <a:latin typeface="Arial" panose="020B0604020202020204"/>
                <a:cs typeface="Arial" panose="020B0604020202020204"/>
              </a:rPr>
              <a:t>avec</a:t>
            </a:r>
            <a:r>
              <a:rPr sz="2000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vi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Termes,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fichiers et utilitaires utilisés</a:t>
            </a:r>
            <a:r>
              <a:rPr sz="18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spcBef>
                <a:spcPts val="395"/>
              </a:spcBef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vi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/,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?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h,j,k,l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spc="-5" dirty="0">
                <a:latin typeface="Arial" panose="020B0604020202020204"/>
                <a:cs typeface="Arial" panose="020B0604020202020204"/>
              </a:rPr>
              <a:t>i, o,</a:t>
            </a:r>
            <a:r>
              <a:rPr sz="18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c,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d, </a:t>
            </a:r>
            <a:r>
              <a:rPr sz="1800" dirty="0">
                <a:latin typeface="Arial" panose="020B0604020202020204"/>
                <a:cs typeface="Arial" panose="020B0604020202020204"/>
              </a:rPr>
              <a:t>p, </a:t>
            </a:r>
            <a:r>
              <a:rPr sz="1800" spc="-80" dirty="0">
                <a:latin typeface="Arial" panose="020B0604020202020204"/>
                <a:cs typeface="Arial" panose="020B0604020202020204"/>
              </a:rPr>
              <a:t>y,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dd,</a:t>
            </a:r>
            <a:r>
              <a:rPr sz="1800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25" dirty="0">
                <a:latin typeface="Arial" panose="020B0604020202020204"/>
                <a:cs typeface="Arial" panose="020B0604020202020204"/>
              </a:rPr>
              <a:t>yy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637540" indent="-168275">
              <a:lnSpc>
                <a:spcPct val="100000"/>
              </a:lnSpc>
              <a:buFont typeface="Wingdings" panose="05000000000000000000"/>
              <a:buChar char=""/>
              <a:tabLst>
                <a:tab pos="638175" algn="l"/>
              </a:tabLst>
            </a:pPr>
            <a:r>
              <a:rPr sz="1800" dirty="0">
                <a:latin typeface="Arial" panose="020B0604020202020204"/>
                <a:cs typeface="Arial" panose="020B0604020202020204"/>
              </a:rPr>
              <a:t>ZZ, 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:w!,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:q!,</a:t>
            </a:r>
            <a:r>
              <a:rPr sz="1800" spc="55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:e!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379601"/>
            <a:ext cx="41808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Édition de fichiers texte </a:t>
            </a:r>
            <a:r>
              <a:rPr sz="2000" spc="-5" dirty="0"/>
              <a:t>avec </a:t>
            </a:r>
            <a:r>
              <a:rPr sz="2000" spc="-15" dirty="0"/>
              <a:t>vi</a:t>
            </a:r>
            <a:r>
              <a:rPr sz="2000" spc="-145" dirty="0"/>
              <a:t> </a:t>
            </a:r>
            <a:r>
              <a:rPr sz="2000" dirty="0"/>
              <a:t>(2)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2500248" y="2154301"/>
            <a:ext cx="3073400" cy="913130"/>
            <a:chOff x="2500248" y="2154301"/>
            <a:chExt cx="3073400" cy="913130"/>
          </a:xfrm>
        </p:grpSpPr>
        <p:sp>
          <p:nvSpPr>
            <p:cNvPr id="4" name="object 4"/>
            <p:cNvSpPr/>
            <p:nvPr/>
          </p:nvSpPr>
          <p:spPr>
            <a:xfrm>
              <a:off x="2506598" y="2160651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30">
                  <a:moveTo>
                    <a:pt x="1530350" y="0"/>
                  </a:moveTo>
                  <a:lnTo>
                    <a:pt x="1460299" y="462"/>
                  </a:lnTo>
                  <a:lnTo>
                    <a:pt x="1391057" y="1838"/>
                  </a:lnTo>
                  <a:lnTo>
                    <a:pt x="1322691" y="4106"/>
                  </a:lnTo>
                  <a:lnTo>
                    <a:pt x="1255268" y="7248"/>
                  </a:lnTo>
                  <a:lnTo>
                    <a:pt x="1188856" y="11242"/>
                  </a:lnTo>
                  <a:lnTo>
                    <a:pt x="1123523" y="16070"/>
                  </a:lnTo>
                  <a:lnTo>
                    <a:pt x="1059336" y="21712"/>
                  </a:lnTo>
                  <a:lnTo>
                    <a:pt x="996362" y="28146"/>
                  </a:lnTo>
                  <a:lnTo>
                    <a:pt x="934670" y="35355"/>
                  </a:lnTo>
                  <a:lnTo>
                    <a:pt x="874326" y="43318"/>
                  </a:lnTo>
                  <a:lnTo>
                    <a:pt x="815398" y="52014"/>
                  </a:lnTo>
                  <a:lnTo>
                    <a:pt x="757954" y="61425"/>
                  </a:lnTo>
                  <a:lnTo>
                    <a:pt x="702062" y="71530"/>
                  </a:lnTo>
                  <a:lnTo>
                    <a:pt x="647788" y="82310"/>
                  </a:lnTo>
                  <a:lnTo>
                    <a:pt x="595200" y="93745"/>
                  </a:lnTo>
                  <a:lnTo>
                    <a:pt x="544366" y="105814"/>
                  </a:lnTo>
                  <a:lnTo>
                    <a:pt x="495354" y="118498"/>
                  </a:lnTo>
                  <a:lnTo>
                    <a:pt x="448230" y="131778"/>
                  </a:lnTo>
                  <a:lnTo>
                    <a:pt x="403063" y="145633"/>
                  </a:lnTo>
                  <a:lnTo>
                    <a:pt x="359920" y="160043"/>
                  </a:lnTo>
                  <a:lnTo>
                    <a:pt x="318868" y="174989"/>
                  </a:lnTo>
                  <a:lnTo>
                    <a:pt x="279976" y="190451"/>
                  </a:lnTo>
                  <a:lnTo>
                    <a:pt x="243310" y="206408"/>
                  </a:lnTo>
                  <a:lnTo>
                    <a:pt x="176928" y="239732"/>
                  </a:lnTo>
                  <a:lnTo>
                    <a:pt x="120263" y="274802"/>
                  </a:lnTo>
                  <a:lnTo>
                    <a:pt x="73854" y="311458"/>
                  </a:lnTo>
                  <a:lnTo>
                    <a:pt x="38243" y="349543"/>
                  </a:lnTo>
                  <a:lnTo>
                    <a:pt x="13970" y="388897"/>
                  </a:lnTo>
                  <a:lnTo>
                    <a:pt x="1574" y="429361"/>
                  </a:lnTo>
                  <a:lnTo>
                    <a:pt x="0" y="449961"/>
                  </a:lnTo>
                  <a:lnTo>
                    <a:pt x="1574" y="470560"/>
                  </a:lnTo>
                  <a:lnTo>
                    <a:pt x="13970" y="511027"/>
                  </a:lnTo>
                  <a:lnTo>
                    <a:pt x="38243" y="550385"/>
                  </a:lnTo>
                  <a:lnTo>
                    <a:pt x="73854" y="588475"/>
                  </a:lnTo>
                  <a:lnTo>
                    <a:pt x="120263" y="625139"/>
                  </a:lnTo>
                  <a:lnTo>
                    <a:pt x="176928" y="660217"/>
                  </a:lnTo>
                  <a:lnTo>
                    <a:pt x="243310" y="693550"/>
                  </a:lnTo>
                  <a:lnTo>
                    <a:pt x="279976" y="709513"/>
                  </a:lnTo>
                  <a:lnTo>
                    <a:pt x="318868" y="724980"/>
                  </a:lnTo>
                  <a:lnTo>
                    <a:pt x="359920" y="739931"/>
                  </a:lnTo>
                  <a:lnTo>
                    <a:pt x="403063" y="754347"/>
                  </a:lnTo>
                  <a:lnTo>
                    <a:pt x="448230" y="768207"/>
                  </a:lnTo>
                  <a:lnTo>
                    <a:pt x="495354" y="781491"/>
                  </a:lnTo>
                  <a:lnTo>
                    <a:pt x="544366" y="794181"/>
                  </a:lnTo>
                  <a:lnTo>
                    <a:pt x="595200" y="806256"/>
                  </a:lnTo>
                  <a:lnTo>
                    <a:pt x="647788" y="817695"/>
                  </a:lnTo>
                  <a:lnTo>
                    <a:pt x="702062" y="828480"/>
                  </a:lnTo>
                  <a:lnTo>
                    <a:pt x="757954" y="838590"/>
                  </a:lnTo>
                  <a:lnTo>
                    <a:pt x="815398" y="848005"/>
                  </a:lnTo>
                  <a:lnTo>
                    <a:pt x="874326" y="856706"/>
                  </a:lnTo>
                  <a:lnTo>
                    <a:pt x="934670" y="864673"/>
                  </a:lnTo>
                  <a:lnTo>
                    <a:pt x="996362" y="871886"/>
                  </a:lnTo>
                  <a:lnTo>
                    <a:pt x="1059336" y="878324"/>
                  </a:lnTo>
                  <a:lnTo>
                    <a:pt x="1123523" y="883968"/>
                  </a:lnTo>
                  <a:lnTo>
                    <a:pt x="1188856" y="888799"/>
                  </a:lnTo>
                  <a:lnTo>
                    <a:pt x="1255268" y="892796"/>
                  </a:lnTo>
                  <a:lnTo>
                    <a:pt x="1322691" y="895939"/>
                  </a:lnTo>
                  <a:lnTo>
                    <a:pt x="1391057" y="898209"/>
                  </a:lnTo>
                  <a:lnTo>
                    <a:pt x="1460299" y="899585"/>
                  </a:lnTo>
                  <a:lnTo>
                    <a:pt x="1530350" y="900049"/>
                  </a:lnTo>
                  <a:lnTo>
                    <a:pt x="1600400" y="899585"/>
                  </a:lnTo>
                  <a:lnTo>
                    <a:pt x="1669642" y="898209"/>
                  </a:lnTo>
                  <a:lnTo>
                    <a:pt x="1738008" y="895939"/>
                  </a:lnTo>
                  <a:lnTo>
                    <a:pt x="1805431" y="892796"/>
                  </a:lnTo>
                  <a:lnTo>
                    <a:pt x="1871843" y="888799"/>
                  </a:lnTo>
                  <a:lnTo>
                    <a:pt x="1937176" y="883968"/>
                  </a:lnTo>
                  <a:lnTo>
                    <a:pt x="2001363" y="878324"/>
                  </a:lnTo>
                  <a:lnTo>
                    <a:pt x="2064337" y="871886"/>
                  </a:lnTo>
                  <a:lnTo>
                    <a:pt x="2126029" y="864673"/>
                  </a:lnTo>
                  <a:lnTo>
                    <a:pt x="2186373" y="856706"/>
                  </a:lnTo>
                  <a:lnTo>
                    <a:pt x="2245301" y="848005"/>
                  </a:lnTo>
                  <a:lnTo>
                    <a:pt x="2302745" y="838590"/>
                  </a:lnTo>
                  <a:lnTo>
                    <a:pt x="2358637" y="828480"/>
                  </a:lnTo>
                  <a:lnTo>
                    <a:pt x="2412911" y="817695"/>
                  </a:lnTo>
                  <a:lnTo>
                    <a:pt x="2465499" y="806256"/>
                  </a:lnTo>
                  <a:lnTo>
                    <a:pt x="2516333" y="794181"/>
                  </a:lnTo>
                  <a:lnTo>
                    <a:pt x="2565345" y="781491"/>
                  </a:lnTo>
                  <a:lnTo>
                    <a:pt x="2612469" y="768207"/>
                  </a:lnTo>
                  <a:lnTo>
                    <a:pt x="2657636" y="754347"/>
                  </a:lnTo>
                  <a:lnTo>
                    <a:pt x="2700779" y="739931"/>
                  </a:lnTo>
                  <a:lnTo>
                    <a:pt x="2741831" y="724980"/>
                  </a:lnTo>
                  <a:lnTo>
                    <a:pt x="2780723" y="709513"/>
                  </a:lnTo>
                  <a:lnTo>
                    <a:pt x="2817389" y="693550"/>
                  </a:lnTo>
                  <a:lnTo>
                    <a:pt x="2851761" y="677112"/>
                  </a:lnTo>
                  <a:lnTo>
                    <a:pt x="2913352" y="642886"/>
                  </a:lnTo>
                  <a:lnTo>
                    <a:pt x="2964956" y="606996"/>
                  </a:lnTo>
                  <a:lnTo>
                    <a:pt x="3006034" y="569599"/>
                  </a:lnTo>
                  <a:lnTo>
                    <a:pt x="3036043" y="530854"/>
                  </a:lnTo>
                  <a:lnTo>
                    <a:pt x="3054445" y="490922"/>
                  </a:lnTo>
                  <a:lnTo>
                    <a:pt x="3060700" y="449961"/>
                  </a:lnTo>
                  <a:lnTo>
                    <a:pt x="3059125" y="429361"/>
                  </a:lnTo>
                  <a:lnTo>
                    <a:pt x="3046729" y="388897"/>
                  </a:lnTo>
                  <a:lnTo>
                    <a:pt x="3022456" y="349543"/>
                  </a:lnTo>
                  <a:lnTo>
                    <a:pt x="2986845" y="311458"/>
                  </a:lnTo>
                  <a:lnTo>
                    <a:pt x="2940436" y="274802"/>
                  </a:lnTo>
                  <a:lnTo>
                    <a:pt x="2883771" y="239732"/>
                  </a:lnTo>
                  <a:lnTo>
                    <a:pt x="2817389" y="206408"/>
                  </a:lnTo>
                  <a:lnTo>
                    <a:pt x="2780723" y="190451"/>
                  </a:lnTo>
                  <a:lnTo>
                    <a:pt x="2741831" y="174989"/>
                  </a:lnTo>
                  <a:lnTo>
                    <a:pt x="2700779" y="160043"/>
                  </a:lnTo>
                  <a:lnTo>
                    <a:pt x="2657636" y="145633"/>
                  </a:lnTo>
                  <a:lnTo>
                    <a:pt x="2612469" y="131778"/>
                  </a:lnTo>
                  <a:lnTo>
                    <a:pt x="2565345" y="118498"/>
                  </a:lnTo>
                  <a:lnTo>
                    <a:pt x="2516333" y="105814"/>
                  </a:lnTo>
                  <a:lnTo>
                    <a:pt x="2465499" y="93745"/>
                  </a:lnTo>
                  <a:lnTo>
                    <a:pt x="2412911" y="82310"/>
                  </a:lnTo>
                  <a:lnTo>
                    <a:pt x="2358637" y="71530"/>
                  </a:lnTo>
                  <a:lnTo>
                    <a:pt x="2302745" y="61425"/>
                  </a:lnTo>
                  <a:lnTo>
                    <a:pt x="2245301" y="52014"/>
                  </a:lnTo>
                  <a:lnTo>
                    <a:pt x="2186373" y="43318"/>
                  </a:lnTo>
                  <a:lnTo>
                    <a:pt x="2126029" y="35355"/>
                  </a:lnTo>
                  <a:lnTo>
                    <a:pt x="2064337" y="28146"/>
                  </a:lnTo>
                  <a:lnTo>
                    <a:pt x="2001363" y="21712"/>
                  </a:lnTo>
                  <a:lnTo>
                    <a:pt x="1937176" y="16070"/>
                  </a:lnTo>
                  <a:lnTo>
                    <a:pt x="1871843" y="11242"/>
                  </a:lnTo>
                  <a:lnTo>
                    <a:pt x="1805431" y="7248"/>
                  </a:lnTo>
                  <a:lnTo>
                    <a:pt x="1738008" y="4106"/>
                  </a:lnTo>
                  <a:lnTo>
                    <a:pt x="1669642" y="1838"/>
                  </a:lnTo>
                  <a:lnTo>
                    <a:pt x="1600400" y="462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2506598" y="2160651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30">
                  <a:moveTo>
                    <a:pt x="0" y="449961"/>
                  </a:moveTo>
                  <a:lnTo>
                    <a:pt x="6254" y="409000"/>
                  </a:lnTo>
                  <a:lnTo>
                    <a:pt x="24656" y="369071"/>
                  </a:lnTo>
                  <a:lnTo>
                    <a:pt x="54665" y="330332"/>
                  </a:lnTo>
                  <a:lnTo>
                    <a:pt x="95743" y="292941"/>
                  </a:lnTo>
                  <a:lnTo>
                    <a:pt x="147347" y="257059"/>
                  </a:lnTo>
                  <a:lnTo>
                    <a:pt x="208938" y="222842"/>
                  </a:lnTo>
                  <a:lnTo>
                    <a:pt x="279976" y="190451"/>
                  </a:lnTo>
                  <a:lnTo>
                    <a:pt x="318868" y="174989"/>
                  </a:lnTo>
                  <a:lnTo>
                    <a:pt x="359920" y="160043"/>
                  </a:lnTo>
                  <a:lnTo>
                    <a:pt x="403063" y="145633"/>
                  </a:lnTo>
                  <a:lnTo>
                    <a:pt x="448230" y="131778"/>
                  </a:lnTo>
                  <a:lnTo>
                    <a:pt x="495354" y="118498"/>
                  </a:lnTo>
                  <a:lnTo>
                    <a:pt x="544366" y="105814"/>
                  </a:lnTo>
                  <a:lnTo>
                    <a:pt x="595200" y="93745"/>
                  </a:lnTo>
                  <a:lnTo>
                    <a:pt x="647788" y="82310"/>
                  </a:lnTo>
                  <a:lnTo>
                    <a:pt x="702062" y="71530"/>
                  </a:lnTo>
                  <a:lnTo>
                    <a:pt x="757954" y="61425"/>
                  </a:lnTo>
                  <a:lnTo>
                    <a:pt x="815398" y="52014"/>
                  </a:lnTo>
                  <a:lnTo>
                    <a:pt x="874326" y="43318"/>
                  </a:lnTo>
                  <a:lnTo>
                    <a:pt x="934670" y="35355"/>
                  </a:lnTo>
                  <a:lnTo>
                    <a:pt x="996362" y="28146"/>
                  </a:lnTo>
                  <a:lnTo>
                    <a:pt x="1059336" y="21712"/>
                  </a:lnTo>
                  <a:lnTo>
                    <a:pt x="1123523" y="16070"/>
                  </a:lnTo>
                  <a:lnTo>
                    <a:pt x="1188856" y="11242"/>
                  </a:lnTo>
                  <a:lnTo>
                    <a:pt x="1255268" y="7248"/>
                  </a:lnTo>
                  <a:lnTo>
                    <a:pt x="1322691" y="4106"/>
                  </a:lnTo>
                  <a:lnTo>
                    <a:pt x="1391057" y="1838"/>
                  </a:lnTo>
                  <a:lnTo>
                    <a:pt x="1460299" y="462"/>
                  </a:lnTo>
                  <a:lnTo>
                    <a:pt x="1530350" y="0"/>
                  </a:lnTo>
                  <a:lnTo>
                    <a:pt x="1600400" y="462"/>
                  </a:lnTo>
                  <a:lnTo>
                    <a:pt x="1669642" y="1838"/>
                  </a:lnTo>
                  <a:lnTo>
                    <a:pt x="1738008" y="4106"/>
                  </a:lnTo>
                  <a:lnTo>
                    <a:pt x="1805431" y="7248"/>
                  </a:lnTo>
                  <a:lnTo>
                    <a:pt x="1871843" y="11242"/>
                  </a:lnTo>
                  <a:lnTo>
                    <a:pt x="1937176" y="16070"/>
                  </a:lnTo>
                  <a:lnTo>
                    <a:pt x="2001363" y="21712"/>
                  </a:lnTo>
                  <a:lnTo>
                    <a:pt x="2064337" y="28146"/>
                  </a:lnTo>
                  <a:lnTo>
                    <a:pt x="2126029" y="35355"/>
                  </a:lnTo>
                  <a:lnTo>
                    <a:pt x="2186373" y="43318"/>
                  </a:lnTo>
                  <a:lnTo>
                    <a:pt x="2245301" y="52014"/>
                  </a:lnTo>
                  <a:lnTo>
                    <a:pt x="2302745" y="61425"/>
                  </a:lnTo>
                  <a:lnTo>
                    <a:pt x="2358637" y="71530"/>
                  </a:lnTo>
                  <a:lnTo>
                    <a:pt x="2412911" y="82310"/>
                  </a:lnTo>
                  <a:lnTo>
                    <a:pt x="2465499" y="93745"/>
                  </a:lnTo>
                  <a:lnTo>
                    <a:pt x="2516333" y="105814"/>
                  </a:lnTo>
                  <a:lnTo>
                    <a:pt x="2565345" y="118498"/>
                  </a:lnTo>
                  <a:lnTo>
                    <a:pt x="2612469" y="131778"/>
                  </a:lnTo>
                  <a:lnTo>
                    <a:pt x="2657636" y="145633"/>
                  </a:lnTo>
                  <a:lnTo>
                    <a:pt x="2700779" y="160043"/>
                  </a:lnTo>
                  <a:lnTo>
                    <a:pt x="2741831" y="174989"/>
                  </a:lnTo>
                  <a:lnTo>
                    <a:pt x="2780723" y="190451"/>
                  </a:lnTo>
                  <a:lnTo>
                    <a:pt x="2817389" y="206408"/>
                  </a:lnTo>
                  <a:lnTo>
                    <a:pt x="2883771" y="239732"/>
                  </a:lnTo>
                  <a:lnTo>
                    <a:pt x="2940436" y="274802"/>
                  </a:lnTo>
                  <a:lnTo>
                    <a:pt x="2986845" y="311458"/>
                  </a:lnTo>
                  <a:lnTo>
                    <a:pt x="3022456" y="349543"/>
                  </a:lnTo>
                  <a:lnTo>
                    <a:pt x="3046729" y="388897"/>
                  </a:lnTo>
                  <a:lnTo>
                    <a:pt x="3059125" y="429361"/>
                  </a:lnTo>
                  <a:lnTo>
                    <a:pt x="3060700" y="449961"/>
                  </a:lnTo>
                  <a:lnTo>
                    <a:pt x="3059125" y="470560"/>
                  </a:lnTo>
                  <a:lnTo>
                    <a:pt x="3054445" y="490922"/>
                  </a:lnTo>
                  <a:lnTo>
                    <a:pt x="3036043" y="530854"/>
                  </a:lnTo>
                  <a:lnTo>
                    <a:pt x="3006034" y="569599"/>
                  </a:lnTo>
                  <a:lnTo>
                    <a:pt x="2964956" y="606996"/>
                  </a:lnTo>
                  <a:lnTo>
                    <a:pt x="2913352" y="642886"/>
                  </a:lnTo>
                  <a:lnTo>
                    <a:pt x="2851761" y="677112"/>
                  </a:lnTo>
                  <a:lnTo>
                    <a:pt x="2817389" y="693550"/>
                  </a:lnTo>
                  <a:lnTo>
                    <a:pt x="2780723" y="709513"/>
                  </a:lnTo>
                  <a:lnTo>
                    <a:pt x="2741831" y="724980"/>
                  </a:lnTo>
                  <a:lnTo>
                    <a:pt x="2700779" y="739931"/>
                  </a:lnTo>
                  <a:lnTo>
                    <a:pt x="2657636" y="754347"/>
                  </a:lnTo>
                  <a:lnTo>
                    <a:pt x="2612469" y="768207"/>
                  </a:lnTo>
                  <a:lnTo>
                    <a:pt x="2565345" y="781491"/>
                  </a:lnTo>
                  <a:lnTo>
                    <a:pt x="2516333" y="794181"/>
                  </a:lnTo>
                  <a:lnTo>
                    <a:pt x="2465499" y="806256"/>
                  </a:lnTo>
                  <a:lnTo>
                    <a:pt x="2412911" y="817695"/>
                  </a:lnTo>
                  <a:lnTo>
                    <a:pt x="2358637" y="828480"/>
                  </a:lnTo>
                  <a:lnTo>
                    <a:pt x="2302745" y="838590"/>
                  </a:lnTo>
                  <a:lnTo>
                    <a:pt x="2245301" y="848005"/>
                  </a:lnTo>
                  <a:lnTo>
                    <a:pt x="2186373" y="856706"/>
                  </a:lnTo>
                  <a:lnTo>
                    <a:pt x="2126029" y="864673"/>
                  </a:lnTo>
                  <a:lnTo>
                    <a:pt x="2064337" y="871886"/>
                  </a:lnTo>
                  <a:lnTo>
                    <a:pt x="2001363" y="878324"/>
                  </a:lnTo>
                  <a:lnTo>
                    <a:pt x="1937176" y="883968"/>
                  </a:lnTo>
                  <a:lnTo>
                    <a:pt x="1871843" y="888799"/>
                  </a:lnTo>
                  <a:lnTo>
                    <a:pt x="1805431" y="892796"/>
                  </a:lnTo>
                  <a:lnTo>
                    <a:pt x="1738008" y="895939"/>
                  </a:lnTo>
                  <a:lnTo>
                    <a:pt x="1669642" y="898209"/>
                  </a:lnTo>
                  <a:lnTo>
                    <a:pt x="1600400" y="899585"/>
                  </a:lnTo>
                  <a:lnTo>
                    <a:pt x="1530350" y="900049"/>
                  </a:lnTo>
                  <a:lnTo>
                    <a:pt x="1460299" y="899585"/>
                  </a:lnTo>
                  <a:lnTo>
                    <a:pt x="1391057" y="898209"/>
                  </a:lnTo>
                  <a:lnTo>
                    <a:pt x="1322691" y="895939"/>
                  </a:lnTo>
                  <a:lnTo>
                    <a:pt x="1255268" y="892796"/>
                  </a:lnTo>
                  <a:lnTo>
                    <a:pt x="1188856" y="888799"/>
                  </a:lnTo>
                  <a:lnTo>
                    <a:pt x="1123523" y="883968"/>
                  </a:lnTo>
                  <a:lnTo>
                    <a:pt x="1059336" y="878324"/>
                  </a:lnTo>
                  <a:lnTo>
                    <a:pt x="996362" y="871886"/>
                  </a:lnTo>
                  <a:lnTo>
                    <a:pt x="934670" y="864673"/>
                  </a:lnTo>
                  <a:lnTo>
                    <a:pt x="874326" y="856706"/>
                  </a:lnTo>
                  <a:lnTo>
                    <a:pt x="815398" y="848005"/>
                  </a:lnTo>
                  <a:lnTo>
                    <a:pt x="757954" y="838590"/>
                  </a:lnTo>
                  <a:lnTo>
                    <a:pt x="702062" y="828480"/>
                  </a:lnTo>
                  <a:lnTo>
                    <a:pt x="647788" y="817695"/>
                  </a:lnTo>
                  <a:lnTo>
                    <a:pt x="595200" y="806256"/>
                  </a:lnTo>
                  <a:lnTo>
                    <a:pt x="544366" y="794181"/>
                  </a:lnTo>
                  <a:lnTo>
                    <a:pt x="495354" y="781491"/>
                  </a:lnTo>
                  <a:lnTo>
                    <a:pt x="448230" y="768207"/>
                  </a:lnTo>
                  <a:lnTo>
                    <a:pt x="403063" y="754347"/>
                  </a:lnTo>
                  <a:lnTo>
                    <a:pt x="359920" y="739931"/>
                  </a:lnTo>
                  <a:lnTo>
                    <a:pt x="318868" y="724980"/>
                  </a:lnTo>
                  <a:lnTo>
                    <a:pt x="279976" y="709513"/>
                  </a:lnTo>
                  <a:lnTo>
                    <a:pt x="243310" y="693550"/>
                  </a:lnTo>
                  <a:lnTo>
                    <a:pt x="208938" y="677112"/>
                  </a:lnTo>
                  <a:lnTo>
                    <a:pt x="147347" y="642886"/>
                  </a:lnTo>
                  <a:lnTo>
                    <a:pt x="95743" y="606996"/>
                  </a:lnTo>
                  <a:lnTo>
                    <a:pt x="54665" y="569599"/>
                  </a:lnTo>
                  <a:lnTo>
                    <a:pt x="24656" y="530854"/>
                  </a:lnTo>
                  <a:lnTo>
                    <a:pt x="6254" y="490922"/>
                  </a:lnTo>
                  <a:lnTo>
                    <a:pt x="0" y="44996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3118485" y="2455291"/>
            <a:ext cx="1838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Mode</a:t>
            </a:r>
            <a:r>
              <a:rPr sz="1800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Commande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9273" y="3057525"/>
            <a:ext cx="3254375" cy="3789679"/>
            <a:chOff x="2319273" y="3057525"/>
            <a:chExt cx="3254375" cy="3789679"/>
          </a:xfrm>
        </p:grpSpPr>
        <p:sp>
          <p:nvSpPr>
            <p:cNvPr id="8" name="object 8"/>
            <p:cNvSpPr/>
            <p:nvPr/>
          </p:nvSpPr>
          <p:spPr>
            <a:xfrm>
              <a:off x="2506598" y="39592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1530350" y="0"/>
                  </a:moveTo>
                  <a:lnTo>
                    <a:pt x="1460299" y="463"/>
                  </a:lnTo>
                  <a:lnTo>
                    <a:pt x="1391057" y="1839"/>
                  </a:lnTo>
                  <a:lnTo>
                    <a:pt x="1322691" y="4109"/>
                  </a:lnTo>
                  <a:lnTo>
                    <a:pt x="1255268" y="7252"/>
                  </a:lnTo>
                  <a:lnTo>
                    <a:pt x="1188856" y="11249"/>
                  </a:lnTo>
                  <a:lnTo>
                    <a:pt x="1123523" y="16080"/>
                  </a:lnTo>
                  <a:lnTo>
                    <a:pt x="1059336" y="21724"/>
                  </a:lnTo>
                  <a:lnTo>
                    <a:pt x="996362" y="28162"/>
                  </a:lnTo>
                  <a:lnTo>
                    <a:pt x="934670" y="35375"/>
                  </a:lnTo>
                  <a:lnTo>
                    <a:pt x="874326" y="43342"/>
                  </a:lnTo>
                  <a:lnTo>
                    <a:pt x="815398" y="52043"/>
                  </a:lnTo>
                  <a:lnTo>
                    <a:pt x="757954" y="61458"/>
                  </a:lnTo>
                  <a:lnTo>
                    <a:pt x="702062" y="71568"/>
                  </a:lnTo>
                  <a:lnTo>
                    <a:pt x="647788" y="82353"/>
                  </a:lnTo>
                  <a:lnTo>
                    <a:pt x="595200" y="93792"/>
                  </a:lnTo>
                  <a:lnTo>
                    <a:pt x="544366" y="105867"/>
                  </a:lnTo>
                  <a:lnTo>
                    <a:pt x="495354" y="118557"/>
                  </a:lnTo>
                  <a:lnTo>
                    <a:pt x="448230" y="131841"/>
                  </a:lnTo>
                  <a:lnTo>
                    <a:pt x="403063" y="145701"/>
                  </a:lnTo>
                  <a:lnTo>
                    <a:pt x="359920" y="160117"/>
                  </a:lnTo>
                  <a:lnTo>
                    <a:pt x="318868" y="175068"/>
                  </a:lnTo>
                  <a:lnTo>
                    <a:pt x="279976" y="190535"/>
                  </a:lnTo>
                  <a:lnTo>
                    <a:pt x="243310" y="206498"/>
                  </a:lnTo>
                  <a:lnTo>
                    <a:pt x="208938" y="222936"/>
                  </a:lnTo>
                  <a:lnTo>
                    <a:pt x="147347" y="257162"/>
                  </a:lnTo>
                  <a:lnTo>
                    <a:pt x="95743" y="293052"/>
                  </a:lnTo>
                  <a:lnTo>
                    <a:pt x="54665" y="330449"/>
                  </a:lnTo>
                  <a:lnTo>
                    <a:pt x="24656" y="369194"/>
                  </a:lnTo>
                  <a:lnTo>
                    <a:pt x="6254" y="409126"/>
                  </a:lnTo>
                  <a:lnTo>
                    <a:pt x="0" y="450088"/>
                  </a:lnTo>
                  <a:lnTo>
                    <a:pt x="1574" y="470687"/>
                  </a:lnTo>
                  <a:lnTo>
                    <a:pt x="13970" y="511154"/>
                  </a:lnTo>
                  <a:lnTo>
                    <a:pt x="38243" y="550512"/>
                  </a:lnTo>
                  <a:lnTo>
                    <a:pt x="73854" y="588602"/>
                  </a:lnTo>
                  <a:lnTo>
                    <a:pt x="120263" y="625266"/>
                  </a:lnTo>
                  <a:lnTo>
                    <a:pt x="176928" y="660344"/>
                  </a:lnTo>
                  <a:lnTo>
                    <a:pt x="243310" y="693677"/>
                  </a:lnTo>
                  <a:lnTo>
                    <a:pt x="279976" y="709640"/>
                  </a:lnTo>
                  <a:lnTo>
                    <a:pt x="318868" y="725107"/>
                  </a:lnTo>
                  <a:lnTo>
                    <a:pt x="359920" y="740058"/>
                  </a:lnTo>
                  <a:lnTo>
                    <a:pt x="403063" y="754474"/>
                  </a:lnTo>
                  <a:lnTo>
                    <a:pt x="448230" y="768334"/>
                  </a:lnTo>
                  <a:lnTo>
                    <a:pt x="495354" y="781618"/>
                  </a:lnTo>
                  <a:lnTo>
                    <a:pt x="544366" y="794308"/>
                  </a:lnTo>
                  <a:lnTo>
                    <a:pt x="595200" y="806383"/>
                  </a:lnTo>
                  <a:lnTo>
                    <a:pt x="647788" y="817822"/>
                  </a:lnTo>
                  <a:lnTo>
                    <a:pt x="702062" y="828607"/>
                  </a:lnTo>
                  <a:lnTo>
                    <a:pt x="757954" y="838717"/>
                  </a:lnTo>
                  <a:lnTo>
                    <a:pt x="815398" y="848132"/>
                  </a:lnTo>
                  <a:lnTo>
                    <a:pt x="874326" y="856833"/>
                  </a:lnTo>
                  <a:lnTo>
                    <a:pt x="934670" y="864800"/>
                  </a:lnTo>
                  <a:lnTo>
                    <a:pt x="996362" y="872013"/>
                  </a:lnTo>
                  <a:lnTo>
                    <a:pt x="1059336" y="878451"/>
                  </a:lnTo>
                  <a:lnTo>
                    <a:pt x="1123523" y="884095"/>
                  </a:lnTo>
                  <a:lnTo>
                    <a:pt x="1188856" y="888926"/>
                  </a:lnTo>
                  <a:lnTo>
                    <a:pt x="1255268" y="892923"/>
                  </a:lnTo>
                  <a:lnTo>
                    <a:pt x="1322691" y="896066"/>
                  </a:lnTo>
                  <a:lnTo>
                    <a:pt x="1391057" y="898336"/>
                  </a:lnTo>
                  <a:lnTo>
                    <a:pt x="1460299" y="899712"/>
                  </a:lnTo>
                  <a:lnTo>
                    <a:pt x="1530350" y="900176"/>
                  </a:lnTo>
                  <a:lnTo>
                    <a:pt x="1600400" y="899712"/>
                  </a:lnTo>
                  <a:lnTo>
                    <a:pt x="1669642" y="898336"/>
                  </a:lnTo>
                  <a:lnTo>
                    <a:pt x="1738008" y="896066"/>
                  </a:lnTo>
                  <a:lnTo>
                    <a:pt x="1805431" y="892923"/>
                  </a:lnTo>
                  <a:lnTo>
                    <a:pt x="1871843" y="888926"/>
                  </a:lnTo>
                  <a:lnTo>
                    <a:pt x="1937176" y="884095"/>
                  </a:lnTo>
                  <a:lnTo>
                    <a:pt x="2001363" y="878451"/>
                  </a:lnTo>
                  <a:lnTo>
                    <a:pt x="2064337" y="872013"/>
                  </a:lnTo>
                  <a:lnTo>
                    <a:pt x="2126029" y="864800"/>
                  </a:lnTo>
                  <a:lnTo>
                    <a:pt x="2186373" y="856833"/>
                  </a:lnTo>
                  <a:lnTo>
                    <a:pt x="2245301" y="848132"/>
                  </a:lnTo>
                  <a:lnTo>
                    <a:pt x="2302745" y="838717"/>
                  </a:lnTo>
                  <a:lnTo>
                    <a:pt x="2358637" y="828607"/>
                  </a:lnTo>
                  <a:lnTo>
                    <a:pt x="2412911" y="817822"/>
                  </a:lnTo>
                  <a:lnTo>
                    <a:pt x="2465499" y="806383"/>
                  </a:lnTo>
                  <a:lnTo>
                    <a:pt x="2516333" y="794308"/>
                  </a:lnTo>
                  <a:lnTo>
                    <a:pt x="2565345" y="781618"/>
                  </a:lnTo>
                  <a:lnTo>
                    <a:pt x="2612469" y="768334"/>
                  </a:lnTo>
                  <a:lnTo>
                    <a:pt x="2657636" y="754474"/>
                  </a:lnTo>
                  <a:lnTo>
                    <a:pt x="2700779" y="740058"/>
                  </a:lnTo>
                  <a:lnTo>
                    <a:pt x="2741831" y="725107"/>
                  </a:lnTo>
                  <a:lnTo>
                    <a:pt x="2780723" y="709640"/>
                  </a:lnTo>
                  <a:lnTo>
                    <a:pt x="2817389" y="693677"/>
                  </a:lnTo>
                  <a:lnTo>
                    <a:pt x="2851761" y="677239"/>
                  </a:lnTo>
                  <a:lnTo>
                    <a:pt x="2913352" y="643013"/>
                  </a:lnTo>
                  <a:lnTo>
                    <a:pt x="2964956" y="607123"/>
                  </a:lnTo>
                  <a:lnTo>
                    <a:pt x="3006034" y="569726"/>
                  </a:lnTo>
                  <a:lnTo>
                    <a:pt x="3036043" y="530981"/>
                  </a:lnTo>
                  <a:lnTo>
                    <a:pt x="3054445" y="491049"/>
                  </a:lnTo>
                  <a:lnTo>
                    <a:pt x="3060700" y="450088"/>
                  </a:lnTo>
                  <a:lnTo>
                    <a:pt x="3059125" y="429488"/>
                  </a:lnTo>
                  <a:lnTo>
                    <a:pt x="3046729" y="389021"/>
                  </a:lnTo>
                  <a:lnTo>
                    <a:pt x="3022456" y="349663"/>
                  </a:lnTo>
                  <a:lnTo>
                    <a:pt x="2986845" y="311573"/>
                  </a:lnTo>
                  <a:lnTo>
                    <a:pt x="2940436" y="274909"/>
                  </a:lnTo>
                  <a:lnTo>
                    <a:pt x="2883771" y="239831"/>
                  </a:lnTo>
                  <a:lnTo>
                    <a:pt x="2817389" y="206498"/>
                  </a:lnTo>
                  <a:lnTo>
                    <a:pt x="2780723" y="190535"/>
                  </a:lnTo>
                  <a:lnTo>
                    <a:pt x="2741831" y="175068"/>
                  </a:lnTo>
                  <a:lnTo>
                    <a:pt x="2700779" y="160117"/>
                  </a:lnTo>
                  <a:lnTo>
                    <a:pt x="2657636" y="145701"/>
                  </a:lnTo>
                  <a:lnTo>
                    <a:pt x="2612469" y="131841"/>
                  </a:lnTo>
                  <a:lnTo>
                    <a:pt x="2565345" y="118557"/>
                  </a:lnTo>
                  <a:lnTo>
                    <a:pt x="2516333" y="105867"/>
                  </a:lnTo>
                  <a:lnTo>
                    <a:pt x="2465499" y="93792"/>
                  </a:lnTo>
                  <a:lnTo>
                    <a:pt x="2412911" y="82353"/>
                  </a:lnTo>
                  <a:lnTo>
                    <a:pt x="2358637" y="71568"/>
                  </a:lnTo>
                  <a:lnTo>
                    <a:pt x="2302745" y="61458"/>
                  </a:lnTo>
                  <a:lnTo>
                    <a:pt x="2245301" y="52043"/>
                  </a:lnTo>
                  <a:lnTo>
                    <a:pt x="2186373" y="43342"/>
                  </a:lnTo>
                  <a:lnTo>
                    <a:pt x="2126029" y="35375"/>
                  </a:lnTo>
                  <a:lnTo>
                    <a:pt x="2064337" y="28162"/>
                  </a:lnTo>
                  <a:lnTo>
                    <a:pt x="2001363" y="21724"/>
                  </a:lnTo>
                  <a:lnTo>
                    <a:pt x="1937176" y="16080"/>
                  </a:lnTo>
                  <a:lnTo>
                    <a:pt x="1871843" y="11249"/>
                  </a:lnTo>
                  <a:lnTo>
                    <a:pt x="1805431" y="7252"/>
                  </a:lnTo>
                  <a:lnTo>
                    <a:pt x="1738008" y="4109"/>
                  </a:lnTo>
                  <a:lnTo>
                    <a:pt x="1669642" y="1839"/>
                  </a:lnTo>
                  <a:lnTo>
                    <a:pt x="1600400" y="463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06598" y="39592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0" y="450088"/>
                  </a:moveTo>
                  <a:lnTo>
                    <a:pt x="6254" y="409126"/>
                  </a:lnTo>
                  <a:lnTo>
                    <a:pt x="24656" y="369194"/>
                  </a:lnTo>
                  <a:lnTo>
                    <a:pt x="54665" y="330449"/>
                  </a:lnTo>
                  <a:lnTo>
                    <a:pt x="95743" y="293052"/>
                  </a:lnTo>
                  <a:lnTo>
                    <a:pt x="147347" y="257162"/>
                  </a:lnTo>
                  <a:lnTo>
                    <a:pt x="208938" y="222936"/>
                  </a:lnTo>
                  <a:lnTo>
                    <a:pt x="243310" y="206498"/>
                  </a:lnTo>
                  <a:lnTo>
                    <a:pt x="279976" y="190535"/>
                  </a:lnTo>
                  <a:lnTo>
                    <a:pt x="318868" y="175068"/>
                  </a:lnTo>
                  <a:lnTo>
                    <a:pt x="359920" y="160117"/>
                  </a:lnTo>
                  <a:lnTo>
                    <a:pt x="403063" y="145701"/>
                  </a:lnTo>
                  <a:lnTo>
                    <a:pt x="448230" y="131841"/>
                  </a:lnTo>
                  <a:lnTo>
                    <a:pt x="495354" y="118557"/>
                  </a:lnTo>
                  <a:lnTo>
                    <a:pt x="544366" y="105867"/>
                  </a:lnTo>
                  <a:lnTo>
                    <a:pt x="595200" y="93792"/>
                  </a:lnTo>
                  <a:lnTo>
                    <a:pt x="647788" y="82353"/>
                  </a:lnTo>
                  <a:lnTo>
                    <a:pt x="702062" y="71568"/>
                  </a:lnTo>
                  <a:lnTo>
                    <a:pt x="757954" y="61458"/>
                  </a:lnTo>
                  <a:lnTo>
                    <a:pt x="815398" y="52043"/>
                  </a:lnTo>
                  <a:lnTo>
                    <a:pt x="874326" y="43342"/>
                  </a:lnTo>
                  <a:lnTo>
                    <a:pt x="934670" y="35375"/>
                  </a:lnTo>
                  <a:lnTo>
                    <a:pt x="996362" y="28162"/>
                  </a:lnTo>
                  <a:lnTo>
                    <a:pt x="1059336" y="21724"/>
                  </a:lnTo>
                  <a:lnTo>
                    <a:pt x="1123523" y="16080"/>
                  </a:lnTo>
                  <a:lnTo>
                    <a:pt x="1188856" y="11249"/>
                  </a:lnTo>
                  <a:lnTo>
                    <a:pt x="1255268" y="7252"/>
                  </a:lnTo>
                  <a:lnTo>
                    <a:pt x="1322691" y="4109"/>
                  </a:lnTo>
                  <a:lnTo>
                    <a:pt x="1391057" y="1839"/>
                  </a:lnTo>
                  <a:lnTo>
                    <a:pt x="1460299" y="463"/>
                  </a:lnTo>
                  <a:lnTo>
                    <a:pt x="1530350" y="0"/>
                  </a:lnTo>
                  <a:lnTo>
                    <a:pt x="1600400" y="463"/>
                  </a:lnTo>
                  <a:lnTo>
                    <a:pt x="1669642" y="1839"/>
                  </a:lnTo>
                  <a:lnTo>
                    <a:pt x="1738008" y="4109"/>
                  </a:lnTo>
                  <a:lnTo>
                    <a:pt x="1805431" y="7252"/>
                  </a:lnTo>
                  <a:lnTo>
                    <a:pt x="1871843" y="11249"/>
                  </a:lnTo>
                  <a:lnTo>
                    <a:pt x="1937176" y="16080"/>
                  </a:lnTo>
                  <a:lnTo>
                    <a:pt x="2001363" y="21724"/>
                  </a:lnTo>
                  <a:lnTo>
                    <a:pt x="2064337" y="28162"/>
                  </a:lnTo>
                  <a:lnTo>
                    <a:pt x="2126029" y="35375"/>
                  </a:lnTo>
                  <a:lnTo>
                    <a:pt x="2186373" y="43342"/>
                  </a:lnTo>
                  <a:lnTo>
                    <a:pt x="2245301" y="52043"/>
                  </a:lnTo>
                  <a:lnTo>
                    <a:pt x="2302745" y="61458"/>
                  </a:lnTo>
                  <a:lnTo>
                    <a:pt x="2358637" y="71568"/>
                  </a:lnTo>
                  <a:lnTo>
                    <a:pt x="2412911" y="82353"/>
                  </a:lnTo>
                  <a:lnTo>
                    <a:pt x="2465499" y="93792"/>
                  </a:lnTo>
                  <a:lnTo>
                    <a:pt x="2516333" y="105867"/>
                  </a:lnTo>
                  <a:lnTo>
                    <a:pt x="2565345" y="118557"/>
                  </a:lnTo>
                  <a:lnTo>
                    <a:pt x="2612469" y="131841"/>
                  </a:lnTo>
                  <a:lnTo>
                    <a:pt x="2657636" y="145701"/>
                  </a:lnTo>
                  <a:lnTo>
                    <a:pt x="2700779" y="160117"/>
                  </a:lnTo>
                  <a:lnTo>
                    <a:pt x="2741831" y="175068"/>
                  </a:lnTo>
                  <a:lnTo>
                    <a:pt x="2780723" y="190535"/>
                  </a:lnTo>
                  <a:lnTo>
                    <a:pt x="2817389" y="206498"/>
                  </a:lnTo>
                  <a:lnTo>
                    <a:pt x="2851761" y="222936"/>
                  </a:lnTo>
                  <a:lnTo>
                    <a:pt x="2913352" y="257162"/>
                  </a:lnTo>
                  <a:lnTo>
                    <a:pt x="2964956" y="293052"/>
                  </a:lnTo>
                  <a:lnTo>
                    <a:pt x="3006034" y="330449"/>
                  </a:lnTo>
                  <a:lnTo>
                    <a:pt x="3036043" y="369194"/>
                  </a:lnTo>
                  <a:lnTo>
                    <a:pt x="3054445" y="409126"/>
                  </a:lnTo>
                  <a:lnTo>
                    <a:pt x="3060700" y="450088"/>
                  </a:lnTo>
                  <a:lnTo>
                    <a:pt x="3059125" y="470687"/>
                  </a:lnTo>
                  <a:lnTo>
                    <a:pt x="3054445" y="491049"/>
                  </a:lnTo>
                  <a:lnTo>
                    <a:pt x="3036043" y="530981"/>
                  </a:lnTo>
                  <a:lnTo>
                    <a:pt x="3006034" y="569726"/>
                  </a:lnTo>
                  <a:lnTo>
                    <a:pt x="2964956" y="607123"/>
                  </a:lnTo>
                  <a:lnTo>
                    <a:pt x="2913352" y="643013"/>
                  </a:lnTo>
                  <a:lnTo>
                    <a:pt x="2851761" y="677239"/>
                  </a:lnTo>
                  <a:lnTo>
                    <a:pt x="2817389" y="693677"/>
                  </a:lnTo>
                  <a:lnTo>
                    <a:pt x="2780723" y="709640"/>
                  </a:lnTo>
                  <a:lnTo>
                    <a:pt x="2741831" y="725107"/>
                  </a:lnTo>
                  <a:lnTo>
                    <a:pt x="2700779" y="740058"/>
                  </a:lnTo>
                  <a:lnTo>
                    <a:pt x="2657636" y="754474"/>
                  </a:lnTo>
                  <a:lnTo>
                    <a:pt x="2612469" y="768334"/>
                  </a:lnTo>
                  <a:lnTo>
                    <a:pt x="2565345" y="781618"/>
                  </a:lnTo>
                  <a:lnTo>
                    <a:pt x="2516333" y="794308"/>
                  </a:lnTo>
                  <a:lnTo>
                    <a:pt x="2465499" y="806383"/>
                  </a:lnTo>
                  <a:lnTo>
                    <a:pt x="2412911" y="817822"/>
                  </a:lnTo>
                  <a:lnTo>
                    <a:pt x="2358637" y="828607"/>
                  </a:lnTo>
                  <a:lnTo>
                    <a:pt x="2302745" y="838717"/>
                  </a:lnTo>
                  <a:lnTo>
                    <a:pt x="2245301" y="848132"/>
                  </a:lnTo>
                  <a:lnTo>
                    <a:pt x="2186373" y="856833"/>
                  </a:lnTo>
                  <a:lnTo>
                    <a:pt x="2126029" y="864800"/>
                  </a:lnTo>
                  <a:lnTo>
                    <a:pt x="2064337" y="872013"/>
                  </a:lnTo>
                  <a:lnTo>
                    <a:pt x="2001363" y="878451"/>
                  </a:lnTo>
                  <a:lnTo>
                    <a:pt x="1937176" y="884095"/>
                  </a:lnTo>
                  <a:lnTo>
                    <a:pt x="1871843" y="888926"/>
                  </a:lnTo>
                  <a:lnTo>
                    <a:pt x="1805431" y="892923"/>
                  </a:lnTo>
                  <a:lnTo>
                    <a:pt x="1738008" y="896066"/>
                  </a:lnTo>
                  <a:lnTo>
                    <a:pt x="1669642" y="898336"/>
                  </a:lnTo>
                  <a:lnTo>
                    <a:pt x="1600400" y="899712"/>
                  </a:lnTo>
                  <a:lnTo>
                    <a:pt x="1530350" y="900176"/>
                  </a:lnTo>
                  <a:lnTo>
                    <a:pt x="1460299" y="899712"/>
                  </a:lnTo>
                  <a:lnTo>
                    <a:pt x="1391057" y="898336"/>
                  </a:lnTo>
                  <a:lnTo>
                    <a:pt x="1322691" y="896066"/>
                  </a:lnTo>
                  <a:lnTo>
                    <a:pt x="1255268" y="892923"/>
                  </a:lnTo>
                  <a:lnTo>
                    <a:pt x="1188856" y="888926"/>
                  </a:lnTo>
                  <a:lnTo>
                    <a:pt x="1123523" y="884095"/>
                  </a:lnTo>
                  <a:lnTo>
                    <a:pt x="1059336" y="878451"/>
                  </a:lnTo>
                  <a:lnTo>
                    <a:pt x="996362" y="872013"/>
                  </a:lnTo>
                  <a:lnTo>
                    <a:pt x="934670" y="864800"/>
                  </a:lnTo>
                  <a:lnTo>
                    <a:pt x="874326" y="856833"/>
                  </a:lnTo>
                  <a:lnTo>
                    <a:pt x="815398" y="848132"/>
                  </a:lnTo>
                  <a:lnTo>
                    <a:pt x="757954" y="838717"/>
                  </a:lnTo>
                  <a:lnTo>
                    <a:pt x="702062" y="828607"/>
                  </a:lnTo>
                  <a:lnTo>
                    <a:pt x="647788" y="817822"/>
                  </a:lnTo>
                  <a:lnTo>
                    <a:pt x="595200" y="806383"/>
                  </a:lnTo>
                  <a:lnTo>
                    <a:pt x="544366" y="794308"/>
                  </a:lnTo>
                  <a:lnTo>
                    <a:pt x="495354" y="781618"/>
                  </a:lnTo>
                  <a:lnTo>
                    <a:pt x="448230" y="768334"/>
                  </a:lnTo>
                  <a:lnTo>
                    <a:pt x="403063" y="754474"/>
                  </a:lnTo>
                  <a:lnTo>
                    <a:pt x="359920" y="740058"/>
                  </a:lnTo>
                  <a:lnTo>
                    <a:pt x="318868" y="725107"/>
                  </a:lnTo>
                  <a:lnTo>
                    <a:pt x="279976" y="709640"/>
                  </a:lnTo>
                  <a:lnTo>
                    <a:pt x="243310" y="693677"/>
                  </a:lnTo>
                  <a:lnTo>
                    <a:pt x="208938" y="677239"/>
                  </a:lnTo>
                  <a:lnTo>
                    <a:pt x="147347" y="643013"/>
                  </a:lnTo>
                  <a:lnTo>
                    <a:pt x="95743" y="607123"/>
                  </a:lnTo>
                  <a:lnTo>
                    <a:pt x="54665" y="569726"/>
                  </a:lnTo>
                  <a:lnTo>
                    <a:pt x="24656" y="530981"/>
                  </a:lnTo>
                  <a:lnTo>
                    <a:pt x="6254" y="491049"/>
                  </a:lnTo>
                  <a:lnTo>
                    <a:pt x="0" y="4500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49523" y="3057524"/>
              <a:ext cx="1155700" cy="1082675"/>
            </a:xfrm>
            <a:custGeom>
              <a:avLst/>
              <a:gdLst/>
              <a:ahLst/>
              <a:cxnLst/>
              <a:rect l="l" t="t" r="r" b="b"/>
              <a:pathLst>
                <a:path w="1155700" h="1082675">
                  <a:moveTo>
                    <a:pt x="76200" y="1006475"/>
                  </a:moveTo>
                  <a:lnTo>
                    <a:pt x="44424" y="1006475"/>
                  </a:lnTo>
                  <a:lnTo>
                    <a:pt x="42926" y="3175"/>
                  </a:lnTo>
                  <a:lnTo>
                    <a:pt x="30226" y="3175"/>
                  </a:lnTo>
                  <a:lnTo>
                    <a:pt x="31724" y="1006475"/>
                  </a:lnTo>
                  <a:lnTo>
                    <a:pt x="0" y="1006475"/>
                  </a:lnTo>
                  <a:lnTo>
                    <a:pt x="38227" y="1082675"/>
                  </a:lnTo>
                  <a:lnTo>
                    <a:pt x="69862" y="1019175"/>
                  </a:lnTo>
                  <a:lnTo>
                    <a:pt x="76200" y="1006475"/>
                  </a:lnTo>
                  <a:close/>
                </a:path>
                <a:path w="1155700" h="1082675">
                  <a:moveTo>
                    <a:pt x="1155700" y="76327"/>
                  </a:moveTo>
                  <a:lnTo>
                    <a:pt x="1149311" y="63500"/>
                  </a:lnTo>
                  <a:lnTo>
                    <a:pt x="1117727" y="0"/>
                  </a:lnTo>
                  <a:lnTo>
                    <a:pt x="1079500" y="76073"/>
                  </a:lnTo>
                  <a:lnTo>
                    <a:pt x="1111224" y="76187"/>
                  </a:lnTo>
                  <a:lnTo>
                    <a:pt x="1109726" y="903224"/>
                  </a:lnTo>
                  <a:lnTo>
                    <a:pt x="1122426" y="903351"/>
                  </a:lnTo>
                  <a:lnTo>
                    <a:pt x="1123924" y="76225"/>
                  </a:lnTo>
                  <a:lnTo>
                    <a:pt x="1155700" y="7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325623" y="59404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1530350" y="0"/>
                  </a:moveTo>
                  <a:lnTo>
                    <a:pt x="1460299" y="463"/>
                  </a:lnTo>
                  <a:lnTo>
                    <a:pt x="1391057" y="1839"/>
                  </a:lnTo>
                  <a:lnTo>
                    <a:pt x="1322691" y="4109"/>
                  </a:lnTo>
                  <a:lnTo>
                    <a:pt x="1255268" y="7252"/>
                  </a:lnTo>
                  <a:lnTo>
                    <a:pt x="1188856" y="11249"/>
                  </a:lnTo>
                  <a:lnTo>
                    <a:pt x="1123523" y="16080"/>
                  </a:lnTo>
                  <a:lnTo>
                    <a:pt x="1059336" y="21724"/>
                  </a:lnTo>
                  <a:lnTo>
                    <a:pt x="996362" y="28162"/>
                  </a:lnTo>
                  <a:lnTo>
                    <a:pt x="934670" y="35375"/>
                  </a:lnTo>
                  <a:lnTo>
                    <a:pt x="874326" y="43341"/>
                  </a:lnTo>
                  <a:lnTo>
                    <a:pt x="815398" y="52042"/>
                  </a:lnTo>
                  <a:lnTo>
                    <a:pt x="757954" y="61457"/>
                  </a:lnTo>
                  <a:lnTo>
                    <a:pt x="702062" y="71567"/>
                  </a:lnTo>
                  <a:lnTo>
                    <a:pt x="647788" y="82351"/>
                  </a:lnTo>
                  <a:lnTo>
                    <a:pt x="595200" y="93791"/>
                  </a:lnTo>
                  <a:lnTo>
                    <a:pt x="544366" y="105865"/>
                  </a:lnTo>
                  <a:lnTo>
                    <a:pt x="495354" y="118554"/>
                  </a:lnTo>
                  <a:lnTo>
                    <a:pt x="448230" y="131838"/>
                  </a:lnTo>
                  <a:lnTo>
                    <a:pt x="403063" y="145698"/>
                  </a:lnTo>
                  <a:lnTo>
                    <a:pt x="359920" y="160113"/>
                  </a:lnTo>
                  <a:lnTo>
                    <a:pt x="318868" y="175063"/>
                  </a:lnTo>
                  <a:lnTo>
                    <a:pt x="279976" y="190529"/>
                  </a:lnTo>
                  <a:lnTo>
                    <a:pt x="243310" y="206491"/>
                  </a:lnTo>
                  <a:lnTo>
                    <a:pt x="208938" y="222929"/>
                  </a:lnTo>
                  <a:lnTo>
                    <a:pt x="147347" y="257152"/>
                  </a:lnTo>
                  <a:lnTo>
                    <a:pt x="95743" y="293040"/>
                  </a:lnTo>
                  <a:lnTo>
                    <a:pt x="54665" y="330435"/>
                  </a:lnTo>
                  <a:lnTo>
                    <a:pt x="24656" y="369176"/>
                  </a:lnTo>
                  <a:lnTo>
                    <a:pt x="6254" y="409105"/>
                  </a:lnTo>
                  <a:lnTo>
                    <a:pt x="0" y="450062"/>
                  </a:lnTo>
                  <a:lnTo>
                    <a:pt x="1574" y="470663"/>
                  </a:lnTo>
                  <a:lnTo>
                    <a:pt x="13970" y="511130"/>
                  </a:lnTo>
                  <a:lnTo>
                    <a:pt x="38243" y="550489"/>
                  </a:lnTo>
                  <a:lnTo>
                    <a:pt x="73854" y="588578"/>
                  </a:lnTo>
                  <a:lnTo>
                    <a:pt x="120263" y="625240"/>
                  </a:lnTo>
                  <a:lnTo>
                    <a:pt x="176928" y="660316"/>
                  </a:lnTo>
                  <a:lnTo>
                    <a:pt x="243310" y="693646"/>
                  </a:lnTo>
                  <a:lnTo>
                    <a:pt x="279976" y="709607"/>
                  </a:lnTo>
                  <a:lnTo>
                    <a:pt x="318868" y="725072"/>
                  </a:lnTo>
                  <a:lnTo>
                    <a:pt x="359920" y="740022"/>
                  </a:lnTo>
                  <a:lnTo>
                    <a:pt x="403063" y="754436"/>
                  </a:lnTo>
                  <a:lnTo>
                    <a:pt x="448230" y="768294"/>
                  </a:lnTo>
                  <a:lnTo>
                    <a:pt x="495354" y="781577"/>
                  </a:lnTo>
                  <a:lnTo>
                    <a:pt x="544366" y="794265"/>
                  </a:lnTo>
                  <a:lnTo>
                    <a:pt x="595200" y="806337"/>
                  </a:lnTo>
                  <a:lnTo>
                    <a:pt x="647788" y="817775"/>
                  </a:lnTo>
                  <a:lnTo>
                    <a:pt x="702062" y="828558"/>
                  </a:lnTo>
                  <a:lnTo>
                    <a:pt x="757954" y="838666"/>
                  </a:lnTo>
                  <a:lnTo>
                    <a:pt x="815398" y="848080"/>
                  </a:lnTo>
                  <a:lnTo>
                    <a:pt x="874326" y="856779"/>
                  </a:lnTo>
                  <a:lnTo>
                    <a:pt x="934670" y="864744"/>
                  </a:lnTo>
                  <a:lnTo>
                    <a:pt x="996362" y="871955"/>
                  </a:lnTo>
                  <a:lnTo>
                    <a:pt x="1059336" y="878392"/>
                  </a:lnTo>
                  <a:lnTo>
                    <a:pt x="1123523" y="884036"/>
                  </a:lnTo>
                  <a:lnTo>
                    <a:pt x="1188856" y="888865"/>
                  </a:lnTo>
                  <a:lnTo>
                    <a:pt x="1255268" y="892861"/>
                  </a:lnTo>
                  <a:lnTo>
                    <a:pt x="1322691" y="896003"/>
                  </a:lnTo>
                  <a:lnTo>
                    <a:pt x="1391057" y="898273"/>
                  </a:lnTo>
                  <a:lnTo>
                    <a:pt x="1460299" y="899649"/>
                  </a:lnTo>
                  <a:lnTo>
                    <a:pt x="1530350" y="900112"/>
                  </a:lnTo>
                  <a:lnTo>
                    <a:pt x="1600400" y="899649"/>
                  </a:lnTo>
                  <a:lnTo>
                    <a:pt x="1669642" y="898273"/>
                  </a:lnTo>
                  <a:lnTo>
                    <a:pt x="1738008" y="896003"/>
                  </a:lnTo>
                  <a:lnTo>
                    <a:pt x="1805431" y="892861"/>
                  </a:lnTo>
                  <a:lnTo>
                    <a:pt x="1871843" y="888865"/>
                  </a:lnTo>
                  <a:lnTo>
                    <a:pt x="1937176" y="884036"/>
                  </a:lnTo>
                  <a:lnTo>
                    <a:pt x="2001363" y="878392"/>
                  </a:lnTo>
                  <a:lnTo>
                    <a:pt x="2064337" y="871955"/>
                  </a:lnTo>
                  <a:lnTo>
                    <a:pt x="2126029" y="864744"/>
                  </a:lnTo>
                  <a:lnTo>
                    <a:pt x="2186373" y="856779"/>
                  </a:lnTo>
                  <a:lnTo>
                    <a:pt x="2245301" y="848080"/>
                  </a:lnTo>
                  <a:lnTo>
                    <a:pt x="2302745" y="838666"/>
                  </a:lnTo>
                  <a:lnTo>
                    <a:pt x="2358637" y="828558"/>
                  </a:lnTo>
                  <a:lnTo>
                    <a:pt x="2412911" y="817775"/>
                  </a:lnTo>
                  <a:lnTo>
                    <a:pt x="2465499" y="806337"/>
                  </a:lnTo>
                  <a:lnTo>
                    <a:pt x="2516333" y="794265"/>
                  </a:lnTo>
                  <a:lnTo>
                    <a:pt x="2565345" y="781577"/>
                  </a:lnTo>
                  <a:lnTo>
                    <a:pt x="2612469" y="768294"/>
                  </a:lnTo>
                  <a:lnTo>
                    <a:pt x="2657636" y="754436"/>
                  </a:lnTo>
                  <a:lnTo>
                    <a:pt x="2700779" y="740022"/>
                  </a:lnTo>
                  <a:lnTo>
                    <a:pt x="2741831" y="725072"/>
                  </a:lnTo>
                  <a:lnTo>
                    <a:pt x="2780723" y="709607"/>
                  </a:lnTo>
                  <a:lnTo>
                    <a:pt x="2817389" y="693646"/>
                  </a:lnTo>
                  <a:lnTo>
                    <a:pt x="2883771" y="660316"/>
                  </a:lnTo>
                  <a:lnTo>
                    <a:pt x="2940436" y="625240"/>
                  </a:lnTo>
                  <a:lnTo>
                    <a:pt x="2986845" y="588578"/>
                  </a:lnTo>
                  <a:lnTo>
                    <a:pt x="3022456" y="550489"/>
                  </a:lnTo>
                  <a:lnTo>
                    <a:pt x="3046729" y="511130"/>
                  </a:lnTo>
                  <a:lnTo>
                    <a:pt x="3059125" y="470663"/>
                  </a:lnTo>
                  <a:lnTo>
                    <a:pt x="3060700" y="450062"/>
                  </a:lnTo>
                  <a:lnTo>
                    <a:pt x="3059125" y="429465"/>
                  </a:lnTo>
                  <a:lnTo>
                    <a:pt x="3046729" y="389002"/>
                  </a:lnTo>
                  <a:lnTo>
                    <a:pt x="3022456" y="349647"/>
                  </a:lnTo>
                  <a:lnTo>
                    <a:pt x="2986845" y="311559"/>
                  </a:lnTo>
                  <a:lnTo>
                    <a:pt x="2940436" y="274898"/>
                  </a:lnTo>
                  <a:lnTo>
                    <a:pt x="2883771" y="239822"/>
                  </a:lnTo>
                  <a:lnTo>
                    <a:pt x="2817389" y="206491"/>
                  </a:lnTo>
                  <a:lnTo>
                    <a:pt x="2780723" y="190529"/>
                  </a:lnTo>
                  <a:lnTo>
                    <a:pt x="2741831" y="175063"/>
                  </a:lnTo>
                  <a:lnTo>
                    <a:pt x="2700779" y="160113"/>
                  </a:lnTo>
                  <a:lnTo>
                    <a:pt x="2657636" y="145698"/>
                  </a:lnTo>
                  <a:lnTo>
                    <a:pt x="2612469" y="131838"/>
                  </a:lnTo>
                  <a:lnTo>
                    <a:pt x="2565345" y="118554"/>
                  </a:lnTo>
                  <a:lnTo>
                    <a:pt x="2516333" y="105865"/>
                  </a:lnTo>
                  <a:lnTo>
                    <a:pt x="2465499" y="93791"/>
                  </a:lnTo>
                  <a:lnTo>
                    <a:pt x="2412911" y="82351"/>
                  </a:lnTo>
                  <a:lnTo>
                    <a:pt x="2358637" y="71567"/>
                  </a:lnTo>
                  <a:lnTo>
                    <a:pt x="2302745" y="61457"/>
                  </a:lnTo>
                  <a:lnTo>
                    <a:pt x="2245301" y="52042"/>
                  </a:lnTo>
                  <a:lnTo>
                    <a:pt x="2186373" y="43341"/>
                  </a:lnTo>
                  <a:lnTo>
                    <a:pt x="2126029" y="35375"/>
                  </a:lnTo>
                  <a:lnTo>
                    <a:pt x="2064337" y="28162"/>
                  </a:lnTo>
                  <a:lnTo>
                    <a:pt x="2001363" y="21724"/>
                  </a:lnTo>
                  <a:lnTo>
                    <a:pt x="1937176" y="16080"/>
                  </a:lnTo>
                  <a:lnTo>
                    <a:pt x="1871843" y="11249"/>
                  </a:lnTo>
                  <a:lnTo>
                    <a:pt x="1805431" y="7252"/>
                  </a:lnTo>
                  <a:lnTo>
                    <a:pt x="1738008" y="4109"/>
                  </a:lnTo>
                  <a:lnTo>
                    <a:pt x="1669642" y="1839"/>
                  </a:lnTo>
                  <a:lnTo>
                    <a:pt x="1600400" y="463"/>
                  </a:lnTo>
                  <a:lnTo>
                    <a:pt x="153035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325623" y="5940425"/>
              <a:ext cx="3060700" cy="900430"/>
            </a:xfrm>
            <a:custGeom>
              <a:avLst/>
              <a:gdLst/>
              <a:ahLst/>
              <a:cxnLst/>
              <a:rect l="l" t="t" r="r" b="b"/>
              <a:pathLst>
                <a:path w="3060700" h="900429">
                  <a:moveTo>
                    <a:pt x="0" y="450062"/>
                  </a:moveTo>
                  <a:lnTo>
                    <a:pt x="6254" y="409105"/>
                  </a:lnTo>
                  <a:lnTo>
                    <a:pt x="24656" y="369176"/>
                  </a:lnTo>
                  <a:lnTo>
                    <a:pt x="54665" y="330435"/>
                  </a:lnTo>
                  <a:lnTo>
                    <a:pt x="95743" y="293040"/>
                  </a:lnTo>
                  <a:lnTo>
                    <a:pt x="147347" y="257152"/>
                  </a:lnTo>
                  <a:lnTo>
                    <a:pt x="208938" y="222929"/>
                  </a:lnTo>
                  <a:lnTo>
                    <a:pt x="243310" y="206491"/>
                  </a:lnTo>
                  <a:lnTo>
                    <a:pt x="279976" y="190529"/>
                  </a:lnTo>
                  <a:lnTo>
                    <a:pt x="318868" y="175063"/>
                  </a:lnTo>
                  <a:lnTo>
                    <a:pt x="359920" y="160113"/>
                  </a:lnTo>
                  <a:lnTo>
                    <a:pt x="403063" y="145698"/>
                  </a:lnTo>
                  <a:lnTo>
                    <a:pt x="448230" y="131838"/>
                  </a:lnTo>
                  <a:lnTo>
                    <a:pt x="495354" y="118554"/>
                  </a:lnTo>
                  <a:lnTo>
                    <a:pt x="544366" y="105865"/>
                  </a:lnTo>
                  <a:lnTo>
                    <a:pt x="595200" y="93791"/>
                  </a:lnTo>
                  <a:lnTo>
                    <a:pt x="647788" y="82351"/>
                  </a:lnTo>
                  <a:lnTo>
                    <a:pt x="702062" y="71567"/>
                  </a:lnTo>
                  <a:lnTo>
                    <a:pt x="757954" y="61457"/>
                  </a:lnTo>
                  <a:lnTo>
                    <a:pt x="815398" y="52042"/>
                  </a:lnTo>
                  <a:lnTo>
                    <a:pt x="874326" y="43341"/>
                  </a:lnTo>
                  <a:lnTo>
                    <a:pt x="934670" y="35375"/>
                  </a:lnTo>
                  <a:lnTo>
                    <a:pt x="996362" y="28162"/>
                  </a:lnTo>
                  <a:lnTo>
                    <a:pt x="1059336" y="21724"/>
                  </a:lnTo>
                  <a:lnTo>
                    <a:pt x="1123523" y="16080"/>
                  </a:lnTo>
                  <a:lnTo>
                    <a:pt x="1188856" y="11249"/>
                  </a:lnTo>
                  <a:lnTo>
                    <a:pt x="1255268" y="7252"/>
                  </a:lnTo>
                  <a:lnTo>
                    <a:pt x="1322691" y="4109"/>
                  </a:lnTo>
                  <a:lnTo>
                    <a:pt x="1391057" y="1839"/>
                  </a:lnTo>
                  <a:lnTo>
                    <a:pt x="1460299" y="463"/>
                  </a:lnTo>
                  <a:lnTo>
                    <a:pt x="1530350" y="0"/>
                  </a:lnTo>
                  <a:lnTo>
                    <a:pt x="1600400" y="463"/>
                  </a:lnTo>
                  <a:lnTo>
                    <a:pt x="1669642" y="1839"/>
                  </a:lnTo>
                  <a:lnTo>
                    <a:pt x="1738008" y="4109"/>
                  </a:lnTo>
                  <a:lnTo>
                    <a:pt x="1805431" y="7252"/>
                  </a:lnTo>
                  <a:lnTo>
                    <a:pt x="1871843" y="11249"/>
                  </a:lnTo>
                  <a:lnTo>
                    <a:pt x="1937176" y="16080"/>
                  </a:lnTo>
                  <a:lnTo>
                    <a:pt x="2001363" y="21724"/>
                  </a:lnTo>
                  <a:lnTo>
                    <a:pt x="2064337" y="28162"/>
                  </a:lnTo>
                  <a:lnTo>
                    <a:pt x="2126029" y="35375"/>
                  </a:lnTo>
                  <a:lnTo>
                    <a:pt x="2186373" y="43341"/>
                  </a:lnTo>
                  <a:lnTo>
                    <a:pt x="2245301" y="52042"/>
                  </a:lnTo>
                  <a:lnTo>
                    <a:pt x="2302745" y="61457"/>
                  </a:lnTo>
                  <a:lnTo>
                    <a:pt x="2358637" y="71567"/>
                  </a:lnTo>
                  <a:lnTo>
                    <a:pt x="2412911" y="82351"/>
                  </a:lnTo>
                  <a:lnTo>
                    <a:pt x="2465499" y="93791"/>
                  </a:lnTo>
                  <a:lnTo>
                    <a:pt x="2516333" y="105865"/>
                  </a:lnTo>
                  <a:lnTo>
                    <a:pt x="2565345" y="118554"/>
                  </a:lnTo>
                  <a:lnTo>
                    <a:pt x="2612469" y="131838"/>
                  </a:lnTo>
                  <a:lnTo>
                    <a:pt x="2657636" y="145698"/>
                  </a:lnTo>
                  <a:lnTo>
                    <a:pt x="2700779" y="160113"/>
                  </a:lnTo>
                  <a:lnTo>
                    <a:pt x="2741831" y="175063"/>
                  </a:lnTo>
                  <a:lnTo>
                    <a:pt x="2780723" y="190529"/>
                  </a:lnTo>
                  <a:lnTo>
                    <a:pt x="2817389" y="206491"/>
                  </a:lnTo>
                  <a:lnTo>
                    <a:pt x="2851761" y="222929"/>
                  </a:lnTo>
                  <a:lnTo>
                    <a:pt x="2913352" y="257152"/>
                  </a:lnTo>
                  <a:lnTo>
                    <a:pt x="2964956" y="293040"/>
                  </a:lnTo>
                  <a:lnTo>
                    <a:pt x="3006034" y="330435"/>
                  </a:lnTo>
                  <a:lnTo>
                    <a:pt x="3036043" y="369176"/>
                  </a:lnTo>
                  <a:lnTo>
                    <a:pt x="3054445" y="409105"/>
                  </a:lnTo>
                  <a:lnTo>
                    <a:pt x="3060700" y="450062"/>
                  </a:lnTo>
                  <a:lnTo>
                    <a:pt x="3059125" y="470663"/>
                  </a:lnTo>
                  <a:lnTo>
                    <a:pt x="3054445" y="491025"/>
                  </a:lnTo>
                  <a:lnTo>
                    <a:pt x="3036043" y="530958"/>
                  </a:lnTo>
                  <a:lnTo>
                    <a:pt x="3006034" y="569702"/>
                  </a:lnTo>
                  <a:lnTo>
                    <a:pt x="2964956" y="607097"/>
                  </a:lnTo>
                  <a:lnTo>
                    <a:pt x="2913352" y="642986"/>
                  </a:lnTo>
                  <a:lnTo>
                    <a:pt x="2851761" y="677209"/>
                  </a:lnTo>
                  <a:lnTo>
                    <a:pt x="2780723" y="709607"/>
                  </a:lnTo>
                  <a:lnTo>
                    <a:pt x="2741831" y="725072"/>
                  </a:lnTo>
                  <a:lnTo>
                    <a:pt x="2700779" y="740022"/>
                  </a:lnTo>
                  <a:lnTo>
                    <a:pt x="2657636" y="754436"/>
                  </a:lnTo>
                  <a:lnTo>
                    <a:pt x="2612469" y="768294"/>
                  </a:lnTo>
                  <a:lnTo>
                    <a:pt x="2565345" y="781577"/>
                  </a:lnTo>
                  <a:lnTo>
                    <a:pt x="2516333" y="794265"/>
                  </a:lnTo>
                  <a:lnTo>
                    <a:pt x="2465499" y="806337"/>
                  </a:lnTo>
                  <a:lnTo>
                    <a:pt x="2412911" y="817775"/>
                  </a:lnTo>
                  <a:lnTo>
                    <a:pt x="2358637" y="828558"/>
                  </a:lnTo>
                  <a:lnTo>
                    <a:pt x="2302745" y="838666"/>
                  </a:lnTo>
                  <a:lnTo>
                    <a:pt x="2245301" y="848080"/>
                  </a:lnTo>
                  <a:lnTo>
                    <a:pt x="2186373" y="856779"/>
                  </a:lnTo>
                  <a:lnTo>
                    <a:pt x="2126029" y="864744"/>
                  </a:lnTo>
                  <a:lnTo>
                    <a:pt x="2064337" y="871955"/>
                  </a:lnTo>
                  <a:lnTo>
                    <a:pt x="2001363" y="878392"/>
                  </a:lnTo>
                  <a:lnTo>
                    <a:pt x="1937176" y="884036"/>
                  </a:lnTo>
                  <a:lnTo>
                    <a:pt x="1871843" y="888865"/>
                  </a:lnTo>
                  <a:lnTo>
                    <a:pt x="1805431" y="892861"/>
                  </a:lnTo>
                  <a:lnTo>
                    <a:pt x="1738008" y="896003"/>
                  </a:lnTo>
                  <a:lnTo>
                    <a:pt x="1669642" y="898273"/>
                  </a:lnTo>
                  <a:lnTo>
                    <a:pt x="1600400" y="899649"/>
                  </a:lnTo>
                  <a:lnTo>
                    <a:pt x="1530350" y="900112"/>
                  </a:lnTo>
                  <a:lnTo>
                    <a:pt x="1460299" y="899649"/>
                  </a:lnTo>
                  <a:lnTo>
                    <a:pt x="1391057" y="898273"/>
                  </a:lnTo>
                  <a:lnTo>
                    <a:pt x="1322691" y="896003"/>
                  </a:lnTo>
                  <a:lnTo>
                    <a:pt x="1255268" y="892861"/>
                  </a:lnTo>
                  <a:lnTo>
                    <a:pt x="1188856" y="888865"/>
                  </a:lnTo>
                  <a:lnTo>
                    <a:pt x="1123523" y="884036"/>
                  </a:lnTo>
                  <a:lnTo>
                    <a:pt x="1059336" y="878392"/>
                  </a:lnTo>
                  <a:lnTo>
                    <a:pt x="996362" y="871955"/>
                  </a:lnTo>
                  <a:lnTo>
                    <a:pt x="934670" y="864744"/>
                  </a:lnTo>
                  <a:lnTo>
                    <a:pt x="874326" y="856779"/>
                  </a:lnTo>
                  <a:lnTo>
                    <a:pt x="815398" y="848080"/>
                  </a:lnTo>
                  <a:lnTo>
                    <a:pt x="757954" y="838666"/>
                  </a:lnTo>
                  <a:lnTo>
                    <a:pt x="702062" y="828558"/>
                  </a:lnTo>
                  <a:lnTo>
                    <a:pt x="647788" y="817775"/>
                  </a:lnTo>
                  <a:lnTo>
                    <a:pt x="595200" y="806337"/>
                  </a:lnTo>
                  <a:lnTo>
                    <a:pt x="544366" y="794265"/>
                  </a:lnTo>
                  <a:lnTo>
                    <a:pt x="495354" y="781577"/>
                  </a:lnTo>
                  <a:lnTo>
                    <a:pt x="448230" y="768294"/>
                  </a:lnTo>
                  <a:lnTo>
                    <a:pt x="403063" y="754436"/>
                  </a:lnTo>
                  <a:lnTo>
                    <a:pt x="359920" y="740022"/>
                  </a:lnTo>
                  <a:lnTo>
                    <a:pt x="318868" y="725072"/>
                  </a:lnTo>
                  <a:lnTo>
                    <a:pt x="279976" y="709607"/>
                  </a:lnTo>
                  <a:lnTo>
                    <a:pt x="243310" y="693646"/>
                  </a:lnTo>
                  <a:lnTo>
                    <a:pt x="176928" y="660316"/>
                  </a:lnTo>
                  <a:lnTo>
                    <a:pt x="120263" y="625240"/>
                  </a:lnTo>
                  <a:lnTo>
                    <a:pt x="73854" y="588578"/>
                  </a:lnTo>
                  <a:lnTo>
                    <a:pt x="38243" y="550489"/>
                  </a:lnTo>
                  <a:lnTo>
                    <a:pt x="13970" y="511130"/>
                  </a:lnTo>
                  <a:lnTo>
                    <a:pt x="1574" y="470663"/>
                  </a:lnTo>
                  <a:lnTo>
                    <a:pt x="0" y="4500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43225" y="3446526"/>
            <a:ext cx="34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I,</a:t>
            </a:r>
            <a:r>
              <a:rPr sz="1800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a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6053" y="3446526"/>
            <a:ext cx="38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esc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25624" y="2571750"/>
            <a:ext cx="3241675" cy="3856354"/>
          </a:xfrm>
          <a:custGeom>
            <a:avLst/>
            <a:gdLst/>
            <a:ahLst/>
            <a:cxnLst/>
            <a:rect l="l" t="t" r="r" b="b"/>
            <a:pathLst>
              <a:path w="3241675" h="3856354">
                <a:moveTo>
                  <a:pt x="179451" y="31750"/>
                </a:moveTo>
                <a:lnTo>
                  <a:pt x="86233" y="31750"/>
                </a:lnTo>
                <a:lnTo>
                  <a:pt x="83439" y="34544"/>
                </a:lnTo>
                <a:lnTo>
                  <a:pt x="83439" y="3811587"/>
                </a:lnTo>
                <a:lnTo>
                  <a:pt x="76200" y="3811587"/>
                </a:lnTo>
                <a:lnTo>
                  <a:pt x="76200" y="3779837"/>
                </a:lnTo>
                <a:lnTo>
                  <a:pt x="0" y="3817937"/>
                </a:lnTo>
                <a:lnTo>
                  <a:pt x="76200" y="3856037"/>
                </a:lnTo>
                <a:lnTo>
                  <a:pt x="76200" y="3824287"/>
                </a:lnTo>
                <a:lnTo>
                  <a:pt x="93218" y="3824287"/>
                </a:lnTo>
                <a:lnTo>
                  <a:pt x="96139" y="3821442"/>
                </a:lnTo>
                <a:lnTo>
                  <a:pt x="96139" y="3817950"/>
                </a:lnTo>
                <a:lnTo>
                  <a:pt x="96139" y="3811600"/>
                </a:lnTo>
                <a:lnTo>
                  <a:pt x="96139" y="44450"/>
                </a:lnTo>
                <a:lnTo>
                  <a:pt x="179451" y="44450"/>
                </a:lnTo>
                <a:lnTo>
                  <a:pt x="179451" y="38100"/>
                </a:lnTo>
                <a:lnTo>
                  <a:pt x="179451" y="31750"/>
                </a:lnTo>
                <a:close/>
              </a:path>
              <a:path w="3241675" h="3856354">
                <a:moveTo>
                  <a:pt x="3241675" y="38100"/>
                </a:moveTo>
                <a:lnTo>
                  <a:pt x="3228975" y="31750"/>
                </a:lnTo>
                <a:lnTo>
                  <a:pt x="3165475" y="0"/>
                </a:lnTo>
                <a:lnTo>
                  <a:pt x="3165475" y="31750"/>
                </a:lnTo>
                <a:lnTo>
                  <a:pt x="3147695" y="31750"/>
                </a:lnTo>
                <a:lnTo>
                  <a:pt x="3144901" y="34544"/>
                </a:lnTo>
                <a:lnTo>
                  <a:pt x="3144901" y="3811587"/>
                </a:lnTo>
                <a:lnTo>
                  <a:pt x="3060700" y="3811587"/>
                </a:lnTo>
                <a:lnTo>
                  <a:pt x="3060700" y="3824287"/>
                </a:lnTo>
                <a:lnTo>
                  <a:pt x="3154680" y="3824287"/>
                </a:lnTo>
                <a:lnTo>
                  <a:pt x="3157601" y="3821442"/>
                </a:lnTo>
                <a:lnTo>
                  <a:pt x="3157601" y="3817950"/>
                </a:lnTo>
                <a:lnTo>
                  <a:pt x="3157601" y="3811600"/>
                </a:lnTo>
                <a:lnTo>
                  <a:pt x="3157601" y="44450"/>
                </a:lnTo>
                <a:lnTo>
                  <a:pt x="3165475" y="44450"/>
                </a:lnTo>
                <a:lnTo>
                  <a:pt x="3165475" y="76200"/>
                </a:lnTo>
                <a:lnTo>
                  <a:pt x="3228975" y="44450"/>
                </a:lnTo>
                <a:lnTo>
                  <a:pt x="324167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966840" y="2576322"/>
            <a:ext cx="236093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/>
                <a:cs typeface="Arial" panose="020B0604020202020204"/>
              </a:rPr>
              <a:t>x 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supprimer</a:t>
            </a:r>
            <a:r>
              <a:rPr sz="18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caractère  dd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supprimer la ligne  u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undo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ctrl-R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redo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/ :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recherche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n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résultat</a:t>
            </a:r>
            <a:r>
              <a:rPr sz="18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suivant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8248" y="4254246"/>
            <a:ext cx="5502910" cy="2281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3475">
              <a:lnSpc>
                <a:spcPts val="216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Mode Edition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6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600">
              <a:latin typeface="Arial" panose="020B0604020202020204"/>
              <a:cs typeface="Arial" panose="020B0604020202020204"/>
            </a:endParaRPr>
          </a:p>
          <a:p>
            <a:pPr marL="3661410">
              <a:lnSpc>
                <a:spcPct val="100000"/>
              </a:lnSpc>
            </a:pPr>
            <a:r>
              <a:rPr sz="1800" dirty="0">
                <a:latin typeface="Arial" panose="020B0604020202020204"/>
                <a:cs typeface="Arial" panose="020B0604020202020204"/>
              </a:rPr>
              <a:t>w</a:t>
            </a:r>
            <a:r>
              <a:rPr sz="18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:enregistrer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3599180" marR="5080" indent="62230">
              <a:lnSpc>
                <a:spcPct val="100000"/>
              </a:lnSpc>
            </a:pPr>
            <a:r>
              <a:rPr sz="1800" spc="-25" dirty="0">
                <a:latin typeface="Arial" panose="020B0604020202020204"/>
                <a:cs typeface="Arial" panose="020B0604020202020204"/>
              </a:rPr>
              <a:t>wq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enregistrer </a:t>
            </a:r>
            <a:r>
              <a:rPr sz="1800" dirty="0">
                <a:latin typeface="Arial" panose="020B0604020202020204"/>
                <a:cs typeface="Arial" panose="020B0604020202020204"/>
              </a:rPr>
              <a:t>et 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quitter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800100">
              <a:lnSpc>
                <a:spcPts val="1675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Mode Exécution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2957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Séquences de</a:t>
            </a:r>
            <a:r>
              <a:rPr sz="1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commandes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198" y="2188286"/>
            <a:ext cx="787209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b="0" spc="-5" dirty="0">
                <a:latin typeface="Arial" panose="020B0604020202020204"/>
                <a:cs typeface="Arial" panose="020B0604020202020204"/>
              </a:rPr>
              <a:t>Exécuter </a:t>
            </a:r>
            <a:r>
              <a:rPr b="0" dirty="0">
                <a:latin typeface="Arial" panose="020B0604020202020204"/>
                <a:cs typeface="Arial" panose="020B0604020202020204"/>
              </a:rPr>
              <a:t>séquentiellement </a:t>
            </a:r>
            <a:r>
              <a:rPr b="0" spc="-5" dirty="0">
                <a:latin typeface="Arial" panose="020B0604020202020204"/>
                <a:cs typeface="Arial" panose="020B0604020202020204"/>
              </a:rPr>
              <a:t>des commandes l'une après l'autre</a:t>
            </a:r>
            <a:r>
              <a:rPr b="0" spc="110" dirty="0">
                <a:latin typeface="Arial" panose="020B0604020202020204"/>
                <a:cs typeface="Arial" panose="020B0604020202020204"/>
              </a:rPr>
              <a:t> </a:t>
            </a:r>
            <a:r>
              <a:rPr b="0" spc="-5" dirty="0">
                <a:latin typeface="Arial" panose="020B0604020202020204"/>
                <a:cs typeface="Arial" panose="020B0604020202020204"/>
              </a:rPr>
              <a:t>:</a:t>
            </a:r>
            <a:endParaRPr b="0" spc="-5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pc="-5" dirty="0">
                <a:solidFill>
                  <a:srgbClr val="280099"/>
                </a:solidFill>
              </a:rPr>
              <a:t>$ cmd1 ;</a:t>
            </a:r>
            <a:r>
              <a:rPr spc="10" dirty="0">
                <a:solidFill>
                  <a:srgbClr val="280099"/>
                </a:solidFill>
              </a:rPr>
              <a:t> </a:t>
            </a:r>
            <a:r>
              <a:rPr spc="-5" dirty="0">
                <a:solidFill>
                  <a:srgbClr val="280099"/>
                </a:solidFill>
              </a:rPr>
              <a:t>cmd2</a:t>
            </a:r>
            <a:endParaRPr spc="-5" dirty="0">
              <a:solidFill>
                <a:srgbClr val="280099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1198" y="3151758"/>
            <a:ext cx="8310245" cy="2985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Exécuter cmd2 si et seulement si cmd1 s'est exécutée sans</a:t>
            </a:r>
            <a:r>
              <a:rPr sz="22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erreur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cmd1 </a:t>
            </a:r>
            <a:r>
              <a:rPr sz="2200" b="1" spc="-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&amp;&amp;</a:t>
            </a:r>
            <a:r>
              <a:rPr sz="2200" b="1" spc="1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cmd2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Exécuter cmd2 si et seulement si cmd1 a renvoyé une erreur</a:t>
            </a:r>
            <a:r>
              <a:rPr sz="2200" spc="19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: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cmd1 || cmd2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B80046"/>
                </a:solidFill>
                <a:latin typeface="Arial" panose="020B0604020202020204"/>
                <a:cs typeface="Arial" panose="020B0604020202020204"/>
              </a:rPr>
              <a:t>&amp;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en fin de commande permet de </a:t>
            </a:r>
            <a:r>
              <a:rPr sz="2200" dirty="0">
                <a:latin typeface="Arial" panose="020B0604020202020204"/>
                <a:cs typeface="Arial" panose="020B0604020202020204"/>
              </a:rPr>
              <a:t>lancer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cette commande en</a:t>
            </a:r>
            <a:r>
              <a:rPr sz="2200" spc="16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tâche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spc="-5" dirty="0">
                <a:latin typeface="Arial" panose="020B0604020202020204"/>
                <a:cs typeface="Arial" panose="020B0604020202020204"/>
              </a:rPr>
              <a:t>de fond</a:t>
            </a:r>
            <a:r>
              <a:rPr sz="220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(background)</a:t>
            </a: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./firefox</a:t>
            </a:r>
            <a:r>
              <a:rPr sz="2200" b="1" spc="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&amp;</a:t>
            </a:r>
            <a:endParaRPr sz="2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68" y="1389634"/>
            <a:ext cx="9495232" cy="4856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 panose="020B0604020202020204"/>
                <a:cs typeface="Arial" panose="020B0604020202020204"/>
              </a:rPr>
              <a:t>Variables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Variables </a:t>
            </a: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d'environnement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connues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de toutes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les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commandes les commandes</a:t>
            </a:r>
            <a:r>
              <a:rPr sz="1800" spc="16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lancées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74930">
              <a:lnSpc>
                <a:spcPts val="21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depuis le</a:t>
            </a:r>
            <a:r>
              <a:rPr sz="18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shell.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120"/>
              </a:lnSpc>
            </a:pPr>
            <a:r>
              <a:rPr lang="fr-FR" b="1" dirty="0" err="1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user1@centos</a:t>
            </a:r>
            <a:r>
              <a:rPr lang="fr-FR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:~&gt;</a:t>
            </a:r>
            <a:r>
              <a:rPr sz="1800" b="1" spc="-55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PS1="[\t][\u]\$"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ct val="100000"/>
              </a:lnSpc>
              <a:spcBef>
                <a:spcPts val="75"/>
              </a:spcBef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[10:12:32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][</a:t>
            </a:r>
            <a:r>
              <a:rPr lang="fr-FR" sz="1800" b="1" dirty="0" err="1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user1</a:t>
            </a:r>
            <a:r>
              <a:rPr sz="1800" b="1" dirty="0" smtClean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]$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0"/>
              </a:lnSpc>
            </a:pPr>
            <a:r>
              <a:rPr sz="1800" b="1" spc="-10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variable </a:t>
            </a:r>
            <a:r>
              <a:rPr sz="1800" b="1" spc="-5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simple</a:t>
            </a:r>
            <a:r>
              <a:rPr sz="1800" b="1" spc="30" dirty="0">
                <a:solidFill>
                  <a:srgbClr val="DF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</a:t>
            </a:r>
            <a:r>
              <a:rPr sz="1800" b="1" spc="-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formation="lpi"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 marR="6713220">
              <a:lnSpc>
                <a:spcPct val="103000"/>
              </a:lnSpc>
              <a:spcBef>
                <a:spcPts val="15"/>
              </a:spcBef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echo</a:t>
            </a:r>
            <a:r>
              <a:rPr sz="1800" b="1" spc="-5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$formation  </a:t>
            </a: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lpi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120"/>
              </a:lnSpc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Rendre </a:t>
            </a:r>
            <a:r>
              <a:rPr sz="1800" dirty="0">
                <a:latin typeface="Arial" panose="020B0604020202020204"/>
                <a:cs typeface="Arial" panose="020B0604020202020204"/>
              </a:rPr>
              <a:t>la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variable visible </a:t>
            </a:r>
            <a:r>
              <a:rPr sz="1800" spc="-10" dirty="0">
                <a:latin typeface="Arial" panose="020B0604020202020204"/>
                <a:cs typeface="Arial" panose="020B0604020202020204"/>
              </a:rPr>
              <a:t>pour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tous les shells et les programmes</a:t>
            </a:r>
            <a:r>
              <a:rPr sz="1800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" panose="020B0604020202020204"/>
                <a:cs typeface="Arial" panose="020B0604020202020204"/>
              </a:rPr>
              <a:t>: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469900">
              <a:lnSpc>
                <a:spcPts val="2120"/>
              </a:lnSpc>
            </a:pP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export</a:t>
            </a:r>
            <a:r>
              <a:rPr sz="1800" b="1" spc="-1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formation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toutes les variables d'environnements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</a:t>
            </a:r>
            <a:r>
              <a:rPr sz="1800" b="1" spc="6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env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Afficher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les variables simples </a:t>
            </a:r>
            <a:r>
              <a:rPr sz="1800" dirty="0">
                <a:latin typeface="Arial" panose="020B0604020202020204"/>
                <a:cs typeface="Arial" panose="020B0604020202020204"/>
              </a:rPr>
              <a:t>et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les variables d'environnement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</a:t>
            </a:r>
            <a:r>
              <a:rPr sz="1800" b="1" spc="12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set</a:t>
            </a:r>
            <a:endParaRPr sz="18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Arial" panose="020B0604020202020204"/>
                <a:cs typeface="Arial" panose="020B0604020202020204"/>
              </a:rPr>
              <a:t>Effacer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le contenu d'une variable </a:t>
            </a:r>
            <a:r>
              <a:rPr sz="1800" dirty="0">
                <a:latin typeface="Arial" panose="020B0604020202020204"/>
                <a:cs typeface="Arial" panose="020B0604020202020204"/>
              </a:rPr>
              <a:t>: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unset</a:t>
            </a:r>
            <a:r>
              <a:rPr sz="1800" b="1" spc="3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formation</a:t>
            </a:r>
            <a:endParaRPr sz="1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04" y="1302511"/>
            <a:ext cx="8397240" cy="4322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quotes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et</a:t>
            </a:r>
            <a:r>
              <a:rPr sz="18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variables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140335" indent="-128270">
              <a:lnSpc>
                <a:spcPts val="2590"/>
              </a:lnSpc>
              <a:buSzPct val="95000"/>
              <a:buFont typeface="Wingdings" panose="05000000000000000000"/>
              <a:buChar char=""/>
              <a:tabLst>
                <a:tab pos="140970" algn="l"/>
              </a:tabLst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Quote double :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Permet la substitution des</a:t>
            </a:r>
            <a:r>
              <a:rPr sz="2200" spc="13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variables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echo "mon repertoire est</a:t>
            </a:r>
            <a:r>
              <a:rPr sz="2200" b="1" spc="5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$HOME"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mon repertoire est</a:t>
            </a:r>
            <a:r>
              <a:rPr sz="2200" spc="4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/home/wadhah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40335" indent="-128270">
              <a:lnSpc>
                <a:spcPts val="2590"/>
              </a:lnSpc>
              <a:buSzPct val="95000"/>
              <a:buFont typeface="Wingdings" panose="05000000000000000000"/>
              <a:buChar char=""/>
              <a:tabLst>
                <a:tab pos="140970" algn="l"/>
              </a:tabLst>
            </a:pPr>
            <a:r>
              <a:rPr sz="2200" b="1" u="heavy" spc="-1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Quote simple :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Désactive l'interprétation des caractères</a:t>
            </a:r>
            <a:r>
              <a:rPr sz="2200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spéciaux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echo 'mon repertoire est</a:t>
            </a:r>
            <a:r>
              <a:rPr sz="2200" b="1" spc="7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$HOME'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Arial" panose="020B0604020202020204"/>
                <a:cs typeface="Arial" panose="020B0604020202020204"/>
              </a:rPr>
              <a:t>mon repertoire est</a:t>
            </a:r>
            <a:r>
              <a:rPr sz="2200" spc="3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$HOME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" panose="020B0604020202020204"/>
              <a:cs typeface="Arial" panose="020B0604020202020204"/>
            </a:endParaRPr>
          </a:p>
          <a:p>
            <a:pPr marL="140970" indent="-128905">
              <a:lnSpc>
                <a:spcPts val="2590"/>
              </a:lnSpc>
              <a:buSzPct val="95000"/>
              <a:buFont typeface="Wingdings" panose="05000000000000000000"/>
              <a:buChar char=""/>
              <a:tabLst>
                <a:tab pos="141605" algn="l"/>
              </a:tabLst>
            </a:pP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 </a:t>
            </a:r>
            <a:r>
              <a:rPr sz="2200" b="1" u="heavy" spc="-5" dirty="0">
                <a:uFill>
                  <a:solidFill>
                    <a:srgbClr val="000000"/>
                  </a:solidFill>
                </a:uFill>
                <a:latin typeface="Arial" panose="020B0604020202020204"/>
                <a:cs typeface="Arial" panose="020B0604020202020204"/>
              </a:rPr>
              <a:t>Quotes inversées :</a:t>
            </a:r>
            <a:r>
              <a:rPr sz="22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Permet la substitution des</a:t>
            </a:r>
            <a:r>
              <a:rPr sz="2200" spc="12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commandes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590"/>
              </a:lnSpc>
            </a:pPr>
            <a:r>
              <a:rPr sz="2200" b="1" spc="-5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$ echo "mon repertoire courant est</a:t>
            </a:r>
            <a:r>
              <a:rPr sz="2200" b="1" spc="80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2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`pwd`"</a:t>
            </a:r>
            <a:endParaRPr sz="2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2997200" algn="l"/>
              </a:tabLst>
            </a:pPr>
            <a:r>
              <a:rPr sz="2200" spc="-5" dirty="0">
                <a:latin typeface="Arial" panose="020B0604020202020204"/>
                <a:cs typeface="Arial" panose="020B0604020202020204"/>
              </a:rPr>
              <a:t>mon</a:t>
            </a:r>
            <a:r>
              <a:rPr sz="2200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repertoire</a:t>
            </a:r>
            <a:r>
              <a:rPr sz="2200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200" spc="-5" dirty="0">
                <a:latin typeface="Arial" panose="020B0604020202020204"/>
                <a:cs typeface="Arial" panose="020B0604020202020204"/>
              </a:rPr>
              <a:t>courant	est </a:t>
            </a:r>
            <a:r>
              <a:rPr sz="2200" dirty="0">
                <a:latin typeface="Arial" panose="020B0604020202020204"/>
                <a:cs typeface="Arial" panose="020B0604020202020204"/>
              </a:rPr>
              <a:t>/tmp</a:t>
            </a:r>
            <a:endParaRPr sz="2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389634"/>
            <a:ext cx="4611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Quelques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variables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d'environnement</a:t>
            </a:r>
            <a:r>
              <a:rPr sz="18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bash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61924" y="2344674"/>
          <a:ext cx="7858760" cy="40720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755"/>
                <a:gridCol w="5501005"/>
              </a:tblGrid>
              <a:tr h="509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Variable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 panose="020B0604020202020204"/>
                          <a:cs typeface="Arial" panose="020B0604020202020204"/>
                        </a:rPr>
                        <a:t>Fonction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USER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 nom de l'utilisateur courant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09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UID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UID de l'utilisateur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courant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HOME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 repertoire de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connexion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de l'utilisateur</a:t>
                      </a:r>
                      <a:r>
                        <a:rPr sz="1800" spc="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courant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090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?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 code d'erreur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de la 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deèrrnei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commande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0888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#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 nombre de paramètres à l'appel du</a:t>
                      </a:r>
                      <a:r>
                        <a:rPr sz="1800" spc="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script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  <a:tr h="50901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1,2....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les paramètres du</a:t>
                      </a:r>
                      <a:r>
                        <a:rPr sz="1800" spc="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script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9E9"/>
                    </a:solidFill>
                  </a:tcPr>
                </a:tc>
              </a:tr>
              <a:tr h="5090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 nom du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script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D0D0"/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772" y="1345184"/>
            <a:ext cx="2243455" cy="148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 panose="020B0604020202020204"/>
                <a:cs typeface="Arial" panose="020B0604020202020204"/>
              </a:rPr>
              <a:t>Raccourcies</a:t>
            </a:r>
            <a:r>
              <a:rPr sz="18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" panose="020B0604020202020204"/>
                <a:cs typeface="Arial" panose="020B0604020202020204"/>
              </a:rPr>
              <a:t>claviers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spcBef>
                <a:spcPts val="5"/>
              </a:spcBef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history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HISTSIZE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L="180340" indent="-167640">
              <a:lnSpc>
                <a:spcPct val="100000"/>
              </a:lnSpc>
              <a:buFont typeface="Wingdings" panose="05000000000000000000"/>
              <a:buChar char=""/>
              <a:tabLst>
                <a:tab pos="180340" algn="l"/>
              </a:tabLst>
            </a:pPr>
            <a:r>
              <a:rPr sz="1800" b="1" dirty="0">
                <a:solidFill>
                  <a:srgbClr val="280099"/>
                </a:solidFill>
                <a:latin typeface="Arial" panose="020B0604020202020204"/>
                <a:cs typeface="Arial" panose="020B0604020202020204"/>
              </a:rPr>
              <a:t>HISTFILE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0001" y="3240049"/>
            <a:ext cx="7883271" cy="308406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13692</Words>
  <Application>WPS Presentation</Application>
  <PresentationFormat>Personnalisé</PresentationFormat>
  <Paragraphs>743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</vt:lpstr>
      <vt:lpstr>SimSun</vt:lpstr>
      <vt:lpstr>Wingdings</vt:lpstr>
      <vt:lpstr>Arial</vt:lpstr>
      <vt:lpstr>Inconsolata</vt:lpstr>
      <vt:lpstr>Segoe Print</vt:lpstr>
      <vt:lpstr>&amp;quot</vt:lpstr>
      <vt:lpstr>Times New Roman</vt:lpstr>
      <vt:lpstr>Wingdings</vt:lpstr>
      <vt:lpstr>Microsoft YaHei</vt:lpstr>
      <vt:lpstr>Arial Unicode MS</vt:lpstr>
      <vt:lpstr>Calibri</vt:lpstr>
      <vt:lpstr>Courier New</vt:lpstr>
      <vt:lpstr>Office Theme</vt:lpstr>
      <vt:lpstr>PowerPoint 演示文稿</vt:lpstr>
      <vt:lpstr>Contenu</vt:lpstr>
      <vt:lpstr>1. Travailler en ligne de commande</vt:lpstr>
      <vt:lpstr>PowerPoint 演示文稿</vt:lpstr>
      <vt:lpstr>$ cmd1 ; cmd2</vt:lpstr>
      <vt:lpstr>PowerPoint 演示文稿</vt:lpstr>
      <vt:lpstr>PowerPoint 演示文稿</vt:lpstr>
      <vt:lpstr>PowerPoint 演示文稿</vt:lpstr>
      <vt:lpstr>PowerPoint 演示文稿</vt:lpstr>
      <vt:lpstr>2.Traitement de flux de type texte par des filtres</vt:lpstr>
      <vt:lpstr>PowerPoint 演示文稿</vt:lpstr>
      <vt:lpstr>PowerPoint 演示文稿</vt:lpstr>
      <vt:lpstr>PowerPoint 演示文稿</vt:lpstr>
      <vt:lpstr>PowerPoint 演示文稿</vt:lpstr>
      <vt:lpstr>head : Afficher le début d'un fichier (par défaut les 10 premiers lignes)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Gestion élémentaire des fichiers</vt:lpstr>
      <vt:lpstr>PowerPoint 演示文稿</vt:lpstr>
      <vt:lpstr>PowerPoint 演示文稿</vt:lpstr>
      <vt:lpstr>PowerPoint 演示文稿</vt:lpstr>
      <vt:lpstr>PowerPoint 演示文稿</vt:lpstr>
      <vt:lpstr>4.Utilisation des flux, des tubes et des redirections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5.Création, contrôle et interruption des processus</vt:lpstr>
      <vt:lpstr>PowerPoint 演示文稿</vt:lpstr>
      <vt:lpstr>PowerPoint 演示文稿</vt:lpstr>
      <vt:lpstr>PowerPoint 演示文稿</vt:lpstr>
      <vt:lpstr>kill [numéro-du-signal] PID</vt:lpstr>
      <vt:lpstr>PowerPoint 演示文稿</vt:lpstr>
      <vt:lpstr>PowerPoint 演示文稿</vt:lpstr>
      <vt:lpstr>6. Modification des priorités des processus</vt:lpstr>
      <vt:lpstr>PowerPoint 演示文稿</vt:lpstr>
      <vt:lpstr>$nice -5 cmd1</vt:lpstr>
      <vt:lpstr>Description : être en mesure de manipuler des fichiers et des données  de type texte en utilisant des expressions rationnelles.</vt:lpstr>
      <vt:lpstr>PowerPoint 演示文稿</vt:lpstr>
      <vt:lpstr>PowerPoint 演示文稿</vt:lpstr>
      <vt:lpstr>PowerPoint 演示文稿</vt:lpstr>
      <vt:lpstr>8.Édition de fichiers texte avec vi</vt:lpstr>
      <vt:lpstr>Édition de fichiers texte avec vi (2)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root</dc:creator>
  <cp:lastModifiedBy>ADX2Kzoro</cp:lastModifiedBy>
  <cp:revision>11</cp:revision>
  <dcterms:created xsi:type="dcterms:W3CDTF">2022-10-10T22:11:00Z</dcterms:created>
  <dcterms:modified xsi:type="dcterms:W3CDTF">2024-10-28T10:14:55Z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2020-02-19T01:00:00Z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2022-10-10T01:00:00Z</vt:filetime>
  </property>
  <property fmtid="{D5CDD505-2E9C-101B-9397-08002B2CF9AE}" pid="5" name="ICV">
    <vt:lpwstr>88C8DC7E948043ABBDC089B3ED75FF1D_12</vt:lpwstr>
  </property>
  <property fmtid="{D5CDD505-2E9C-101B-9397-08002B2CF9AE}" pid="6" name="KSOProductBuildVer">
    <vt:lpwstr>1036-12.2.0.18607</vt:lpwstr>
  </property>
</Properties>
</file>