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289" r:id="rId3"/>
    <p:sldId id="308" r:id="rId4"/>
    <p:sldId id="314" r:id="rId5"/>
    <p:sldId id="315" r:id="rId6"/>
    <p:sldId id="316" r:id="rId7"/>
    <p:sldId id="317" r:id="rId8"/>
    <p:sldId id="312" r:id="rId9"/>
    <p:sldId id="318" r:id="rId10"/>
    <p:sldId id="327" r:id="rId11"/>
    <p:sldId id="302" r:id="rId12"/>
    <p:sldId id="319" r:id="rId13"/>
    <p:sldId id="303" r:id="rId14"/>
    <p:sldId id="320" r:id="rId15"/>
    <p:sldId id="313" r:id="rId16"/>
    <p:sldId id="309" r:id="rId17"/>
    <p:sldId id="310" r:id="rId18"/>
    <p:sldId id="321" r:id="rId19"/>
    <p:sldId id="290" r:id="rId20"/>
    <p:sldId id="293" r:id="rId21"/>
    <p:sldId id="322" r:id="rId22"/>
    <p:sldId id="323" r:id="rId23"/>
    <p:sldId id="324" r:id="rId24"/>
    <p:sldId id="328" r:id="rId25"/>
    <p:sldId id="296" r:id="rId26"/>
    <p:sldId id="325" r:id="rId27"/>
    <p:sldId id="326" r:id="rId28"/>
    <p:sldId id="329" r:id="rId29"/>
    <p:sldId id="330" r:id="rId30"/>
    <p:sldId id="331" r:id="rId31"/>
    <p:sldId id="33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87" autoAdjust="0"/>
    <p:restoredTop sz="84229" autoAdjust="0"/>
  </p:normalViewPr>
  <p:slideViewPr>
    <p:cSldViewPr snapToGrid="0" snapToObjects="1">
      <p:cViewPr varScale="1">
        <p:scale>
          <a:sx n="61" d="100"/>
          <a:sy n="61" d="100"/>
        </p:scale>
        <p:origin x="-1410" y="126"/>
      </p:cViewPr>
      <p:guideLst>
        <p:guide orient="horz" pos="2160"/>
        <p:guide pos="2880"/>
      </p:guideLst>
    </p:cSldViewPr>
  </p:slideViewPr>
  <p:outlineViewPr>
    <p:cViewPr>
      <p:scale>
        <a:sx n="33" d="100"/>
        <a:sy n="33" d="100"/>
      </p:scale>
      <p:origin x="0" y="20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5C93DA9-EC04-7443-9879-FB92E5E70653}" type="datetimeFigureOut">
              <a:rPr lang="en-US" smtClean="0"/>
              <a:pPr/>
              <a:t>10/16/2022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4DC8EC-B95F-794E-B11B-03CAEE954025}" type="slidenum">
              <a:rPr lang="en-US" smtClean="0"/>
              <a:pPr/>
              <a:t>‹N°›</a:t>
            </a:fld>
            <a:endParaRPr lang="en-US"/>
          </a:p>
        </p:txBody>
      </p:sp>
    </p:spTree>
    <p:extLst>
      <p:ext uri="{BB962C8B-B14F-4D97-AF65-F5344CB8AC3E}">
        <p14:creationId xmlns:p14="http://schemas.microsoft.com/office/powerpoint/2010/main" val="1659576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95527-A8C8-784E-948B-32789665AADB}" type="datetimeFigureOut">
              <a:rPr lang="en-US" smtClean="0"/>
              <a:pPr/>
              <a:t>10/16/2022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79B29A-A3CF-9A4B-A5E7-05B280ADE5F2}" type="slidenum">
              <a:rPr lang="en-US" smtClean="0"/>
              <a:pPr/>
              <a:t>‹N°›</a:t>
            </a:fld>
            <a:endParaRPr lang="en-US"/>
          </a:p>
        </p:txBody>
      </p:sp>
    </p:spTree>
    <p:extLst>
      <p:ext uri="{BB962C8B-B14F-4D97-AF65-F5344CB8AC3E}">
        <p14:creationId xmlns:p14="http://schemas.microsoft.com/office/powerpoint/2010/main" val="341784120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279B29A-A3CF-9A4B-A5E7-05B280ADE5F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279B29A-A3CF-9A4B-A5E7-05B280ADE5F2}" type="slidenum">
              <a:rPr lang="en-US" smtClean="0"/>
              <a:pPr/>
              <a:t>8</a:t>
            </a:fld>
            <a:endParaRPr lang="en-US"/>
          </a:p>
        </p:txBody>
      </p:sp>
    </p:spTree>
    <p:extLst>
      <p:ext uri="{BB962C8B-B14F-4D97-AF65-F5344CB8AC3E}">
        <p14:creationId xmlns:p14="http://schemas.microsoft.com/office/powerpoint/2010/main" val="322905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279B29A-A3CF-9A4B-A5E7-05B280ADE5F2}" type="slidenum">
              <a:rPr lang="en-US" smtClean="0"/>
              <a:pPr/>
              <a:t>9</a:t>
            </a:fld>
            <a:endParaRPr lang="en-US"/>
          </a:p>
        </p:txBody>
      </p:sp>
    </p:spTree>
    <p:extLst>
      <p:ext uri="{BB962C8B-B14F-4D97-AF65-F5344CB8AC3E}">
        <p14:creationId xmlns:p14="http://schemas.microsoft.com/office/powerpoint/2010/main" val="1024594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279B29A-A3CF-9A4B-A5E7-05B280ADE5F2}" type="slidenum">
              <a:rPr lang="en-US" smtClean="0"/>
              <a:pPr/>
              <a:t>10</a:t>
            </a:fld>
            <a:endParaRPr lang="en-US"/>
          </a:p>
        </p:txBody>
      </p:sp>
    </p:spTree>
    <p:extLst>
      <p:ext uri="{BB962C8B-B14F-4D97-AF65-F5344CB8AC3E}">
        <p14:creationId xmlns:p14="http://schemas.microsoft.com/office/powerpoint/2010/main" val="1963112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lnSpc>
                <a:spcPct val="150000"/>
              </a:lnSpc>
              <a:spcBef>
                <a:spcPts val="0"/>
              </a:spcBef>
            </a:pPr>
            <a:r>
              <a:rPr lang="fr-FR" sz="1200" dirty="0">
                <a:solidFill>
                  <a:schemeClr val="tx1"/>
                </a:solidFill>
                <a:latin typeface="Times New Roman" pitchFamily="18" charset="0"/>
                <a:cs typeface="Times New Roman" pitchFamily="18" charset="0"/>
              </a:rPr>
              <a:t>Sur un fichier : </a:t>
            </a:r>
          </a:p>
          <a:p>
            <a:pPr algn="just">
              <a:lnSpc>
                <a:spcPct val="150000"/>
              </a:lnSpc>
              <a:spcBef>
                <a:spcPts val="0"/>
              </a:spcBef>
              <a:buNone/>
            </a:pPr>
            <a:r>
              <a:rPr lang="fr-FR" sz="1200" dirty="0">
                <a:solidFill>
                  <a:schemeClr val="tx1"/>
                </a:solidFill>
                <a:latin typeface="Times New Roman" pitchFamily="18" charset="0"/>
                <a:cs typeface="Times New Roman" pitchFamily="18" charset="0"/>
              </a:rPr>
              <a:t>          - Le </a:t>
            </a:r>
            <a:r>
              <a:rPr lang="fr-FR" sz="1200" dirty="0" err="1">
                <a:solidFill>
                  <a:schemeClr val="tx1"/>
                </a:solidFill>
                <a:latin typeface="Times New Roman" pitchFamily="18" charset="0"/>
                <a:cs typeface="Times New Roman" pitchFamily="18" charset="0"/>
              </a:rPr>
              <a:t>sticky</a:t>
            </a:r>
            <a:r>
              <a:rPr lang="fr-FR" sz="1200" dirty="0">
                <a:solidFill>
                  <a:schemeClr val="tx1"/>
                </a:solidFill>
                <a:latin typeface="Times New Roman" pitchFamily="18" charset="0"/>
                <a:cs typeface="Times New Roman" pitchFamily="18" charset="0"/>
              </a:rPr>
              <a:t> bit indique que le fichier doit rester en mémoire vive après son exécution   </a:t>
            </a:r>
          </a:p>
          <a:p>
            <a:pPr algn="just">
              <a:lnSpc>
                <a:spcPct val="150000"/>
              </a:lnSpc>
              <a:spcBef>
                <a:spcPts val="0"/>
              </a:spcBef>
              <a:buNone/>
            </a:pPr>
            <a:r>
              <a:rPr lang="fr-FR" sz="1200" dirty="0">
                <a:solidFill>
                  <a:schemeClr val="tx1"/>
                </a:solidFill>
                <a:latin typeface="Times New Roman" pitchFamily="18" charset="0"/>
                <a:cs typeface="Times New Roman" pitchFamily="18" charset="0"/>
              </a:rPr>
              <a:t>          -cela permet d’améliorer la performance de système en évitant de charger/décharger de la mémoire</a:t>
            </a:r>
          </a:p>
          <a:p>
            <a:endParaRPr lang="fr-FR" dirty="0"/>
          </a:p>
        </p:txBody>
      </p:sp>
      <p:sp>
        <p:nvSpPr>
          <p:cNvPr id="4" name="Espace réservé du numéro de diapositive 3"/>
          <p:cNvSpPr>
            <a:spLocks noGrp="1"/>
          </p:cNvSpPr>
          <p:nvPr>
            <p:ph type="sldNum" sz="quarter" idx="10"/>
          </p:nvPr>
        </p:nvSpPr>
        <p:spPr/>
        <p:txBody>
          <a:bodyPr/>
          <a:lstStyle/>
          <a:p>
            <a:fld id="{7279B29A-A3CF-9A4B-A5E7-05B280ADE5F2}"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279B29A-A3CF-9A4B-A5E7-05B280ADE5F2}"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fr-FR"/>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97609371-2B75-1347-A820-9CF9C2986C58}" type="datetime1">
              <a:rPr lang="fr-FR" smtClean="0"/>
              <a:pPr/>
              <a:t>16/10/2022</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a:t>2016-2017</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fr-FR"/>
              <a:t>Click to edit Master title style</a:t>
            </a:r>
            <a:endParaRPr/>
          </a:p>
        </p:txBody>
      </p:sp>
      <p:sp>
        <p:nvSpPr>
          <p:cNvPr id="5" name="Date Placeholder 4"/>
          <p:cNvSpPr>
            <a:spLocks noGrp="1"/>
          </p:cNvSpPr>
          <p:nvPr>
            <p:ph type="dt" sz="half" idx="10"/>
          </p:nvPr>
        </p:nvSpPr>
        <p:spPr/>
        <p:txBody>
          <a:bodyPr/>
          <a:lstStyle/>
          <a:p>
            <a:fld id="{9206935C-F487-7048-9FBB-92E753825D1F}" type="datetime1">
              <a:rPr lang="fr-FR" smtClean="0"/>
              <a:pPr/>
              <a:t>16/10/2022</a:t>
            </a:fld>
            <a:endParaRPr lang="en-US"/>
          </a:p>
        </p:txBody>
      </p:sp>
      <p:sp>
        <p:nvSpPr>
          <p:cNvPr id="6" name="Footer Placeholder 5"/>
          <p:cNvSpPr>
            <a:spLocks noGrp="1"/>
          </p:cNvSpPr>
          <p:nvPr>
            <p:ph type="ftr" sz="quarter" idx="11"/>
          </p:nvPr>
        </p:nvSpPr>
        <p:spPr/>
        <p:txBody>
          <a:bodyPr/>
          <a:lstStyle/>
          <a:p>
            <a:r>
              <a:rPr lang="en-US"/>
              <a:t>2016-2017</a:t>
            </a:r>
          </a:p>
        </p:txBody>
      </p:sp>
      <p:sp>
        <p:nvSpPr>
          <p:cNvPr id="7" name="Slide Number Placeholder 6"/>
          <p:cNvSpPr>
            <a:spLocks noGrp="1"/>
          </p:cNvSpPr>
          <p:nvPr>
            <p:ph type="sldNum" sz="quarter" idx="12"/>
          </p:nvPr>
        </p:nvSpPr>
        <p:spPr/>
        <p:txBody>
          <a:bodyPr/>
          <a:lstStyle/>
          <a:p>
            <a:fld id="{162F1D00-BD13-4404-86B0-79703945A0A7}" type="slidenum">
              <a:rPr lang="en-US" smtClean="0"/>
              <a:pPr/>
              <a:t>‹N°›</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fr-FR"/>
              <a:t>Click to edit Master title style</a:t>
            </a:r>
            <a:endParaRPr/>
          </a:p>
        </p:txBody>
      </p:sp>
      <p:sp>
        <p:nvSpPr>
          <p:cNvPr id="3" name="Date Placeholder 2"/>
          <p:cNvSpPr>
            <a:spLocks noGrp="1"/>
          </p:cNvSpPr>
          <p:nvPr>
            <p:ph type="dt" sz="half" idx="10"/>
          </p:nvPr>
        </p:nvSpPr>
        <p:spPr/>
        <p:txBody>
          <a:bodyPr/>
          <a:lstStyle/>
          <a:p>
            <a:fld id="{26DF7790-F6BC-384C-BA14-1A8F474D309A}" type="datetime1">
              <a:rPr lang="fr-FR" smtClean="0"/>
              <a:pPr/>
              <a:t>16/10/2022</a:t>
            </a:fld>
            <a:endParaRPr lang="en-US"/>
          </a:p>
        </p:txBody>
      </p:sp>
      <p:sp>
        <p:nvSpPr>
          <p:cNvPr id="4" name="Footer Placeholder 3"/>
          <p:cNvSpPr>
            <a:spLocks noGrp="1"/>
          </p:cNvSpPr>
          <p:nvPr>
            <p:ph type="ftr" sz="quarter" idx="11"/>
          </p:nvPr>
        </p:nvSpPr>
        <p:spPr/>
        <p:txBody>
          <a:bodyPr/>
          <a:lstStyle/>
          <a:p>
            <a:r>
              <a:rPr lang="en-US"/>
              <a:t>2016-2017</a:t>
            </a:r>
          </a:p>
        </p:txBody>
      </p:sp>
      <p:sp>
        <p:nvSpPr>
          <p:cNvPr id="5" name="Slide Number Placeholder 4"/>
          <p:cNvSpPr>
            <a:spLocks noGrp="1"/>
          </p:cNvSpPr>
          <p:nvPr>
            <p:ph type="sldNum" sz="quarter" idx="12"/>
          </p:nvPr>
        </p:nvSpPr>
        <p:spPr/>
        <p:txBody>
          <a:bodyPr/>
          <a:lstStyle/>
          <a:p>
            <a:fld id="{162F1D00-BD13-4404-86B0-79703945A0A7}" type="slidenum">
              <a:rPr lang="en-US" smtClean="0"/>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0F900A64-B053-7F45-8AF9-6A2D6EE6FDA0}" type="datetime1">
              <a:rPr lang="fr-FR" smtClean="0"/>
              <a:pPr/>
              <a:t>16/10/2022</a:t>
            </a:fld>
            <a:endParaRPr lang="en-US"/>
          </a:p>
        </p:txBody>
      </p:sp>
      <p:sp>
        <p:nvSpPr>
          <p:cNvPr id="3" name="Footer Placeholder 2"/>
          <p:cNvSpPr>
            <a:spLocks noGrp="1"/>
          </p:cNvSpPr>
          <p:nvPr>
            <p:ph type="ftr" sz="quarter" idx="11"/>
          </p:nvPr>
        </p:nvSpPr>
        <p:spPr/>
        <p:txBody>
          <a:bodyPr/>
          <a:lstStyle/>
          <a:p>
            <a:r>
              <a:rPr lang="en-US"/>
              <a:t>2016-2017</a:t>
            </a:r>
          </a:p>
        </p:txBody>
      </p:sp>
      <p:sp>
        <p:nvSpPr>
          <p:cNvPr id="4" name="Slide Number Placeholder 3"/>
          <p:cNvSpPr>
            <a:spLocks noGrp="1"/>
          </p:cNvSpPr>
          <p:nvPr>
            <p:ph type="sldNum" sz="quarter" idx="12"/>
          </p:nvPr>
        </p:nvSpPr>
        <p:spPr/>
        <p:txBody>
          <a:bodyPr/>
          <a:lstStyle/>
          <a:p>
            <a:fld id="{162F1D00-BD13-4404-86B0-79703945A0A7}" type="slidenum">
              <a:rPr lang="en-US" smtClean="0"/>
              <a:pPr/>
              <a:t>‹N°›</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fr-FR"/>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7EABAFB8-13BB-7E49-83A9-D92D3AFF5F07}" type="datetime1">
              <a:rPr lang="fr-FR" smtClean="0"/>
              <a:pPr/>
              <a:t>16/10/2022</a:t>
            </a:fld>
            <a:endParaRPr lang="en-US"/>
          </a:p>
        </p:txBody>
      </p:sp>
      <p:sp>
        <p:nvSpPr>
          <p:cNvPr id="6" name="Footer Placeholder 5"/>
          <p:cNvSpPr>
            <a:spLocks noGrp="1"/>
          </p:cNvSpPr>
          <p:nvPr>
            <p:ph type="ftr" sz="quarter" idx="11"/>
          </p:nvPr>
        </p:nvSpPr>
        <p:spPr>
          <a:xfrm>
            <a:off x="3859305" y="6423585"/>
            <a:ext cx="3316941" cy="365125"/>
          </a:xfrm>
        </p:spPr>
        <p:txBody>
          <a:bodyPr/>
          <a:lstStyle/>
          <a:p>
            <a:r>
              <a:rPr lang="en-US"/>
              <a:t>2016-2017</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fr-FR"/>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A844DD4-C91D-644A-84F8-D184DAC461D1}" type="datetime1">
              <a:rPr lang="fr-FR" smtClean="0"/>
              <a:pPr/>
              <a:t>16/10/2022</a:t>
            </a:fld>
            <a:endParaRPr lang="en-US"/>
          </a:p>
        </p:txBody>
      </p:sp>
      <p:sp>
        <p:nvSpPr>
          <p:cNvPr id="6" name="Footer Placeholder 5"/>
          <p:cNvSpPr>
            <a:spLocks noGrp="1"/>
          </p:cNvSpPr>
          <p:nvPr>
            <p:ph type="ftr" sz="quarter" idx="11"/>
          </p:nvPr>
        </p:nvSpPr>
        <p:spPr>
          <a:xfrm>
            <a:off x="4191000" y="6423585"/>
            <a:ext cx="3005138" cy="365125"/>
          </a:xfrm>
        </p:spPr>
        <p:txBody>
          <a:bodyPr/>
          <a:lstStyle/>
          <a:p>
            <a:r>
              <a:rPr lang="en-US"/>
              <a:t>2016-2017</a:t>
            </a:r>
          </a:p>
        </p:txBody>
      </p:sp>
      <p:sp>
        <p:nvSpPr>
          <p:cNvPr id="7" name="Slide Number Placeholder 6"/>
          <p:cNvSpPr>
            <a:spLocks noGrp="1"/>
          </p:cNvSpPr>
          <p:nvPr>
            <p:ph type="sldNum" sz="quarter" idx="12"/>
          </p:nvPr>
        </p:nvSpPr>
        <p:spPr/>
        <p:txBody>
          <a:bodyPr/>
          <a:lstStyle/>
          <a:p>
            <a:fld id="{162F1D00-BD13-4404-86B0-79703945A0A7}" type="slidenum">
              <a:rPr lang="en-US" smtClean="0"/>
              <a:pPr/>
              <a:t>‹N°›</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fr-FR"/>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Date Placeholder 4"/>
          <p:cNvSpPr>
            <a:spLocks noGrp="1"/>
          </p:cNvSpPr>
          <p:nvPr>
            <p:ph type="dt" sz="half" idx="10"/>
          </p:nvPr>
        </p:nvSpPr>
        <p:spPr/>
        <p:txBody>
          <a:bodyPr/>
          <a:lstStyle/>
          <a:p>
            <a:fld id="{8DAA664D-7C38-5844-8AC3-F7C93CCAE27D}" type="datetime1">
              <a:rPr lang="fr-FR" smtClean="0"/>
              <a:pPr/>
              <a:t>16/10/2022</a:t>
            </a:fld>
            <a:endParaRPr lang="en-US"/>
          </a:p>
        </p:txBody>
      </p:sp>
      <p:sp>
        <p:nvSpPr>
          <p:cNvPr id="6" name="Footer Placeholder 5"/>
          <p:cNvSpPr>
            <a:spLocks noGrp="1"/>
          </p:cNvSpPr>
          <p:nvPr>
            <p:ph type="ftr" sz="quarter" idx="11"/>
          </p:nvPr>
        </p:nvSpPr>
        <p:spPr/>
        <p:txBody>
          <a:bodyPr/>
          <a:lstStyle/>
          <a:p>
            <a:r>
              <a:rPr lang="en-US"/>
              <a:t>2016-2017</a:t>
            </a:r>
          </a:p>
        </p:txBody>
      </p:sp>
      <p:sp>
        <p:nvSpPr>
          <p:cNvPr id="7" name="Slide Number Placeholder 6"/>
          <p:cNvSpPr>
            <a:spLocks noGrp="1"/>
          </p:cNvSpPr>
          <p:nvPr>
            <p:ph type="sldNum" sz="quarter" idx="12"/>
          </p:nvPr>
        </p:nvSpPr>
        <p:spPr/>
        <p:txBody>
          <a:bodyPr/>
          <a:lstStyle/>
          <a:p>
            <a:fld id="{162F1D00-BD13-4404-86B0-79703945A0A7}" type="slidenum">
              <a:rPr lang="en-US" smtClean="0"/>
              <a:pPr/>
              <a:t>‹N°›</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fr-FR"/>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ABD2D3C4-6905-264C-A2ED-2D1BE2169DFF}" type="datetime1">
              <a:rPr lang="fr-FR" smtClean="0"/>
              <a:pPr/>
              <a:t>16/10/2022</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a:t>2016-2017</a:t>
            </a:r>
          </a:p>
        </p:txBody>
      </p:sp>
      <p:sp>
        <p:nvSpPr>
          <p:cNvPr id="7" name="Slide Number Placeholder 6"/>
          <p:cNvSpPr>
            <a:spLocks noGrp="1"/>
          </p:cNvSpPr>
          <p:nvPr>
            <p:ph type="sldNum" sz="quarter" idx="12"/>
          </p:nvPr>
        </p:nvSpPr>
        <p:spPr/>
        <p:txBody>
          <a:bodyPr/>
          <a:lstStyle/>
          <a:p>
            <a:fld id="{162F1D00-BD13-4404-86B0-79703945A0A7}" type="slidenum">
              <a:rPr lang="en-US" smtClean="0"/>
              <a:pPr/>
              <a:t>‹N°›</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fr-FR"/>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fr-FR"/>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fr-FR"/>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A3980A58-AA88-BE4B-9262-C558C5784A76}" type="datetime1">
              <a:rPr lang="fr-FR" smtClean="0"/>
              <a:pPr/>
              <a:t>16/10/2022</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a:t>2016-2017</a:t>
            </a:r>
          </a:p>
        </p:txBody>
      </p:sp>
      <p:sp>
        <p:nvSpPr>
          <p:cNvPr id="7" name="Slide Number Placeholder 6"/>
          <p:cNvSpPr>
            <a:spLocks noGrp="1"/>
          </p:cNvSpPr>
          <p:nvPr>
            <p:ph type="sldNum" sz="quarter" idx="12"/>
          </p:nvPr>
        </p:nvSpPr>
        <p:spPr/>
        <p:txBody>
          <a:bodyPr/>
          <a:lstStyle/>
          <a:p>
            <a:fld id="{162F1D00-BD13-4404-86B0-79703945A0A7}" type="slidenum">
              <a:rPr lang="en-US" smtClean="0"/>
              <a:pPr/>
              <a:t>‹N°›</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fr-FR"/>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fr-FR"/>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fr-FR"/>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fr-FR"/>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9B25A44A-9D8E-4F4B-B564-5AB8CEC07E8B}" type="datetime1">
              <a:rPr lang="fr-FR" smtClean="0"/>
              <a:pPr/>
              <a:t>16/10/2022</a:t>
            </a:fld>
            <a:endParaRPr lang="en-US"/>
          </a:p>
        </p:txBody>
      </p:sp>
      <p:sp>
        <p:nvSpPr>
          <p:cNvPr id="6" name="Footer Placeholder 5"/>
          <p:cNvSpPr>
            <a:spLocks noGrp="1"/>
          </p:cNvSpPr>
          <p:nvPr>
            <p:ph type="ftr" sz="quarter" idx="11"/>
          </p:nvPr>
        </p:nvSpPr>
        <p:spPr>
          <a:xfrm>
            <a:off x="4191000" y="6423585"/>
            <a:ext cx="3005138" cy="365125"/>
          </a:xfrm>
        </p:spPr>
        <p:txBody>
          <a:bodyPr/>
          <a:lstStyle/>
          <a:p>
            <a:r>
              <a:rPr lang="en-US"/>
              <a:t>2016-2017</a:t>
            </a:r>
          </a:p>
        </p:txBody>
      </p:sp>
      <p:sp>
        <p:nvSpPr>
          <p:cNvPr id="7" name="Slide Number Placeholder 6"/>
          <p:cNvSpPr>
            <a:spLocks noGrp="1"/>
          </p:cNvSpPr>
          <p:nvPr>
            <p:ph type="sldNum" sz="quarter" idx="12"/>
          </p:nvPr>
        </p:nvSpPr>
        <p:spPr/>
        <p:txBody>
          <a:bodyPr/>
          <a:lstStyle/>
          <a:p>
            <a:fld id="{162F1D00-BD13-4404-86B0-79703945A0A7}" type="slidenum">
              <a:rPr lang="en-US" smtClean="0"/>
              <a:pPr/>
              <a:t>‹N°›</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fr-FR"/>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fr-FR"/>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fr-FR"/>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4" name="Date Placeholder 3"/>
          <p:cNvSpPr>
            <a:spLocks noGrp="1"/>
          </p:cNvSpPr>
          <p:nvPr>
            <p:ph type="dt" sz="half" idx="10"/>
          </p:nvPr>
        </p:nvSpPr>
        <p:spPr/>
        <p:txBody>
          <a:bodyPr/>
          <a:lstStyle/>
          <a:p>
            <a:fld id="{F0C417A1-2BE1-0F48-9463-AF037BFEEEAE}" type="datetime1">
              <a:rPr lang="fr-FR" smtClean="0"/>
              <a:pPr/>
              <a:t>16/10/2022</a:t>
            </a:fld>
            <a:endParaRPr lang="en-US"/>
          </a:p>
        </p:txBody>
      </p:sp>
      <p:sp>
        <p:nvSpPr>
          <p:cNvPr id="5" name="Footer Placeholder 4"/>
          <p:cNvSpPr>
            <a:spLocks noGrp="1"/>
          </p:cNvSpPr>
          <p:nvPr>
            <p:ph type="ftr" sz="quarter" idx="11"/>
          </p:nvPr>
        </p:nvSpPr>
        <p:spPr/>
        <p:txBody>
          <a:bodyPr/>
          <a:lstStyle/>
          <a:p>
            <a:r>
              <a:rPr lang="en-US"/>
              <a:t>2016-2017</a:t>
            </a:r>
          </a:p>
        </p:txBody>
      </p:sp>
      <p:sp>
        <p:nvSpPr>
          <p:cNvPr id="6" name="Slide Number Placeholder 5"/>
          <p:cNvSpPr>
            <a:spLocks noGrp="1"/>
          </p:cNvSpPr>
          <p:nvPr>
            <p:ph type="sldNum" sz="quarter" idx="12"/>
          </p:nvPr>
        </p:nvSpPr>
        <p:spPr/>
        <p:txBody>
          <a:bodyPr/>
          <a:lstStyle/>
          <a:p>
            <a:fld id="{162F1D00-BD13-4404-86B0-79703945A0A7}"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fr-FR"/>
              <a:t>Click to edit Master title style</a:t>
            </a:r>
            <a:endParaRPr/>
          </a:p>
        </p:txBody>
      </p:sp>
      <p:sp>
        <p:nvSpPr>
          <p:cNvPr id="3" name="Content Placeholder 2"/>
          <p:cNvSpPr>
            <a:spLocks noGrp="1"/>
          </p:cNvSpPr>
          <p:nvPr>
            <p:ph idx="1"/>
          </p:nvPr>
        </p:nvSpPr>
        <p:spPr/>
        <p:txBody>
          <a:bodyPr/>
          <a:lstStyle>
            <a:lvl5pPr>
              <a:defRPr/>
            </a:lvl5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4" name="Date Placeholder 3"/>
          <p:cNvSpPr>
            <a:spLocks noGrp="1"/>
          </p:cNvSpPr>
          <p:nvPr>
            <p:ph type="dt" sz="half" idx="10"/>
          </p:nvPr>
        </p:nvSpPr>
        <p:spPr/>
        <p:txBody>
          <a:bodyPr/>
          <a:lstStyle/>
          <a:p>
            <a:fld id="{D6A98671-978F-FF4C-B82D-A134D4C5828B}" type="datetime1">
              <a:rPr lang="fr-FR" smtClean="0"/>
              <a:pPr/>
              <a:t>16/10/2022</a:t>
            </a:fld>
            <a:endParaRPr lang="en-US"/>
          </a:p>
        </p:txBody>
      </p:sp>
      <p:sp>
        <p:nvSpPr>
          <p:cNvPr id="5" name="Footer Placeholder 4"/>
          <p:cNvSpPr>
            <a:spLocks noGrp="1"/>
          </p:cNvSpPr>
          <p:nvPr>
            <p:ph type="ftr" sz="quarter" idx="11"/>
          </p:nvPr>
        </p:nvSpPr>
        <p:spPr/>
        <p:txBody>
          <a:bodyPr/>
          <a:lstStyle/>
          <a:p>
            <a:r>
              <a:rPr lang="en-US"/>
              <a:t>2016-2017</a:t>
            </a:r>
          </a:p>
        </p:txBody>
      </p:sp>
      <p:sp>
        <p:nvSpPr>
          <p:cNvPr id="6" name="Slide Number Placeholder 5"/>
          <p:cNvSpPr>
            <a:spLocks noGrp="1"/>
          </p:cNvSpPr>
          <p:nvPr>
            <p:ph type="sldNum" sz="quarter" idx="12"/>
          </p:nvPr>
        </p:nvSpPr>
        <p:spPr/>
        <p:txBody>
          <a:bodyPr/>
          <a:lstStyle/>
          <a:p>
            <a:fld id="{162F1D00-BD13-4404-86B0-79703945A0A7}" type="slidenum">
              <a:rPr lang="en-US" smtClean="0"/>
              <a:pPr/>
              <a:t>‹N°›</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fr-FR"/>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4" name="Date Placeholder 3"/>
          <p:cNvSpPr>
            <a:spLocks noGrp="1"/>
          </p:cNvSpPr>
          <p:nvPr>
            <p:ph type="dt" sz="half" idx="10"/>
          </p:nvPr>
        </p:nvSpPr>
        <p:spPr/>
        <p:txBody>
          <a:bodyPr/>
          <a:lstStyle/>
          <a:p>
            <a:fld id="{D9996E37-18E4-7847-8E9C-FA2EE72B8ACE}" type="datetime1">
              <a:rPr lang="fr-FR" smtClean="0"/>
              <a:pPr/>
              <a:t>16/10/2022</a:t>
            </a:fld>
            <a:endParaRPr lang="en-US"/>
          </a:p>
        </p:txBody>
      </p:sp>
      <p:sp>
        <p:nvSpPr>
          <p:cNvPr id="5" name="Footer Placeholder 4"/>
          <p:cNvSpPr>
            <a:spLocks noGrp="1"/>
          </p:cNvSpPr>
          <p:nvPr>
            <p:ph type="ftr" sz="quarter" idx="11"/>
          </p:nvPr>
        </p:nvSpPr>
        <p:spPr/>
        <p:txBody>
          <a:bodyPr/>
          <a:lstStyle/>
          <a:p>
            <a:r>
              <a:rPr lang="en-US"/>
              <a:t>2016-2017</a:t>
            </a:r>
          </a:p>
        </p:txBody>
      </p:sp>
      <p:sp>
        <p:nvSpPr>
          <p:cNvPr id="6" name="Slide Number Placeholder 5"/>
          <p:cNvSpPr>
            <a:spLocks noGrp="1"/>
          </p:cNvSpPr>
          <p:nvPr>
            <p:ph type="sldNum" sz="quarter" idx="12"/>
          </p:nvPr>
        </p:nvSpPr>
        <p:spPr/>
        <p:txBody>
          <a:bodyPr/>
          <a:lstStyle/>
          <a:p>
            <a:fld id="{162F1D00-BD13-4404-86B0-79703945A0A7}" type="slidenum">
              <a:rPr lang="en-US" smtClean="0"/>
              <a:pPr/>
              <a:t>‹N°›</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fr-FR"/>
              <a:t>Click to edit Master title style</a:t>
            </a:r>
            <a:endParaRPr/>
          </a:p>
        </p:txBody>
      </p:sp>
      <p:sp>
        <p:nvSpPr>
          <p:cNvPr id="3" name="Content Placeholder 2"/>
          <p:cNvSpPr>
            <a:spLocks noGrp="1"/>
          </p:cNvSpPr>
          <p:nvPr>
            <p:ph idx="1"/>
          </p:nvPr>
        </p:nvSpPr>
        <p:spPr/>
        <p:txBody>
          <a:bodyPr/>
          <a:lstStyle>
            <a:lvl5pPr>
              <a:defRPr/>
            </a:lvl5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4" name="Date Placeholder 3"/>
          <p:cNvSpPr>
            <a:spLocks noGrp="1"/>
          </p:cNvSpPr>
          <p:nvPr>
            <p:ph type="dt" sz="half" idx="10"/>
          </p:nvPr>
        </p:nvSpPr>
        <p:spPr/>
        <p:txBody>
          <a:bodyPr/>
          <a:lstStyle/>
          <a:p>
            <a:fld id="{8CA100D0-A85C-204F-BB3A-D2DB6DD88A36}" type="datetime1">
              <a:rPr lang="fr-FR" smtClean="0"/>
              <a:pPr/>
              <a:t>16/10/2022</a:t>
            </a:fld>
            <a:endParaRPr lang="en-US"/>
          </a:p>
        </p:txBody>
      </p:sp>
      <p:sp>
        <p:nvSpPr>
          <p:cNvPr id="5" name="Footer Placeholder 4"/>
          <p:cNvSpPr>
            <a:spLocks noGrp="1"/>
          </p:cNvSpPr>
          <p:nvPr>
            <p:ph type="ftr" sz="quarter" idx="11"/>
          </p:nvPr>
        </p:nvSpPr>
        <p:spPr/>
        <p:txBody>
          <a:bodyPr/>
          <a:lstStyle/>
          <a:p>
            <a:r>
              <a:rPr lang="en-US"/>
              <a:t>2016-2017</a:t>
            </a:r>
          </a:p>
        </p:txBody>
      </p:sp>
      <p:sp>
        <p:nvSpPr>
          <p:cNvPr id="6" name="Slide Number Placeholder 5"/>
          <p:cNvSpPr>
            <a:spLocks noGrp="1"/>
          </p:cNvSpPr>
          <p:nvPr>
            <p:ph type="sldNum" sz="quarter" idx="12"/>
          </p:nvPr>
        </p:nvSpPr>
        <p:spPr/>
        <p:txBody>
          <a:bodyPr/>
          <a:lstStyle/>
          <a:p>
            <a:fld id="{162F1D00-BD13-4404-86B0-79703945A0A7}" type="slidenum">
              <a:rPr lang="en-US" smtClean="0"/>
              <a:pPr/>
              <a:t>‹N°›</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fr-FR"/>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A270FA0D-25B7-FF4D-9F2D-F277E008B11F}" type="datetime1">
              <a:rPr lang="fr-FR" smtClean="0"/>
              <a:pPr/>
              <a:t>16/10/2022</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a:t>2016-2017</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fr-FR"/>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fr-FR"/>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fr-FR"/>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fr-FR"/>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00945F5B-90B0-3F44-AAF3-B682174591B4}" type="datetime1">
              <a:rPr lang="fr-FR" smtClean="0"/>
              <a:pPr/>
              <a:t>16/10/2022</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a:t>2016-2017</a:t>
            </a:r>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pPr/>
              <a:t>‹N°›</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fr-FR"/>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5" name="Date Placeholder 4"/>
          <p:cNvSpPr>
            <a:spLocks noGrp="1"/>
          </p:cNvSpPr>
          <p:nvPr>
            <p:ph type="dt" sz="half" idx="10"/>
          </p:nvPr>
        </p:nvSpPr>
        <p:spPr/>
        <p:txBody>
          <a:bodyPr/>
          <a:lstStyle/>
          <a:p>
            <a:fld id="{341F2C3A-EDC5-4146-BC68-7E25AF49C5A1}" type="datetime1">
              <a:rPr lang="fr-FR" smtClean="0"/>
              <a:pPr/>
              <a:t>16/10/2022</a:t>
            </a:fld>
            <a:endParaRPr lang="en-US"/>
          </a:p>
        </p:txBody>
      </p:sp>
      <p:sp>
        <p:nvSpPr>
          <p:cNvPr id="6" name="Footer Placeholder 5"/>
          <p:cNvSpPr>
            <a:spLocks noGrp="1"/>
          </p:cNvSpPr>
          <p:nvPr>
            <p:ph type="ftr" sz="quarter" idx="11"/>
          </p:nvPr>
        </p:nvSpPr>
        <p:spPr/>
        <p:txBody>
          <a:bodyPr/>
          <a:lstStyle/>
          <a:p>
            <a:r>
              <a:rPr lang="en-US"/>
              <a:t>2016-2017</a:t>
            </a:r>
          </a:p>
        </p:txBody>
      </p:sp>
      <p:sp>
        <p:nvSpPr>
          <p:cNvPr id="7" name="Slide Number Placeholder 6"/>
          <p:cNvSpPr>
            <a:spLocks noGrp="1"/>
          </p:cNvSpPr>
          <p:nvPr>
            <p:ph type="sldNum" sz="quarter" idx="12"/>
          </p:nvPr>
        </p:nvSpPr>
        <p:spPr/>
        <p:txBody>
          <a:bodyPr/>
          <a:lstStyle/>
          <a:p>
            <a:fld id="{162F1D00-BD13-4404-86B0-79703945A0A7}"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fr-FR"/>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7" name="Date Placeholder 6"/>
          <p:cNvSpPr>
            <a:spLocks noGrp="1"/>
          </p:cNvSpPr>
          <p:nvPr>
            <p:ph type="dt" sz="half" idx="10"/>
          </p:nvPr>
        </p:nvSpPr>
        <p:spPr/>
        <p:txBody>
          <a:bodyPr/>
          <a:lstStyle/>
          <a:p>
            <a:fld id="{896F293C-F503-0246-A007-B4AEECC3227F}" type="datetime1">
              <a:rPr lang="fr-FR" smtClean="0"/>
              <a:pPr/>
              <a:t>16/10/2022</a:t>
            </a:fld>
            <a:endParaRPr lang="en-US"/>
          </a:p>
        </p:txBody>
      </p:sp>
      <p:sp>
        <p:nvSpPr>
          <p:cNvPr id="8" name="Footer Placeholder 7"/>
          <p:cNvSpPr>
            <a:spLocks noGrp="1"/>
          </p:cNvSpPr>
          <p:nvPr>
            <p:ph type="ftr" sz="quarter" idx="11"/>
          </p:nvPr>
        </p:nvSpPr>
        <p:spPr/>
        <p:txBody>
          <a:bodyPr/>
          <a:lstStyle/>
          <a:p>
            <a:r>
              <a:rPr lang="en-US"/>
              <a:t>2016-2017</a:t>
            </a:r>
          </a:p>
        </p:txBody>
      </p:sp>
      <p:sp>
        <p:nvSpPr>
          <p:cNvPr id="9" name="Slide Number Placeholder 8"/>
          <p:cNvSpPr>
            <a:spLocks noGrp="1"/>
          </p:cNvSpPr>
          <p:nvPr>
            <p:ph type="sldNum" sz="quarter" idx="12"/>
          </p:nvPr>
        </p:nvSpPr>
        <p:spPr/>
        <p:txBody>
          <a:bodyPr/>
          <a:lstStyle/>
          <a:p>
            <a:fld id="{162F1D00-BD13-4404-86B0-79703945A0A7}" type="slidenum">
              <a:rPr lang="en-US" smtClean="0"/>
              <a:pPr/>
              <a:t>‹N°›</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fr-FR"/>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5" name="Date Placeholder 4"/>
          <p:cNvSpPr>
            <a:spLocks noGrp="1"/>
          </p:cNvSpPr>
          <p:nvPr>
            <p:ph type="dt" sz="half" idx="10"/>
          </p:nvPr>
        </p:nvSpPr>
        <p:spPr/>
        <p:txBody>
          <a:bodyPr/>
          <a:lstStyle/>
          <a:p>
            <a:fld id="{C6A2BDB7-B1C5-7843-BDAE-051ADE06B949}" type="datetime1">
              <a:rPr lang="fr-FR" smtClean="0"/>
              <a:pPr/>
              <a:t>16/10/2022</a:t>
            </a:fld>
            <a:endParaRPr lang="en-US"/>
          </a:p>
        </p:txBody>
      </p:sp>
      <p:sp>
        <p:nvSpPr>
          <p:cNvPr id="6" name="Footer Placeholder 5"/>
          <p:cNvSpPr>
            <a:spLocks noGrp="1"/>
          </p:cNvSpPr>
          <p:nvPr>
            <p:ph type="ftr" sz="quarter" idx="11"/>
          </p:nvPr>
        </p:nvSpPr>
        <p:spPr/>
        <p:txBody>
          <a:bodyPr/>
          <a:lstStyle/>
          <a:p>
            <a:r>
              <a:rPr lang="en-US"/>
              <a:t>2016-2017</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fr-FR"/>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5" name="Date Placeholder 4"/>
          <p:cNvSpPr>
            <a:spLocks noGrp="1"/>
          </p:cNvSpPr>
          <p:nvPr>
            <p:ph type="dt" sz="half" idx="10"/>
          </p:nvPr>
        </p:nvSpPr>
        <p:spPr/>
        <p:txBody>
          <a:bodyPr/>
          <a:lstStyle/>
          <a:p>
            <a:fld id="{1A5EFD70-2D0B-464E-86E2-E7871E5298A8}" type="datetime1">
              <a:rPr lang="fr-FR" smtClean="0"/>
              <a:pPr/>
              <a:t>16/10/2022</a:t>
            </a:fld>
            <a:endParaRPr lang="en-US"/>
          </a:p>
        </p:txBody>
      </p:sp>
      <p:sp>
        <p:nvSpPr>
          <p:cNvPr id="6" name="Footer Placeholder 5"/>
          <p:cNvSpPr>
            <a:spLocks noGrp="1"/>
          </p:cNvSpPr>
          <p:nvPr>
            <p:ph type="ftr" sz="quarter" idx="11"/>
          </p:nvPr>
        </p:nvSpPr>
        <p:spPr/>
        <p:txBody>
          <a:bodyPr/>
          <a:lstStyle/>
          <a:p>
            <a:r>
              <a:rPr lang="en-US"/>
              <a:t>2016-2017</a:t>
            </a:r>
          </a:p>
        </p:txBody>
      </p:sp>
      <p:sp>
        <p:nvSpPr>
          <p:cNvPr id="7" name="Slide Number Placeholder 6"/>
          <p:cNvSpPr>
            <a:spLocks noGrp="1"/>
          </p:cNvSpPr>
          <p:nvPr>
            <p:ph type="sldNum" sz="quarter" idx="12"/>
          </p:nvPr>
        </p:nvSpPr>
        <p:spPr/>
        <p:txBody>
          <a:bodyPr/>
          <a:lstStyle/>
          <a:p>
            <a:fld id="{162F1D00-BD13-4404-86B0-79703945A0A7}" type="slidenum">
              <a:rPr lang="en-US" smtClean="0"/>
              <a:pPr/>
              <a:t>‹N°›</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alpha val="17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fr-FR"/>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8010DE12-4834-B546-92BE-3B1CA5222D42}" type="datetime1">
              <a:rPr lang="fr-FR" smtClean="0"/>
              <a:pPr/>
              <a:t>16/10/2022</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a:t>2016-2017</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337" y="2365262"/>
            <a:ext cx="4038600" cy="2015022"/>
          </a:xfrm>
        </p:spPr>
        <p:txBody>
          <a:bodyPr>
            <a:normAutofit/>
          </a:bodyPr>
          <a:lstStyle/>
          <a:p>
            <a:r>
              <a:rPr lang="en-US" dirty="0">
                <a:solidFill>
                  <a:schemeClr val="bg1"/>
                </a:solidFill>
              </a:rPr>
              <a:t/>
            </a:r>
            <a:br>
              <a:rPr lang="en-US" dirty="0">
                <a:solidFill>
                  <a:schemeClr val="bg1"/>
                </a:solidFill>
              </a:rPr>
            </a:br>
            <a:r>
              <a:rPr lang="en-US" dirty="0">
                <a:solidFill>
                  <a:schemeClr val="bg1"/>
                </a:solidFill>
              </a:rPr>
              <a:t>          </a:t>
            </a: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smtClean="0">
                <a:solidFill>
                  <a:schemeClr val="bg1"/>
                </a:solidFill>
              </a:rPr>
              <a:t> </a:t>
            </a:r>
            <a:r>
              <a:rPr lang="en-US" sz="2200" dirty="0">
                <a:solidFill>
                  <a:schemeClr val="bg1"/>
                </a:solidFill>
              </a:rPr>
              <a:t/>
            </a:r>
            <a:br>
              <a:rPr lang="en-US" sz="2200" dirty="0">
                <a:solidFill>
                  <a:schemeClr val="bg1"/>
                </a:solidFill>
              </a:rPr>
            </a:br>
            <a:endParaRPr lang="en-US" sz="2200" dirty="0">
              <a:solidFill>
                <a:schemeClr val="bg1"/>
              </a:solidFill>
            </a:endParaRPr>
          </a:p>
        </p:txBody>
      </p:sp>
      <p:sp>
        <p:nvSpPr>
          <p:cNvPr id="3" name="Subtitle 2"/>
          <p:cNvSpPr>
            <a:spLocks noGrp="1"/>
          </p:cNvSpPr>
          <p:nvPr>
            <p:ph type="subTitle" idx="1"/>
          </p:nvPr>
        </p:nvSpPr>
        <p:spPr>
          <a:xfrm>
            <a:off x="984955" y="5076278"/>
            <a:ext cx="7631289" cy="748553"/>
          </a:xfrm>
        </p:spPr>
        <p:txBody>
          <a:bodyPr>
            <a:noAutofit/>
          </a:bodyPr>
          <a:lstStyle/>
          <a:p>
            <a:pPr algn="ctr">
              <a:lnSpc>
                <a:spcPct val="160000"/>
              </a:lnSpc>
              <a:defRPr/>
            </a:pPr>
            <a:r>
              <a:rPr lang="fr-FR" sz="2800" dirty="0">
                <a:solidFill>
                  <a:schemeClr val="tx2"/>
                </a:solidFill>
              </a:rPr>
              <a:t>Gestion des utilisateurs &amp; </a:t>
            </a:r>
            <a:r>
              <a:rPr lang="fr-FR" sz="2800" dirty="0" smtClean="0">
                <a:solidFill>
                  <a:schemeClr val="tx2"/>
                </a:solidFill>
              </a:rPr>
              <a:t>groupes</a:t>
            </a:r>
            <a:endParaRPr lang="fr-FR" sz="2800" dirty="0">
              <a:solidFill>
                <a:schemeClr val="tx2"/>
              </a:solidFill>
            </a:endParaRPr>
          </a:p>
        </p:txBody>
      </p:sp>
      <p:sp>
        <p:nvSpPr>
          <p:cNvPr id="9" name="Footer Placeholder 8"/>
          <p:cNvSpPr>
            <a:spLocks noGrp="1"/>
          </p:cNvSpPr>
          <p:nvPr>
            <p:ph type="ftr" sz="quarter" idx="11"/>
          </p:nvPr>
        </p:nvSpPr>
        <p:spPr/>
        <p:txBody>
          <a:bodyPr/>
          <a:lstStyle/>
          <a:p>
            <a:r>
              <a:rPr lang="en-US" dirty="0" smtClean="0">
                <a:solidFill>
                  <a:schemeClr val="tx1"/>
                </a:solidFill>
              </a:rPr>
              <a:t>2021-2022</a:t>
            </a:r>
            <a:endParaRPr lang="en-US" dirty="0">
              <a:solidFill>
                <a:schemeClr val="tx1"/>
              </a:solidFill>
            </a:endParaRPr>
          </a:p>
        </p:txBody>
      </p:sp>
      <p:pic>
        <p:nvPicPr>
          <p:cNvPr id="2050" name="Picture 2" descr="RÃ©sultat de recherche d'images pour &quot;Linux&quot;"/>
          <p:cNvPicPr>
            <a:picLocks noChangeAspect="1" noChangeArrowheads="1"/>
          </p:cNvPicPr>
          <p:nvPr/>
        </p:nvPicPr>
        <p:blipFill>
          <a:blip r:embed="rId2"/>
          <a:srcRect/>
          <a:stretch>
            <a:fillRect/>
          </a:stretch>
        </p:blipFill>
        <p:spPr bwMode="auto">
          <a:xfrm>
            <a:off x="4564937" y="2365262"/>
            <a:ext cx="2187556" cy="2259406"/>
          </a:xfrm>
          <a:prstGeom prst="rect">
            <a:avLst/>
          </a:prstGeom>
          <a:noFill/>
        </p:spPr>
      </p:pic>
      <p:sp>
        <p:nvSpPr>
          <p:cNvPr id="2051" name="Rectangle 3"/>
          <p:cNvSpPr>
            <a:spLocks noChangeArrowheads="1"/>
          </p:cNvSpPr>
          <p:nvPr/>
        </p:nvSpPr>
        <p:spPr bwMode="auto">
          <a:xfrm>
            <a:off x="956603" y="358724"/>
            <a:ext cx="3608334"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fr-FR" sz="2400" dirty="0" smtClean="0">
                <a:solidFill>
                  <a:schemeClr val="bg1"/>
                </a:solidFill>
                <a:latin typeface="&amp;quot"/>
                <a:cs typeface="Times New Roman" pitchFamily="18" charset="0"/>
              </a:rPr>
              <a:t>Administration Système d’exploitation Linux</a:t>
            </a:r>
            <a:endParaRPr kumimoji="0" lang="fr-FR" sz="2400" b="0" i="0" u="none" strike="noStrike" cap="none" normalizeH="0" baseline="0" dirty="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916793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Gestion des utilisateurs &amp; groupes locaux</a:t>
            </a:r>
          </a:p>
        </p:txBody>
      </p:sp>
      <p:sp>
        <p:nvSpPr>
          <p:cNvPr id="3" name="Espace réservé du contenu 2"/>
          <p:cNvSpPr>
            <a:spLocks noGrp="1"/>
          </p:cNvSpPr>
          <p:nvPr>
            <p:ph idx="1"/>
          </p:nvPr>
        </p:nvSpPr>
        <p:spPr>
          <a:xfrm>
            <a:off x="498474" y="1582063"/>
            <a:ext cx="8361364" cy="4456787"/>
          </a:xfrm>
        </p:spPr>
        <p:txBody>
          <a:bodyPr>
            <a:normAutofit fontScale="92500" lnSpcReduction="20000"/>
          </a:bodyPr>
          <a:lstStyle/>
          <a:p>
            <a:pPr marL="216535" indent="-203835">
              <a:lnSpc>
                <a:spcPct val="100000"/>
              </a:lnSpc>
              <a:spcBef>
                <a:spcPts val="140"/>
              </a:spcBef>
              <a:buClr>
                <a:srgbClr val="006599"/>
              </a:buClr>
              <a:buSzPct val="91304"/>
              <a:buChar char="•"/>
              <a:tabLst>
                <a:tab pos="217170" algn="l"/>
              </a:tabLst>
            </a:pPr>
            <a:r>
              <a:rPr lang="fr-FR" sz="2300" spc="20" dirty="0">
                <a:solidFill>
                  <a:schemeClr val="tx1"/>
                </a:solidFill>
                <a:latin typeface="Segoe UI Symbol"/>
                <a:cs typeface="Segoe UI Symbol"/>
              </a:rPr>
              <a:t>nombre</a:t>
            </a:r>
            <a:r>
              <a:rPr lang="fr-FR" sz="2300" spc="10" dirty="0">
                <a:solidFill>
                  <a:schemeClr val="tx1"/>
                </a:solidFill>
                <a:latin typeface="Segoe UI Symbol"/>
                <a:cs typeface="Segoe UI Symbol"/>
              </a:rPr>
              <a:t> identifiant</a:t>
            </a:r>
            <a:endParaRPr lang="fr-FR" sz="2300" dirty="0">
              <a:solidFill>
                <a:schemeClr val="tx1"/>
              </a:solidFill>
              <a:latin typeface="Segoe UI Symbol"/>
              <a:cs typeface="Segoe UI Symbol"/>
            </a:endParaRPr>
          </a:p>
          <a:p>
            <a:pPr marL="548640" lvl="1" indent="-198120">
              <a:lnSpc>
                <a:spcPct val="100000"/>
              </a:lnSpc>
              <a:spcBef>
                <a:spcPts val="2370"/>
              </a:spcBef>
              <a:buClr>
                <a:srgbClr val="006599"/>
              </a:buClr>
              <a:buSzPct val="80000"/>
              <a:buFont typeface="Wingdings"/>
              <a:buChar char=""/>
              <a:tabLst>
                <a:tab pos="549275" algn="l"/>
              </a:tabLst>
            </a:pPr>
            <a:r>
              <a:rPr lang="fr-FR" sz="3250" spc="5" dirty="0">
                <a:solidFill>
                  <a:schemeClr val="tx1"/>
                </a:solidFill>
                <a:latin typeface="Segoe UI Symbol"/>
                <a:cs typeface="Segoe UI Symbol"/>
              </a:rPr>
              <a:t>unique</a:t>
            </a:r>
            <a:r>
              <a:rPr lang="fr-FR" sz="3250" spc="10" dirty="0">
                <a:solidFill>
                  <a:schemeClr val="tx1"/>
                </a:solidFill>
                <a:latin typeface="Segoe UI Symbol"/>
                <a:cs typeface="Segoe UI Symbol"/>
              </a:rPr>
              <a:t> </a:t>
            </a:r>
            <a:r>
              <a:rPr lang="fr-FR" sz="3250" spc="5" dirty="0">
                <a:solidFill>
                  <a:schemeClr val="tx1"/>
                </a:solidFill>
                <a:latin typeface="Segoe UI Symbol"/>
                <a:cs typeface="Segoe UI Symbol"/>
              </a:rPr>
              <a:t>???</a:t>
            </a:r>
            <a:endParaRPr lang="fr-FR" sz="3250" dirty="0">
              <a:solidFill>
                <a:schemeClr val="tx1"/>
              </a:solidFill>
              <a:latin typeface="Segoe UI Symbol"/>
              <a:cs typeface="Segoe UI Symbol"/>
            </a:endParaRPr>
          </a:p>
          <a:p>
            <a:pPr marL="216535" indent="-203835">
              <a:lnSpc>
                <a:spcPct val="100000"/>
              </a:lnSpc>
              <a:spcBef>
                <a:spcPts val="2390"/>
              </a:spcBef>
              <a:buClr>
                <a:srgbClr val="006599"/>
              </a:buClr>
              <a:buSzPct val="90769"/>
              <a:buChar char="•"/>
              <a:tabLst>
                <a:tab pos="217170" algn="l"/>
              </a:tabLst>
            </a:pPr>
            <a:r>
              <a:rPr lang="fr-FR" sz="3250" spc="5" dirty="0">
                <a:solidFill>
                  <a:schemeClr val="tx1"/>
                </a:solidFill>
                <a:latin typeface="Segoe UI Symbol"/>
                <a:cs typeface="Segoe UI Symbol"/>
              </a:rPr>
              <a:t>0-99 : outils </a:t>
            </a:r>
            <a:r>
              <a:rPr lang="fr-FR" sz="3250" spc="10" dirty="0">
                <a:solidFill>
                  <a:schemeClr val="tx1"/>
                </a:solidFill>
                <a:latin typeface="Segoe UI Symbol"/>
                <a:cs typeface="Segoe UI Symbol"/>
              </a:rPr>
              <a:t>et </a:t>
            </a:r>
            <a:r>
              <a:rPr lang="fr-FR" sz="3250" spc="5" dirty="0">
                <a:solidFill>
                  <a:schemeClr val="tx1"/>
                </a:solidFill>
                <a:latin typeface="Segoe UI Symbol"/>
                <a:cs typeface="Segoe UI Symbol"/>
              </a:rPr>
              <a:t>fonctions spécifiques</a:t>
            </a:r>
            <a:r>
              <a:rPr lang="fr-FR" sz="3250" spc="-15" dirty="0">
                <a:solidFill>
                  <a:schemeClr val="tx1"/>
                </a:solidFill>
                <a:latin typeface="Segoe UI Symbol"/>
                <a:cs typeface="Segoe UI Symbol"/>
              </a:rPr>
              <a:t> </a:t>
            </a:r>
            <a:r>
              <a:rPr lang="fr-FR" sz="3250" spc="10" dirty="0">
                <a:solidFill>
                  <a:schemeClr val="tx1"/>
                </a:solidFill>
                <a:latin typeface="Segoe UI Symbol"/>
                <a:cs typeface="Segoe UI Symbol"/>
              </a:rPr>
              <a:t>système</a:t>
            </a:r>
            <a:endParaRPr lang="fr-FR" sz="3250" dirty="0">
              <a:solidFill>
                <a:schemeClr val="tx1"/>
              </a:solidFill>
              <a:latin typeface="Segoe UI Symbol"/>
              <a:cs typeface="Segoe UI Symbol"/>
            </a:endParaRPr>
          </a:p>
          <a:p>
            <a:pPr marL="548640" lvl="1" indent="-198120">
              <a:lnSpc>
                <a:spcPct val="100000"/>
              </a:lnSpc>
              <a:spcBef>
                <a:spcPts val="2390"/>
              </a:spcBef>
              <a:buClr>
                <a:srgbClr val="006599"/>
              </a:buClr>
              <a:buSzPct val="80000"/>
              <a:buFont typeface="Wingdings"/>
              <a:buChar char=""/>
              <a:tabLst>
                <a:tab pos="549275" algn="l"/>
              </a:tabLst>
            </a:pPr>
            <a:r>
              <a:rPr lang="fr-FR" sz="3250" spc="10" dirty="0">
                <a:solidFill>
                  <a:schemeClr val="tx1"/>
                </a:solidFill>
                <a:latin typeface="Segoe UI Symbol"/>
                <a:cs typeface="Segoe UI Symbol"/>
              </a:rPr>
              <a:t>0 </a:t>
            </a:r>
            <a:r>
              <a:rPr lang="fr-FR" sz="3250" spc="5" dirty="0">
                <a:solidFill>
                  <a:schemeClr val="tx1"/>
                </a:solidFill>
                <a:latin typeface="Segoe UI Symbol"/>
                <a:cs typeface="Segoe UI Symbol"/>
              </a:rPr>
              <a:t>:</a:t>
            </a:r>
            <a:r>
              <a:rPr lang="fr-FR" sz="3250" spc="-15" dirty="0">
                <a:solidFill>
                  <a:schemeClr val="tx1"/>
                </a:solidFill>
                <a:latin typeface="Segoe UI Symbol"/>
                <a:cs typeface="Segoe UI Symbol"/>
              </a:rPr>
              <a:t> </a:t>
            </a:r>
            <a:r>
              <a:rPr lang="fr-FR" sz="3250" spc="10" dirty="0">
                <a:solidFill>
                  <a:schemeClr val="tx1"/>
                </a:solidFill>
                <a:latin typeface="Segoe UI Symbol"/>
                <a:cs typeface="Segoe UI Symbol"/>
              </a:rPr>
              <a:t>root</a:t>
            </a:r>
            <a:endParaRPr lang="fr-FR" sz="3250" dirty="0">
              <a:solidFill>
                <a:schemeClr val="tx1"/>
              </a:solidFill>
              <a:latin typeface="Segoe UI Symbol"/>
              <a:cs typeface="Segoe UI Symbol"/>
            </a:endParaRPr>
          </a:p>
          <a:p>
            <a:pPr marL="548640" lvl="1" indent="-198120">
              <a:lnSpc>
                <a:spcPct val="100000"/>
              </a:lnSpc>
              <a:spcBef>
                <a:spcPts val="2385"/>
              </a:spcBef>
              <a:buClr>
                <a:srgbClr val="006599"/>
              </a:buClr>
              <a:buSzPct val="80000"/>
              <a:buFont typeface="Wingdings"/>
              <a:buChar char=""/>
              <a:tabLst>
                <a:tab pos="549275" algn="l"/>
              </a:tabLst>
            </a:pPr>
            <a:r>
              <a:rPr lang="fr-FR" sz="3250" spc="10" dirty="0">
                <a:solidFill>
                  <a:schemeClr val="tx1"/>
                </a:solidFill>
                <a:latin typeface="Segoe UI Symbol"/>
                <a:cs typeface="Segoe UI Symbol"/>
              </a:rPr>
              <a:t>ex </a:t>
            </a:r>
            <a:r>
              <a:rPr lang="fr-FR" sz="3250" spc="5" dirty="0">
                <a:solidFill>
                  <a:schemeClr val="tx1"/>
                </a:solidFill>
                <a:latin typeface="Segoe UI Symbol"/>
                <a:cs typeface="Segoe UI Symbol"/>
              </a:rPr>
              <a:t>: </a:t>
            </a:r>
            <a:r>
              <a:rPr lang="fr-FR" sz="3250" spc="10" dirty="0">
                <a:solidFill>
                  <a:schemeClr val="tx1"/>
                </a:solidFill>
                <a:latin typeface="Segoe UI Symbol"/>
                <a:cs typeface="Segoe UI Symbol"/>
              </a:rPr>
              <a:t>2 (Red Hat)</a:t>
            </a:r>
            <a:r>
              <a:rPr lang="fr-FR" sz="3250" spc="-45" dirty="0">
                <a:solidFill>
                  <a:schemeClr val="tx1"/>
                </a:solidFill>
                <a:latin typeface="Segoe UI Symbol"/>
                <a:cs typeface="Segoe UI Symbol"/>
              </a:rPr>
              <a:t> </a:t>
            </a:r>
            <a:r>
              <a:rPr lang="fr-FR" sz="3250" spc="10" dirty="0">
                <a:solidFill>
                  <a:schemeClr val="tx1"/>
                </a:solidFill>
                <a:latin typeface="Segoe UI Symbol"/>
                <a:cs typeface="Segoe UI Symbol"/>
              </a:rPr>
              <a:t>daemon</a:t>
            </a:r>
            <a:endParaRPr lang="fr-FR" sz="3250" dirty="0">
              <a:solidFill>
                <a:schemeClr val="tx1"/>
              </a:solidFill>
              <a:latin typeface="Segoe UI Symbol"/>
              <a:cs typeface="Segoe UI Symbol"/>
            </a:endParaRPr>
          </a:p>
          <a:p>
            <a:pPr marL="216535" indent="-203835">
              <a:lnSpc>
                <a:spcPct val="100000"/>
              </a:lnSpc>
              <a:spcBef>
                <a:spcPts val="1755"/>
              </a:spcBef>
              <a:buClr>
                <a:srgbClr val="006599"/>
              </a:buClr>
              <a:buSzPct val="91304"/>
              <a:buChar char="•"/>
              <a:tabLst>
                <a:tab pos="217170" algn="l"/>
              </a:tabLst>
            </a:pPr>
            <a:r>
              <a:rPr lang="fr-FR" sz="2300" spc="15" dirty="0">
                <a:solidFill>
                  <a:schemeClr val="tx1"/>
                </a:solidFill>
                <a:latin typeface="Segoe UI Symbol"/>
                <a:cs typeface="Segoe UI Symbol"/>
              </a:rPr>
              <a:t>100-500 </a:t>
            </a:r>
            <a:r>
              <a:rPr lang="fr-FR" sz="2300" spc="20" dirty="0">
                <a:solidFill>
                  <a:schemeClr val="tx1"/>
                </a:solidFill>
                <a:latin typeface="Segoe UI Symbol"/>
                <a:cs typeface="Segoe UI Symbol"/>
              </a:rPr>
              <a:t>ou </a:t>
            </a:r>
            <a:r>
              <a:rPr lang="fr-FR" sz="2300" spc="15" dirty="0">
                <a:solidFill>
                  <a:schemeClr val="tx1"/>
                </a:solidFill>
                <a:latin typeface="Segoe UI Symbol"/>
                <a:cs typeface="Segoe UI Symbol"/>
              </a:rPr>
              <a:t>1000 </a:t>
            </a:r>
            <a:r>
              <a:rPr lang="fr-FR" sz="2300" spc="5" dirty="0">
                <a:solidFill>
                  <a:schemeClr val="tx1"/>
                </a:solidFill>
                <a:latin typeface="Segoe UI Symbol"/>
                <a:cs typeface="Segoe UI Symbol"/>
              </a:rPr>
              <a:t>: </a:t>
            </a:r>
            <a:r>
              <a:rPr lang="fr-FR" sz="2300" spc="10" dirty="0">
                <a:solidFill>
                  <a:schemeClr val="tx1"/>
                </a:solidFill>
                <a:latin typeface="Segoe UI Symbol"/>
                <a:cs typeface="Segoe UI Symbol"/>
              </a:rPr>
              <a:t>fonctions </a:t>
            </a:r>
            <a:r>
              <a:rPr lang="fr-FR" sz="2300" spc="15" dirty="0">
                <a:solidFill>
                  <a:schemeClr val="tx1"/>
                </a:solidFill>
                <a:latin typeface="Segoe UI Symbol"/>
                <a:cs typeface="Segoe UI Symbol"/>
              </a:rPr>
              <a:t>spécifiques </a:t>
            </a:r>
            <a:r>
              <a:rPr lang="fr-FR" sz="2300" spc="10" dirty="0">
                <a:solidFill>
                  <a:schemeClr val="tx1"/>
                </a:solidFill>
                <a:latin typeface="Segoe UI Symbol"/>
                <a:cs typeface="Segoe UI Symbol"/>
              </a:rPr>
              <a:t>liées </a:t>
            </a:r>
            <a:r>
              <a:rPr lang="fr-FR" sz="2300" spc="20" dirty="0">
                <a:solidFill>
                  <a:schemeClr val="tx1"/>
                </a:solidFill>
                <a:latin typeface="Segoe UI Symbol"/>
                <a:cs typeface="Segoe UI Symbol"/>
              </a:rPr>
              <a:t>à </a:t>
            </a:r>
            <a:r>
              <a:rPr lang="fr-FR" sz="2300" spc="10" dirty="0">
                <a:solidFill>
                  <a:schemeClr val="tx1"/>
                </a:solidFill>
                <a:latin typeface="Segoe UI Symbol"/>
                <a:cs typeface="Segoe UI Symbol"/>
              </a:rPr>
              <a:t>la</a:t>
            </a:r>
            <a:r>
              <a:rPr lang="fr-FR" sz="2300" spc="95" dirty="0">
                <a:solidFill>
                  <a:schemeClr val="tx1"/>
                </a:solidFill>
                <a:latin typeface="Segoe UI Symbol"/>
                <a:cs typeface="Segoe UI Symbol"/>
              </a:rPr>
              <a:t> </a:t>
            </a:r>
            <a:r>
              <a:rPr lang="fr-FR" sz="2300" spc="10" dirty="0">
                <a:solidFill>
                  <a:schemeClr val="tx1"/>
                </a:solidFill>
                <a:latin typeface="Segoe UI Symbol"/>
                <a:cs typeface="Segoe UI Symbol"/>
              </a:rPr>
              <a:t>distribution</a:t>
            </a:r>
            <a:endParaRPr lang="fr-FR" sz="2300" dirty="0">
              <a:solidFill>
                <a:schemeClr val="tx1"/>
              </a:solidFill>
              <a:latin typeface="Segoe UI Symbol"/>
              <a:cs typeface="Segoe UI Symbol"/>
            </a:endParaRPr>
          </a:p>
          <a:p>
            <a:pPr marL="548640" lvl="1" indent="-198120">
              <a:lnSpc>
                <a:spcPct val="100000"/>
              </a:lnSpc>
              <a:spcBef>
                <a:spcPts val="2375"/>
              </a:spcBef>
              <a:buClr>
                <a:srgbClr val="006599"/>
              </a:buClr>
              <a:buSzPct val="80000"/>
              <a:buFont typeface="Wingdings"/>
              <a:buChar char=""/>
              <a:tabLst>
                <a:tab pos="549275" algn="l"/>
              </a:tabLst>
            </a:pPr>
            <a:r>
              <a:rPr lang="fr-FR" sz="3250" spc="10" dirty="0">
                <a:solidFill>
                  <a:schemeClr val="tx1"/>
                </a:solidFill>
                <a:latin typeface="Segoe UI Symbol"/>
                <a:cs typeface="Segoe UI Symbol"/>
              </a:rPr>
              <a:t>ex </a:t>
            </a:r>
            <a:r>
              <a:rPr lang="fr-FR" sz="3250" spc="5" dirty="0">
                <a:solidFill>
                  <a:schemeClr val="tx1"/>
                </a:solidFill>
                <a:latin typeface="Segoe UI Symbol"/>
                <a:cs typeface="Segoe UI Symbol"/>
              </a:rPr>
              <a:t>: </a:t>
            </a:r>
            <a:r>
              <a:rPr lang="fr-FR" sz="3250" spc="10" dirty="0">
                <a:solidFill>
                  <a:schemeClr val="tx1"/>
                </a:solidFill>
                <a:latin typeface="Segoe UI Symbol"/>
                <a:cs typeface="Segoe UI Symbol"/>
              </a:rPr>
              <a:t>GID 100 </a:t>
            </a:r>
            <a:r>
              <a:rPr lang="fr-FR" sz="3250" spc="5" dirty="0">
                <a:solidFill>
                  <a:schemeClr val="tx1"/>
                </a:solidFill>
                <a:latin typeface="Segoe UI Symbol"/>
                <a:cs typeface="Segoe UI Symbol"/>
              </a:rPr>
              <a:t>: </a:t>
            </a:r>
            <a:r>
              <a:rPr lang="fr-FR" sz="3250" spc="5" dirty="0" err="1">
                <a:solidFill>
                  <a:schemeClr val="tx1"/>
                </a:solidFill>
                <a:latin typeface="Segoe UI Symbol"/>
                <a:cs typeface="Segoe UI Symbol"/>
              </a:rPr>
              <a:t>users</a:t>
            </a:r>
            <a:r>
              <a:rPr lang="fr-FR" sz="3250" spc="5" dirty="0">
                <a:solidFill>
                  <a:schemeClr val="tx1"/>
                </a:solidFill>
                <a:latin typeface="Segoe UI Symbol"/>
                <a:cs typeface="Segoe UI Symbol"/>
              </a:rPr>
              <a:t> (groupe par défaut)</a:t>
            </a:r>
            <a:endParaRPr lang="fr-FR" sz="3250" dirty="0">
              <a:solidFill>
                <a:schemeClr val="tx1"/>
              </a:solidFill>
              <a:latin typeface="Segoe UI Symbol"/>
              <a:cs typeface="Segoe UI Symbol"/>
            </a:endParaRPr>
          </a:p>
          <a:p>
            <a:pPr marL="187960" indent="-175260">
              <a:lnSpc>
                <a:spcPct val="100000"/>
              </a:lnSpc>
              <a:spcBef>
                <a:spcPts val="105"/>
              </a:spcBef>
              <a:buClr>
                <a:srgbClr val="006599"/>
              </a:buClr>
              <a:buSzPct val="90000"/>
              <a:buChar char="•"/>
              <a:tabLst>
                <a:tab pos="187960" algn="l"/>
              </a:tabLst>
            </a:pPr>
            <a:endParaRPr lang="fr-FR" sz="2400" dirty="0">
              <a:solidFill>
                <a:schemeClr val="tx1"/>
              </a:solidFill>
              <a:latin typeface="Times New Roman" pitchFamily="18" charset="0"/>
              <a:cs typeface="Times New Roman" pitchFamily="18" charset="0"/>
            </a:endParaRP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10</a:t>
            </a:fld>
            <a:endParaRPr lang="en-US"/>
          </a:p>
        </p:txBody>
      </p:sp>
    </p:spTree>
    <p:extLst>
      <p:ext uri="{BB962C8B-B14F-4D97-AF65-F5344CB8AC3E}">
        <p14:creationId xmlns:p14="http://schemas.microsoft.com/office/powerpoint/2010/main" val="115558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Créer des utilisateurs</a:t>
            </a:r>
          </a:p>
        </p:txBody>
      </p:sp>
      <p:sp>
        <p:nvSpPr>
          <p:cNvPr id="3" name="Espace réservé du contenu 2"/>
          <p:cNvSpPr>
            <a:spLocks noGrp="1"/>
          </p:cNvSpPr>
          <p:nvPr>
            <p:ph idx="1"/>
          </p:nvPr>
        </p:nvSpPr>
        <p:spPr>
          <a:xfrm>
            <a:off x="338668" y="1072444"/>
            <a:ext cx="7716120" cy="5053719"/>
          </a:xfrm>
        </p:spPr>
        <p:txBody>
          <a:bodyPr>
            <a:normAutofit fontScale="92500" lnSpcReduction="10000"/>
          </a:bodyPr>
          <a:lstStyle/>
          <a:p>
            <a:pPr lvl="1">
              <a:lnSpc>
                <a:spcPct val="150000"/>
              </a:lnSpc>
              <a:spcBef>
                <a:spcPts val="0"/>
              </a:spcBef>
              <a:buNone/>
            </a:pPr>
            <a:r>
              <a:rPr lang="fr-FR" dirty="0">
                <a:solidFill>
                  <a:schemeClr val="tx1"/>
                </a:solidFill>
              </a:rPr>
              <a:t>La commande </a:t>
            </a:r>
            <a:r>
              <a:rPr lang="fr-FR" dirty="0" err="1">
                <a:solidFill>
                  <a:srgbClr val="0070C0"/>
                </a:solidFill>
              </a:rPr>
              <a:t>useradd</a:t>
            </a:r>
            <a:r>
              <a:rPr lang="fr-FR" dirty="0">
                <a:solidFill>
                  <a:schemeClr val="tx1"/>
                </a:solidFill>
              </a:rPr>
              <a:t> ou </a:t>
            </a:r>
            <a:r>
              <a:rPr lang="fr-FR" dirty="0" err="1">
                <a:solidFill>
                  <a:srgbClr val="0070C0"/>
                </a:solidFill>
              </a:rPr>
              <a:t>adduser</a:t>
            </a:r>
            <a:r>
              <a:rPr lang="fr-FR" dirty="0">
                <a:solidFill>
                  <a:schemeClr val="tx1"/>
                </a:solidFill>
              </a:rPr>
              <a:t> (c’est un lien) crée un utilisateur :</a:t>
            </a:r>
          </a:p>
          <a:p>
            <a:pPr lvl="1">
              <a:lnSpc>
                <a:spcPct val="150000"/>
              </a:lnSpc>
              <a:spcBef>
                <a:spcPts val="0"/>
              </a:spcBef>
              <a:buNone/>
            </a:pPr>
            <a:endParaRPr lang="fr-FR" dirty="0">
              <a:solidFill>
                <a:schemeClr val="tx1"/>
              </a:solidFill>
            </a:endParaRPr>
          </a:p>
          <a:p>
            <a:pPr lvl="1">
              <a:lnSpc>
                <a:spcPct val="150000"/>
              </a:lnSpc>
              <a:spcBef>
                <a:spcPts val="0"/>
              </a:spcBef>
              <a:buNone/>
            </a:pPr>
            <a:r>
              <a:rPr lang="fr-FR" dirty="0">
                <a:solidFill>
                  <a:schemeClr val="tx1"/>
                </a:solidFill>
              </a:rPr>
              <a:t>#</a:t>
            </a:r>
            <a:r>
              <a:rPr lang="fr-FR" dirty="0" err="1">
                <a:solidFill>
                  <a:srgbClr val="0070C0"/>
                </a:solidFill>
              </a:rPr>
              <a:t>useradd</a:t>
            </a:r>
            <a:r>
              <a:rPr lang="fr-FR" dirty="0">
                <a:solidFill>
                  <a:srgbClr val="0070C0"/>
                </a:solidFill>
              </a:rPr>
              <a:t> </a:t>
            </a:r>
            <a:r>
              <a:rPr lang="fr-FR" dirty="0" err="1">
                <a:solidFill>
                  <a:srgbClr val="0070C0"/>
                </a:solidFill>
              </a:rPr>
              <a:t>ludo</a:t>
            </a:r>
            <a:endParaRPr lang="fr-FR" dirty="0">
              <a:solidFill>
                <a:srgbClr val="0070C0"/>
              </a:solidFill>
            </a:endParaRPr>
          </a:p>
          <a:p>
            <a:pPr lvl="1">
              <a:lnSpc>
                <a:spcPct val="150000"/>
              </a:lnSpc>
              <a:spcBef>
                <a:spcPts val="0"/>
              </a:spcBef>
              <a:buNone/>
            </a:pPr>
            <a:r>
              <a:rPr lang="fr-FR" dirty="0">
                <a:solidFill>
                  <a:schemeClr val="tx1"/>
                </a:solidFill>
              </a:rPr>
              <a:t>Le fichier /</a:t>
            </a:r>
            <a:r>
              <a:rPr lang="fr-FR" dirty="0" err="1">
                <a:solidFill>
                  <a:srgbClr val="0070C0"/>
                </a:solidFill>
              </a:rPr>
              <a:t>etc</a:t>
            </a:r>
            <a:r>
              <a:rPr lang="fr-FR" dirty="0">
                <a:solidFill>
                  <a:srgbClr val="0070C0"/>
                </a:solidFill>
              </a:rPr>
              <a:t>/default/</a:t>
            </a:r>
            <a:r>
              <a:rPr lang="fr-FR" dirty="0" err="1">
                <a:solidFill>
                  <a:srgbClr val="0070C0"/>
                </a:solidFill>
              </a:rPr>
              <a:t>useradd</a:t>
            </a:r>
            <a:r>
              <a:rPr lang="fr-FR" dirty="0">
                <a:solidFill>
                  <a:srgbClr val="0070C0"/>
                </a:solidFill>
              </a:rPr>
              <a:t> </a:t>
            </a:r>
            <a:r>
              <a:rPr lang="fr-FR" dirty="0">
                <a:solidFill>
                  <a:schemeClr val="tx1"/>
                </a:solidFill>
              </a:rPr>
              <a:t>définit des valeurs par défaut </a:t>
            </a:r>
          </a:p>
          <a:p>
            <a:pPr lvl="1">
              <a:lnSpc>
                <a:spcPct val="150000"/>
              </a:lnSpc>
              <a:spcBef>
                <a:spcPts val="0"/>
              </a:spcBef>
              <a:buNone/>
            </a:pPr>
            <a:r>
              <a:rPr lang="fr-FR" dirty="0">
                <a:solidFill>
                  <a:schemeClr val="tx1"/>
                </a:solidFill>
              </a:rPr>
              <a:t> #</a:t>
            </a:r>
            <a:r>
              <a:rPr lang="fr-FR" dirty="0">
                <a:solidFill>
                  <a:srgbClr val="0070C0"/>
                </a:solidFill>
              </a:rPr>
              <a:t>cat /</a:t>
            </a:r>
            <a:r>
              <a:rPr lang="fr-FR" dirty="0" err="1">
                <a:solidFill>
                  <a:srgbClr val="0070C0"/>
                </a:solidFill>
              </a:rPr>
              <a:t>etc</a:t>
            </a:r>
            <a:r>
              <a:rPr lang="fr-FR" dirty="0">
                <a:solidFill>
                  <a:srgbClr val="0070C0"/>
                </a:solidFill>
              </a:rPr>
              <a:t>/default/</a:t>
            </a:r>
            <a:r>
              <a:rPr lang="fr-FR" dirty="0" err="1">
                <a:solidFill>
                  <a:srgbClr val="0070C0"/>
                </a:solidFill>
              </a:rPr>
              <a:t>useradd</a:t>
            </a:r>
            <a:endParaRPr lang="fr-FR" dirty="0">
              <a:solidFill>
                <a:srgbClr val="0070C0"/>
              </a:solidFill>
            </a:endParaRPr>
          </a:p>
          <a:p>
            <a:pPr lvl="1">
              <a:lnSpc>
                <a:spcPct val="150000"/>
              </a:lnSpc>
              <a:spcBef>
                <a:spcPts val="0"/>
              </a:spcBef>
              <a:buNone/>
            </a:pPr>
            <a:r>
              <a:rPr lang="fr-FR" dirty="0">
                <a:solidFill>
                  <a:schemeClr val="tx1"/>
                </a:solidFill>
              </a:rPr>
              <a:t>         # </a:t>
            </a:r>
            <a:r>
              <a:rPr lang="fr-FR" dirty="0" err="1">
                <a:solidFill>
                  <a:schemeClr val="tx1"/>
                </a:solidFill>
              </a:rPr>
              <a:t>useradd</a:t>
            </a:r>
            <a:r>
              <a:rPr lang="fr-FR" dirty="0">
                <a:solidFill>
                  <a:schemeClr val="tx1"/>
                </a:solidFill>
              </a:rPr>
              <a:t> defaults file  </a:t>
            </a:r>
          </a:p>
          <a:p>
            <a:pPr lvl="1">
              <a:lnSpc>
                <a:spcPct val="150000"/>
              </a:lnSpc>
              <a:spcBef>
                <a:spcPts val="0"/>
              </a:spcBef>
              <a:buNone/>
            </a:pPr>
            <a:r>
              <a:rPr lang="fr-FR" dirty="0">
                <a:solidFill>
                  <a:schemeClr val="tx1"/>
                </a:solidFill>
              </a:rPr>
              <a:t>             GROUP=100</a:t>
            </a:r>
          </a:p>
          <a:p>
            <a:pPr lvl="1">
              <a:lnSpc>
                <a:spcPct val="150000"/>
              </a:lnSpc>
              <a:spcBef>
                <a:spcPts val="0"/>
              </a:spcBef>
              <a:buNone/>
            </a:pPr>
            <a:r>
              <a:rPr lang="fr-FR" dirty="0">
                <a:solidFill>
                  <a:schemeClr val="tx1"/>
                </a:solidFill>
              </a:rPr>
              <a:t>             HOME=/home  </a:t>
            </a:r>
          </a:p>
          <a:p>
            <a:pPr lvl="1">
              <a:lnSpc>
                <a:spcPct val="150000"/>
              </a:lnSpc>
              <a:spcBef>
                <a:spcPts val="0"/>
              </a:spcBef>
              <a:buNone/>
            </a:pPr>
            <a:r>
              <a:rPr lang="fr-FR" dirty="0">
                <a:solidFill>
                  <a:schemeClr val="tx1"/>
                </a:solidFill>
              </a:rPr>
              <a:t>              INACTIVE=-1  </a:t>
            </a:r>
          </a:p>
          <a:p>
            <a:pPr lvl="1">
              <a:lnSpc>
                <a:spcPct val="150000"/>
              </a:lnSpc>
              <a:spcBef>
                <a:spcPts val="0"/>
              </a:spcBef>
              <a:buNone/>
            </a:pPr>
            <a:r>
              <a:rPr lang="fr-FR" dirty="0">
                <a:solidFill>
                  <a:schemeClr val="tx1"/>
                </a:solidFill>
              </a:rPr>
              <a:t>              EXPIRE=</a:t>
            </a:r>
          </a:p>
          <a:p>
            <a:pPr lvl="1">
              <a:lnSpc>
                <a:spcPct val="150000"/>
              </a:lnSpc>
              <a:spcBef>
                <a:spcPts val="0"/>
              </a:spcBef>
              <a:buNone/>
            </a:pPr>
            <a:r>
              <a:rPr lang="fr-FR" dirty="0">
                <a:solidFill>
                  <a:schemeClr val="tx1"/>
                </a:solidFill>
              </a:rPr>
              <a:t>              SHELL=/bin/</a:t>
            </a:r>
            <a:r>
              <a:rPr lang="fr-FR" dirty="0" err="1">
                <a:solidFill>
                  <a:schemeClr val="tx1"/>
                </a:solidFill>
              </a:rPr>
              <a:t>bash</a:t>
            </a:r>
            <a:r>
              <a:rPr lang="fr-FR" dirty="0">
                <a:solidFill>
                  <a:schemeClr val="tx1"/>
                </a:solidFill>
              </a:rPr>
              <a:t> </a:t>
            </a:r>
          </a:p>
          <a:p>
            <a:pPr lvl="1">
              <a:lnSpc>
                <a:spcPct val="150000"/>
              </a:lnSpc>
              <a:spcBef>
                <a:spcPts val="0"/>
              </a:spcBef>
              <a:buNone/>
            </a:pPr>
            <a:r>
              <a:rPr lang="fr-FR" dirty="0">
                <a:solidFill>
                  <a:schemeClr val="tx1"/>
                </a:solidFill>
              </a:rPr>
              <a:t>              SKEL=/</a:t>
            </a:r>
            <a:r>
              <a:rPr lang="fr-FR" dirty="0" err="1">
                <a:solidFill>
                  <a:schemeClr val="tx1"/>
                </a:solidFill>
              </a:rPr>
              <a:t>etc</a:t>
            </a:r>
            <a:r>
              <a:rPr lang="fr-FR" dirty="0">
                <a:solidFill>
                  <a:schemeClr val="tx1"/>
                </a:solidFill>
              </a:rPr>
              <a:t>/</a:t>
            </a:r>
            <a:r>
              <a:rPr lang="fr-FR" dirty="0" err="1">
                <a:solidFill>
                  <a:schemeClr val="tx1"/>
                </a:solidFill>
              </a:rPr>
              <a:t>skel</a:t>
            </a:r>
            <a:r>
              <a:rPr lang="fr-FR" dirty="0">
                <a:solidFill>
                  <a:schemeClr val="tx1"/>
                </a:solidFill>
              </a:rPr>
              <a:t>  </a:t>
            </a:r>
          </a:p>
          <a:p>
            <a:pPr lvl="1">
              <a:lnSpc>
                <a:spcPct val="150000"/>
              </a:lnSpc>
              <a:spcBef>
                <a:spcPts val="0"/>
              </a:spcBef>
              <a:buNone/>
            </a:pPr>
            <a:r>
              <a:rPr lang="fr-FR" dirty="0">
                <a:solidFill>
                  <a:schemeClr val="tx1"/>
                </a:solidFill>
              </a:rPr>
              <a:t>              CREATE_MAIL_SPOOL=yes</a:t>
            </a:r>
          </a:p>
          <a:p>
            <a:pPr lvl="1">
              <a:lnSpc>
                <a:spcPct val="150000"/>
              </a:lnSpc>
              <a:spcBef>
                <a:spcPts val="0"/>
              </a:spcBef>
              <a:buNone/>
            </a:pP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Créer des utilisateurs</a:t>
            </a: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12</a:t>
            </a:fld>
            <a:endParaRPr lang="en-US"/>
          </a:p>
        </p:txBody>
      </p:sp>
      <p:sp>
        <p:nvSpPr>
          <p:cNvPr id="7" name="Espace réservé du contenu 6">
            <a:extLst>
              <a:ext uri="{FF2B5EF4-FFF2-40B4-BE49-F238E27FC236}">
                <a16:creationId xmlns:a16="http://schemas.microsoft.com/office/drawing/2014/main" xmlns="" id="{6437383D-6BE1-40B7-B7FE-9F7DCB0D1ED5}"/>
              </a:ext>
            </a:extLst>
          </p:cNvPr>
          <p:cNvSpPr>
            <a:spLocks noGrp="1"/>
          </p:cNvSpPr>
          <p:nvPr>
            <p:ph idx="1"/>
          </p:nvPr>
        </p:nvSpPr>
        <p:spPr>
          <a:xfrm>
            <a:off x="498475" y="1104900"/>
            <a:ext cx="7446646" cy="5021263"/>
          </a:xfrm>
        </p:spPr>
        <p:txBody>
          <a:bodyPr/>
          <a:lstStyle/>
          <a:p>
            <a:pPr marL="300355" indent="-287655">
              <a:lnSpc>
                <a:spcPct val="100000"/>
              </a:lnSpc>
              <a:spcBef>
                <a:spcPts val="105"/>
              </a:spcBef>
              <a:buFont typeface="Arial"/>
              <a:buChar char="•"/>
              <a:tabLst>
                <a:tab pos="300355" algn="l"/>
                <a:tab pos="300990" algn="l"/>
              </a:tabLst>
            </a:pPr>
            <a:r>
              <a:rPr lang="fr-FR" dirty="0">
                <a:solidFill>
                  <a:schemeClr val="tx1"/>
                </a:solidFill>
                <a:latin typeface="Segoe UI Symbol"/>
                <a:cs typeface="Segoe UI Symbol"/>
              </a:rPr>
              <a:t>Modification </a:t>
            </a:r>
            <a:r>
              <a:rPr lang="fr-FR" spc="5" dirty="0">
                <a:solidFill>
                  <a:schemeClr val="tx1"/>
                </a:solidFill>
                <a:latin typeface="Segoe UI Symbol"/>
                <a:cs typeface="Segoe UI Symbol"/>
              </a:rPr>
              <a:t>des options </a:t>
            </a:r>
            <a:r>
              <a:rPr lang="fr-FR" dirty="0">
                <a:solidFill>
                  <a:schemeClr val="tx1"/>
                </a:solidFill>
                <a:latin typeface="Segoe UI Symbol"/>
                <a:cs typeface="Segoe UI Symbol"/>
              </a:rPr>
              <a:t>par</a:t>
            </a:r>
            <a:r>
              <a:rPr lang="fr-FR" spc="-145" dirty="0">
                <a:solidFill>
                  <a:schemeClr val="tx1"/>
                </a:solidFill>
                <a:latin typeface="Segoe UI Symbol"/>
                <a:cs typeface="Segoe UI Symbol"/>
              </a:rPr>
              <a:t> </a:t>
            </a:r>
            <a:r>
              <a:rPr lang="fr-FR" spc="5" dirty="0" err="1">
                <a:solidFill>
                  <a:schemeClr val="tx1"/>
                </a:solidFill>
                <a:latin typeface="Segoe UI Symbol"/>
                <a:cs typeface="Segoe UI Symbol"/>
              </a:rPr>
              <a:t>defaut</a:t>
            </a:r>
            <a:endParaRPr lang="fr-FR" dirty="0">
              <a:solidFill>
                <a:schemeClr val="tx1"/>
              </a:solidFill>
              <a:latin typeface="Segoe UI Symbol"/>
              <a:cs typeface="Segoe UI Symbol"/>
            </a:endParaRPr>
          </a:p>
          <a:p>
            <a:pPr>
              <a:lnSpc>
                <a:spcPct val="100000"/>
              </a:lnSpc>
              <a:spcBef>
                <a:spcPts val="55"/>
              </a:spcBef>
            </a:pPr>
            <a:endParaRPr lang="fr-FR" dirty="0">
              <a:solidFill>
                <a:schemeClr val="tx1"/>
              </a:solidFill>
              <a:latin typeface="Times New Roman"/>
              <a:cs typeface="Times New Roman"/>
            </a:endParaRPr>
          </a:p>
          <a:p>
            <a:pPr marL="926465">
              <a:lnSpc>
                <a:spcPct val="100000"/>
              </a:lnSpc>
            </a:pPr>
            <a:r>
              <a:rPr lang="fr-FR" dirty="0">
                <a:solidFill>
                  <a:schemeClr val="tx1"/>
                </a:solidFill>
                <a:latin typeface="Segoe UI Symbol"/>
                <a:cs typeface="Segoe UI Symbol"/>
              </a:rPr>
              <a:t># </a:t>
            </a:r>
            <a:r>
              <a:rPr lang="fr-FR" dirty="0" err="1">
                <a:solidFill>
                  <a:srgbClr val="0070C0"/>
                </a:solidFill>
                <a:latin typeface="Segoe UI Symbol"/>
                <a:cs typeface="Segoe UI Symbol"/>
              </a:rPr>
              <a:t>useradd</a:t>
            </a:r>
            <a:r>
              <a:rPr lang="fr-FR" dirty="0">
                <a:solidFill>
                  <a:srgbClr val="0070C0"/>
                </a:solidFill>
                <a:latin typeface="Segoe UI Symbol"/>
                <a:cs typeface="Segoe UI Symbol"/>
              </a:rPr>
              <a:t> -b /home/groups/ -c "administrateur </a:t>
            </a:r>
            <a:r>
              <a:rPr lang="fr-FR" spc="-15" dirty="0" err="1">
                <a:solidFill>
                  <a:srgbClr val="0070C0"/>
                </a:solidFill>
                <a:latin typeface="Segoe UI Symbol"/>
                <a:cs typeface="Segoe UI Symbol"/>
              </a:rPr>
              <a:t>reseau</a:t>
            </a:r>
            <a:r>
              <a:rPr lang="fr-FR" spc="-15" dirty="0">
                <a:solidFill>
                  <a:srgbClr val="0070C0"/>
                </a:solidFill>
                <a:latin typeface="Segoe UI Symbol"/>
                <a:cs typeface="Segoe UI Symbol"/>
              </a:rPr>
              <a:t>" </a:t>
            </a:r>
            <a:r>
              <a:rPr lang="fr-FR" dirty="0">
                <a:solidFill>
                  <a:srgbClr val="0070C0"/>
                </a:solidFill>
                <a:latin typeface="Segoe UI Symbol"/>
                <a:cs typeface="Segoe UI Symbol"/>
              </a:rPr>
              <a:t>-g </a:t>
            </a:r>
            <a:r>
              <a:rPr lang="fr-FR" spc="-10" dirty="0">
                <a:solidFill>
                  <a:srgbClr val="0070C0"/>
                </a:solidFill>
                <a:latin typeface="Segoe UI Symbol"/>
                <a:cs typeface="Segoe UI Symbol"/>
              </a:rPr>
              <a:t>net-admin</a:t>
            </a:r>
            <a:r>
              <a:rPr lang="fr-FR" spc="-95" dirty="0">
                <a:solidFill>
                  <a:srgbClr val="0070C0"/>
                </a:solidFill>
                <a:latin typeface="Segoe UI Symbol"/>
                <a:cs typeface="Segoe UI Symbol"/>
              </a:rPr>
              <a:t> </a:t>
            </a:r>
            <a:r>
              <a:rPr lang="fr-FR" dirty="0" err="1">
                <a:solidFill>
                  <a:srgbClr val="0070C0"/>
                </a:solidFill>
                <a:latin typeface="Segoe UI Symbol"/>
                <a:cs typeface="Segoe UI Symbol"/>
              </a:rPr>
              <a:t>hamid</a:t>
            </a:r>
            <a:endParaRPr lang="fr-FR" dirty="0">
              <a:solidFill>
                <a:srgbClr val="0070C0"/>
              </a:solidFill>
              <a:latin typeface="Segoe UI Symbol"/>
              <a:cs typeface="Segoe UI Symbol"/>
            </a:endParaRPr>
          </a:p>
          <a:p>
            <a:endParaRPr lang="fr-FR" dirty="0"/>
          </a:p>
        </p:txBody>
      </p:sp>
      <p:sp>
        <p:nvSpPr>
          <p:cNvPr id="9" name="object 5">
            <a:extLst>
              <a:ext uri="{FF2B5EF4-FFF2-40B4-BE49-F238E27FC236}">
                <a16:creationId xmlns:a16="http://schemas.microsoft.com/office/drawing/2014/main" xmlns="" id="{4D26B309-F1FB-42EF-AEE4-24AA0898EA78}"/>
              </a:ext>
            </a:extLst>
          </p:cNvPr>
          <p:cNvSpPr txBox="1"/>
          <p:nvPr/>
        </p:nvSpPr>
        <p:spPr>
          <a:xfrm>
            <a:off x="1294014" y="2949416"/>
            <a:ext cx="2427605" cy="666115"/>
          </a:xfrm>
          <a:prstGeom prst="rect">
            <a:avLst/>
          </a:prstGeom>
        </p:spPr>
        <p:txBody>
          <a:bodyPr vert="horz" wrap="square" lIns="0" tIns="13335" rIns="0" bIns="0" rtlCol="0">
            <a:spAutoFit/>
          </a:bodyPr>
          <a:lstStyle/>
          <a:p>
            <a:pPr marL="12700">
              <a:lnSpc>
                <a:spcPct val="100000"/>
              </a:lnSpc>
              <a:spcBef>
                <a:spcPts val="105"/>
              </a:spcBef>
            </a:pPr>
            <a:r>
              <a:rPr sz="1400" dirty="0">
                <a:latin typeface="Segoe UI Symbol"/>
                <a:cs typeface="Segoe UI Symbol"/>
              </a:rPr>
              <a:t>-b, </a:t>
            </a:r>
            <a:r>
              <a:rPr sz="1400" spc="-5" dirty="0">
                <a:latin typeface="Segoe UI Symbol"/>
                <a:cs typeface="Segoe UI Symbol"/>
              </a:rPr>
              <a:t>--base-dir REP_BASE</a:t>
            </a:r>
            <a:endParaRPr sz="1400" dirty="0">
              <a:latin typeface="Segoe UI Symbol"/>
              <a:cs typeface="Segoe UI Symbol"/>
            </a:endParaRPr>
          </a:p>
          <a:p>
            <a:pPr>
              <a:lnSpc>
                <a:spcPct val="100000"/>
              </a:lnSpc>
              <a:spcBef>
                <a:spcPts val="10"/>
              </a:spcBef>
            </a:pPr>
            <a:endParaRPr sz="1450" dirty="0">
              <a:latin typeface="Times New Roman"/>
              <a:cs typeface="Times New Roman"/>
            </a:endParaRPr>
          </a:p>
          <a:p>
            <a:pPr marL="12700">
              <a:lnSpc>
                <a:spcPct val="100000"/>
              </a:lnSpc>
            </a:pPr>
            <a:r>
              <a:rPr sz="1400" dirty="0">
                <a:latin typeface="Segoe UI Symbol"/>
                <a:cs typeface="Segoe UI Symbol"/>
              </a:rPr>
              <a:t>-c, --comment</a:t>
            </a:r>
            <a:r>
              <a:rPr sz="1400" spc="-90" dirty="0">
                <a:latin typeface="Segoe UI Symbol"/>
                <a:cs typeface="Segoe UI Symbol"/>
              </a:rPr>
              <a:t> </a:t>
            </a:r>
            <a:r>
              <a:rPr sz="1400" spc="-15" dirty="0">
                <a:latin typeface="Segoe UI Symbol"/>
                <a:cs typeface="Segoe UI Symbol"/>
              </a:rPr>
              <a:t>COMMENTAIRE</a:t>
            </a:r>
            <a:endParaRPr sz="1400" dirty="0">
              <a:latin typeface="Segoe UI Symbol"/>
              <a:cs typeface="Segoe UI Symbol"/>
            </a:endParaRPr>
          </a:p>
        </p:txBody>
      </p:sp>
      <p:sp>
        <p:nvSpPr>
          <p:cNvPr id="10" name="object 6">
            <a:extLst>
              <a:ext uri="{FF2B5EF4-FFF2-40B4-BE49-F238E27FC236}">
                <a16:creationId xmlns:a16="http://schemas.microsoft.com/office/drawing/2014/main" xmlns="" id="{F7F96817-D4BD-40A7-8196-60D051503728}"/>
              </a:ext>
            </a:extLst>
          </p:cNvPr>
          <p:cNvSpPr txBox="1"/>
          <p:nvPr/>
        </p:nvSpPr>
        <p:spPr>
          <a:xfrm>
            <a:off x="4514850" y="2910840"/>
            <a:ext cx="3354070" cy="875240"/>
          </a:xfrm>
          <a:prstGeom prst="rect">
            <a:avLst/>
          </a:prstGeom>
        </p:spPr>
        <p:txBody>
          <a:bodyPr vert="horz" wrap="square" lIns="0" tIns="13335" rIns="0" bIns="0" rtlCol="0">
            <a:spAutoFit/>
          </a:bodyPr>
          <a:lstStyle/>
          <a:p>
            <a:pPr marL="12700" marR="5080">
              <a:lnSpc>
                <a:spcPct val="100000"/>
              </a:lnSpc>
              <a:spcBef>
                <a:spcPts val="105"/>
              </a:spcBef>
            </a:pPr>
            <a:r>
              <a:rPr sz="1400" spc="-5" dirty="0">
                <a:latin typeface="Segoe UI Symbol"/>
                <a:cs typeface="Segoe UI Symbol"/>
              </a:rPr>
              <a:t>répertoire </a:t>
            </a:r>
            <a:r>
              <a:rPr sz="1400" dirty="0">
                <a:latin typeface="Segoe UI Symbol"/>
                <a:cs typeface="Segoe UI Symbol"/>
              </a:rPr>
              <a:t>de </a:t>
            </a:r>
            <a:r>
              <a:rPr sz="1400" spc="-5" dirty="0">
                <a:latin typeface="Segoe UI Symbol"/>
                <a:cs typeface="Segoe UI Symbol"/>
              </a:rPr>
              <a:t>base </a:t>
            </a:r>
            <a:r>
              <a:rPr sz="1400" dirty="0">
                <a:latin typeface="Segoe UI Symbol"/>
                <a:cs typeface="Segoe UI Symbol"/>
              </a:rPr>
              <a:t>pour </a:t>
            </a:r>
            <a:r>
              <a:rPr sz="1400" spc="-5" dirty="0">
                <a:latin typeface="Segoe UI Symbol"/>
                <a:cs typeface="Segoe UI Symbol"/>
              </a:rPr>
              <a:t>le répertoire  </a:t>
            </a:r>
            <a:r>
              <a:rPr sz="1400" dirty="0">
                <a:latin typeface="Segoe UI Symbol"/>
                <a:cs typeface="Segoe UI Symbol"/>
              </a:rPr>
              <a:t>personnel du compte du </a:t>
            </a:r>
            <a:r>
              <a:rPr sz="1400" spc="-5" dirty="0">
                <a:latin typeface="Segoe UI Symbol"/>
                <a:cs typeface="Segoe UI Symbol"/>
              </a:rPr>
              <a:t>nouvel utilisateur  définir le </a:t>
            </a:r>
            <a:r>
              <a:rPr sz="1400" dirty="0">
                <a:latin typeface="Segoe UI Symbol"/>
                <a:cs typeface="Segoe UI Symbol"/>
              </a:rPr>
              <a:t>champ « </a:t>
            </a:r>
            <a:r>
              <a:rPr sz="1400" spc="-10" dirty="0">
                <a:latin typeface="Segoe UI Symbol"/>
                <a:cs typeface="Segoe UI Symbol"/>
              </a:rPr>
              <a:t>GECOS </a:t>
            </a:r>
            <a:r>
              <a:rPr sz="1400" dirty="0">
                <a:latin typeface="Segoe UI Symbol"/>
                <a:cs typeface="Segoe UI Symbol"/>
              </a:rPr>
              <a:t>» du </a:t>
            </a:r>
            <a:r>
              <a:rPr sz="1400" dirty="0" err="1">
                <a:latin typeface="Segoe UI Symbol"/>
                <a:cs typeface="Segoe UI Symbol"/>
              </a:rPr>
              <a:t>compte</a:t>
            </a:r>
            <a:r>
              <a:rPr sz="1400" spc="-40" dirty="0">
                <a:latin typeface="Segoe UI Symbol"/>
                <a:cs typeface="Segoe UI Symbol"/>
              </a:rPr>
              <a:t> </a:t>
            </a:r>
            <a:r>
              <a:rPr sz="1400" dirty="0">
                <a:latin typeface="Segoe UI Symbol"/>
                <a:cs typeface="Segoe UI Symbol"/>
              </a:rPr>
              <a:t>du</a:t>
            </a:r>
            <a:r>
              <a:rPr lang="fr-FR" sz="1400" dirty="0">
                <a:latin typeface="Segoe UI Symbol"/>
                <a:cs typeface="Segoe UI Symbol"/>
              </a:rPr>
              <a:t> nouvel utilisateur</a:t>
            </a:r>
            <a:endParaRPr sz="1400" dirty="0">
              <a:latin typeface="Segoe UI Symbol"/>
              <a:cs typeface="Segoe UI Symbol"/>
            </a:endParaRPr>
          </a:p>
        </p:txBody>
      </p:sp>
      <p:sp>
        <p:nvSpPr>
          <p:cNvPr id="11" name="object 12">
            <a:extLst>
              <a:ext uri="{FF2B5EF4-FFF2-40B4-BE49-F238E27FC236}">
                <a16:creationId xmlns:a16="http://schemas.microsoft.com/office/drawing/2014/main" xmlns="" id="{982085BF-30BC-47BA-AAEB-5D4D7D2DB6FA}"/>
              </a:ext>
            </a:extLst>
          </p:cNvPr>
          <p:cNvSpPr txBox="1"/>
          <p:nvPr/>
        </p:nvSpPr>
        <p:spPr>
          <a:xfrm>
            <a:off x="1332114" y="3912953"/>
            <a:ext cx="2035810" cy="1519555"/>
          </a:xfrm>
          <a:prstGeom prst="rect">
            <a:avLst/>
          </a:prstGeom>
        </p:spPr>
        <p:txBody>
          <a:bodyPr vert="horz" wrap="square" lIns="0" tIns="13335" rIns="0" bIns="0" rtlCol="0">
            <a:spAutoFit/>
          </a:bodyPr>
          <a:lstStyle/>
          <a:p>
            <a:pPr marL="12700">
              <a:lnSpc>
                <a:spcPct val="100000"/>
              </a:lnSpc>
              <a:spcBef>
                <a:spcPts val="105"/>
              </a:spcBef>
            </a:pPr>
            <a:r>
              <a:rPr sz="1400" dirty="0">
                <a:latin typeface="Segoe UI Symbol"/>
                <a:cs typeface="Segoe UI Symbol"/>
              </a:rPr>
              <a:t>-g, --gid</a:t>
            </a:r>
            <a:r>
              <a:rPr sz="1400" spc="-30" dirty="0">
                <a:latin typeface="Segoe UI Symbol"/>
                <a:cs typeface="Segoe UI Symbol"/>
              </a:rPr>
              <a:t> </a:t>
            </a:r>
            <a:r>
              <a:rPr sz="1400" spc="-5" dirty="0">
                <a:latin typeface="Segoe UI Symbol"/>
                <a:cs typeface="Segoe UI Symbol"/>
              </a:rPr>
              <a:t>GROUPE</a:t>
            </a:r>
            <a:endParaRPr sz="1400" dirty="0">
              <a:latin typeface="Segoe UI Symbol"/>
              <a:cs typeface="Segoe UI Symbol"/>
            </a:endParaRPr>
          </a:p>
          <a:p>
            <a:pPr>
              <a:lnSpc>
                <a:spcPct val="100000"/>
              </a:lnSpc>
              <a:spcBef>
                <a:spcPts val="10"/>
              </a:spcBef>
            </a:pPr>
            <a:endParaRPr sz="1450" dirty="0">
              <a:latin typeface="Times New Roman"/>
              <a:cs typeface="Times New Roman"/>
            </a:endParaRPr>
          </a:p>
          <a:p>
            <a:pPr marL="12700">
              <a:lnSpc>
                <a:spcPct val="100000"/>
              </a:lnSpc>
            </a:pPr>
            <a:r>
              <a:rPr sz="1400" dirty="0">
                <a:latin typeface="Segoe UI Symbol"/>
                <a:cs typeface="Segoe UI Symbol"/>
              </a:rPr>
              <a:t>-N,</a:t>
            </a:r>
            <a:r>
              <a:rPr sz="1400" spc="-25" dirty="0">
                <a:latin typeface="Segoe UI Symbol"/>
                <a:cs typeface="Segoe UI Symbol"/>
              </a:rPr>
              <a:t> </a:t>
            </a:r>
            <a:r>
              <a:rPr sz="1400" spc="-10" dirty="0">
                <a:latin typeface="Segoe UI Symbol"/>
                <a:cs typeface="Segoe UI Symbol"/>
              </a:rPr>
              <a:t>--no-user-group</a:t>
            </a:r>
            <a:endParaRPr sz="1400" dirty="0">
              <a:latin typeface="Segoe UI Symbol"/>
              <a:cs typeface="Segoe UI Symbol"/>
            </a:endParaRPr>
          </a:p>
          <a:p>
            <a:pPr>
              <a:lnSpc>
                <a:spcPct val="100000"/>
              </a:lnSpc>
              <a:spcBef>
                <a:spcPts val="10"/>
              </a:spcBef>
            </a:pPr>
            <a:endParaRPr sz="1450" dirty="0">
              <a:latin typeface="Times New Roman"/>
              <a:cs typeface="Times New Roman"/>
            </a:endParaRPr>
          </a:p>
          <a:p>
            <a:pPr marL="59690">
              <a:lnSpc>
                <a:spcPct val="100000"/>
              </a:lnSpc>
              <a:spcBef>
                <a:spcPts val="5"/>
              </a:spcBef>
            </a:pPr>
            <a:r>
              <a:rPr sz="1400" spc="-5" dirty="0">
                <a:latin typeface="Segoe UI Symbol"/>
                <a:cs typeface="Segoe UI Symbol"/>
              </a:rPr>
              <a:t>-u, --uid UID</a:t>
            </a:r>
            <a:endParaRPr sz="1400" dirty="0">
              <a:latin typeface="Segoe UI Symbol"/>
              <a:cs typeface="Segoe UI Symbol"/>
            </a:endParaRPr>
          </a:p>
          <a:p>
            <a:pPr>
              <a:lnSpc>
                <a:spcPct val="100000"/>
              </a:lnSpc>
              <a:spcBef>
                <a:spcPts val="10"/>
              </a:spcBef>
            </a:pPr>
            <a:endParaRPr sz="1450" dirty="0">
              <a:latin typeface="Times New Roman"/>
              <a:cs typeface="Times New Roman"/>
            </a:endParaRPr>
          </a:p>
          <a:p>
            <a:pPr marL="59690">
              <a:lnSpc>
                <a:spcPct val="100000"/>
              </a:lnSpc>
            </a:pPr>
            <a:r>
              <a:rPr sz="1400" dirty="0">
                <a:latin typeface="Segoe UI Symbol"/>
                <a:cs typeface="Segoe UI Symbol"/>
              </a:rPr>
              <a:t>-s, </a:t>
            </a:r>
            <a:r>
              <a:rPr sz="1400" spc="-5" dirty="0">
                <a:latin typeface="Segoe UI Symbol"/>
                <a:cs typeface="Segoe UI Symbol"/>
              </a:rPr>
              <a:t>--shell</a:t>
            </a:r>
            <a:r>
              <a:rPr sz="1400" spc="-10" dirty="0">
                <a:latin typeface="Segoe UI Symbol"/>
                <a:cs typeface="Segoe UI Symbol"/>
              </a:rPr>
              <a:t> </a:t>
            </a:r>
            <a:r>
              <a:rPr sz="1400" spc="-5" dirty="0">
                <a:latin typeface="Segoe UI Symbol"/>
                <a:cs typeface="Segoe UI Symbol"/>
              </a:rPr>
              <a:t>INTERPRÉTEUR</a:t>
            </a:r>
            <a:endParaRPr sz="1400" dirty="0">
              <a:latin typeface="Segoe UI Symbol"/>
              <a:cs typeface="Segoe UI Symbol"/>
            </a:endParaRPr>
          </a:p>
        </p:txBody>
      </p:sp>
      <p:sp>
        <p:nvSpPr>
          <p:cNvPr id="12" name="object 11">
            <a:extLst>
              <a:ext uri="{FF2B5EF4-FFF2-40B4-BE49-F238E27FC236}">
                <a16:creationId xmlns:a16="http://schemas.microsoft.com/office/drawing/2014/main" xmlns="" id="{9278A439-B3B9-492D-884D-850B46C9FDAB}"/>
              </a:ext>
            </a:extLst>
          </p:cNvPr>
          <p:cNvSpPr txBox="1"/>
          <p:nvPr/>
        </p:nvSpPr>
        <p:spPr>
          <a:xfrm>
            <a:off x="4559935" y="3874853"/>
            <a:ext cx="3385185" cy="879475"/>
          </a:xfrm>
          <a:prstGeom prst="rect">
            <a:avLst/>
          </a:prstGeom>
        </p:spPr>
        <p:txBody>
          <a:bodyPr vert="horz" wrap="square" lIns="0" tIns="13335" rIns="0" bIns="0" rtlCol="0">
            <a:spAutoFit/>
          </a:bodyPr>
          <a:lstStyle/>
          <a:p>
            <a:pPr marL="12700" marR="434975">
              <a:lnSpc>
                <a:spcPct val="100000"/>
              </a:lnSpc>
              <a:spcBef>
                <a:spcPts val="105"/>
              </a:spcBef>
            </a:pPr>
            <a:r>
              <a:rPr sz="1400" spc="-5" dirty="0">
                <a:latin typeface="Segoe UI Symbol"/>
                <a:cs typeface="Segoe UI Symbol"/>
              </a:rPr>
              <a:t>forcer l'utilisation </a:t>
            </a:r>
            <a:r>
              <a:rPr sz="1400" dirty="0">
                <a:latin typeface="Segoe UI Symbol"/>
                <a:cs typeface="Segoe UI Symbol"/>
              </a:rPr>
              <a:t>de </a:t>
            </a:r>
            <a:r>
              <a:rPr sz="1400" spc="-5" dirty="0">
                <a:latin typeface="Segoe UI Symbol"/>
                <a:cs typeface="Segoe UI Symbol"/>
              </a:rPr>
              <a:t>GROUPE </a:t>
            </a:r>
            <a:r>
              <a:rPr sz="1400" dirty="0">
                <a:latin typeface="Segoe UI Symbol"/>
                <a:cs typeface="Segoe UI Symbol"/>
              </a:rPr>
              <a:t>pour </a:t>
            </a:r>
            <a:r>
              <a:rPr sz="1400" spc="-5" dirty="0">
                <a:latin typeface="Segoe UI Symbol"/>
                <a:cs typeface="Segoe UI Symbol"/>
              </a:rPr>
              <a:t>le  </a:t>
            </a:r>
            <a:r>
              <a:rPr sz="1400" dirty="0">
                <a:latin typeface="Segoe UI Symbol"/>
                <a:cs typeface="Segoe UI Symbol"/>
              </a:rPr>
              <a:t>compte du </a:t>
            </a:r>
            <a:r>
              <a:rPr sz="1400" spc="-5" dirty="0">
                <a:latin typeface="Segoe UI Symbol"/>
                <a:cs typeface="Segoe UI Symbol"/>
              </a:rPr>
              <a:t>nouvel</a:t>
            </a:r>
            <a:r>
              <a:rPr sz="1400" spc="-45" dirty="0">
                <a:latin typeface="Segoe UI Symbol"/>
                <a:cs typeface="Segoe UI Symbol"/>
              </a:rPr>
              <a:t> </a:t>
            </a:r>
            <a:r>
              <a:rPr sz="1400" spc="-5" dirty="0">
                <a:latin typeface="Segoe UI Symbol"/>
                <a:cs typeface="Segoe UI Symbol"/>
              </a:rPr>
              <a:t>utilisateur</a:t>
            </a:r>
            <a:endParaRPr sz="1400" dirty="0">
              <a:latin typeface="Segoe UI Symbol"/>
              <a:cs typeface="Segoe UI Symbol"/>
            </a:endParaRPr>
          </a:p>
          <a:p>
            <a:pPr marL="12700" marR="5080">
              <a:lnSpc>
                <a:spcPct val="100000"/>
              </a:lnSpc>
            </a:pPr>
            <a:r>
              <a:rPr sz="1400" spc="-5" dirty="0">
                <a:latin typeface="Segoe UI Symbol"/>
                <a:cs typeface="Segoe UI Symbol"/>
              </a:rPr>
              <a:t>ne pas </a:t>
            </a:r>
            <a:r>
              <a:rPr sz="1400" spc="-10" dirty="0">
                <a:latin typeface="Segoe UI Symbol"/>
                <a:cs typeface="Segoe UI Symbol"/>
              </a:rPr>
              <a:t>créer </a:t>
            </a:r>
            <a:r>
              <a:rPr sz="1400" dirty="0">
                <a:latin typeface="Segoe UI Symbol"/>
                <a:cs typeface="Segoe UI Symbol"/>
              </a:rPr>
              <a:t>de </a:t>
            </a:r>
            <a:r>
              <a:rPr sz="1400" spc="-5" dirty="0">
                <a:latin typeface="Segoe UI Symbol"/>
                <a:cs typeface="Segoe UI Symbol"/>
              </a:rPr>
              <a:t>groupe </a:t>
            </a:r>
            <a:r>
              <a:rPr sz="1400" dirty="0">
                <a:latin typeface="Segoe UI Symbol"/>
                <a:cs typeface="Segoe UI Symbol"/>
              </a:rPr>
              <a:t>de même nom que  </a:t>
            </a:r>
            <a:r>
              <a:rPr sz="1400" spc="-5" dirty="0">
                <a:latin typeface="Segoe UI Symbol"/>
                <a:cs typeface="Segoe UI Symbol"/>
              </a:rPr>
              <a:t>l'utilisateur</a:t>
            </a:r>
            <a:endParaRPr sz="1400" dirty="0">
              <a:latin typeface="Segoe UI Symbol"/>
              <a:cs typeface="Segoe UI Symbol"/>
            </a:endParaRPr>
          </a:p>
        </p:txBody>
      </p:sp>
      <p:sp>
        <p:nvSpPr>
          <p:cNvPr id="13" name="object 13">
            <a:extLst>
              <a:ext uri="{FF2B5EF4-FFF2-40B4-BE49-F238E27FC236}">
                <a16:creationId xmlns:a16="http://schemas.microsoft.com/office/drawing/2014/main" xmlns="" id="{B545C214-DCB2-4960-BD62-93CBC92FBE33}"/>
              </a:ext>
            </a:extLst>
          </p:cNvPr>
          <p:cNvSpPr txBox="1"/>
          <p:nvPr/>
        </p:nvSpPr>
        <p:spPr>
          <a:xfrm>
            <a:off x="4573587" y="4795855"/>
            <a:ext cx="3503295" cy="879475"/>
          </a:xfrm>
          <a:prstGeom prst="rect">
            <a:avLst/>
          </a:prstGeom>
        </p:spPr>
        <p:txBody>
          <a:bodyPr vert="horz" wrap="square" lIns="0" tIns="12700" rIns="0" bIns="0" rtlCol="0">
            <a:spAutoFit/>
          </a:bodyPr>
          <a:lstStyle/>
          <a:p>
            <a:pPr marL="70485">
              <a:lnSpc>
                <a:spcPct val="100000"/>
              </a:lnSpc>
              <a:spcBef>
                <a:spcPts val="100"/>
              </a:spcBef>
            </a:pPr>
            <a:r>
              <a:rPr sz="1400" spc="-5" dirty="0">
                <a:latin typeface="Segoe UI Symbol"/>
                <a:cs typeface="Segoe UI Symbol"/>
              </a:rPr>
              <a:t>forcer l'utilisation </a:t>
            </a:r>
            <a:r>
              <a:rPr sz="1400" dirty="0">
                <a:latin typeface="Segoe UI Symbol"/>
                <a:cs typeface="Segoe UI Symbol"/>
              </a:rPr>
              <a:t>de</a:t>
            </a:r>
            <a:r>
              <a:rPr sz="1400" spc="-20" dirty="0">
                <a:latin typeface="Segoe UI Symbol"/>
                <a:cs typeface="Segoe UI Symbol"/>
              </a:rPr>
              <a:t> </a:t>
            </a:r>
            <a:r>
              <a:rPr sz="1400" spc="-5" dirty="0">
                <a:latin typeface="Segoe UI Symbol"/>
                <a:cs typeface="Segoe UI Symbol"/>
              </a:rPr>
              <a:t>l'identifiant</a:t>
            </a:r>
            <a:endParaRPr sz="1400" dirty="0">
              <a:latin typeface="Segoe UI Symbol"/>
              <a:cs typeface="Segoe UI Symbol"/>
            </a:endParaRPr>
          </a:p>
          <a:p>
            <a:pPr marL="70485" marR="5080" indent="-58419">
              <a:lnSpc>
                <a:spcPct val="100000"/>
              </a:lnSpc>
            </a:pPr>
            <a:r>
              <a:rPr sz="1400" dirty="0">
                <a:latin typeface="Segoe UI Symbol"/>
                <a:cs typeface="Segoe UI Symbol"/>
              </a:rPr>
              <a:t>« </a:t>
            </a:r>
            <a:r>
              <a:rPr sz="1400" spc="-5" dirty="0">
                <a:latin typeface="Segoe UI Symbol"/>
                <a:cs typeface="Segoe UI Symbol"/>
              </a:rPr>
              <a:t>UID </a:t>
            </a:r>
            <a:r>
              <a:rPr sz="1400" dirty="0">
                <a:latin typeface="Segoe UI Symbol"/>
                <a:cs typeface="Segoe UI Symbol"/>
              </a:rPr>
              <a:t>» pour </a:t>
            </a:r>
            <a:r>
              <a:rPr sz="1400" spc="-5" dirty="0">
                <a:latin typeface="Segoe UI Symbol"/>
                <a:cs typeface="Segoe UI Symbol"/>
              </a:rPr>
              <a:t>le </a:t>
            </a:r>
            <a:r>
              <a:rPr sz="1400" dirty="0">
                <a:latin typeface="Segoe UI Symbol"/>
                <a:cs typeface="Segoe UI Symbol"/>
              </a:rPr>
              <a:t>compte du </a:t>
            </a:r>
            <a:r>
              <a:rPr sz="1400" spc="-5" dirty="0">
                <a:latin typeface="Segoe UI Symbol"/>
                <a:cs typeface="Segoe UI Symbol"/>
              </a:rPr>
              <a:t>nouvel utilisateur  interpréteur </a:t>
            </a:r>
            <a:r>
              <a:rPr sz="1400" dirty="0">
                <a:latin typeface="Segoe UI Symbol"/>
                <a:cs typeface="Segoe UI Symbol"/>
              </a:rPr>
              <a:t>de commandes </a:t>
            </a:r>
            <a:r>
              <a:rPr sz="1400" spc="-5" dirty="0">
                <a:latin typeface="Segoe UI Symbol"/>
                <a:cs typeface="Segoe UI Symbol"/>
              </a:rPr>
              <a:t>initial </a:t>
            </a:r>
            <a:r>
              <a:rPr sz="1400" dirty="0">
                <a:latin typeface="Segoe UI Symbol"/>
                <a:cs typeface="Segoe UI Symbol"/>
              </a:rPr>
              <a:t>pour </a:t>
            </a:r>
            <a:r>
              <a:rPr sz="1400" spc="-5" dirty="0">
                <a:latin typeface="Segoe UI Symbol"/>
                <a:cs typeface="Segoe UI Symbol"/>
              </a:rPr>
              <a:t>le  </a:t>
            </a:r>
            <a:r>
              <a:rPr sz="1400" dirty="0">
                <a:latin typeface="Segoe UI Symbol"/>
                <a:cs typeface="Segoe UI Symbol"/>
              </a:rPr>
              <a:t>compte du </a:t>
            </a:r>
            <a:r>
              <a:rPr sz="1400" spc="-5" dirty="0">
                <a:latin typeface="Segoe UI Symbol"/>
                <a:cs typeface="Segoe UI Symbol"/>
              </a:rPr>
              <a:t>nouvel</a:t>
            </a:r>
            <a:r>
              <a:rPr sz="1400" spc="-40" dirty="0">
                <a:latin typeface="Segoe UI Symbol"/>
                <a:cs typeface="Segoe UI Symbol"/>
              </a:rPr>
              <a:t> </a:t>
            </a:r>
            <a:r>
              <a:rPr sz="1400" spc="-5" dirty="0">
                <a:latin typeface="Segoe UI Symbol"/>
                <a:cs typeface="Segoe UI Symbol"/>
              </a:rPr>
              <a:t>utilisateur</a:t>
            </a:r>
            <a:endParaRPr sz="1400" dirty="0">
              <a:latin typeface="Segoe UI Symbol"/>
              <a:cs typeface="Segoe UI Symbol"/>
            </a:endParaRPr>
          </a:p>
        </p:txBody>
      </p:sp>
    </p:spTree>
    <p:extLst>
      <p:ext uri="{BB962C8B-B14F-4D97-AF65-F5344CB8AC3E}">
        <p14:creationId xmlns:p14="http://schemas.microsoft.com/office/powerpoint/2010/main" val="119883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49306"/>
            <a:ext cx="7556313" cy="1116106"/>
          </a:xfrm>
        </p:spPr>
        <p:txBody>
          <a:bodyPr/>
          <a:lstStyle/>
          <a:p>
            <a:r>
              <a:rPr lang="fr-FR" dirty="0"/>
              <a:t>Modifier et supprimer des utilisateurs</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13</a:t>
            </a:fld>
            <a:endParaRPr lang="en-US"/>
          </a:p>
        </p:txBody>
      </p:sp>
      <p:sp>
        <p:nvSpPr>
          <p:cNvPr id="4" name="Espace réservé du contenu 3">
            <a:extLst>
              <a:ext uri="{FF2B5EF4-FFF2-40B4-BE49-F238E27FC236}">
                <a16:creationId xmlns:a16="http://schemas.microsoft.com/office/drawing/2014/main" xmlns="" id="{ED27681F-F36C-440A-9F02-6F0B8FFFCCCF}"/>
              </a:ext>
            </a:extLst>
          </p:cNvPr>
          <p:cNvSpPr>
            <a:spLocks noGrp="1"/>
          </p:cNvSpPr>
          <p:nvPr>
            <p:ph idx="1"/>
          </p:nvPr>
        </p:nvSpPr>
        <p:spPr>
          <a:xfrm>
            <a:off x="236576" y="1466850"/>
            <a:ext cx="7556313" cy="4659313"/>
          </a:xfrm>
        </p:spPr>
        <p:txBody>
          <a:bodyPr/>
          <a:lstStyle/>
          <a:p>
            <a:r>
              <a:rPr lang="fr-FR" dirty="0">
                <a:solidFill>
                  <a:schemeClr val="tx1"/>
                </a:solidFill>
              </a:rPr>
              <a:t>Modification d’un utilisateur</a:t>
            </a:r>
          </a:p>
          <a:p>
            <a:pPr marL="0" indent="0">
              <a:buNone/>
            </a:pPr>
            <a:r>
              <a:rPr lang="fr-FR" dirty="0"/>
              <a:t>        # </a:t>
            </a:r>
            <a:r>
              <a:rPr lang="fr-FR" dirty="0" err="1">
                <a:solidFill>
                  <a:srgbClr val="0070C0"/>
                </a:solidFill>
              </a:rPr>
              <a:t>usermod</a:t>
            </a:r>
            <a:r>
              <a:rPr lang="fr-FR" dirty="0">
                <a:solidFill>
                  <a:srgbClr val="0070C0"/>
                </a:solidFill>
              </a:rPr>
              <a:t> -d /home/</a:t>
            </a:r>
            <a:r>
              <a:rPr lang="fr-FR" dirty="0" err="1">
                <a:solidFill>
                  <a:srgbClr val="0070C0"/>
                </a:solidFill>
              </a:rPr>
              <a:t>hamid</a:t>
            </a:r>
            <a:r>
              <a:rPr lang="fr-FR" dirty="0">
                <a:solidFill>
                  <a:srgbClr val="0070C0"/>
                </a:solidFill>
              </a:rPr>
              <a:t>/ -c "administrateur </a:t>
            </a:r>
            <a:r>
              <a:rPr lang="fr-FR" dirty="0" err="1">
                <a:solidFill>
                  <a:srgbClr val="0070C0"/>
                </a:solidFill>
              </a:rPr>
              <a:t>reseau</a:t>
            </a:r>
            <a:r>
              <a:rPr lang="fr-FR" dirty="0">
                <a:solidFill>
                  <a:srgbClr val="0070C0"/>
                </a:solidFill>
              </a:rPr>
              <a:t>" -G </a:t>
            </a:r>
            <a:r>
              <a:rPr lang="fr-FR" dirty="0" err="1">
                <a:solidFill>
                  <a:srgbClr val="0070C0"/>
                </a:solidFill>
              </a:rPr>
              <a:t>sys</a:t>
            </a:r>
            <a:r>
              <a:rPr lang="fr-FR" dirty="0">
                <a:solidFill>
                  <a:srgbClr val="0070C0"/>
                </a:solidFill>
              </a:rPr>
              <a:t>-admin </a:t>
            </a:r>
            <a:r>
              <a:rPr lang="fr-FR" dirty="0" err="1">
                <a:solidFill>
                  <a:srgbClr val="0070C0"/>
                </a:solidFill>
              </a:rPr>
              <a:t>hamid</a:t>
            </a:r>
            <a:endParaRPr lang="fr-FR" dirty="0">
              <a:solidFill>
                <a:srgbClr val="0070C0"/>
              </a:solidFill>
            </a:endParaRPr>
          </a:p>
          <a:p>
            <a:pPr marL="0" indent="0">
              <a:buNone/>
            </a:pPr>
            <a:endParaRPr lang="fr-FR" dirty="0"/>
          </a:p>
          <a:p>
            <a:pPr marL="0" indent="0">
              <a:buNone/>
            </a:pPr>
            <a:endParaRPr lang="fr-FR" dirty="0"/>
          </a:p>
          <a:p>
            <a:endParaRPr lang="fr-FR" dirty="0"/>
          </a:p>
        </p:txBody>
      </p:sp>
      <p:sp>
        <p:nvSpPr>
          <p:cNvPr id="14" name="object 5">
            <a:extLst>
              <a:ext uri="{FF2B5EF4-FFF2-40B4-BE49-F238E27FC236}">
                <a16:creationId xmlns:a16="http://schemas.microsoft.com/office/drawing/2014/main" xmlns="" id="{CBA6C58D-F965-404E-B0BB-421CE011E103}"/>
              </a:ext>
            </a:extLst>
          </p:cNvPr>
          <p:cNvSpPr txBox="1"/>
          <p:nvPr/>
        </p:nvSpPr>
        <p:spPr>
          <a:xfrm>
            <a:off x="498474" y="2922522"/>
            <a:ext cx="2082164" cy="666115"/>
          </a:xfrm>
          <a:prstGeom prst="rect">
            <a:avLst/>
          </a:prstGeom>
        </p:spPr>
        <p:txBody>
          <a:bodyPr vert="horz" wrap="square" lIns="0" tIns="13335" rIns="0" bIns="0" rtlCol="0">
            <a:spAutoFit/>
          </a:bodyPr>
          <a:lstStyle/>
          <a:p>
            <a:pPr marL="12700">
              <a:lnSpc>
                <a:spcPct val="100000"/>
              </a:lnSpc>
              <a:spcBef>
                <a:spcPts val="105"/>
              </a:spcBef>
            </a:pPr>
            <a:r>
              <a:rPr sz="1400" dirty="0">
                <a:latin typeface="Segoe UI Symbol"/>
                <a:cs typeface="Segoe UI Symbol"/>
              </a:rPr>
              <a:t>-c, --comment</a:t>
            </a:r>
            <a:r>
              <a:rPr sz="1400" spc="-105" dirty="0">
                <a:latin typeface="Segoe UI Symbol"/>
                <a:cs typeface="Segoe UI Symbol"/>
              </a:rPr>
              <a:t> </a:t>
            </a:r>
            <a:r>
              <a:rPr sz="1400" spc="-5" dirty="0">
                <a:latin typeface="Segoe UI Symbol"/>
                <a:cs typeface="Segoe UI Symbol"/>
              </a:rPr>
              <a:t>COMMENT</a:t>
            </a:r>
            <a:endParaRPr sz="1400" dirty="0">
              <a:latin typeface="Segoe UI Symbol"/>
              <a:cs typeface="Segoe UI Symbol"/>
            </a:endParaRPr>
          </a:p>
          <a:p>
            <a:pPr>
              <a:lnSpc>
                <a:spcPct val="100000"/>
              </a:lnSpc>
              <a:spcBef>
                <a:spcPts val="10"/>
              </a:spcBef>
            </a:pPr>
            <a:endParaRPr sz="1450" dirty="0">
              <a:latin typeface="Times New Roman"/>
              <a:cs typeface="Times New Roman"/>
            </a:endParaRPr>
          </a:p>
          <a:p>
            <a:pPr marL="12700">
              <a:lnSpc>
                <a:spcPct val="100000"/>
              </a:lnSpc>
            </a:pPr>
            <a:r>
              <a:rPr sz="1400" dirty="0">
                <a:latin typeface="Segoe UI Symbol"/>
                <a:cs typeface="Segoe UI Symbol"/>
              </a:rPr>
              <a:t>-d, --home</a:t>
            </a:r>
            <a:r>
              <a:rPr sz="1400" spc="-55" dirty="0">
                <a:latin typeface="Segoe UI Symbol"/>
                <a:cs typeface="Segoe UI Symbol"/>
              </a:rPr>
              <a:t> </a:t>
            </a:r>
            <a:r>
              <a:rPr sz="1400" dirty="0">
                <a:latin typeface="Segoe UI Symbol"/>
                <a:cs typeface="Segoe UI Symbol"/>
              </a:rPr>
              <a:t>REP_PERS</a:t>
            </a:r>
          </a:p>
        </p:txBody>
      </p:sp>
      <p:sp>
        <p:nvSpPr>
          <p:cNvPr id="16" name="object 11">
            <a:extLst>
              <a:ext uri="{FF2B5EF4-FFF2-40B4-BE49-F238E27FC236}">
                <a16:creationId xmlns:a16="http://schemas.microsoft.com/office/drawing/2014/main" xmlns="" id="{54DB60BF-D243-434F-9B32-022D86738089}"/>
              </a:ext>
            </a:extLst>
          </p:cNvPr>
          <p:cNvSpPr txBox="1"/>
          <p:nvPr/>
        </p:nvSpPr>
        <p:spPr>
          <a:xfrm>
            <a:off x="498474" y="3814062"/>
            <a:ext cx="143891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Segoe UI Symbol"/>
                <a:cs typeface="Segoe UI Symbol"/>
              </a:rPr>
              <a:t>-m,</a:t>
            </a:r>
            <a:r>
              <a:rPr sz="1400" spc="-95" dirty="0">
                <a:latin typeface="Segoe UI Symbol"/>
                <a:cs typeface="Segoe UI Symbol"/>
              </a:rPr>
              <a:t> </a:t>
            </a:r>
            <a:r>
              <a:rPr sz="1400" dirty="0">
                <a:latin typeface="Segoe UI Symbol"/>
                <a:cs typeface="Segoe UI Symbol"/>
              </a:rPr>
              <a:t>--move-home</a:t>
            </a:r>
          </a:p>
        </p:txBody>
      </p:sp>
      <p:sp>
        <p:nvSpPr>
          <p:cNvPr id="17" name="object 12">
            <a:extLst>
              <a:ext uri="{FF2B5EF4-FFF2-40B4-BE49-F238E27FC236}">
                <a16:creationId xmlns:a16="http://schemas.microsoft.com/office/drawing/2014/main" xmlns="" id="{034028EE-4DD9-416E-BF9A-9DBE8A55189C}"/>
              </a:ext>
            </a:extLst>
          </p:cNvPr>
          <p:cNvSpPr txBox="1"/>
          <p:nvPr/>
        </p:nvSpPr>
        <p:spPr>
          <a:xfrm>
            <a:off x="546099" y="4497924"/>
            <a:ext cx="1986914" cy="1519555"/>
          </a:xfrm>
          <a:prstGeom prst="rect">
            <a:avLst/>
          </a:prstGeom>
        </p:spPr>
        <p:txBody>
          <a:bodyPr vert="horz" wrap="square" lIns="0" tIns="12700" rIns="0" bIns="0" rtlCol="0">
            <a:spAutoFit/>
          </a:bodyPr>
          <a:lstStyle/>
          <a:p>
            <a:pPr marL="12700">
              <a:lnSpc>
                <a:spcPct val="100000"/>
              </a:lnSpc>
              <a:spcBef>
                <a:spcPts val="100"/>
              </a:spcBef>
            </a:pPr>
            <a:r>
              <a:rPr sz="1400" dirty="0">
                <a:latin typeface="Segoe UI Symbol"/>
                <a:cs typeface="Segoe UI Symbol"/>
              </a:rPr>
              <a:t>-g, --gid</a:t>
            </a:r>
            <a:r>
              <a:rPr sz="1400" spc="-30" dirty="0">
                <a:latin typeface="Segoe UI Symbol"/>
                <a:cs typeface="Segoe UI Symbol"/>
              </a:rPr>
              <a:t> </a:t>
            </a:r>
            <a:r>
              <a:rPr sz="1400" spc="-5" dirty="0">
                <a:latin typeface="Segoe UI Symbol"/>
                <a:cs typeface="Segoe UI Symbol"/>
              </a:rPr>
              <a:t>GROUPE</a:t>
            </a:r>
            <a:endParaRPr sz="1400" dirty="0">
              <a:latin typeface="Segoe UI Symbol"/>
              <a:cs typeface="Segoe UI Symbol"/>
            </a:endParaRPr>
          </a:p>
          <a:p>
            <a:pPr>
              <a:lnSpc>
                <a:spcPct val="100000"/>
              </a:lnSpc>
              <a:spcBef>
                <a:spcPts val="15"/>
              </a:spcBef>
            </a:pPr>
            <a:endParaRPr sz="1450" dirty="0">
              <a:latin typeface="Times New Roman"/>
              <a:cs typeface="Times New Roman"/>
            </a:endParaRPr>
          </a:p>
          <a:p>
            <a:pPr marL="12700">
              <a:lnSpc>
                <a:spcPct val="100000"/>
              </a:lnSpc>
            </a:pPr>
            <a:r>
              <a:rPr sz="1400" dirty="0">
                <a:latin typeface="Segoe UI Symbol"/>
                <a:cs typeface="Segoe UI Symbol"/>
              </a:rPr>
              <a:t>-G, </a:t>
            </a:r>
            <a:r>
              <a:rPr sz="1400" spc="-5" dirty="0">
                <a:latin typeface="Segoe UI Symbol"/>
                <a:cs typeface="Segoe UI Symbol"/>
              </a:rPr>
              <a:t>--groups</a:t>
            </a:r>
            <a:r>
              <a:rPr sz="1400" spc="-45" dirty="0">
                <a:latin typeface="Segoe UI Symbol"/>
                <a:cs typeface="Segoe UI Symbol"/>
              </a:rPr>
              <a:t> </a:t>
            </a:r>
            <a:r>
              <a:rPr sz="1400" spc="-5" dirty="0">
                <a:latin typeface="Segoe UI Symbol"/>
                <a:cs typeface="Segoe UI Symbol"/>
              </a:rPr>
              <a:t>GROUPES</a:t>
            </a:r>
            <a:endParaRPr sz="1400" dirty="0">
              <a:latin typeface="Segoe UI Symbol"/>
              <a:cs typeface="Segoe UI Symbol"/>
            </a:endParaRPr>
          </a:p>
          <a:p>
            <a:pPr>
              <a:lnSpc>
                <a:spcPct val="100000"/>
              </a:lnSpc>
              <a:spcBef>
                <a:spcPts val="10"/>
              </a:spcBef>
            </a:pPr>
            <a:endParaRPr sz="1450" dirty="0">
              <a:latin typeface="Times New Roman"/>
              <a:cs typeface="Times New Roman"/>
            </a:endParaRPr>
          </a:p>
          <a:p>
            <a:pPr marL="12700">
              <a:lnSpc>
                <a:spcPct val="100000"/>
              </a:lnSpc>
              <a:spcBef>
                <a:spcPts val="5"/>
              </a:spcBef>
            </a:pPr>
            <a:r>
              <a:rPr sz="1400" dirty="0">
                <a:latin typeface="Segoe UI Symbol"/>
                <a:cs typeface="Segoe UI Symbol"/>
              </a:rPr>
              <a:t>-s, </a:t>
            </a:r>
            <a:r>
              <a:rPr sz="1400" spc="-5" dirty="0">
                <a:latin typeface="Segoe UI Symbol"/>
                <a:cs typeface="Segoe UI Symbol"/>
              </a:rPr>
              <a:t>--shell</a:t>
            </a:r>
            <a:r>
              <a:rPr sz="1400" spc="-25" dirty="0">
                <a:latin typeface="Segoe UI Symbol"/>
                <a:cs typeface="Segoe UI Symbol"/>
              </a:rPr>
              <a:t> </a:t>
            </a:r>
            <a:r>
              <a:rPr sz="1400" spc="-5" dirty="0">
                <a:latin typeface="Segoe UI Symbol"/>
                <a:cs typeface="Segoe UI Symbol"/>
              </a:rPr>
              <a:t>INTERPRÉTEUR</a:t>
            </a:r>
            <a:endParaRPr sz="1400" dirty="0">
              <a:latin typeface="Segoe UI Symbol"/>
              <a:cs typeface="Segoe UI Symbol"/>
            </a:endParaRPr>
          </a:p>
          <a:p>
            <a:pPr>
              <a:lnSpc>
                <a:spcPct val="100000"/>
              </a:lnSpc>
              <a:spcBef>
                <a:spcPts val="10"/>
              </a:spcBef>
            </a:pPr>
            <a:endParaRPr sz="1450" dirty="0">
              <a:latin typeface="Times New Roman"/>
              <a:cs typeface="Times New Roman"/>
            </a:endParaRPr>
          </a:p>
          <a:p>
            <a:pPr marL="12700">
              <a:lnSpc>
                <a:spcPct val="100000"/>
              </a:lnSpc>
            </a:pPr>
            <a:r>
              <a:rPr sz="1400" spc="-5" dirty="0">
                <a:latin typeface="Segoe UI Symbol"/>
                <a:cs typeface="Segoe UI Symbol"/>
              </a:rPr>
              <a:t>-L,</a:t>
            </a:r>
            <a:r>
              <a:rPr sz="1400" spc="-25" dirty="0">
                <a:latin typeface="Segoe UI Symbol"/>
                <a:cs typeface="Segoe UI Symbol"/>
              </a:rPr>
              <a:t> </a:t>
            </a:r>
            <a:r>
              <a:rPr sz="1400" dirty="0">
                <a:latin typeface="Segoe UI Symbol"/>
                <a:cs typeface="Segoe UI Symbol"/>
              </a:rPr>
              <a:t>--lock</a:t>
            </a:r>
          </a:p>
        </p:txBody>
      </p:sp>
      <p:sp>
        <p:nvSpPr>
          <p:cNvPr id="18" name="object 6">
            <a:extLst>
              <a:ext uri="{FF2B5EF4-FFF2-40B4-BE49-F238E27FC236}">
                <a16:creationId xmlns:a16="http://schemas.microsoft.com/office/drawing/2014/main" xmlns="" id="{7364529C-FDB9-4EA6-B05C-93BECA0EE80D}"/>
              </a:ext>
            </a:extLst>
          </p:cNvPr>
          <p:cNvSpPr txBox="1"/>
          <p:nvPr/>
        </p:nvSpPr>
        <p:spPr>
          <a:xfrm>
            <a:off x="4014732" y="2922522"/>
            <a:ext cx="3289935" cy="875240"/>
          </a:xfrm>
          <a:prstGeom prst="rect">
            <a:avLst/>
          </a:prstGeom>
        </p:spPr>
        <p:txBody>
          <a:bodyPr vert="horz" wrap="square" lIns="0" tIns="13335" rIns="0" bIns="0" rtlCol="0">
            <a:spAutoFit/>
          </a:bodyPr>
          <a:lstStyle/>
          <a:p>
            <a:pPr marL="12700">
              <a:lnSpc>
                <a:spcPct val="100000"/>
              </a:lnSpc>
              <a:spcBef>
                <a:spcPts val="105"/>
              </a:spcBef>
            </a:pPr>
            <a:r>
              <a:rPr sz="1400" spc="-5" dirty="0">
                <a:latin typeface="Segoe UI Symbol"/>
                <a:cs typeface="Segoe UI Symbol"/>
              </a:rPr>
              <a:t>définir une nouvelle valeur </a:t>
            </a:r>
            <a:r>
              <a:rPr sz="1400" dirty="0">
                <a:latin typeface="Segoe UI Symbol"/>
                <a:cs typeface="Segoe UI Symbol"/>
              </a:rPr>
              <a:t>pour </a:t>
            </a:r>
            <a:r>
              <a:rPr sz="1400" spc="-5" dirty="0">
                <a:latin typeface="Segoe UI Symbol"/>
                <a:cs typeface="Segoe UI Symbol"/>
              </a:rPr>
              <a:t>le </a:t>
            </a:r>
            <a:r>
              <a:rPr sz="1400" dirty="0">
                <a:latin typeface="Segoe UI Symbol"/>
                <a:cs typeface="Segoe UI Symbol"/>
              </a:rPr>
              <a:t>champ</a:t>
            </a:r>
          </a:p>
          <a:p>
            <a:pPr marL="12700">
              <a:lnSpc>
                <a:spcPct val="100000"/>
              </a:lnSpc>
            </a:pPr>
            <a:r>
              <a:rPr sz="1400" dirty="0">
                <a:latin typeface="Segoe UI Symbol"/>
                <a:cs typeface="Segoe UI Symbol"/>
              </a:rPr>
              <a:t>« </a:t>
            </a:r>
            <a:r>
              <a:rPr sz="1400" spc="-10" dirty="0">
                <a:latin typeface="Segoe UI Symbol"/>
                <a:cs typeface="Segoe UI Symbol"/>
              </a:rPr>
              <a:t>GECOS</a:t>
            </a:r>
            <a:r>
              <a:rPr sz="1400" dirty="0">
                <a:latin typeface="Segoe UI Symbol"/>
                <a:cs typeface="Segoe UI Symbol"/>
              </a:rPr>
              <a:t> »</a:t>
            </a:r>
          </a:p>
          <a:p>
            <a:pPr marL="12700">
              <a:lnSpc>
                <a:spcPct val="100000"/>
              </a:lnSpc>
            </a:pPr>
            <a:r>
              <a:rPr sz="1400" spc="-5" dirty="0">
                <a:latin typeface="Segoe UI Symbol"/>
                <a:cs typeface="Segoe UI Symbol"/>
              </a:rPr>
              <a:t>définir un nouveau </a:t>
            </a:r>
            <a:r>
              <a:rPr sz="1400" spc="-5" dirty="0" err="1">
                <a:latin typeface="Segoe UI Symbol"/>
                <a:cs typeface="Segoe UI Symbol"/>
              </a:rPr>
              <a:t>répertoire</a:t>
            </a:r>
            <a:r>
              <a:rPr sz="1400" spc="-20" dirty="0">
                <a:latin typeface="Segoe UI Symbol"/>
                <a:cs typeface="Segoe UI Symbol"/>
              </a:rPr>
              <a:t> </a:t>
            </a:r>
            <a:r>
              <a:rPr sz="1400" dirty="0">
                <a:latin typeface="Segoe UI Symbol"/>
                <a:cs typeface="Segoe UI Symbol"/>
              </a:rPr>
              <a:t>personnel</a:t>
            </a:r>
            <a:r>
              <a:rPr lang="fr-FR" sz="1400" dirty="0">
                <a:latin typeface="Segoe UI Symbol"/>
                <a:cs typeface="Segoe UI Symbol"/>
              </a:rPr>
              <a:t> pour le compte de l’utilisateur</a:t>
            </a:r>
            <a:endParaRPr sz="1400" dirty="0">
              <a:latin typeface="Segoe UI Symbol"/>
              <a:cs typeface="Segoe UI Symbol"/>
            </a:endParaRPr>
          </a:p>
        </p:txBody>
      </p:sp>
      <p:sp>
        <p:nvSpPr>
          <p:cNvPr id="19" name="object 13">
            <a:extLst>
              <a:ext uri="{FF2B5EF4-FFF2-40B4-BE49-F238E27FC236}">
                <a16:creationId xmlns:a16="http://schemas.microsoft.com/office/drawing/2014/main" xmlns="" id="{14F63121-1BCE-4B9A-B071-D0CBD0C0635D}"/>
              </a:ext>
            </a:extLst>
          </p:cNvPr>
          <p:cNvSpPr txBox="1"/>
          <p:nvPr/>
        </p:nvSpPr>
        <p:spPr>
          <a:xfrm>
            <a:off x="4014732" y="3831496"/>
            <a:ext cx="3486150" cy="2159635"/>
          </a:xfrm>
          <a:prstGeom prst="rect">
            <a:avLst/>
          </a:prstGeom>
        </p:spPr>
        <p:txBody>
          <a:bodyPr vert="horz" wrap="square" lIns="0" tIns="13335" rIns="0" bIns="0" rtlCol="0">
            <a:spAutoFit/>
          </a:bodyPr>
          <a:lstStyle/>
          <a:p>
            <a:pPr marL="12700" marR="5080">
              <a:lnSpc>
                <a:spcPct val="100000"/>
              </a:lnSpc>
              <a:spcBef>
                <a:spcPts val="105"/>
              </a:spcBef>
            </a:pPr>
            <a:r>
              <a:rPr sz="1400" dirty="0">
                <a:latin typeface="Segoe UI Symbol"/>
                <a:cs typeface="Segoe UI Symbol"/>
              </a:rPr>
              <a:t>déplacer </a:t>
            </a:r>
            <a:r>
              <a:rPr sz="1400" spc="-5" dirty="0">
                <a:latin typeface="Segoe UI Symbol"/>
                <a:cs typeface="Segoe UI Symbol"/>
              </a:rPr>
              <a:t>le contenu </a:t>
            </a:r>
            <a:r>
              <a:rPr sz="1400" dirty="0">
                <a:latin typeface="Segoe UI Symbol"/>
                <a:cs typeface="Segoe UI Symbol"/>
              </a:rPr>
              <a:t>du </a:t>
            </a:r>
            <a:r>
              <a:rPr sz="1400" spc="-5" dirty="0">
                <a:latin typeface="Segoe UI Symbol"/>
                <a:cs typeface="Segoe UI Symbol"/>
              </a:rPr>
              <a:t>répertoire </a:t>
            </a:r>
            <a:r>
              <a:rPr sz="1400" dirty="0">
                <a:latin typeface="Segoe UI Symbol"/>
                <a:cs typeface="Segoe UI Symbol"/>
              </a:rPr>
              <a:t>personnel  vers </a:t>
            </a:r>
            <a:r>
              <a:rPr sz="1400" spc="-5" dirty="0">
                <a:latin typeface="Segoe UI Symbol"/>
                <a:cs typeface="Segoe UI Symbol"/>
              </a:rPr>
              <a:t>le nouvel </a:t>
            </a:r>
            <a:r>
              <a:rPr sz="1400" dirty="0">
                <a:latin typeface="Segoe UI Symbol"/>
                <a:cs typeface="Segoe UI Symbol"/>
              </a:rPr>
              <a:t>emplacement </a:t>
            </a:r>
            <a:r>
              <a:rPr sz="1400" spc="-5" dirty="0">
                <a:latin typeface="Segoe UI Symbol"/>
                <a:cs typeface="Segoe UI Symbol"/>
              </a:rPr>
              <a:t>(à </a:t>
            </a:r>
            <a:r>
              <a:rPr sz="1400" spc="-10" dirty="0">
                <a:latin typeface="Segoe UI Symbol"/>
                <a:cs typeface="Segoe UI Symbol"/>
              </a:rPr>
              <a:t>n'utiliser  qu'avec</a:t>
            </a:r>
            <a:r>
              <a:rPr sz="1400" spc="-5" dirty="0">
                <a:latin typeface="Segoe UI Symbol"/>
                <a:cs typeface="Segoe UI Symbol"/>
              </a:rPr>
              <a:t> </a:t>
            </a:r>
            <a:r>
              <a:rPr sz="1400" dirty="0">
                <a:latin typeface="Segoe UI Symbol"/>
                <a:cs typeface="Segoe UI Symbol"/>
              </a:rPr>
              <a:t>-d)</a:t>
            </a:r>
          </a:p>
          <a:p>
            <a:pPr marL="12700" marR="503555">
              <a:lnSpc>
                <a:spcPct val="100000"/>
              </a:lnSpc>
            </a:pPr>
            <a:r>
              <a:rPr sz="1400" spc="-5" dirty="0">
                <a:latin typeface="Segoe UI Symbol"/>
                <a:cs typeface="Segoe UI Symbol"/>
              </a:rPr>
              <a:t>forcer l'utilisation </a:t>
            </a:r>
            <a:r>
              <a:rPr sz="1400" dirty="0">
                <a:latin typeface="Segoe UI Symbol"/>
                <a:cs typeface="Segoe UI Symbol"/>
              </a:rPr>
              <a:t>de </a:t>
            </a:r>
            <a:r>
              <a:rPr sz="1400" spc="-5" dirty="0">
                <a:latin typeface="Segoe UI Symbol"/>
                <a:cs typeface="Segoe UI Symbol"/>
              </a:rPr>
              <a:t>GROUPE </a:t>
            </a:r>
            <a:r>
              <a:rPr sz="1400" dirty="0">
                <a:latin typeface="Segoe UI Symbol"/>
                <a:cs typeface="Segoe UI Symbol"/>
              </a:rPr>
              <a:t>comme  </a:t>
            </a:r>
            <a:r>
              <a:rPr sz="1400" spc="-5" dirty="0">
                <a:latin typeface="Segoe UI Symbol"/>
                <a:cs typeface="Segoe UI Symbol"/>
              </a:rPr>
              <a:t>nouveau groupe</a:t>
            </a:r>
            <a:r>
              <a:rPr sz="1400" spc="-30" dirty="0">
                <a:latin typeface="Segoe UI Symbol"/>
                <a:cs typeface="Segoe UI Symbol"/>
              </a:rPr>
              <a:t> </a:t>
            </a:r>
            <a:r>
              <a:rPr sz="1400" spc="-5" dirty="0">
                <a:latin typeface="Segoe UI Symbol"/>
                <a:cs typeface="Segoe UI Symbol"/>
              </a:rPr>
              <a:t>primaire</a:t>
            </a:r>
            <a:endParaRPr sz="1400" dirty="0">
              <a:latin typeface="Segoe UI Symbol"/>
              <a:cs typeface="Segoe UI Symbol"/>
            </a:endParaRPr>
          </a:p>
          <a:p>
            <a:pPr marL="12700" marR="604520">
              <a:lnSpc>
                <a:spcPct val="100000"/>
              </a:lnSpc>
            </a:pPr>
            <a:r>
              <a:rPr sz="1400" spc="-5" dirty="0">
                <a:latin typeface="Segoe UI Symbol"/>
                <a:cs typeface="Segoe UI Symbol"/>
              </a:rPr>
              <a:t>définir une nouvelle liste </a:t>
            </a:r>
            <a:r>
              <a:rPr sz="1400" dirty="0">
                <a:latin typeface="Segoe UI Symbol"/>
                <a:cs typeface="Segoe UI Symbol"/>
              </a:rPr>
              <a:t>de </a:t>
            </a:r>
            <a:r>
              <a:rPr sz="1400" spc="-5" dirty="0">
                <a:latin typeface="Segoe UI Symbol"/>
                <a:cs typeface="Segoe UI Symbol"/>
              </a:rPr>
              <a:t>groupes  supplémentaires</a:t>
            </a:r>
            <a:endParaRPr sz="1400" dirty="0">
              <a:latin typeface="Segoe UI Symbol"/>
              <a:cs typeface="Segoe UI Symbol"/>
            </a:endParaRPr>
          </a:p>
          <a:p>
            <a:pPr marL="12700" marR="233045">
              <a:lnSpc>
                <a:spcPct val="100000"/>
              </a:lnSpc>
            </a:pPr>
            <a:r>
              <a:rPr sz="1400" spc="-5" dirty="0">
                <a:latin typeface="Segoe UI Symbol"/>
                <a:cs typeface="Segoe UI Symbol"/>
              </a:rPr>
              <a:t>nouvel interpréteur </a:t>
            </a:r>
            <a:r>
              <a:rPr sz="1400" dirty="0">
                <a:latin typeface="Segoe UI Symbol"/>
                <a:cs typeface="Segoe UI Symbol"/>
              </a:rPr>
              <a:t>de commandes </a:t>
            </a:r>
            <a:r>
              <a:rPr sz="1400" spc="-5" dirty="0">
                <a:latin typeface="Segoe UI Symbol"/>
                <a:cs typeface="Segoe UI Symbol"/>
              </a:rPr>
              <a:t>initial  </a:t>
            </a:r>
            <a:r>
              <a:rPr sz="1400" dirty="0">
                <a:latin typeface="Segoe UI Symbol"/>
                <a:cs typeface="Segoe UI Symbol"/>
              </a:rPr>
              <a:t>pour </a:t>
            </a:r>
            <a:r>
              <a:rPr sz="1400" spc="-5" dirty="0">
                <a:latin typeface="Segoe UI Symbol"/>
                <a:cs typeface="Segoe UI Symbol"/>
              </a:rPr>
              <a:t>le </a:t>
            </a:r>
            <a:r>
              <a:rPr sz="1400" dirty="0">
                <a:latin typeface="Segoe UI Symbol"/>
                <a:cs typeface="Segoe UI Symbol"/>
              </a:rPr>
              <a:t>compte de</a:t>
            </a:r>
            <a:r>
              <a:rPr sz="1400" spc="-40" dirty="0">
                <a:latin typeface="Segoe UI Symbol"/>
                <a:cs typeface="Segoe UI Symbol"/>
              </a:rPr>
              <a:t> </a:t>
            </a:r>
            <a:r>
              <a:rPr sz="1400" spc="-5" dirty="0">
                <a:latin typeface="Segoe UI Symbol"/>
                <a:cs typeface="Segoe UI Symbol"/>
              </a:rPr>
              <a:t>l'utilisateur</a:t>
            </a:r>
            <a:endParaRPr sz="1400" dirty="0">
              <a:latin typeface="Segoe UI Symbol"/>
              <a:cs typeface="Segoe UI Symbol"/>
            </a:endParaRPr>
          </a:p>
          <a:p>
            <a:pPr marL="12700">
              <a:lnSpc>
                <a:spcPct val="100000"/>
              </a:lnSpc>
            </a:pPr>
            <a:r>
              <a:rPr sz="1400" dirty="0">
                <a:latin typeface="Segoe UI Symbol"/>
                <a:cs typeface="Segoe UI Symbol"/>
              </a:rPr>
              <a:t>bloquer </a:t>
            </a:r>
            <a:r>
              <a:rPr sz="1400" spc="-5" dirty="0">
                <a:latin typeface="Segoe UI Symbol"/>
                <a:cs typeface="Segoe UI Symbol"/>
              </a:rPr>
              <a:t>le </a:t>
            </a:r>
            <a:r>
              <a:rPr sz="1400" dirty="0">
                <a:latin typeface="Segoe UI Symbol"/>
                <a:cs typeface="Segoe UI Symbol"/>
              </a:rPr>
              <a:t>compte de</a:t>
            </a:r>
            <a:r>
              <a:rPr sz="1400" spc="-30" dirty="0">
                <a:latin typeface="Segoe UI Symbol"/>
                <a:cs typeface="Segoe UI Symbol"/>
              </a:rPr>
              <a:t> </a:t>
            </a:r>
            <a:r>
              <a:rPr sz="1400" spc="-5" dirty="0">
                <a:latin typeface="Segoe UI Symbol"/>
                <a:cs typeface="Segoe UI Symbol"/>
              </a:rPr>
              <a:t>l'utilisateur</a:t>
            </a:r>
            <a:endParaRPr sz="1400" dirty="0">
              <a:latin typeface="Segoe UI Symbol"/>
              <a:cs typeface="Segoe UI Symbo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49306"/>
            <a:ext cx="7556313" cy="1116106"/>
          </a:xfrm>
        </p:spPr>
        <p:txBody>
          <a:bodyPr/>
          <a:lstStyle/>
          <a:p>
            <a:r>
              <a:rPr lang="fr-FR" dirty="0"/>
              <a:t>Modifier et supprimer des utilisateurs</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14</a:t>
            </a:fld>
            <a:endParaRPr lang="en-US"/>
          </a:p>
        </p:txBody>
      </p:sp>
      <p:sp>
        <p:nvSpPr>
          <p:cNvPr id="4" name="Espace réservé du contenu 3">
            <a:extLst>
              <a:ext uri="{FF2B5EF4-FFF2-40B4-BE49-F238E27FC236}">
                <a16:creationId xmlns:a16="http://schemas.microsoft.com/office/drawing/2014/main" xmlns="" id="{ED27681F-F36C-440A-9F02-6F0B8FFFCCCF}"/>
              </a:ext>
            </a:extLst>
          </p:cNvPr>
          <p:cNvSpPr>
            <a:spLocks noGrp="1"/>
          </p:cNvSpPr>
          <p:nvPr>
            <p:ph idx="1"/>
          </p:nvPr>
        </p:nvSpPr>
        <p:spPr>
          <a:xfrm>
            <a:off x="236576" y="1466850"/>
            <a:ext cx="7556313" cy="4659313"/>
          </a:xfrm>
        </p:spPr>
        <p:txBody>
          <a:bodyPr/>
          <a:lstStyle/>
          <a:p>
            <a:pPr marL="0" indent="0">
              <a:buNone/>
            </a:pPr>
            <a:endParaRPr lang="fr-FR" dirty="0"/>
          </a:p>
          <a:p>
            <a:pPr marL="0" indent="0">
              <a:buNone/>
            </a:pPr>
            <a:endParaRPr lang="fr-FR" dirty="0"/>
          </a:p>
          <a:p>
            <a:pPr marL="0" indent="0">
              <a:buNone/>
            </a:pPr>
            <a:endParaRPr lang="fr-FR" dirty="0"/>
          </a:p>
        </p:txBody>
      </p:sp>
      <p:sp>
        <p:nvSpPr>
          <p:cNvPr id="3" name="Rectangle 2">
            <a:extLst>
              <a:ext uri="{FF2B5EF4-FFF2-40B4-BE49-F238E27FC236}">
                <a16:creationId xmlns:a16="http://schemas.microsoft.com/office/drawing/2014/main" xmlns="" id="{0333FFAB-3F1E-4DEC-8B16-C94BAE63E44B}"/>
              </a:ext>
            </a:extLst>
          </p:cNvPr>
          <p:cNvSpPr/>
          <p:nvPr/>
        </p:nvSpPr>
        <p:spPr>
          <a:xfrm>
            <a:off x="498474" y="1872030"/>
            <a:ext cx="8188326" cy="1953099"/>
          </a:xfrm>
          <a:prstGeom prst="rect">
            <a:avLst/>
          </a:prstGeom>
        </p:spPr>
        <p:txBody>
          <a:bodyPr wrap="square">
            <a:spAutoFit/>
          </a:bodyPr>
          <a:lstStyle/>
          <a:p>
            <a:pPr marL="300355" indent="-300355">
              <a:lnSpc>
                <a:spcPct val="100000"/>
              </a:lnSpc>
              <a:spcBef>
                <a:spcPts val="105"/>
              </a:spcBef>
              <a:buFont typeface="Arial"/>
              <a:buChar char="•"/>
              <a:tabLst>
                <a:tab pos="300355" algn="l"/>
                <a:tab pos="300990" algn="l"/>
              </a:tabLst>
            </a:pPr>
            <a:r>
              <a:rPr lang="fr-FR" dirty="0">
                <a:latin typeface="Segoe UI Symbol"/>
                <a:cs typeface="Segoe UI Symbol"/>
              </a:rPr>
              <a:t>Suppression </a:t>
            </a:r>
            <a:r>
              <a:rPr lang="fr-FR" spc="5" dirty="0">
                <a:latin typeface="Segoe UI Symbol"/>
                <a:cs typeface="Segoe UI Symbol"/>
              </a:rPr>
              <a:t>d’un</a:t>
            </a:r>
            <a:r>
              <a:rPr lang="fr-FR" spc="-110" dirty="0">
                <a:latin typeface="Segoe UI Symbol"/>
                <a:cs typeface="Segoe UI Symbol"/>
              </a:rPr>
              <a:t> </a:t>
            </a:r>
            <a:r>
              <a:rPr lang="fr-FR" dirty="0">
                <a:latin typeface="Segoe UI Symbol"/>
                <a:cs typeface="Segoe UI Symbol"/>
              </a:rPr>
              <a:t>utilisateur</a:t>
            </a:r>
          </a:p>
          <a:p>
            <a:pPr>
              <a:lnSpc>
                <a:spcPct val="100000"/>
              </a:lnSpc>
              <a:spcBef>
                <a:spcPts val="55"/>
              </a:spcBef>
              <a:buFont typeface="Arial"/>
              <a:buChar char="•"/>
            </a:pPr>
            <a:endParaRPr lang="fr-FR" dirty="0">
              <a:latin typeface="Times New Roman"/>
              <a:cs typeface="Times New Roman"/>
            </a:endParaRPr>
          </a:p>
          <a:p>
            <a:pPr marL="926465">
              <a:lnSpc>
                <a:spcPct val="100000"/>
              </a:lnSpc>
            </a:pPr>
            <a:r>
              <a:rPr lang="fr-FR" dirty="0">
                <a:latin typeface="Segoe UI Symbol"/>
                <a:cs typeface="Segoe UI Symbol"/>
              </a:rPr>
              <a:t># </a:t>
            </a:r>
            <a:r>
              <a:rPr lang="fr-FR" spc="-5" dirty="0" err="1">
                <a:solidFill>
                  <a:srgbClr val="0070C0"/>
                </a:solidFill>
                <a:latin typeface="Segoe UI Symbol"/>
                <a:cs typeface="Segoe UI Symbol"/>
              </a:rPr>
              <a:t>userdel</a:t>
            </a:r>
            <a:r>
              <a:rPr lang="fr-FR" spc="-5" dirty="0">
                <a:solidFill>
                  <a:srgbClr val="0070C0"/>
                </a:solidFill>
                <a:latin typeface="Segoe UI Symbol"/>
                <a:cs typeface="Segoe UI Symbol"/>
              </a:rPr>
              <a:t> </a:t>
            </a:r>
            <a:r>
              <a:rPr lang="fr-FR" dirty="0" err="1">
                <a:solidFill>
                  <a:srgbClr val="0070C0"/>
                </a:solidFill>
                <a:latin typeface="Segoe UI Symbol"/>
                <a:cs typeface="Segoe UI Symbol"/>
              </a:rPr>
              <a:t>hamid</a:t>
            </a:r>
            <a:endParaRPr lang="fr-FR" dirty="0">
              <a:solidFill>
                <a:srgbClr val="0070C0"/>
              </a:solidFill>
              <a:latin typeface="Segoe UI Symbol"/>
              <a:cs typeface="Segoe UI Symbol"/>
            </a:endParaRPr>
          </a:p>
          <a:p>
            <a:pPr marL="300355" marR="5080" indent="-300355">
              <a:lnSpc>
                <a:spcPct val="199300"/>
              </a:lnSpc>
              <a:spcBef>
                <a:spcPts val="25"/>
              </a:spcBef>
              <a:buFont typeface="Arial"/>
              <a:buChar char="•"/>
              <a:tabLst>
                <a:tab pos="300355" algn="l"/>
                <a:tab pos="300990" algn="l"/>
              </a:tabLst>
            </a:pPr>
            <a:r>
              <a:rPr lang="fr-FR" spc="-5" dirty="0">
                <a:latin typeface="Segoe UI Symbol"/>
                <a:cs typeface="Segoe UI Symbol"/>
              </a:rPr>
              <a:t>Suppression</a:t>
            </a:r>
            <a:r>
              <a:rPr lang="fr-FR" spc="-65" dirty="0">
                <a:latin typeface="Segoe UI Symbol"/>
                <a:cs typeface="Segoe UI Symbol"/>
              </a:rPr>
              <a:t> </a:t>
            </a:r>
            <a:r>
              <a:rPr lang="fr-FR" dirty="0">
                <a:latin typeface="Segoe UI Symbol"/>
                <a:cs typeface="Segoe UI Symbol"/>
              </a:rPr>
              <a:t>d’un</a:t>
            </a:r>
            <a:r>
              <a:rPr lang="fr-FR" spc="-60" dirty="0">
                <a:latin typeface="Segoe UI Symbol"/>
                <a:cs typeface="Segoe UI Symbol"/>
              </a:rPr>
              <a:t> </a:t>
            </a:r>
            <a:r>
              <a:rPr lang="fr-FR" dirty="0">
                <a:latin typeface="Segoe UI Symbol"/>
                <a:cs typeface="Segoe UI Symbol"/>
              </a:rPr>
              <a:t>utilisateur</a:t>
            </a:r>
            <a:r>
              <a:rPr lang="fr-FR" spc="-55" dirty="0">
                <a:latin typeface="Segoe UI Symbol"/>
                <a:cs typeface="Segoe UI Symbol"/>
              </a:rPr>
              <a:t> </a:t>
            </a:r>
            <a:r>
              <a:rPr lang="fr-FR" dirty="0">
                <a:latin typeface="Segoe UI Symbol"/>
                <a:cs typeface="Segoe UI Symbol"/>
              </a:rPr>
              <a:t>et</a:t>
            </a:r>
            <a:r>
              <a:rPr lang="fr-FR" spc="-15" dirty="0">
                <a:latin typeface="Segoe UI Symbol"/>
                <a:cs typeface="Segoe UI Symbol"/>
              </a:rPr>
              <a:t> </a:t>
            </a:r>
            <a:r>
              <a:rPr lang="fr-FR" spc="-5" dirty="0">
                <a:latin typeface="Segoe UI Symbol"/>
                <a:cs typeface="Segoe UI Symbol"/>
              </a:rPr>
              <a:t>suppression</a:t>
            </a:r>
            <a:r>
              <a:rPr lang="fr-FR" spc="-60" dirty="0">
                <a:latin typeface="Segoe UI Symbol"/>
                <a:cs typeface="Segoe UI Symbol"/>
              </a:rPr>
              <a:t> </a:t>
            </a:r>
            <a:r>
              <a:rPr lang="fr-FR" dirty="0">
                <a:latin typeface="Segoe UI Symbol"/>
                <a:cs typeface="Segoe UI Symbol"/>
              </a:rPr>
              <a:t>du</a:t>
            </a:r>
            <a:r>
              <a:rPr lang="fr-FR" spc="-15" dirty="0">
                <a:latin typeface="Segoe UI Symbol"/>
                <a:cs typeface="Segoe UI Symbol"/>
              </a:rPr>
              <a:t> </a:t>
            </a:r>
            <a:r>
              <a:rPr lang="fr-FR" dirty="0" err="1">
                <a:latin typeface="Segoe UI Symbol"/>
                <a:cs typeface="Segoe UI Symbol"/>
              </a:rPr>
              <a:t>repertoire</a:t>
            </a:r>
            <a:r>
              <a:rPr lang="fr-FR" spc="-60" dirty="0">
                <a:latin typeface="Segoe UI Symbol"/>
                <a:cs typeface="Segoe UI Symbol"/>
              </a:rPr>
              <a:t> </a:t>
            </a:r>
            <a:r>
              <a:rPr lang="fr-FR" dirty="0">
                <a:latin typeface="Segoe UI Symbol"/>
                <a:cs typeface="Segoe UI Symbol"/>
              </a:rPr>
              <a:t>personnel </a:t>
            </a:r>
          </a:p>
          <a:p>
            <a:pPr marR="5080">
              <a:lnSpc>
                <a:spcPct val="199300"/>
              </a:lnSpc>
              <a:spcBef>
                <a:spcPts val="25"/>
              </a:spcBef>
              <a:tabLst>
                <a:tab pos="300355" algn="l"/>
                <a:tab pos="300990" algn="l"/>
              </a:tabLst>
            </a:pPr>
            <a:r>
              <a:rPr lang="fr-FR" dirty="0">
                <a:latin typeface="Segoe UI Symbol"/>
                <a:cs typeface="Segoe UI Symbol"/>
              </a:rPr>
              <a:t>               # </a:t>
            </a:r>
            <a:r>
              <a:rPr lang="fr-FR" spc="-5" dirty="0" err="1">
                <a:solidFill>
                  <a:srgbClr val="0070C0"/>
                </a:solidFill>
                <a:latin typeface="Segoe UI Symbol"/>
                <a:cs typeface="Segoe UI Symbol"/>
              </a:rPr>
              <a:t>userdel</a:t>
            </a:r>
            <a:r>
              <a:rPr lang="fr-FR" spc="-5" dirty="0">
                <a:solidFill>
                  <a:srgbClr val="0070C0"/>
                </a:solidFill>
                <a:latin typeface="Segoe UI Symbol"/>
                <a:cs typeface="Segoe UI Symbol"/>
              </a:rPr>
              <a:t> </a:t>
            </a:r>
            <a:r>
              <a:rPr lang="fr-FR" dirty="0">
                <a:solidFill>
                  <a:srgbClr val="0070C0"/>
                </a:solidFill>
                <a:latin typeface="Segoe UI Symbol"/>
                <a:cs typeface="Segoe UI Symbol"/>
              </a:rPr>
              <a:t>-r </a:t>
            </a:r>
            <a:r>
              <a:rPr lang="fr-FR" dirty="0" err="1">
                <a:solidFill>
                  <a:srgbClr val="0070C0"/>
                </a:solidFill>
                <a:latin typeface="Segoe UI Symbol"/>
                <a:cs typeface="Segoe UI Symbol"/>
              </a:rPr>
              <a:t>hamid</a:t>
            </a:r>
            <a:endParaRPr lang="fr-FR" dirty="0">
              <a:solidFill>
                <a:srgbClr val="0070C0"/>
              </a:solidFill>
              <a:latin typeface="Segoe UI Symbol"/>
              <a:cs typeface="Segoe UI Symbol"/>
            </a:endParaRPr>
          </a:p>
        </p:txBody>
      </p:sp>
    </p:spTree>
    <p:extLst>
      <p:ext uri="{BB962C8B-B14F-4D97-AF65-F5344CB8AC3E}">
        <p14:creationId xmlns:p14="http://schemas.microsoft.com/office/powerpoint/2010/main" val="182266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Le profil de l’utilisateur</a:t>
            </a:r>
          </a:p>
        </p:txBody>
      </p:sp>
      <p:sp>
        <p:nvSpPr>
          <p:cNvPr id="3" name="Espace réservé du contenu 2"/>
          <p:cNvSpPr>
            <a:spLocks noGrp="1"/>
          </p:cNvSpPr>
          <p:nvPr>
            <p:ph idx="1"/>
          </p:nvPr>
        </p:nvSpPr>
        <p:spPr>
          <a:xfrm>
            <a:off x="498474" y="1749778"/>
            <a:ext cx="7556313" cy="4144963"/>
          </a:xfrm>
        </p:spPr>
        <p:txBody>
          <a:bodyPr>
            <a:noAutofit/>
          </a:bodyPr>
          <a:lstStyle/>
          <a:p>
            <a:pPr algn="just">
              <a:lnSpc>
                <a:spcPct val="150000"/>
              </a:lnSpc>
              <a:spcBef>
                <a:spcPts val="0"/>
              </a:spcBef>
            </a:pPr>
            <a:r>
              <a:rPr lang="fr-FR" sz="2400" dirty="0">
                <a:solidFill>
                  <a:schemeClr val="tx1"/>
                </a:solidFill>
                <a:latin typeface="Times New Roman" pitchFamily="18" charset="0"/>
                <a:cs typeface="Times New Roman" pitchFamily="18" charset="0"/>
              </a:rPr>
              <a:t> Lors de la création d’un utilisateur, des options et des paramètres sont  utilisés par défaut.</a:t>
            </a:r>
          </a:p>
          <a:p>
            <a:pPr algn="just">
              <a:lnSpc>
                <a:spcPct val="150000"/>
              </a:lnSpc>
              <a:spcBef>
                <a:spcPts val="0"/>
              </a:spcBef>
            </a:pPr>
            <a:r>
              <a:rPr lang="fr-FR" sz="2400" dirty="0">
                <a:solidFill>
                  <a:schemeClr val="tx1"/>
                </a:solidFill>
                <a:latin typeface="Times New Roman" pitchFamily="18" charset="0"/>
                <a:cs typeface="Times New Roman" pitchFamily="18" charset="0"/>
              </a:rPr>
              <a:t>Le fichier </a:t>
            </a:r>
            <a:r>
              <a:rPr lang="fr-FR" sz="2400" dirty="0">
                <a:solidFill>
                  <a:srgbClr val="0070C0"/>
                </a:solidFill>
                <a:latin typeface="Times New Roman" pitchFamily="18" charset="0"/>
                <a:cs typeface="Times New Roman" pitchFamily="18" charset="0"/>
              </a:rPr>
              <a:t>/</a:t>
            </a:r>
            <a:r>
              <a:rPr lang="fr-FR" sz="2400" dirty="0" err="1">
                <a:solidFill>
                  <a:srgbClr val="0070C0"/>
                </a:solidFill>
                <a:latin typeface="Times New Roman" pitchFamily="18" charset="0"/>
                <a:cs typeface="Times New Roman" pitchFamily="18" charset="0"/>
              </a:rPr>
              <a:t>etc</a:t>
            </a:r>
            <a:r>
              <a:rPr lang="fr-FR" sz="2400" dirty="0">
                <a:solidFill>
                  <a:srgbClr val="0070C0"/>
                </a:solidFill>
                <a:latin typeface="Times New Roman" pitchFamily="18" charset="0"/>
                <a:cs typeface="Times New Roman" pitchFamily="18" charset="0"/>
              </a:rPr>
              <a:t>/default/</a:t>
            </a:r>
            <a:r>
              <a:rPr lang="fr-FR" sz="2400" dirty="0" err="1">
                <a:solidFill>
                  <a:srgbClr val="0070C0"/>
                </a:solidFill>
                <a:latin typeface="Times New Roman" pitchFamily="18" charset="0"/>
                <a:cs typeface="Times New Roman" pitchFamily="18" charset="0"/>
              </a:rPr>
              <a:t>useradd</a:t>
            </a:r>
            <a:r>
              <a:rPr lang="fr-FR" sz="2400" dirty="0">
                <a:solidFill>
                  <a:srgbClr val="0070C0"/>
                </a:solidFill>
                <a:latin typeface="Times New Roman" pitchFamily="18" charset="0"/>
                <a:cs typeface="Times New Roman" pitchFamily="18" charset="0"/>
              </a:rPr>
              <a:t> </a:t>
            </a:r>
            <a:r>
              <a:rPr lang="fr-FR" sz="2400" dirty="0">
                <a:solidFill>
                  <a:schemeClr val="tx1"/>
                </a:solidFill>
                <a:latin typeface="Times New Roman" pitchFamily="18" charset="0"/>
                <a:cs typeface="Times New Roman" pitchFamily="18" charset="0"/>
              </a:rPr>
              <a:t>: contient les options de création par  défaut</a:t>
            </a:r>
          </a:p>
          <a:p>
            <a:pPr algn="just">
              <a:lnSpc>
                <a:spcPct val="150000"/>
              </a:lnSpc>
              <a:spcBef>
                <a:spcPts val="0"/>
              </a:spcBef>
            </a:pPr>
            <a:r>
              <a:rPr lang="fr-FR" sz="2400" dirty="0">
                <a:solidFill>
                  <a:schemeClr val="tx1"/>
                </a:solidFill>
                <a:latin typeface="Times New Roman" pitchFamily="18" charset="0"/>
                <a:cs typeface="Times New Roman" pitchFamily="18" charset="0"/>
              </a:rPr>
              <a:t>Le fichier </a:t>
            </a:r>
            <a:r>
              <a:rPr lang="fr-FR" sz="2400" dirty="0">
                <a:solidFill>
                  <a:srgbClr val="0070C0"/>
                </a:solidFill>
                <a:latin typeface="Times New Roman" pitchFamily="18" charset="0"/>
                <a:cs typeface="Times New Roman" pitchFamily="18" charset="0"/>
              </a:rPr>
              <a:t>/</a:t>
            </a:r>
            <a:r>
              <a:rPr lang="fr-FR" sz="2400" dirty="0" err="1">
                <a:solidFill>
                  <a:srgbClr val="0070C0"/>
                </a:solidFill>
                <a:latin typeface="Times New Roman" pitchFamily="18" charset="0"/>
                <a:cs typeface="Times New Roman" pitchFamily="18" charset="0"/>
              </a:rPr>
              <a:t>etc</a:t>
            </a:r>
            <a:r>
              <a:rPr lang="fr-FR" sz="2400" dirty="0">
                <a:solidFill>
                  <a:srgbClr val="0070C0"/>
                </a:solidFill>
                <a:latin typeface="Times New Roman" pitchFamily="18" charset="0"/>
                <a:cs typeface="Times New Roman" pitchFamily="18" charset="0"/>
              </a:rPr>
              <a:t>/</a:t>
            </a:r>
            <a:r>
              <a:rPr lang="fr-FR" sz="2400" dirty="0" err="1">
                <a:solidFill>
                  <a:srgbClr val="0070C0"/>
                </a:solidFill>
                <a:latin typeface="Times New Roman" pitchFamily="18" charset="0"/>
                <a:cs typeface="Times New Roman" pitchFamily="18" charset="0"/>
              </a:rPr>
              <a:t>login.defs</a:t>
            </a:r>
            <a:r>
              <a:rPr lang="fr-FR" sz="2400" dirty="0">
                <a:solidFill>
                  <a:srgbClr val="0070C0"/>
                </a:solidFill>
                <a:latin typeface="Times New Roman" pitchFamily="18" charset="0"/>
                <a:cs typeface="Times New Roman" pitchFamily="18" charset="0"/>
              </a:rPr>
              <a:t> </a:t>
            </a:r>
            <a:r>
              <a:rPr lang="fr-FR" sz="2400" dirty="0">
                <a:solidFill>
                  <a:schemeClr val="tx1"/>
                </a:solidFill>
                <a:latin typeface="Times New Roman" pitchFamily="18" charset="0"/>
                <a:cs typeface="Times New Roman" pitchFamily="18" charset="0"/>
              </a:rPr>
              <a:t>: contient des paramètres de création du  compte utilisateur</a:t>
            </a:r>
          </a:p>
          <a:p>
            <a:pPr algn="just">
              <a:lnSpc>
                <a:spcPct val="150000"/>
              </a:lnSpc>
              <a:spcBef>
                <a:spcPts val="0"/>
              </a:spcBef>
            </a:pPr>
            <a:r>
              <a:rPr lang="fr-FR" sz="2400" dirty="0">
                <a:solidFill>
                  <a:schemeClr val="tx1"/>
                </a:solidFill>
                <a:latin typeface="Times New Roman" pitchFamily="18" charset="0"/>
                <a:cs typeface="Times New Roman" pitchFamily="18" charset="0"/>
              </a:rPr>
              <a:t>Le répertoire </a:t>
            </a:r>
            <a:r>
              <a:rPr lang="fr-FR" sz="2400" dirty="0">
                <a:solidFill>
                  <a:srgbClr val="0070C0"/>
                </a:solidFill>
                <a:latin typeface="Times New Roman" pitchFamily="18" charset="0"/>
                <a:cs typeface="Times New Roman" pitchFamily="18" charset="0"/>
              </a:rPr>
              <a:t>/</a:t>
            </a:r>
            <a:r>
              <a:rPr lang="fr-FR" sz="2400" dirty="0" err="1">
                <a:solidFill>
                  <a:srgbClr val="0070C0"/>
                </a:solidFill>
                <a:latin typeface="Times New Roman" pitchFamily="18" charset="0"/>
                <a:cs typeface="Times New Roman" pitchFamily="18" charset="0"/>
              </a:rPr>
              <a:t>etc</a:t>
            </a:r>
            <a:r>
              <a:rPr lang="fr-FR" sz="2400" dirty="0">
                <a:solidFill>
                  <a:srgbClr val="0070C0"/>
                </a:solidFill>
                <a:latin typeface="Times New Roman" pitchFamily="18" charset="0"/>
                <a:cs typeface="Times New Roman" pitchFamily="18" charset="0"/>
              </a:rPr>
              <a:t>/</a:t>
            </a:r>
            <a:r>
              <a:rPr lang="fr-FR" sz="2400" dirty="0" err="1">
                <a:solidFill>
                  <a:srgbClr val="0070C0"/>
                </a:solidFill>
                <a:latin typeface="Times New Roman" pitchFamily="18" charset="0"/>
                <a:cs typeface="Times New Roman" pitchFamily="18" charset="0"/>
              </a:rPr>
              <a:t>skel</a:t>
            </a:r>
            <a:r>
              <a:rPr lang="fr-FR" sz="2400" dirty="0">
                <a:solidFill>
                  <a:srgbClr val="0070C0"/>
                </a:solidFill>
                <a:latin typeface="Times New Roman" pitchFamily="18" charset="0"/>
                <a:cs typeface="Times New Roman" pitchFamily="18" charset="0"/>
              </a:rPr>
              <a:t> </a:t>
            </a:r>
            <a:r>
              <a:rPr lang="fr-FR" sz="2400" dirty="0">
                <a:solidFill>
                  <a:schemeClr val="tx1"/>
                </a:solidFill>
                <a:latin typeface="Times New Roman" pitchFamily="18" charset="0"/>
                <a:cs typeface="Times New Roman" pitchFamily="18" charset="0"/>
              </a:rPr>
              <a:t>: modèle de création des répertoires personnels</a:t>
            </a: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98475" y="1268474"/>
            <a:ext cx="7350126" cy="2877857"/>
          </a:xfrm>
        </p:spPr>
        <p:txBody>
          <a:bodyPr>
            <a:normAutofit fontScale="92500" lnSpcReduction="20000"/>
          </a:bodyPr>
          <a:lstStyle/>
          <a:p>
            <a:r>
              <a:rPr lang="fr-FR" sz="2400" dirty="0">
                <a:solidFill>
                  <a:schemeClr val="tx1"/>
                </a:solidFill>
                <a:latin typeface="Times New Roman" pitchFamily="18" charset="0"/>
                <a:cs typeface="Times New Roman" pitchFamily="18" charset="0"/>
              </a:rPr>
              <a:t>Un groupe est identifié par un GID</a:t>
            </a:r>
          </a:p>
          <a:p>
            <a:r>
              <a:rPr lang="fr-FR" sz="2400" dirty="0">
                <a:solidFill>
                  <a:schemeClr val="tx1"/>
                </a:solidFill>
                <a:latin typeface="Times New Roman" pitchFamily="18" charset="0"/>
                <a:cs typeface="Times New Roman" pitchFamily="18" charset="0"/>
              </a:rPr>
              <a:t>GID = Groupe Identifiant</a:t>
            </a:r>
          </a:p>
          <a:p>
            <a:r>
              <a:rPr lang="fr-FR" sz="2400" dirty="0">
                <a:solidFill>
                  <a:schemeClr val="tx1"/>
                </a:solidFill>
                <a:latin typeface="Times New Roman" pitchFamily="18" charset="0"/>
                <a:cs typeface="Times New Roman" pitchFamily="18" charset="0"/>
              </a:rPr>
              <a:t>Les groupes sont stockés dans le fichier </a:t>
            </a:r>
            <a:r>
              <a:rPr lang="fr-FR" sz="2400" dirty="0">
                <a:solidFill>
                  <a:srgbClr val="0070C0"/>
                </a:solidFill>
                <a:latin typeface="Times New Roman" pitchFamily="18" charset="0"/>
                <a:cs typeface="Times New Roman" pitchFamily="18" charset="0"/>
              </a:rPr>
              <a:t>/</a:t>
            </a:r>
            <a:r>
              <a:rPr lang="fr-FR" sz="2400" dirty="0" err="1">
                <a:solidFill>
                  <a:srgbClr val="0070C0"/>
                </a:solidFill>
                <a:latin typeface="Times New Roman" pitchFamily="18" charset="0"/>
                <a:cs typeface="Times New Roman" pitchFamily="18" charset="0"/>
              </a:rPr>
              <a:t>etc</a:t>
            </a:r>
            <a:r>
              <a:rPr lang="fr-FR" sz="2400" dirty="0">
                <a:solidFill>
                  <a:srgbClr val="0070C0"/>
                </a:solidFill>
                <a:latin typeface="Times New Roman" pitchFamily="18" charset="0"/>
                <a:cs typeface="Times New Roman" pitchFamily="18" charset="0"/>
              </a:rPr>
              <a:t>/group</a:t>
            </a:r>
          </a:p>
          <a:p>
            <a:r>
              <a:rPr lang="fr-FR" sz="2400" dirty="0">
                <a:solidFill>
                  <a:schemeClr val="tx1"/>
                </a:solidFill>
                <a:latin typeface="Times New Roman" pitchFamily="18" charset="0"/>
                <a:cs typeface="Times New Roman" pitchFamily="18" charset="0"/>
              </a:rPr>
              <a:t>Les commandes </a:t>
            </a:r>
            <a:r>
              <a:rPr lang="fr-FR" sz="2400" dirty="0" err="1">
                <a:solidFill>
                  <a:srgbClr val="0070C0"/>
                </a:solidFill>
                <a:latin typeface="Times New Roman" pitchFamily="18" charset="0"/>
                <a:cs typeface="Times New Roman" pitchFamily="18" charset="0"/>
              </a:rPr>
              <a:t>groupadd</a:t>
            </a:r>
            <a:r>
              <a:rPr lang="fr-FR" sz="2400" dirty="0">
                <a:solidFill>
                  <a:schemeClr val="tx1"/>
                </a:solidFill>
                <a:latin typeface="Times New Roman" pitchFamily="18" charset="0"/>
                <a:cs typeface="Times New Roman" pitchFamily="18" charset="0"/>
              </a:rPr>
              <a:t>, </a:t>
            </a:r>
            <a:r>
              <a:rPr lang="fr-FR" sz="2400" dirty="0" err="1">
                <a:solidFill>
                  <a:srgbClr val="0070C0"/>
                </a:solidFill>
                <a:latin typeface="Times New Roman" pitchFamily="18" charset="0"/>
                <a:cs typeface="Times New Roman" pitchFamily="18" charset="0"/>
              </a:rPr>
              <a:t>groupdel</a:t>
            </a:r>
            <a:r>
              <a:rPr lang="fr-FR" sz="2400" dirty="0">
                <a:solidFill>
                  <a:schemeClr val="tx1"/>
                </a:solidFill>
                <a:latin typeface="Times New Roman" pitchFamily="18" charset="0"/>
                <a:cs typeface="Times New Roman" pitchFamily="18" charset="0"/>
              </a:rPr>
              <a:t>, </a:t>
            </a:r>
            <a:r>
              <a:rPr lang="fr-FR" sz="2400" dirty="0">
                <a:solidFill>
                  <a:srgbClr val="0070C0"/>
                </a:solidFill>
                <a:latin typeface="Times New Roman" pitchFamily="18" charset="0"/>
                <a:cs typeface="Times New Roman" pitchFamily="18" charset="0"/>
              </a:rPr>
              <a:t>groups</a:t>
            </a:r>
            <a:r>
              <a:rPr lang="fr-FR" sz="2400" dirty="0">
                <a:solidFill>
                  <a:schemeClr val="tx1"/>
                </a:solidFill>
                <a:latin typeface="Times New Roman" pitchFamily="18" charset="0"/>
                <a:cs typeface="Times New Roman" pitchFamily="18" charset="0"/>
              </a:rPr>
              <a:t> permettent de manipuler  les groupes</a:t>
            </a:r>
          </a:p>
          <a:p>
            <a:pPr>
              <a:buNone/>
            </a:pPr>
            <a:r>
              <a:rPr lang="fr-FR" sz="2400" dirty="0">
                <a:solidFill>
                  <a:schemeClr val="tx1"/>
                </a:solidFill>
                <a:latin typeface="Times New Roman" pitchFamily="18" charset="0"/>
                <a:cs typeface="Times New Roman" pitchFamily="18" charset="0"/>
              </a:rPr>
              <a:t>  </a:t>
            </a: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16</a:t>
            </a:fld>
            <a:endParaRPr lang="en-US"/>
          </a:p>
        </p:txBody>
      </p:sp>
      <p:sp>
        <p:nvSpPr>
          <p:cNvPr id="6" name="ZoneTexte 5"/>
          <p:cNvSpPr txBox="1"/>
          <p:nvPr/>
        </p:nvSpPr>
        <p:spPr>
          <a:xfrm>
            <a:off x="498474" y="242234"/>
            <a:ext cx="3488266" cy="646331"/>
          </a:xfrm>
          <a:prstGeom prst="rect">
            <a:avLst/>
          </a:prstGeom>
          <a:noFill/>
        </p:spPr>
        <p:txBody>
          <a:bodyPr wrap="square" rtlCol="0">
            <a:spAutoFit/>
          </a:bodyPr>
          <a:lstStyle/>
          <a:p>
            <a:r>
              <a:rPr lang="fr-FR" sz="3600" dirty="0">
                <a:solidFill>
                  <a:schemeClr val="accent1"/>
                </a:solidFill>
                <a:latin typeface="+mj-lt"/>
                <a:ea typeface="+mj-ea"/>
                <a:cs typeface="+mj-cs"/>
              </a:rPr>
              <a:t>Les groupes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Les groupes</a:t>
            </a:r>
          </a:p>
        </p:txBody>
      </p:sp>
      <p:sp>
        <p:nvSpPr>
          <p:cNvPr id="3" name="Espace réservé du contenu 2"/>
          <p:cNvSpPr>
            <a:spLocks noGrp="1"/>
          </p:cNvSpPr>
          <p:nvPr>
            <p:ph idx="1"/>
          </p:nvPr>
        </p:nvSpPr>
        <p:spPr>
          <a:xfrm>
            <a:off x="201706" y="1219200"/>
            <a:ext cx="7853081" cy="4906963"/>
          </a:xfrm>
        </p:spPr>
        <p:txBody>
          <a:bodyPr>
            <a:normAutofit fontScale="92500" lnSpcReduction="20000"/>
          </a:bodyPr>
          <a:lstStyle/>
          <a:p>
            <a:pPr algn="just">
              <a:lnSpc>
                <a:spcPct val="150000"/>
              </a:lnSpc>
              <a:spcBef>
                <a:spcPts val="0"/>
              </a:spcBef>
            </a:pPr>
            <a:r>
              <a:rPr lang="fr-FR" sz="2400" dirty="0">
                <a:solidFill>
                  <a:schemeClr val="tx1"/>
                </a:solidFill>
                <a:latin typeface="Times New Roman" pitchFamily="18" charset="0"/>
                <a:cs typeface="Times New Roman" pitchFamily="18" charset="0"/>
              </a:rPr>
              <a:t>Les groupes sont stockés dans le fichier </a:t>
            </a:r>
            <a:r>
              <a:rPr lang="fr-FR" sz="2400" dirty="0">
                <a:solidFill>
                  <a:srgbClr val="0070C0"/>
                </a:solidFill>
                <a:latin typeface="Times New Roman" pitchFamily="18" charset="0"/>
                <a:cs typeface="Times New Roman" pitchFamily="18" charset="0"/>
              </a:rPr>
              <a:t>/</a:t>
            </a:r>
            <a:r>
              <a:rPr lang="fr-FR" sz="2400" dirty="0" err="1">
                <a:solidFill>
                  <a:srgbClr val="0070C0"/>
                </a:solidFill>
                <a:latin typeface="Times New Roman" pitchFamily="18" charset="0"/>
                <a:cs typeface="Times New Roman" pitchFamily="18" charset="0"/>
              </a:rPr>
              <a:t>etc</a:t>
            </a:r>
            <a:r>
              <a:rPr lang="fr-FR" sz="2400" dirty="0">
                <a:solidFill>
                  <a:srgbClr val="0070C0"/>
                </a:solidFill>
                <a:latin typeface="Times New Roman" pitchFamily="18" charset="0"/>
                <a:cs typeface="Times New Roman" pitchFamily="18" charset="0"/>
              </a:rPr>
              <a:t>/group</a:t>
            </a:r>
          </a:p>
          <a:p>
            <a:pPr marL="0" indent="0" algn="just">
              <a:lnSpc>
                <a:spcPct val="150000"/>
              </a:lnSpc>
              <a:spcBef>
                <a:spcPts val="0"/>
              </a:spcBef>
              <a:buNone/>
            </a:pPr>
            <a:r>
              <a:rPr lang="fr-FR" sz="2400" dirty="0">
                <a:solidFill>
                  <a:schemeClr val="tx1"/>
                </a:solidFill>
                <a:latin typeface="Times New Roman" pitchFamily="18" charset="0"/>
                <a:cs typeface="Times New Roman" pitchFamily="18" charset="0"/>
              </a:rPr>
              <a:t>       * Affichage du fichier </a:t>
            </a:r>
            <a:r>
              <a:rPr lang="fr-FR" sz="2400" dirty="0">
                <a:solidFill>
                  <a:srgbClr val="0070C0"/>
                </a:solidFill>
                <a:latin typeface="Times New Roman" pitchFamily="18" charset="0"/>
                <a:cs typeface="Times New Roman" pitchFamily="18" charset="0"/>
              </a:rPr>
              <a:t>/</a:t>
            </a:r>
            <a:r>
              <a:rPr lang="fr-FR" sz="2400" dirty="0" err="1">
                <a:solidFill>
                  <a:srgbClr val="0070C0"/>
                </a:solidFill>
                <a:latin typeface="Times New Roman" pitchFamily="18" charset="0"/>
                <a:cs typeface="Times New Roman" pitchFamily="18" charset="0"/>
              </a:rPr>
              <a:t>etc</a:t>
            </a:r>
            <a:r>
              <a:rPr lang="fr-FR" sz="2400" dirty="0">
                <a:solidFill>
                  <a:srgbClr val="0070C0"/>
                </a:solidFill>
                <a:latin typeface="Times New Roman" pitchFamily="18" charset="0"/>
                <a:cs typeface="Times New Roman" pitchFamily="18" charset="0"/>
              </a:rPr>
              <a:t>/group</a:t>
            </a:r>
          </a:p>
          <a:p>
            <a:pPr marL="0" indent="0" algn="just">
              <a:lnSpc>
                <a:spcPct val="150000"/>
              </a:lnSpc>
              <a:spcBef>
                <a:spcPts val="0"/>
              </a:spcBef>
              <a:buNone/>
            </a:pPr>
            <a:r>
              <a:rPr lang="fr-FR" sz="2400" dirty="0">
                <a:solidFill>
                  <a:schemeClr val="tx1"/>
                </a:solidFill>
                <a:latin typeface="Times New Roman" pitchFamily="18" charset="0"/>
                <a:cs typeface="Times New Roman" pitchFamily="18" charset="0"/>
              </a:rPr>
              <a:t>              #</a:t>
            </a:r>
            <a:r>
              <a:rPr lang="fr-FR" sz="2400" dirty="0">
                <a:solidFill>
                  <a:srgbClr val="0070C0"/>
                </a:solidFill>
                <a:latin typeface="Times New Roman" pitchFamily="18" charset="0"/>
                <a:cs typeface="Times New Roman" pitchFamily="18" charset="0"/>
              </a:rPr>
              <a:t>cat /</a:t>
            </a:r>
            <a:r>
              <a:rPr lang="fr-FR" sz="2400" dirty="0" err="1">
                <a:solidFill>
                  <a:srgbClr val="0070C0"/>
                </a:solidFill>
                <a:latin typeface="Times New Roman" pitchFamily="18" charset="0"/>
                <a:cs typeface="Times New Roman" pitchFamily="18" charset="0"/>
              </a:rPr>
              <a:t>etc</a:t>
            </a:r>
            <a:r>
              <a:rPr lang="fr-FR" sz="2400" dirty="0">
                <a:solidFill>
                  <a:srgbClr val="0070C0"/>
                </a:solidFill>
                <a:latin typeface="Times New Roman" pitchFamily="18" charset="0"/>
                <a:cs typeface="Times New Roman" pitchFamily="18" charset="0"/>
              </a:rPr>
              <a:t>/group  </a:t>
            </a:r>
          </a:p>
          <a:p>
            <a:pPr marL="0" indent="0" algn="just">
              <a:lnSpc>
                <a:spcPct val="150000"/>
              </a:lnSpc>
              <a:spcBef>
                <a:spcPts val="0"/>
              </a:spcBef>
              <a:buNone/>
            </a:pPr>
            <a:r>
              <a:rPr lang="fr-FR" sz="2400" dirty="0">
                <a:solidFill>
                  <a:schemeClr val="tx1"/>
                </a:solidFill>
                <a:latin typeface="Times New Roman" pitchFamily="18" charset="0"/>
                <a:cs typeface="Times New Roman" pitchFamily="18" charset="0"/>
              </a:rPr>
              <a:t>                root:x:0:</a:t>
            </a:r>
          </a:p>
          <a:p>
            <a:pPr marL="0" indent="0" algn="just">
              <a:lnSpc>
                <a:spcPct val="150000"/>
              </a:lnSpc>
              <a:spcBef>
                <a:spcPts val="0"/>
              </a:spcBef>
              <a:buNone/>
            </a:pPr>
            <a:r>
              <a:rPr lang="fr-FR" sz="2400" dirty="0">
                <a:solidFill>
                  <a:schemeClr val="tx1"/>
                </a:solidFill>
                <a:latin typeface="Times New Roman" pitchFamily="18" charset="0"/>
                <a:cs typeface="Times New Roman" pitchFamily="18" charset="0"/>
              </a:rPr>
              <a:t>                net-admin:x:1001:ludo </a:t>
            </a:r>
          </a:p>
          <a:p>
            <a:pPr marL="0" indent="0" algn="just">
              <a:lnSpc>
                <a:spcPct val="150000"/>
              </a:lnSpc>
              <a:spcBef>
                <a:spcPts val="0"/>
              </a:spcBef>
              <a:buNone/>
            </a:pPr>
            <a:r>
              <a:rPr lang="fr-FR" sz="2400" dirty="0">
                <a:solidFill>
                  <a:schemeClr val="tx1"/>
                </a:solidFill>
                <a:latin typeface="Times New Roman" pitchFamily="18" charset="0"/>
                <a:cs typeface="Times New Roman" pitchFamily="18" charset="0"/>
              </a:rPr>
              <a:t>                sys-admin:x:1002:hamid</a:t>
            </a:r>
          </a:p>
          <a:p>
            <a:pPr marL="0" indent="0" algn="just">
              <a:lnSpc>
                <a:spcPct val="150000"/>
              </a:lnSpc>
              <a:spcBef>
                <a:spcPts val="0"/>
              </a:spcBef>
              <a:buNone/>
            </a:pPr>
            <a:endParaRPr lang="fr-FR" sz="2400" dirty="0">
              <a:solidFill>
                <a:schemeClr val="tx1"/>
              </a:solidFill>
              <a:latin typeface="Times New Roman" pitchFamily="18" charset="0"/>
              <a:cs typeface="Times New Roman" pitchFamily="18" charset="0"/>
            </a:endParaRPr>
          </a:p>
          <a:p>
            <a:pPr algn="just">
              <a:lnSpc>
                <a:spcPct val="150000"/>
              </a:lnSpc>
              <a:spcBef>
                <a:spcPts val="0"/>
              </a:spcBef>
            </a:pPr>
            <a:r>
              <a:rPr lang="fr-FR" sz="2400" dirty="0">
                <a:solidFill>
                  <a:schemeClr val="tx1"/>
                </a:solidFill>
                <a:latin typeface="Times New Roman" pitchFamily="18" charset="0"/>
                <a:cs typeface="Times New Roman" pitchFamily="18" charset="0"/>
              </a:rPr>
              <a:t>On trouve plusieurs champs séparés par les deux points :</a:t>
            </a:r>
          </a:p>
          <a:p>
            <a:pPr marL="0" indent="0" algn="just">
              <a:lnSpc>
                <a:spcPct val="150000"/>
              </a:lnSpc>
              <a:spcBef>
                <a:spcPts val="0"/>
              </a:spcBef>
              <a:buNone/>
            </a:pPr>
            <a:r>
              <a:rPr lang="fr-FR" sz="2400" dirty="0">
                <a:solidFill>
                  <a:schemeClr val="tx1"/>
                </a:solidFill>
                <a:latin typeface="Times New Roman" pitchFamily="18" charset="0"/>
                <a:cs typeface="Times New Roman" pitchFamily="18" charset="0"/>
              </a:rPr>
              <a:t>         * Nom du groupe</a:t>
            </a:r>
          </a:p>
          <a:p>
            <a:pPr marL="0" indent="0" algn="just">
              <a:lnSpc>
                <a:spcPct val="150000"/>
              </a:lnSpc>
              <a:spcBef>
                <a:spcPts val="0"/>
              </a:spcBef>
              <a:buNone/>
            </a:pPr>
            <a:r>
              <a:rPr lang="fr-FR" sz="2400" dirty="0">
                <a:solidFill>
                  <a:schemeClr val="tx1"/>
                </a:solidFill>
                <a:latin typeface="Times New Roman" pitchFamily="18" charset="0"/>
                <a:cs typeface="Times New Roman" pitchFamily="18" charset="0"/>
              </a:rPr>
              <a:t>         * GID</a:t>
            </a:r>
          </a:p>
          <a:p>
            <a:pPr marL="0" indent="0" algn="just">
              <a:lnSpc>
                <a:spcPct val="150000"/>
              </a:lnSpc>
              <a:spcBef>
                <a:spcPts val="0"/>
              </a:spcBef>
              <a:buNone/>
            </a:pPr>
            <a:r>
              <a:rPr lang="fr-FR" sz="2400" dirty="0">
                <a:solidFill>
                  <a:schemeClr val="tx1"/>
                </a:solidFill>
                <a:latin typeface="Times New Roman" pitchFamily="18" charset="0"/>
                <a:cs typeface="Times New Roman" pitchFamily="18" charset="0"/>
              </a:rPr>
              <a:t>         * Utilisateurs du groupe</a:t>
            </a:r>
            <a:endParaRPr lang="fr-FR" sz="2400" dirty="0">
              <a:solidFill>
                <a:srgbClr val="00B0F0"/>
              </a:solidFill>
              <a:latin typeface="Times New Roman" pitchFamily="18" charset="0"/>
              <a:cs typeface="Times New Roman" pitchFamily="18" charset="0"/>
            </a:endParaRPr>
          </a:p>
          <a:p>
            <a:pPr algn="ctr">
              <a:lnSpc>
                <a:spcPct val="150000"/>
              </a:lnSpc>
              <a:spcBef>
                <a:spcPts val="0"/>
              </a:spcBef>
              <a:buNone/>
            </a:pPr>
            <a:endParaRPr lang="fr-FR" sz="2400" dirty="0">
              <a:solidFill>
                <a:srgbClr val="00B0F0"/>
              </a:solidFill>
              <a:latin typeface="Times New Roman" pitchFamily="18" charset="0"/>
              <a:cs typeface="Times New Roman" pitchFamily="18" charset="0"/>
            </a:endParaRP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Lister les utilisateurs d’un groupe</a:t>
            </a:r>
          </a:p>
        </p:txBody>
      </p:sp>
      <p:sp>
        <p:nvSpPr>
          <p:cNvPr id="3" name="Espace réservé du contenu 2"/>
          <p:cNvSpPr>
            <a:spLocks noGrp="1"/>
          </p:cNvSpPr>
          <p:nvPr>
            <p:ph idx="1"/>
          </p:nvPr>
        </p:nvSpPr>
        <p:spPr>
          <a:xfrm>
            <a:off x="201706" y="1219201"/>
            <a:ext cx="7853081" cy="3257550"/>
          </a:xfrm>
        </p:spPr>
        <p:txBody>
          <a:bodyPr>
            <a:normAutofit/>
          </a:bodyPr>
          <a:lstStyle/>
          <a:p>
            <a:pPr algn="just">
              <a:lnSpc>
                <a:spcPct val="150000"/>
              </a:lnSpc>
              <a:spcBef>
                <a:spcPts val="0"/>
              </a:spcBef>
            </a:pPr>
            <a:r>
              <a:rPr lang="fr-FR" sz="2400" dirty="0">
                <a:solidFill>
                  <a:schemeClr val="tx1"/>
                </a:solidFill>
                <a:latin typeface="Times New Roman" pitchFamily="18" charset="0"/>
                <a:cs typeface="Times New Roman" pitchFamily="18" charset="0"/>
              </a:rPr>
              <a:t>La commande </a:t>
            </a:r>
            <a:r>
              <a:rPr lang="fr-FR" sz="2400" dirty="0">
                <a:solidFill>
                  <a:srgbClr val="0070C0"/>
                </a:solidFill>
                <a:latin typeface="Times New Roman" pitchFamily="18" charset="0"/>
                <a:cs typeface="Times New Roman" pitchFamily="18" charset="0"/>
              </a:rPr>
              <a:t>groups</a:t>
            </a:r>
            <a:r>
              <a:rPr lang="fr-FR" sz="2400" dirty="0">
                <a:solidFill>
                  <a:schemeClr val="tx1"/>
                </a:solidFill>
                <a:latin typeface="Times New Roman" pitchFamily="18" charset="0"/>
                <a:cs typeface="Times New Roman" pitchFamily="18" charset="0"/>
              </a:rPr>
              <a:t> permet de lister les utilisateurs d’un groupe :</a:t>
            </a:r>
          </a:p>
          <a:p>
            <a:pPr marL="0" indent="0" algn="just">
              <a:lnSpc>
                <a:spcPct val="150000"/>
              </a:lnSpc>
              <a:spcBef>
                <a:spcPts val="0"/>
              </a:spcBef>
              <a:buNone/>
            </a:pPr>
            <a:r>
              <a:rPr lang="fr-FR" sz="2400" dirty="0">
                <a:solidFill>
                  <a:schemeClr val="tx1"/>
                </a:solidFill>
                <a:latin typeface="Times New Roman" pitchFamily="18" charset="0"/>
                <a:cs typeface="Times New Roman" pitchFamily="18" charset="0"/>
              </a:rPr>
              <a:t>           # </a:t>
            </a:r>
            <a:r>
              <a:rPr lang="fr-FR" sz="2400" dirty="0">
                <a:solidFill>
                  <a:srgbClr val="0070C0"/>
                </a:solidFill>
                <a:latin typeface="Times New Roman" pitchFamily="18" charset="0"/>
                <a:cs typeface="Times New Roman" pitchFamily="18" charset="0"/>
              </a:rPr>
              <a:t>groups </a:t>
            </a:r>
            <a:r>
              <a:rPr lang="fr-FR" sz="2400" dirty="0" err="1">
                <a:solidFill>
                  <a:srgbClr val="0070C0"/>
                </a:solidFill>
                <a:latin typeface="Times New Roman" pitchFamily="18" charset="0"/>
                <a:cs typeface="Times New Roman" pitchFamily="18" charset="0"/>
              </a:rPr>
              <a:t>ludo</a:t>
            </a:r>
            <a:r>
              <a:rPr lang="fr-FR" sz="2400" dirty="0">
                <a:solidFill>
                  <a:srgbClr val="0070C0"/>
                </a:solidFill>
                <a:latin typeface="Times New Roman" pitchFamily="18" charset="0"/>
                <a:cs typeface="Times New Roman" pitchFamily="18" charset="0"/>
              </a:rPr>
              <a:t> </a:t>
            </a:r>
          </a:p>
          <a:p>
            <a:pPr marL="0" indent="0" algn="just">
              <a:lnSpc>
                <a:spcPct val="150000"/>
              </a:lnSpc>
              <a:spcBef>
                <a:spcPts val="0"/>
              </a:spcBef>
              <a:buNone/>
            </a:pPr>
            <a:r>
              <a:rPr lang="fr-FR" sz="2400" dirty="0">
                <a:solidFill>
                  <a:schemeClr val="tx1"/>
                </a:solidFill>
                <a:latin typeface="Times New Roman" pitchFamily="18" charset="0"/>
                <a:cs typeface="Times New Roman" pitchFamily="18" charset="0"/>
              </a:rPr>
              <a:t>                  groups </a:t>
            </a:r>
            <a:r>
              <a:rPr lang="fr-FR" sz="2400" dirty="0" err="1">
                <a:solidFill>
                  <a:schemeClr val="tx1"/>
                </a:solidFill>
                <a:latin typeface="Times New Roman" pitchFamily="18" charset="0"/>
                <a:cs typeface="Times New Roman" pitchFamily="18" charset="0"/>
              </a:rPr>
              <a:t>ludo</a:t>
            </a:r>
            <a:r>
              <a:rPr lang="fr-FR" sz="2400" dirty="0">
                <a:solidFill>
                  <a:schemeClr val="tx1"/>
                </a:solidFill>
                <a:latin typeface="Times New Roman" pitchFamily="18" charset="0"/>
                <a:cs typeface="Times New Roman" pitchFamily="18" charset="0"/>
              </a:rPr>
              <a:t> </a:t>
            </a:r>
          </a:p>
          <a:p>
            <a:pPr marL="0" indent="0" algn="just">
              <a:lnSpc>
                <a:spcPct val="150000"/>
              </a:lnSpc>
              <a:spcBef>
                <a:spcPts val="0"/>
              </a:spcBef>
              <a:buNone/>
            </a:pPr>
            <a:r>
              <a:rPr lang="fr-FR" sz="2400" dirty="0">
                <a:solidFill>
                  <a:schemeClr val="tx1"/>
                </a:solidFill>
                <a:latin typeface="Times New Roman" pitchFamily="18" charset="0"/>
                <a:cs typeface="Times New Roman" pitchFamily="18" charset="0"/>
              </a:rPr>
              <a:t>                  </a:t>
            </a:r>
            <a:r>
              <a:rPr lang="fr-FR" sz="2400" dirty="0" err="1">
                <a:solidFill>
                  <a:schemeClr val="tx1"/>
                </a:solidFill>
                <a:latin typeface="Times New Roman" pitchFamily="18" charset="0"/>
                <a:cs typeface="Times New Roman" pitchFamily="18" charset="0"/>
              </a:rPr>
              <a:t>ludo</a:t>
            </a:r>
            <a:r>
              <a:rPr lang="fr-FR" sz="2400" dirty="0">
                <a:solidFill>
                  <a:schemeClr val="tx1"/>
                </a:solidFill>
                <a:latin typeface="Times New Roman" pitchFamily="18" charset="0"/>
                <a:cs typeface="Times New Roman" pitchFamily="18" charset="0"/>
              </a:rPr>
              <a:t> : </a:t>
            </a:r>
            <a:r>
              <a:rPr lang="fr-FR" sz="2400" dirty="0" err="1">
                <a:solidFill>
                  <a:schemeClr val="tx1"/>
                </a:solidFill>
                <a:latin typeface="Times New Roman" pitchFamily="18" charset="0"/>
                <a:cs typeface="Times New Roman" pitchFamily="18" charset="0"/>
              </a:rPr>
              <a:t>ludo</a:t>
            </a:r>
            <a:r>
              <a:rPr lang="fr-FR" sz="2400" dirty="0">
                <a:solidFill>
                  <a:schemeClr val="tx1"/>
                </a:solidFill>
                <a:latin typeface="Times New Roman" pitchFamily="18" charset="0"/>
                <a:cs typeface="Times New Roman" pitchFamily="18" charset="0"/>
              </a:rPr>
              <a:t> net-admin</a:t>
            </a:r>
          </a:p>
          <a:p>
            <a:pPr algn="ctr">
              <a:lnSpc>
                <a:spcPct val="150000"/>
              </a:lnSpc>
              <a:spcBef>
                <a:spcPts val="0"/>
              </a:spcBef>
              <a:buNone/>
            </a:pPr>
            <a:endParaRPr lang="fr-FR" sz="2400" dirty="0">
              <a:solidFill>
                <a:srgbClr val="00B0F0"/>
              </a:solidFill>
              <a:latin typeface="Times New Roman" pitchFamily="18" charset="0"/>
              <a:cs typeface="Times New Roman" pitchFamily="18" charset="0"/>
            </a:endParaRP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18</a:t>
            </a:fld>
            <a:endParaRPr lang="en-US"/>
          </a:p>
        </p:txBody>
      </p:sp>
    </p:spTree>
    <p:extLst>
      <p:ext uri="{BB962C8B-B14F-4D97-AF65-F5344CB8AC3E}">
        <p14:creationId xmlns:p14="http://schemas.microsoft.com/office/powerpoint/2010/main" val="2479776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139618"/>
            <a:ext cx="7556313" cy="1116106"/>
          </a:xfrm>
        </p:spPr>
        <p:txBody>
          <a:bodyPr/>
          <a:lstStyle/>
          <a:p>
            <a:r>
              <a:rPr lang="fr-FR" dirty="0"/>
              <a:t>Créer et supprimer des groupes</a:t>
            </a:r>
          </a:p>
        </p:txBody>
      </p:sp>
      <p:sp>
        <p:nvSpPr>
          <p:cNvPr id="3" name="Espace réservé du contenu 2"/>
          <p:cNvSpPr>
            <a:spLocks noGrp="1"/>
          </p:cNvSpPr>
          <p:nvPr>
            <p:ph idx="1"/>
          </p:nvPr>
        </p:nvSpPr>
        <p:spPr>
          <a:xfrm>
            <a:off x="498474" y="1625600"/>
            <a:ext cx="7556313" cy="4538717"/>
          </a:xfrm>
        </p:spPr>
        <p:txBody>
          <a:bodyPr>
            <a:normAutofit/>
          </a:bodyPr>
          <a:lstStyle/>
          <a:p>
            <a:pPr algn="just">
              <a:lnSpc>
                <a:spcPct val="160000"/>
              </a:lnSpc>
              <a:spcBef>
                <a:spcPts val="0"/>
              </a:spcBef>
            </a:pPr>
            <a:r>
              <a:rPr lang="fr-FR" sz="2600" dirty="0">
                <a:solidFill>
                  <a:schemeClr val="tx1"/>
                </a:solidFill>
                <a:latin typeface="Times New Roman" pitchFamily="18" charset="0"/>
                <a:cs typeface="Times New Roman" pitchFamily="18" charset="0"/>
              </a:rPr>
              <a:t> La commande </a:t>
            </a:r>
            <a:r>
              <a:rPr lang="fr-FR" sz="2600" dirty="0" err="1">
                <a:solidFill>
                  <a:srgbClr val="0070C0"/>
                </a:solidFill>
                <a:latin typeface="Times New Roman" pitchFamily="18" charset="0"/>
                <a:cs typeface="Times New Roman" pitchFamily="18" charset="0"/>
              </a:rPr>
              <a:t>groupadd</a:t>
            </a:r>
            <a:r>
              <a:rPr lang="fr-FR" sz="2600" dirty="0">
                <a:solidFill>
                  <a:srgbClr val="0070C0"/>
                </a:solidFill>
                <a:latin typeface="Times New Roman" pitchFamily="18" charset="0"/>
                <a:cs typeface="Times New Roman" pitchFamily="18" charset="0"/>
              </a:rPr>
              <a:t> </a:t>
            </a:r>
            <a:r>
              <a:rPr lang="fr-FR" sz="2600" dirty="0">
                <a:solidFill>
                  <a:schemeClr val="tx1"/>
                </a:solidFill>
                <a:latin typeface="Times New Roman" pitchFamily="18" charset="0"/>
                <a:cs typeface="Times New Roman" pitchFamily="18" charset="0"/>
              </a:rPr>
              <a:t>crée un groupe :</a:t>
            </a:r>
          </a:p>
          <a:p>
            <a:pPr marL="0" indent="0" algn="just">
              <a:lnSpc>
                <a:spcPct val="160000"/>
              </a:lnSpc>
              <a:spcBef>
                <a:spcPts val="0"/>
              </a:spcBef>
              <a:buNone/>
            </a:pPr>
            <a:r>
              <a:rPr lang="fr-FR" sz="2600" dirty="0">
                <a:solidFill>
                  <a:schemeClr val="tx1"/>
                </a:solidFill>
                <a:latin typeface="Times New Roman" pitchFamily="18" charset="0"/>
                <a:cs typeface="Times New Roman" pitchFamily="18" charset="0"/>
              </a:rPr>
              <a:t>          #</a:t>
            </a:r>
            <a:r>
              <a:rPr lang="fr-FR" sz="2600" dirty="0" err="1">
                <a:solidFill>
                  <a:srgbClr val="0070C0"/>
                </a:solidFill>
                <a:latin typeface="Times New Roman" pitchFamily="18" charset="0"/>
                <a:cs typeface="Times New Roman" pitchFamily="18" charset="0"/>
              </a:rPr>
              <a:t>groupadd</a:t>
            </a:r>
            <a:r>
              <a:rPr lang="fr-FR" sz="2600" dirty="0">
                <a:solidFill>
                  <a:srgbClr val="0070C0"/>
                </a:solidFill>
                <a:latin typeface="Times New Roman" pitchFamily="18" charset="0"/>
                <a:cs typeface="Times New Roman" pitchFamily="18" charset="0"/>
              </a:rPr>
              <a:t> </a:t>
            </a:r>
            <a:r>
              <a:rPr lang="fr-FR" sz="2600" dirty="0" err="1">
                <a:solidFill>
                  <a:srgbClr val="0070C0"/>
                </a:solidFill>
                <a:latin typeface="Times New Roman" pitchFamily="18" charset="0"/>
                <a:cs typeface="Times New Roman" pitchFamily="18" charset="0"/>
              </a:rPr>
              <a:t>db-admini</a:t>
            </a:r>
            <a:endParaRPr lang="fr-FR" sz="2600" dirty="0">
              <a:solidFill>
                <a:srgbClr val="0070C0"/>
              </a:solidFill>
              <a:latin typeface="Times New Roman" pitchFamily="18" charset="0"/>
              <a:cs typeface="Times New Roman" pitchFamily="18" charset="0"/>
            </a:endParaRPr>
          </a:p>
          <a:p>
            <a:pPr algn="just">
              <a:lnSpc>
                <a:spcPct val="160000"/>
              </a:lnSpc>
              <a:spcBef>
                <a:spcPts val="0"/>
              </a:spcBef>
            </a:pPr>
            <a:r>
              <a:rPr lang="fr-FR" sz="2600" dirty="0">
                <a:solidFill>
                  <a:schemeClr val="tx1"/>
                </a:solidFill>
                <a:latin typeface="Times New Roman" pitchFamily="18" charset="0"/>
                <a:cs typeface="Times New Roman" pitchFamily="18" charset="0"/>
              </a:rPr>
              <a:t>La commande </a:t>
            </a:r>
            <a:r>
              <a:rPr lang="fr-FR" sz="2600" dirty="0" err="1">
                <a:solidFill>
                  <a:srgbClr val="0070C0"/>
                </a:solidFill>
                <a:latin typeface="Times New Roman" pitchFamily="18" charset="0"/>
                <a:cs typeface="Times New Roman" pitchFamily="18" charset="0"/>
              </a:rPr>
              <a:t>groupdel</a:t>
            </a:r>
            <a:r>
              <a:rPr lang="fr-FR" sz="2600" dirty="0">
                <a:solidFill>
                  <a:schemeClr val="tx1"/>
                </a:solidFill>
                <a:latin typeface="Times New Roman" pitchFamily="18" charset="0"/>
                <a:cs typeface="Times New Roman" pitchFamily="18" charset="0"/>
              </a:rPr>
              <a:t> supprime un groupe:</a:t>
            </a:r>
          </a:p>
          <a:p>
            <a:pPr marL="0" indent="0" algn="just">
              <a:lnSpc>
                <a:spcPct val="160000"/>
              </a:lnSpc>
              <a:spcBef>
                <a:spcPts val="0"/>
              </a:spcBef>
              <a:buNone/>
            </a:pPr>
            <a:r>
              <a:rPr lang="fr-FR" sz="2600" dirty="0">
                <a:solidFill>
                  <a:schemeClr val="tx1"/>
                </a:solidFill>
                <a:latin typeface="Times New Roman" pitchFamily="18" charset="0"/>
                <a:cs typeface="Times New Roman" pitchFamily="18" charset="0"/>
              </a:rPr>
              <a:t>          #</a:t>
            </a:r>
            <a:r>
              <a:rPr lang="fr-FR" sz="2600" dirty="0" err="1">
                <a:solidFill>
                  <a:srgbClr val="0070C0"/>
                </a:solidFill>
                <a:latin typeface="Times New Roman" pitchFamily="18" charset="0"/>
                <a:cs typeface="Times New Roman" pitchFamily="18" charset="0"/>
              </a:rPr>
              <a:t>groupdel</a:t>
            </a:r>
            <a:r>
              <a:rPr lang="fr-FR" sz="2600" dirty="0">
                <a:solidFill>
                  <a:srgbClr val="0070C0"/>
                </a:solidFill>
                <a:latin typeface="Times New Roman" pitchFamily="18" charset="0"/>
                <a:cs typeface="Times New Roman" pitchFamily="18" charset="0"/>
              </a:rPr>
              <a:t> </a:t>
            </a:r>
            <a:r>
              <a:rPr lang="fr-FR" sz="2600" dirty="0" err="1">
                <a:solidFill>
                  <a:srgbClr val="0070C0"/>
                </a:solidFill>
                <a:latin typeface="Times New Roman" pitchFamily="18" charset="0"/>
                <a:cs typeface="Times New Roman" pitchFamily="18" charset="0"/>
              </a:rPr>
              <a:t>db-admini</a:t>
            </a:r>
            <a:endParaRPr lang="fr-FR" sz="2600" dirty="0">
              <a:solidFill>
                <a:srgbClr val="0070C0"/>
              </a:solidFill>
              <a:latin typeface="Times New Roman" pitchFamily="18" charset="0"/>
              <a:cs typeface="Times New Roman" pitchFamily="18" charset="0"/>
            </a:endParaRP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42234"/>
            <a:ext cx="7556313" cy="1116106"/>
          </a:xfrm>
        </p:spPr>
        <p:txBody>
          <a:bodyPr/>
          <a:lstStyle/>
          <a:p>
            <a:r>
              <a:rPr lang="en-US" dirty="0" err="1" smtClean="0"/>
              <a:t>Contenu</a:t>
            </a:r>
            <a:endParaRPr lang="en-US" dirty="0"/>
          </a:p>
        </p:txBody>
      </p:sp>
      <p:sp>
        <p:nvSpPr>
          <p:cNvPr id="5" name="Rectangle 3"/>
          <p:cNvSpPr txBox="1">
            <a:spLocks noChangeArrowheads="1"/>
          </p:cNvSpPr>
          <p:nvPr/>
        </p:nvSpPr>
        <p:spPr>
          <a:xfrm>
            <a:off x="387458" y="1358340"/>
            <a:ext cx="8303836" cy="5212941"/>
          </a:xfrm>
          <a:prstGeom prst="rect">
            <a:avLst/>
          </a:prstGeom>
        </p:spPr>
        <p:txBody>
          <a:bodyPr vert="horz" lIns="91440" tIns="45720" rIns="91440" bIns="45720" rtlCol="0">
            <a:no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a:lnSpc>
                <a:spcPct val="160000"/>
              </a:lnSpc>
              <a:defRPr/>
            </a:pPr>
            <a:r>
              <a:rPr lang="fr-FR" sz="2800" dirty="0">
                <a:solidFill>
                  <a:schemeClr val="tx1"/>
                </a:solidFill>
                <a:latin typeface="Times New Roman" pitchFamily="18" charset="0"/>
                <a:cs typeface="Times New Roman" pitchFamily="18" charset="0"/>
              </a:rPr>
              <a:t>Faire des opérations en tant que root</a:t>
            </a:r>
          </a:p>
          <a:p>
            <a:pPr>
              <a:lnSpc>
                <a:spcPct val="160000"/>
              </a:lnSpc>
              <a:defRPr/>
            </a:pPr>
            <a:r>
              <a:rPr lang="fr-FR" sz="2800" dirty="0">
                <a:solidFill>
                  <a:schemeClr val="tx1"/>
                </a:solidFill>
                <a:latin typeface="Times New Roman" pitchFamily="18" charset="0"/>
                <a:cs typeface="Times New Roman" pitchFamily="18" charset="0"/>
              </a:rPr>
              <a:t>Gestion des utilisateurs</a:t>
            </a:r>
          </a:p>
          <a:p>
            <a:pPr>
              <a:lnSpc>
                <a:spcPct val="160000"/>
              </a:lnSpc>
              <a:defRPr/>
            </a:pPr>
            <a:r>
              <a:rPr lang="fr-FR" sz="2800" dirty="0">
                <a:solidFill>
                  <a:schemeClr val="tx1"/>
                </a:solidFill>
                <a:latin typeface="Times New Roman" pitchFamily="18" charset="0"/>
                <a:cs typeface="Times New Roman" pitchFamily="18" charset="0"/>
              </a:rPr>
              <a:t>Gestion des groupes</a:t>
            </a:r>
          </a:p>
          <a:p>
            <a:pPr>
              <a:lnSpc>
                <a:spcPct val="160000"/>
              </a:lnSpc>
              <a:defRPr/>
            </a:pPr>
            <a:r>
              <a:rPr lang="fr-FR" sz="2800" dirty="0">
                <a:solidFill>
                  <a:schemeClr val="tx1"/>
                </a:solidFill>
                <a:latin typeface="Times New Roman" pitchFamily="18" charset="0"/>
                <a:cs typeface="Times New Roman" pitchFamily="18" charset="0"/>
              </a:rPr>
              <a:t>Gestion des mots de passe utilisateur</a:t>
            </a:r>
          </a:p>
          <a:p>
            <a:pPr>
              <a:lnSpc>
                <a:spcPct val="160000"/>
              </a:lnSpc>
              <a:buNone/>
              <a:defRPr/>
            </a:pPr>
            <a:endParaRPr lang="fr-FR" dirty="0"/>
          </a:p>
        </p:txBody>
      </p:sp>
      <p:sp>
        <p:nvSpPr>
          <p:cNvPr id="3" name="Slide Number Placeholder 2"/>
          <p:cNvSpPr>
            <a:spLocks noGrp="1"/>
          </p:cNvSpPr>
          <p:nvPr>
            <p:ph type="sldNum" sz="quarter" idx="12"/>
          </p:nvPr>
        </p:nvSpPr>
        <p:spPr/>
        <p:txBody>
          <a:bodyPr/>
          <a:lstStyle/>
          <a:p>
            <a:fld id="{162F1D00-BD13-4404-86B0-79703945A0A7}" type="slidenum">
              <a:rPr lang="en-US" smtClean="0"/>
              <a:pPr/>
              <a:t>2</a:t>
            </a:fld>
            <a:endParaRPr lang="en-US"/>
          </a:p>
        </p:txBody>
      </p:sp>
      <p:sp>
        <p:nvSpPr>
          <p:cNvPr id="7" name="Footer Placeholder 6"/>
          <p:cNvSpPr>
            <a:spLocks noGrp="1"/>
          </p:cNvSpPr>
          <p:nvPr>
            <p:ph type="ftr" sz="quarter" idx="11"/>
          </p:nvPr>
        </p:nvSpPr>
        <p:spPr/>
        <p:txBody>
          <a:bodyPr/>
          <a:lstStyle/>
          <a:p>
            <a:r>
              <a:rPr lang="en-US" dirty="0"/>
              <a:t>2019-2020</a:t>
            </a:r>
          </a:p>
        </p:txBody>
      </p:sp>
    </p:spTree>
    <p:extLst>
      <p:ext uri="{BB962C8B-B14F-4D97-AF65-F5344CB8AC3E}">
        <p14:creationId xmlns:p14="http://schemas.microsoft.com/office/powerpoint/2010/main" val="2345085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Gestion des mots de passe utilisateur</a:t>
            </a: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20</a:t>
            </a:fld>
            <a:endParaRPr lang="en-US"/>
          </a:p>
        </p:txBody>
      </p:sp>
      <p:sp>
        <p:nvSpPr>
          <p:cNvPr id="6" name="object 9"/>
          <p:cNvSpPr/>
          <p:nvPr/>
        </p:nvSpPr>
        <p:spPr>
          <a:xfrm>
            <a:off x="498474" y="2312894"/>
            <a:ext cx="7519415" cy="1439955"/>
          </a:xfrm>
          <a:prstGeom prst="rect">
            <a:avLst/>
          </a:prstGeom>
          <a:blipFill>
            <a:blip r:embed="rId2" cstate="print"/>
            <a:stretch>
              <a:fillRect/>
            </a:stretch>
          </a:blipFill>
        </p:spPr>
        <p:txBody>
          <a:bodyPr wrap="square" lIns="0" tIns="0" rIns="0" bIns="0" rtlCol="0"/>
          <a:lstStyle/>
          <a:p>
            <a:pPr marL="693420" lvl="1" indent="-287655">
              <a:lnSpc>
                <a:spcPct val="100000"/>
              </a:lnSpc>
              <a:spcBef>
                <a:spcPts val="1639"/>
              </a:spcBef>
              <a:buFont typeface="Arial"/>
              <a:buChar char="•"/>
              <a:tabLst>
                <a:tab pos="693420" algn="l"/>
                <a:tab pos="694055" algn="l"/>
              </a:tabLst>
            </a:pPr>
            <a:r>
              <a:rPr lang="fr-FR" sz="1400" dirty="0">
                <a:latin typeface="Segoe UI Symbol"/>
                <a:cs typeface="Segoe UI Symbol"/>
              </a:rPr>
              <a:t>Contenu </a:t>
            </a:r>
            <a:r>
              <a:rPr lang="fr-FR" sz="1400" spc="5" dirty="0">
                <a:latin typeface="Segoe UI Symbol"/>
                <a:cs typeface="Segoe UI Symbol"/>
              </a:rPr>
              <a:t>du </a:t>
            </a:r>
            <a:r>
              <a:rPr lang="fr-FR" sz="1400" dirty="0">
                <a:latin typeface="Segoe UI Symbol"/>
                <a:cs typeface="Segoe UI Symbol"/>
              </a:rPr>
              <a:t>fichier</a:t>
            </a:r>
            <a:r>
              <a:rPr lang="fr-FR" sz="1400" spc="-130" dirty="0">
                <a:latin typeface="Segoe UI Symbol"/>
                <a:cs typeface="Segoe UI Symbol"/>
              </a:rPr>
              <a:t> </a:t>
            </a:r>
            <a:r>
              <a:rPr lang="fr-FR" sz="1400" dirty="0">
                <a:latin typeface="Segoe UI Symbol"/>
                <a:cs typeface="Segoe UI Symbol"/>
              </a:rPr>
              <a:t>/</a:t>
            </a:r>
            <a:r>
              <a:rPr lang="fr-FR" sz="1400" dirty="0" err="1">
                <a:latin typeface="Segoe UI Symbol"/>
                <a:cs typeface="Segoe UI Symbol"/>
              </a:rPr>
              <a:t>etc</a:t>
            </a:r>
            <a:r>
              <a:rPr lang="fr-FR" sz="1400" dirty="0">
                <a:latin typeface="Segoe UI Symbol"/>
                <a:cs typeface="Segoe UI Symbol"/>
              </a:rPr>
              <a:t>/</a:t>
            </a:r>
            <a:r>
              <a:rPr lang="fr-FR" sz="1400" dirty="0" err="1">
                <a:latin typeface="Segoe UI Symbol"/>
                <a:cs typeface="Segoe UI Symbol"/>
              </a:rPr>
              <a:t>shadow</a:t>
            </a:r>
            <a:endParaRPr lang="fr-FR" sz="1400" dirty="0">
              <a:latin typeface="Segoe UI Symbol"/>
              <a:cs typeface="Segoe UI Symbol"/>
            </a:endParaRPr>
          </a:p>
          <a:p>
            <a:pPr>
              <a:lnSpc>
                <a:spcPct val="100000"/>
              </a:lnSpc>
              <a:spcBef>
                <a:spcPts val="45"/>
              </a:spcBef>
            </a:pPr>
            <a:endParaRPr lang="fr-FR" sz="1400" dirty="0">
              <a:latin typeface="Times New Roman"/>
              <a:cs typeface="Times New Roman"/>
            </a:endParaRPr>
          </a:p>
          <a:p>
            <a:pPr marL="1320165" marR="2021839">
              <a:lnSpc>
                <a:spcPct val="100699"/>
              </a:lnSpc>
              <a:spcBef>
                <a:spcPts val="5"/>
              </a:spcBef>
            </a:pPr>
            <a:r>
              <a:rPr lang="fr-FR" sz="1400" dirty="0">
                <a:latin typeface="Segoe UI Symbol"/>
                <a:cs typeface="Segoe UI Symbol"/>
              </a:rPr>
              <a:t>#cat /</a:t>
            </a:r>
            <a:r>
              <a:rPr lang="fr-FR" sz="1400" dirty="0" err="1">
                <a:latin typeface="Segoe UI Symbol"/>
                <a:cs typeface="Segoe UI Symbol"/>
              </a:rPr>
              <a:t>etc</a:t>
            </a:r>
            <a:r>
              <a:rPr lang="fr-FR" sz="1400" dirty="0">
                <a:latin typeface="Segoe UI Symbol"/>
                <a:cs typeface="Segoe UI Symbol"/>
              </a:rPr>
              <a:t>/</a:t>
            </a:r>
            <a:r>
              <a:rPr lang="fr-FR" sz="1400" dirty="0" err="1">
                <a:latin typeface="Segoe UI Symbol"/>
                <a:cs typeface="Segoe UI Symbol"/>
              </a:rPr>
              <a:t>shadow</a:t>
            </a:r>
            <a:r>
              <a:rPr lang="fr-FR" sz="1400" dirty="0">
                <a:latin typeface="Segoe UI Symbol"/>
                <a:cs typeface="Segoe UI Symbol"/>
              </a:rPr>
              <a:t>  </a:t>
            </a:r>
            <a:r>
              <a:rPr lang="fr-FR" sz="1400" spc="-5" dirty="0">
                <a:latin typeface="Segoe UI Symbol"/>
                <a:cs typeface="Segoe UI Symbol"/>
              </a:rPr>
              <a:t>root:$wLRWth.FdTUsCBfd2cLkBGCkZ.10:16685:0:99999:7: </a:t>
            </a:r>
            <a:r>
              <a:rPr lang="fr-FR" sz="1400" dirty="0">
                <a:latin typeface="Segoe UI Symbol"/>
                <a:cs typeface="Segoe UI Symbol"/>
              </a:rPr>
              <a:t>:</a:t>
            </a:r>
            <a:r>
              <a:rPr lang="fr-FR" sz="1400" spc="-60" dirty="0">
                <a:latin typeface="Segoe UI Symbol"/>
                <a:cs typeface="Segoe UI Symbol"/>
              </a:rPr>
              <a:t> </a:t>
            </a:r>
            <a:r>
              <a:rPr lang="fr-FR" sz="1400" dirty="0">
                <a:latin typeface="Segoe UI Symbol"/>
                <a:cs typeface="Segoe UI Symbol"/>
              </a:rPr>
              <a:t>:</a:t>
            </a:r>
          </a:p>
          <a:p>
            <a:pPr marL="1320165">
              <a:lnSpc>
                <a:spcPct val="100000"/>
              </a:lnSpc>
            </a:pPr>
            <a:r>
              <a:rPr lang="fr-FR" sz="1400" spc="-5" dirty="0" err="1">
                <a:latin typeface="Segoe UI Symbol"/>
                <a:cs typeface="Segoe UI Symbol"/>
              </a:rPr>
              <a:t>ludo</a:t>
            </a:r>
            <a:r>
              <a:rPr lang="fr-FR" sz="1400" spc="-5" dirty="0">
                <a:latin typeface="Segoe UI Symbol"/>
                <a:cs typeface="Segoe UI Symbol"/>
              </a:rPr>
              <a:t>:$6$v7Al1Vf6rbguXNiZ$X8Lh3zSSvjXJ:0:99999:7: </a:t>
            </a:r>
            <a:r>
              <a:rPr lang="fr-FR" sz="1400" dirty="0">
                <a:latin typeface="Segoe UI Symbol"/>
                <a:cs typeface="Segoe UI Symbol"/>
              </a:rPr>
              <a:t>:</a:t>
            </a:r>
            <a:r>
              <a:rPr lang="fr-FR" sz="1400" spc="-45" dirty="0">
                <a:latin typeface="Segoe UI Symbol"/>
                <a:cs typeface="Segoe UI Symbol"/>
              </a:rPr>
              <a:t> </a:t>
            </a:r>
            <a:r>
              <a:rPr lang="fr-FR" sz="1400" dirty="0">
                <a:latin typeface="Segoe UI Symbol"/>
                <a:cs typeface="Segoe UI Symbol"/>
              </a:rPr>
              <a:t>:</a:t>
            </a:r>
          </a:p>
        </p:txBody>
      </p:sp>
      <p:sp>
        <p:nvSpPr>
          <p:cNvPr id="8" name="object 5">
            <a:extLst>
              <a:ext uri="{FF2B5EF4-FFF2-40B4-BE49-F238E27FC236}">
                <a16:creationId xmlns:a16="http://schemas.microsoft.com/office/drawing/2014/main" xmlns="" id="{F79D9369-11BA-4AD8-A91B-E8E9E564AEE1}"/>
              </a:ext>
            </a:extLst>
          </p:cNvPr>
          <p:cNvSpPr txBox="1"/>
          <p:nvPr/>
        </p:nvSpPr>
        <p:spPr>
          <a:xfrm>
            <a:off x="275461" y="1859702"/>
            <a:ext cx="7965440" cy="4704493"/>
          </a:xfrm>
          <a:prstGeom prst="rect">
            <a:avLst/>
          </a:prstGeom>
        </p:spPr>
        <p:txBody>
          <a:bodyPr vert="horz" wrap="square" lIns="0" tIns="13335" rIns="0" bIns="0" rtlCol="0">
            <a:spAutoFit/>
          </a:bodyPr>
          <a:lstStyle/>
          <a:p>
            <a:pPr marL="187960" indent="-175260">
              <a:lnSpc>
                <a:spcPct val="100000"/>
              </a:lnSpc>
              <a:spcBef>
                <a:spcPts val="105"/>
              </a:spcBef>
              <a:buClr>
                <a:srgbClr val="006599"/>
              </a:buClr>
              <a:buSzPct val="90000"/>
              <a:buChar char="•"/>
              <a:tabLst>
                <a:tab pos="187960" algn="l"/>
              </a:tabLst>
            </a:pPr>
            <a:r>
              <a:rPr sz="2000" dirty="0">
                <a:latin typeface="Segoe UI Symbol"/>
                <a:cs typeface="Segoe UI Symbol"/>
              </a:rPr>
              <a:t>Les mots </a:t>
            </a:r>
            <a:r>
              <a:rPr sz="2000" spc="-5" dirty="0">
                <a:latin typeface="Segoe UI Symbol"/>
                <a:cs typeface="Segoe UI Symbol"/>
              </a:rPr>
              <a:t>de </a:t>
            </a:r>
            <a:r>
              <a:rPr sz="2000" dirty="0">
                <a:latin typeface="Segoe UI Symbol"/>
                <a:cs typeface="Segoe UI Symbol"/>
              </a:rPr>
              <a:t>passe sont </a:t>
            </a:r>
            <a:r>
              <a:rPr sz="2000" spc="-5" dirty="0">
                <a:latin typeface="Segoe UI Symbol"/>
                <a:cs typeface="Segoe UI Symbol"/>
              </a:rPr>
              <a:t>stockés </a:t>
            </a:r>
            <a:r>
              <a:rPr sz="2000" dirty="0">
                <a:latin typeface="Segoe UI Symbol"/>
                <a:cs typeface="Segoe UI Symbol"/>
              </a:rPr>
              <a:t>dans </a:t>
            </a:r>
            <a:r>
              <a:rPr sz="2000" spc="-5" dirty="0">
                <a:latin typeface="Segoe UI Symbol"/>
                <a:cs typeface="Segoe UI Symbol"/>
              </a:rPr>
              <a:t>le fichier </a:t>
            </a:r>
            <a:r>
              <a:rPr sz="2000" dirty="0">
                <a:solidFill>
                  <a:srgbClr val="0070C0"/>
                </a:solidFill>
                <a:latin typeface="Segoe UI Symbol"/>
                <a:cs typeface="Segoe UI Symbol"/>
              </a:rPr>
              <a:t>/etc/shadow</a:t>
            </a:r>
            <a:endParaRPr lang="fr-FR" sz="2000" dirty="0">
              <a:solidFill>
                <a:srgbClr val="0070C0"/>
              </a:solidFill>
              <a:latin typeface="Segoe UI Symbol"/>
              <a:cs typeface="Segoe UI Symbol"/>
            </a:endParaRPr>
          </a:p>
          <a:p>
            <a:pPr marL="12700">
              <a:lnSpc>
                <a:spcPct val="100000"/>
              </a:lnSpc>
              <a:spcBef>
                <a:spcPts val="105"/>
              </a:spcBef>
              <a:buClr>
                <a:srgbClr val="006599"/>
              </a:buClr>
              <a:buSzPct val="90000"/>
              <a:tabLst>
                <a:tab pos="187960" algn="l"/>
              </a:tabLst>
            </a:pPr>
            <a:endParaRPr lang="fr-FR" sz="2000" dirty="0">
              <a:latin typeface="Segoe UI Symbol"/>
              <a:cs typeface="Segoe UI Symbol"/>
            </a:endParaRPr>
          </a:p>
          <a:p>
            <a:pPr marL="12700">
              <a:lnSpc>
                <a:spcPct val="100000"/>
              </a:lnSpc>
              <a:spcBef>
                <a:spcPts val="105"/>
              </a:spcBef>
              <a:buClr>
                <a:srgbClr val="006599"/>
              </a:buClr>
              <a:buSzPct val="90000"/>
              <a:tabLst>
                <a:tab pos="187960" algn="l"/>
              </a:tabLst>
            </a:pPr>
            <a:endParaRPr sz="2000" dirty="0">
              <a:latin typeface="Segoe UI Symbol"/>
              <a:cs typeface="Segoe UI Symbol"/>
            </a:endParaRPr>
          </a:p>
          <a:p>
            <a:pPr marL="302260">
              <a:lnSpc>
                <a:spcPct val="100000"/>
              </a:lnSpc>
              <a:buClr>
                <a:srgbClr val="006599"/>
              </a:buClr>
              <a:buSzPct val="77777"/>
              <a:tabLst>
                <a:tab pos="471805" algn="l"/>
              </a:tabLst>
            </a:pPr>
            <a:endParaRPr lang="fr-FR" sz="1800" spc="-5" dirty="0">
              <a:latin typeface="Segoe UI Symbol"/>
              <a:cs typeface="Segoe UI Symbol"/>
            </a:endParaRPr>
          </a:p>
          <a:p>
            <a:pPr marL="471170" indent="-168910">
              <a:lnSpc>
                <a:spcPct val="100000"/>
              </a:lnSpc>
              <a:buClr>
                <a:srgbClr val="006599"/>
              </a:buClr>
              <a:buSzPct val="77777"/>
              <a:buFont typeface="Wingdings"/>
              <a:buChar char=""/>
              <a:tabLst>
                <a:tab pos="471805" algn="l"/>
              </a:tabLst>
            </a:pPr>
            <a:endParaRPr lang="fr-FR" spc="-5" dirty="0">
              <a:latin typeface="Segoe UI Symbol"/>
              <a:cs typeface="Segoe UI Symbol"/>
            </a:endParaRPr>
          </a:p>
          <a:p>
            <a:pPr marL="302260">
              <a:lnSpc>
                <a:spcPct val="100000"/>
              </a:lnSpc>
              <a:buClr>
                <a:srgbClr val="006599"/>
              </a:buClr>
              <a:buSzPct val="77777"/>
              <a:tabLst>
                <a:tab pos="471805" algn="l"/>
              </a:tabLst>
            </a:pPr>
            <a:endParaRPr lang="fr-FR" sz="1800" spc="-5" dirty="0">
              <a:latin typeface="Segoe UI Symbol"/>
              <a:cs typeface="Segoe UI Symbol"/>
            </a:endParaRPr>
          </a:p>
          <a:p>
            <a:pPr marL="471170" indent="-168910">
              <a:lnSpc>
                <a:spcPct val="100000"/>
              </a:lnSpc>
              <a:buClr>
                <a:srgbClr val="006599"/>
              </a:buClr>
              <a:buSzPct val="77777"/>
              <a:buFont typeface="Wingdings"/>
              <a:buChar char=""/>
              <a:tabLst>
                <a:tab pos="471805" algn="l"/>
              </a:tabLst>
            </a:pPr>
            <a:endParaRPr lang="fr-FR" spc="-5" dirty="0">
              <a:latin typeface="Segoe UI Symbol"/>
              <a:cs typeface="Segoe UI Symbol"/>
            </a:endParaRPr>
          </a:p>
          <a:p>
            <a:pPr marL="302260">
              <a:lnSpc>
                <a:spcPct val="100000"/>
              </a:lnSpc>
              <a:buClr>
                <a:srgbClr val="006599"/>
              </a:buClr>
              <a:buSzPct val="77777"/>
              <a:tabLst>
                <a:tab pos="471805" algn="l"/>
              </a:tabLst>
            </a:pPr>
            <a:r>
              <a:rPr lang="fr-FR" sz="1800" spc="-5" dirty="0">
                <a:latin typeface="Segoe UI Symbol"/>
                <a:cs typeface="Segoe UI Symbol"/>
              </a:rPr>
              <a:t>Il </a:t>
            </a:r>
            <a:r>
              <a:rPr lang="fr-FR" sz="1800" spc="-5" dirty="0" err="1">
                <a:latin typeface="Segoe UI Symbol"/>
                <a:cs typeface="Segoe UI Symbol"/>
              </a:rPr>
              <a:t>ya</a:t>
            </a:r>
            <a:r>
              <a:rPr lang="fr-FR" sz="1800" spc="-5" dirty="0">
                <a:latin typeface="Segoe UI Symbol"/>
                <a:cs typeface="Segoe UI Symbol"/>
              </a:rPr>
              <a:t> 10 champs séparés par les « : » comme suit :</a:t>
            </a:r>
          </a:p>
          <a:p>
            <a:pPr marL="302260">
              <a:lnSpc>
                <a:spcPct val="100000"/>
              </a:lnSpc>
              <a:buClr>
                <a:srgbClr val="006599"/>
              </a:buClr>
              <a:buSzPct val="77777"/>
              <a:tabLst>
                <a:tab pos="471805" algn="l"/>
              </a:tabLst>
            </a:pPr>
            <a:endParaRPr lang="fr-FR" sz="1800" spc="-5" dirty="0">
              <a:latin typeface="Segoe UI Symbol"/>
              <a:cs typeface="Segoe UI Symbol"/>
            </a:endParaRPr>
          </a:p>
          <a:p>
            <a:pPr marL="471170" indent="-168910">
              <a:lnSpc>
                <a:spcPct val="100000"/>
              </a:lnSpc>
              <a:buClr>
                <a:srgbClr val="006599"/>
              </a:buClr>
              <a:buSzPct val="77777"/>
              <a:buFont typeface="Wingdings"/>
              <a:buChar char=""/>
              <a:tabLst>
                <a:tab pos="471805" algn="l"/>
              </a:tabLst>
            </a:pPr>
            <a:r>
              <a:rPr sz="1800" spc="-5" dirty="0">
                <a:latin typeface="Segoe UI Symbol"/>
                <a:cs typeface="Segoe UI Symbol"/>
              </a:rPr>
              <a:t>Nom</a:t>
            </a:r>
            <a:r>
              <a:rPr sz="1800" spc="-20" dirty="0">
                <a:latin typeface="Segoe UI Symbol"/>
                <a:cs typeface="Segoe UI Symbol"/>
              </a:rPr>
              <a:t> </a:t>
            </a:r>
            <a:r>
              <a:rPr sz="1800" spc="-5" dirty="0">
                <a:latin typeface="Segoe UI Symbol"/>
                <a:cs typeface="Segoe UI Symbol"/>
              </a:rPr>
              <a:t>d’utilisateur</a:t>
            </a:r>
            <a:endParaRPr sz="1800" dirty="0">
              <a:latin typeface="Segoe UI Symbol"/>
              <a:cs typeface="Segoe UI Symbol"/>
            </a:endParaRPr>
          </a:p>
          <a:p>
            <a:pPr marL="471170" indent="-168910">
              <a:lnSpc>
                <a:spcPct val="100000"/>
              </a:lnSpc>
              <a:spcBef>
                <a:spcPts val="1300"/>
              </a:spcBef>
              <a:buClr>
                <a:srgbClr val="006599"/>
              </a:buClr>
              <a:buSzPct val="80555"/>
              <a:buFont typeface="Wingdings"/>
              <a:buChar char=""/>
              <a:tabLst>
                <a:tab pos="471805" algn="l"/>
              </a:tabLst>
            </a:pPr>
            <a:r>
              <a:rPr sz="1800" dirty="0">
                <a:latin typeface="Segoe UI Symbol"/>
                <a:cs typeface="Segoe UI Symbol"/>
              </a:rPr>
              <a:t>Mots </a:t>
            </a:r>
            <a:r>
              <a:rPr sz="1800" spc="-5" dirty="0">
                <a:latin typeface="Segoe UI Symbol"/>
                <a:cs typeface="Segoe UI Symbol"/>
              </a:rPr>
              <a:t>de passe</a:t>
            </a:r>
            <a:r>
              <a:rPr sz="1800" spc="-50" dirty="0">
                <a:latin typeface="Segoe UI Symbol"/>
                <a:cs typeface="Segoe UI Symbol"/>
              </a:rPr>
              <a:t> </a:t>
            </a:r>
            <a:r>
              <a:rPr sz="1800" spc="-5" dirty="0">
                <a:latin typeface="Segoe UI Symbol"/>
                <a:cs typeface="Segoe UI Symbol"/>
              </a:rPr>
              <a:t>chiffré</a:t>
            </a:r>
            <a:endParaRPr sz="1800" dirty="0">
              <a:latin typeface="Segoe UI Symbol"/>
              <a:cs typeface="Segoe UI Symbol"/>
            </a:endParaRPr>
          </a:p>
          <a:p>
            <a:pPr marL="471170" marR="59055" indent="-168910">
              <a:lnSpc>
                <a:spcPts val="1939"/>
              </a:lnSpc>
              <a:spcBef>
                <a:spcPts val="1540"/>
              </a:spcBef>
              <a:buClr>
                <a:srgbClr val="006599"/>
              </a:buClr>
              <a:buSzPct val="80555"/>
              <a:buFont typeface="Wingdings"/>
              <a:buChar char=""/>
              <a:tabLst>
                <a:tab pos="471805" algn="l"/>
              </a:tabLst>
            </a:pPr>
            <a:r>
              <a:rPr sz="1800" spc="-5" dirty="0">
                <a:latin typeface="Segoe UI Symbol"/>
                <a:cs typeface="Segoe UI Symbol"/>
              </a:rPr>
              <a:t>Date de la dernière modification (en nombre de jours depuis le 1er janvier  1970).</a:t>
            </a:r>
            <a:endParaRPr sz="1800" dirty="0">
              <a:latin typeface="Segoe UI Symbol"/>
              <a:cs typeface="Segoe UI Symbol"/>
            </a:endParaRPr>
          </a:p>
          <a:p>
            <a:pPr marL="471170" marR="5080" indent="-168910">
              <a:lnSpc>
                <a:spcPts val="1939"/>
              </a:lnSpc>
              <a:spcBef>
                <a:spcPts val="1520"/>
              </a:spcBef>
              <a:buClr>
                <a:srgbClr val="006599"/>
              </a:buClr>
              <a:buSzPct val="80555"/>
              <a:buFont typeface="Wingdings"/>
              <a:buChar char=""/>
              <a:tabLst>
                <a:tab pos="471805" algn="l"/>
              </a:tabLst>
            </a:pPr>
            <a:r>
              <a:rPr sz="1800" dirty="0">
                <a:latin typeface="Segoe UI Symbol"/>
                <a:cs typeface="Segoe UI Symbol"/>
              </a:rPr>
              <a:t>Le </a:t>
            </a:r>
            <a:r>
              <a:rPr sz="1800" spc="-5" dirty="0">
                <a:latin typeface="Segoe UI Symbol"/>
                <a:cs typeface="Segoe UI Symbol"/>
              </a:rPr>
              <a:t>nombre de jours avant que le mot de passe </a:t>
            </a:r>
            <a:r>
              <a:rPr sz="1800" dirty="0">
                <a:latin typeface="Segoe UI Symbol"/>
                <a:cs typeface="Segoe UI Symbol"/>
              </a:rPr>
              <a:t>ne </a:t>
            </a:r>
            <a:r>
              <a:rPr sz="1800" spc="-5" dirty="0">
                <a:latin typeface="Segoe UI Symbol"/>
                <a:cs typeface="Segoe UI Symbol"/>
              </a:rPr>
              <a:t>puisse être changé (un </a:t>
            </a:r>
            <a:r>
              <a:rPr sz="1800" dirty="0">
                <a:latin typeface="Segoe UI Symbol"/>
                <a:cs typeface="Segoe UI Symbol"/>
              </a:rPr>
              <a:t>0  </a:t>
            </a:r>
            <a:r>
              <a:rPr sz="1800" spc="-5" dirty="0">
                <a:latin typeface="Segoe UI Symbol"/>
                <a:cs typeface="Segoe UI Symbol"/>
              </a:rPr>
              <a:t>indique qu'il peut être changé </a:t>
            </a:r>
            <a:r>
              <a:rPr sz="1800" dirty="0">
                <a:latin typeface="Segoe UI Symbol"/>
                <a:cs typeface="Segoe UI Symbol"/>
              </a:rPr>
              <a:t>à </a:t>
            </a:r>
            <a:r>
              <a:rPr sz="1800" spc="-5" dirty="0">
                <a:latin typeface="Segoe UI Symbol"/>
                <a:cs typeface="Segoe UI Symbol"/>
              </a:rPr>
              <a:t>n'importe quel</a:t>
            </a:r>
            <a:r>
              <a:rPr sz="1800" spc="-35" dirty="0">
                <a:latin typeface="Segoe UI Symbol"/>
                <a:cs typeface="Segoe UI Symbol"/>
              </a:rPr>
              <a:t> </a:t>
            </a:r>
            <a:r>
              <a:rPr sz="1800" spc="-5" dirty="0">
                <a:latin typeface="Segoe UI Symbol"/>
                <a:cs typeface="Segoe UI Symbol"/>
              </a:rPr>
              <a:t>moment).</a:t>
            </a:r>
            <a:endParaRPr sz="1800" dirty="0">
              <a:latin typeface="Segoe UI Symbol"/>
              <a:cs typeface="Segoe UI Symbo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Gestion des mots de passe utilisateur</a:t>
            </a: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21</a:t>
            </a:fld>
            <a:endParaRPr lang="en-US"/>
          </a:p>
        </p:txBody>
      </p:sp>
      <p:sp>
        <p:nvSpPr>
          <p:cNvPr id="6" name="object 9"/>
          <p:cNvSpPr/>
          <p:nvPr/>
        </p:nvSpPr>
        <p:spPr>
          <a:xfrm>
            <a:off x="498474" y="2312894"/>
            <a:ext cx="7519415" cy="1439955"/>
          </a:xfrm>
          <a:prstGeom prst="rect">
            <a:avLst/>
          </a:prstGeom>
          <a:blipFill>
            <a:blip r:embed="rId2" cstate="print"/>
            <a:stretch>
              <a:fillRect/>
            </a:stretch>
          </a:blipFill>
        </p:spPr>
        <p:txBody>
          <a:bodyPr wrap="square" lIns="0" tIns="0" rIns="0" bIns="0" rtlCol="0"/>
          <a:lstStyle/>
          <a:p>
            <a:pPr marL="693420" lvl="1" indent="-287655">
              <a:lnSpc>
                <a:spcPct val="100000"/>
              </a:lnSpc>
              <a:spcBef>
                <a:spcPts val="1639"/>
              </a:spcBef>
              <a:buFont typeface="Arial"/>
              <a:buChar char="•"/>
              <a:tabLst>
                <a:tab pos="693420" algn="l"/>
                <a:tab pos="694055" algn="l"/>
              </a:tabLst>
            </a:pPr>
            <a:r>
              <a:rPr lang="fr-FR" sz="1400" dirty="0">
                <a:latin typeface="Segoe UI Symbol"/>
                <a:cs typeface="Segoe UI Symbol"/>
              </a:rPr>
              <a:t>Contenu </a:t>
            </a:r>
            <a:r>
              <a:rPr lang="fr-FR" sz="1400" spc="5" dirty="0">
                <a:latin typeface="Segoe UI Symbol"/>
                <a:cs typeface="Segoe UI Symbol"/>
              </a:rPr>
              <a:t>du </a:t>
            </a:r>
            <a:r>
              <a:rPr lang="fr-FR" sz="1400" dirty="0">
                <a:latin typeface="Segoe UI Symbol"/>
                <a:cs typeface="Segoe UI Symbol"/>
              </a:rPr>
              <a:t>fichier</a:t>
            </a:r>
            <a:r>
              <a:rPr lang="fr-FR" sz="1400" spc="-130" dirty="0">
                <a:latin typeface="Segoe UI Symbol"/>
                <a:cs typeface="Segoe UI Symbol"/>
              </a:rPr>
              <a:t> </a:t>
            </a:r>
            <a:r>
              <a:rPr lang="fr-FR" sz="1400" dirty="0">
                <a:latin typeface="Segoe UI Symbol"/>
                <a:cs typeface="Segoe UI Symbol"/>
              </a:rPr>
              <a:t>/</a:t>
            </a:r>
            <a:r>
              <a:rPr lang="fr-FR" sz="1400" dirty="0" err="1">
                <a:latin typeface="Segoe UI Symbol"/>
                <a:cs typeface="Segoe UI Symbol"/>
              </a:rPr>
              <a:t>etc</a:t>
            </a:r>
            <a:r>
              <a:rPr lang="fr-FR" sz="1400" dirty="0">
                <a:latin typeface="Segoe UI Symbol"/>
                <a:cs typeface="Segoe UI Symbol"/>
              </a:rPr>
              <a:t>/</a:t>
            </a:r>
            <a:r>
              <a:rPr lang="fr-FR" sz="1400" dirty="0" err="1">
                <a:latin typeface="Segoe UI Symbol"/>
                <a:cs typeface="Segoe UI Symbol"/>
              </a:rPr>
              <a:t>shadow</a:t>
            </a:r>
            <a:endParaRPr lang="fr-FR" sz="1400" dirty="0">
              <a:latin typeface="Segoe UI Symbol"/>
              <a:cs typeface="Segoe UI Symbol"/>
            </a:endParaRPr>
          </a:p>
          <a:p>
            <a:pPr>
              <a:lnSpc>
                <a:spcPct val="100000"/>
              </a:lnSpc>
              <a:spcBef>
                <a:spcPts val="45"/>
              </a:spcBef>
            </a:pPr>
            <a:endParaRPr lang="fr-FR" sz="1400" dirty="0">
              <a:latin typeface="Times New Roman"/>
              <a:cs typeface="Times New Roman"/>
            </a:endParaRPr>
          </a:p>
          <a:p>
            <a:pPr marL="1320165" marR="2021839">
              <a:lnSpc>
                <a:spcPct val="100699"/>
              </a:lnSpc>
              <a:spcBef>
                <a:spcPts val="5"/>
              </a:spcBef>
            </a:pPr>
            <a:r>
              <a:rPr lang="fr-FR" sz="1400" dirty="0">
                <a:latin typeface="Segoe UI Symbol"/>
                <a:cs typeface="Segoe UI Symbol"/>
              </a:rPr>
              <a:t>#cat /</a:t>
            </a:r>
            <a:r>
              <a:rPr lang="fr-FR" sz="1400" dirty="0" err="1">
                <a:latin typeface="Segoe UI Symbol"/>
                <a:cs typeface="Segoe UI Symbol"/>
              </a:rPr>
              <a:t>etc</a:t>
            </a:r>
            <a:r>
              <a:rPr lang="fr-FR" sz="1400" dirty="0">
                <a:latin typeface="Segoe UI Symbol"/>
                <a:cs typeface="Segoe UI Symbol"/>
              </a:rPr>
              <a:t>/</a:t>
            </a:r>
            <a:r>
              <a:rPr lang="fr-FR" sz="1400" dirty="0" err="1">
                <a:latin typeface="Segoe UI Symbol"/>
                <a:cs typeface="Segoe UI Symbol"/>
              </a:rPr>
              <a:t>shadow</a:t>
            </a:r>
            <a:r>
              <a:rPr lang="fr-FR" sz="1400" dirty="0">
                <a:latin typeface="Segoe UI Symbol"/>
                <a:cs typeface="Segoe UI Symbol"/>
              </a:rPr>
              <a:t>  </a:t>
            </a:r>
            <a:r>
              <a:rPr lang="fr-FR" sz="1400" spc="-5" dirty="0">
                <a:latin typeface="Segoe UI Symbol"/>
                <a:cs typeface="Segoe UI Symbol"/>
              </a:rPr>
              <a:t>root:$wLRWth.FdTUsCBfd2cLkBGCkZ.10:16685:0:99999:7: </a:t>
            </a:r>
            <a:r>
              <a:rPr lang="fr-FR" sz="1400" dirty="0">
                <a:latin typeface="Segoe UI Symbol"/>
                <a:cs typeface="Segoe UI Symbol"/>
              </a:rPr>
              <a:t>:</a:t>
            </a:r>
            <a:r>
              <a:rPr lang="fr-FR" sz="1400" spc="-60" dirty="0">
                <a:latin typeface="Segoe UI Symbol"/>
                <a:cs typeface="Segoe UI Symbol"/>
              </a:rPr>
              <a:t> </a:t>
            </a:r>
            <a:r>
              <a:rPr lang="fr-FR" sz="1400" dirty="0">
                <a:latin typeface="Segoe UI Symbol"/>
                <a:cs typeface="Segoe UI Symbol"/>
              </a:rPr>
              <a:t>:</a:t>
            </a:r>
          </a:p>
          <a:p>
            <a:pPr marL="1320165">
              <a:lnSpc>
                <a:spcPct val="100000"/>
              </a:lnSpc>
            </a:pPr>
            <a:r>
              <a:rPr lang="fr-FR" sz="1400" spc="-5" dirty="0" err="1">
                <a:latin typeface="Segoe UI Symbol"/>
                <a:cs typeface="Segoe UI Symbol"/>
              </a:rPr>
              <a:t>ludo</a:t>
            </a:r>
            <a:r>
              <a:rPr lang="fr-FR" sz="1400" spc="-5" dirty="0">
                <a:latin typeface="Segoe UI Symbol"/>
                <a:cs typeface="Segoe UI Symbol"/>
              </a:rPr>
              <a:t>:$6$v7Al1Vf6rbguXNiZ$X8Lh3zSSvjXJ:0:99999:7: </a:t>
            </a:r>
            <a:r>
              <a:rPr lang="fr-FR" sz="1400" dirty="0">
                <a:latin typeface="Segoe UI Symbol"/>
                <a:cs typeface="Segoe UI Symbol"/>
              </a:rPr>
              <a:t>:</a:t>
            </a:r>
            <a:r>
              <a:rPr lang="fr-FR" sz="1400" spc="-45" dirty="0">
                <a:latin typeface="Segoe UI Symbol"/>
                <a:cs typeface="Segoe UI Symbol"/>
              </a:rPr>
              <a:t> </a:t>
            </a:r>
            <a:r>
              <a:rPr lang="fr-FR" sz="1400" dirty="0">
                <a:latin typeface="Segoe UI Symbol"/>
                <a:cs typeface="Segoe UI Symbol"/>
              </a:rPr>
              <a:t>:</a:t>
            </a:r>
          </a:p>
        </p:txBody>
      </p:sp>
      <p:sp>
        <p:nvSpPr>
          <p:cNvPr id="8" name="object 5">
            <a:extLst>
              <a:ext uri="{FF2B5EF4-FFF2-40B4-BE49-F238E27FC236}">
                <a16:creationId xmlns:a16="http://schemas.microsoft.com/office/drawing/2014/main" xmlns="" id="{F79D9369-11BA-4AD8-A91B-E8E9E564AEE1}"/>
              </a:ext>
            </a:extLst>
          </p:cNvPr>
          <p:cNvSpPr txBox="1"/>
          <p:nvPr/>
        </p:nvSpPr>
        <p:spPr>
          <a:xfrm>
            <a:off x="275461" y="1859702"/>
            <a:ext cx="7965440" cy="4286430"/>
          </a:xfrm>
          <a:prstGeom prst="rect">
            <a:avLst/>
          </a:prstGeom>
        </p:spPr>
        <p:txBody>
          <a:bodyPr vert="horz" wrap="square" lIns="0" tIns="13335" rIns="0" bIns="0" rtlCol="0">
            <a:spAutoFit/>
          </a:bodyPr>
          <a:lstStyle/>
          <a:p>
            <a:pPr marL="187960" indent="-175260">
              <a:lnSpc>
                <a:spcPct val="100000"/>
              </a:lnSpc>
              <a:spcBef>
                <a:spcPts val="105"/>
              </a:spcBef>
              <a:buClr>
                <a:srgbClr val="006599"/>
              </a:buClr>
              <a:buSzPct val="90000"/>
              <a:buChar char="•"/>
              <a:tabLst>
                <a:tab pos="187960" algn="l"/>
              </a:tabLst>
            </a:pPr>
            <a:r>
              <a:rPr sz="2000" dirty="0">
                <a:latin typeface="Segoe UI Symbol"/>
                <a:cs typeface="Segoe UI Symbol"/>
              </a:rPr>
              <a:t>Les mots </a:t>
            </a:r>
            <a:r>
              <a:rPr sz="2000" spc="-5" dirty="0">
                <a:latin typeface="Segoe UI Symbol"/>
                <a:cs typeface="Segoe UI Symbol"/>
              </a:rPr>
              <a:t>de </a:t>
            </a:r>
            <a:r>
              <a:rPr sz="2000" dirty="0">
                <a:latin typeface="Segoe UI Symbol"/>
                <a:cs typeface="Segoe UI Symbol"/>
              </a:rPr>
              <a:t>passe sont </a:t>
            </a:r>
            <a:r>
              <a:rPr sz="2000" spc="-5" dirty="0">
                <a:latin typeface="Segoe UI Symbol"/>
                <a:cs typeface="Segoe UI Symbol"/>
              </a:rPr>
              <a:t>stockés </a:t>
            </a:r>
            <a:r>
              <a:rPr sz="2000" dirty="0">
                <a:latin typeface="Segoe UI Symbol"/>
                <a:cs typeface="Segoe UI Symbol"/>
              </a:rPr>
              <a:t>dans </a:t>
            </a:r>
            <a:r>
              <a:rPr sz="2000" spc="-5" dirty="0">
                <a:latin typeface="Segoe UI Symbol"/>
                <a:cs typeface="Segoe UI Symbol"/>
              </a:rPr>
              <a:t>le fichier </a:t>
            </a:r>
            <a:r>
              <a:rPr sz="2000" dirty="0">
                <a:solidFill>
                  <a:srgbClr val="0070C0"/>
                </a:solidFill>
                <a:latin typeface="Segoe UI Symbol"/>
                <a:cs typeface="Segoe UI Symbol"/>
              </a:rPr>
              <a:t>/etc/shadow</a:t>
            </a:r>
            <a:endParaRPr lang="fr-FR" sz="2000" dirty="0">
              <a:solidFill>
                <a:srgbClr val="0070C0"/>
              </a:solidFill>
              <a:latin typeface="Segoe UI Symbol"/>
              <a:cs typeface="Segoe UI Symbol"/>
            </a:endParaRPr>
          </a:p>
          <a:p>
            <a:pPr marL="12700">
              <a:lnSpc>
                <a:spcPct val="100000"/>
              </a:lnSpc>
              <a:spcBef>
                <a:spcPts val="105"/>
              </a:spcBef>
              <a:buClr>
                <a:srgbClr val="006599"/>
              </a:buClr>
              <a:buSzPct val="90000"/>
              <a:tabLst>
                <a:tab pos="187960" algn="l"/>
              </a:tabLst>
            </a:pPr>
            <a:endParaRPr lang="fr-FR" sz="2000" dirty="0">
              <a:latin typeface="Segoe UI Symbol"/>
              <a:cs typeface="Segoe UI Symbol"/>
            </a:endParaRPr>
          </a:p>
          <a:p>
            <a:pPr marL="12700">
              <a:lnSpc>
                <a:spcPct val="100000"/>
              </a:lnSpc>
              <a:spcBef>
                <a:spcPts val="105"/>
              </a:spcBef>
              <a:buClr>
                <a:srgbClr val="006599"/>
              </a:buClr>
              <a:buSzPct val="90000"/>
              <a:tabLst>
                <a:tab pos="187960" algn="l"/>
              </a:tabLst>
            </a:pPr>
            <a:endParaRPr sz="2000" dirty="0">
              <a:latin typeface="Segoe UI Symbol"/>
              <a:cs typeface="Segoe UI Symbol"/>
            </a:endParaRPr>
          </a:p>
          <a:p>
            <a:pPr marL="302260">
              <a:lnSpc>
                <a:spcPct val="100000"/>
              </a:lnSpc>
              <a:buClr>
                <a:srgbClr val="006599"/>
              </a:buClr>
              <a:buSzPct val="77777"/>
              <a:tabLst>
                <a:tab pos="471805" algn="l"/>
              </a:tabLst>
            </a:pPr>
            <a:endParaRPr lang="fr-FR" sz="1800" spc="-5" dirty="0">
              <a:latin typeface="Segoe UI Symbol"/>
              <a:cs typeface="Segoe UI Symbol"/>
            </a:endParaRPr>
          </a:p>
          <a:p>
            <a:pPr marL="471170" indent="-168910">
              <a:lnSpc>
                <a:spcPct val="100000"/>
              </a:lnSpc>
              <a:buClr>
                <a:srgbClr val="006599"/>
              </a:buClr>
              <a:buSzPct val="77777"/>
              <a:buFont typeface="Wingdings"/>
              <a:buChar char=""/>
              <a:tabLst>
                <a:tab pos="471805" algn="l"/>
              </a:tabLst>
            </a:pPr>
            <a:endParaRPr lang="fr-FR" spc="-5" dirty="0">
              <a:latin typeface="Segoe UI Symbol"/>
              <a:cs typeface="Segoe UI Symbol"/>
            </a:endParaRPr>
          </a:p>
          <a:p>
            <a:pPr marL="302260">
              <a:lnSpc>
                <a:spcPct val="100000"/>
              </a:lnSpc>
              <a:buClr>
                <a:srgbClr val="006599"/>
              </a:buClr>
              <a:buSzPct val="77777"/>
              <a:tabLst>
                <a:tab pos="471805" algn="l"/>
              </a:tabLst>
            </a:pPr>
            <a:endParaRPr lang="fr-FR" sz="1800" spc="-5" dirty="0">
              <a:latin typeface="Segoe UI Symbol"/>
              <a:cs typeface="Segoe UI Symbol"/>
            </a:endParaRPr>
          </a:p>
          <a:p>
            <a:pPr marL="471170" indent="-168910">
              <a:lnSpc>
                <a:spcPct val="100000"/>
              </a:lnSpc>
              <a:buClr>
                <a:srgbClr val="006599"/>
              </a:buClr>
              <a:buSzPct val="77777"/>
              <a:buFont typeface="Wingdings"/>
              <a:buChar char=""/>
              <a:tabLst>
                <a:tab pos="471805" algn="l"/>
              </a:tabLst>
            </a:pPr>
            <a:endParaRPr lang="fr-FR" spc="-5" dirty="0">
              <a:latin typeface="Segoe UI Symbol"/>
              <a:cs typeface="Segoe UI Symbol"/>
            </a:endParaRPr>
          </a:p>
          <a:p>
            <a:pPr marL="302260">
              <a:lnSpc>
                <a:spcPct val="100000"/>
              </a:lnSpc>
              <a:buClr>
                <a:srgbClr val="006599"/>
              </a:buClr>
              <a:buSzPct val="77777"/>
              <a:tabLst>
                <a:tab pos="471805" algn="l"/>
              </a:tabLst>
            </a:pPr>
            <a:r>
              <a:rPr lang="fr-FR" sz="1800" spc="-5" dirty="0">
                <a:latin typeface="Segoe UI Symbol"/>
                <a:cs typeface="Segoe UI Symbol"/>
              </a:rPr>
              <a:t>Il </a:t>
            </a:r>
            <a:r>
              <a:rPr lang="fr-FR" sz="1800" spc="-5" dirty="0" err="1">
                <a:latin typeface="Segoe UI Symbol"/>
                <a:cs typeface="Segoe UI Symbol"/>
              </a:rPr>
              <a:t>ya</a:t>
            </a:r>
            <a:r>
              <a:rPr lang="fr-FR" sz="1800" spc="-5" dirty="0">
                <a:latin typeface="Segoe UI Symbol"/>
                <a:cs typeface="Segoe UI Symbol"/>
              </a:rPr>
              <a:t> 10 champs séparés par les « : » comme suit :</a:t>
            </a:r>
          </a:p>
          <a:p>
            <a:pPr marL="302260">
              <a:lnSpc>
                <a:spcPct val="100000"/>
              </a:lnSpc>
              <a:buClr>
                <a:srgbClr val="006599"/>
              </a:buClr>
              <a:buSzPct val="77777"/>
              <a:tabLst>
                <a:tab pos="471805" algn="l"/>
              </a:tabLst>
            </a:pPr>
            <a:endParaRPr lang="fr-FR" sz="1800" spc="-5" dirty="0">
              <a:latin typeface="Segoe UI Symbol"/>
              <a:cs typeface="Segoe UI Symbol"/>
            </a:endParaRPr>
          </a:p>
          <a:p>
            <a:pPr marL="471170" indent="-168910">
              <a:lnSpc>
                <a:spcPct val="100000"/>
              </a:lnSpc>
              <a:buClr>
                <a:srgbClr val="006599"/>
              </a:buClr>
              <a:buSzPct val="77777"/>
              <a:buFont typeface="Wingdings"/>
              <a:buChar char=""/>
              <a:tabLst>
                <a:tab pos="471805" algn="l"/>
              </a:tabLst>
            </a:pPr>
            <a:r>
              <a:rPr lang="fr-FR" spc="-5" dirty="0">
                <a:latin typeface="Segoe UI Symbol"/>
                <a:cs typeface="Segoe UI Symbol"/>
              </a:rPr>
              <a:t>Le nombre de jours après lesquels le mot de passe doit être changé  (99999 indique que l'utilisateur peut garder son mot de passe inchangé)</a:t>
            </a:r>
          </a:p>
          <a:p>
            <a:pPr marL="471170" indent="-168910">
              <a:lnSpc>
                <a:spcPct val="100000"/>
              </a:lnSpc>
              <a:buClr>
                <a:srgbClr val="006599"/>
              </a:buClr>
              <a:buSzPct val="77777"/>
              <a:buFont typeface="Wingdings"/>
              <a:buChar char=""/>
              <a:tabLst>
                <a:tab pos="471805" algn="l"/>
              </a:tabLst>
            </a:pPr>
            <a:r>
              <a:rPr lang="fr-FR" spc="-5" dirty="0">
                <a:latin typeface="Segoe UI Symbol"/>
                <a:cs typeface="Segoe UI Symbol"/>
              </a:rPr>
              <a:t>Nombre de jours durant lesquels l'utilisateur est prévenu de l'expiration  de son mot de passe.</a:t>
            </a:r>
          </a:p>
          <a:p>
            <a:pPr marL="471170" indent="-168910">
              <a:lnSpc>
                <a:spcPct val="100000"/>
              </a:lnSpc>
              <a:buClr>
                <a:srgbClr val="006599"/>
              </a:buClr>
              <a:buSzPct val="77777"/>
              <a:buFont typeface="Wingdings"/>
              <a:buChar char=""/>
              <a:tabLst>
                <a:tab pos="471805" algn="l"/>
              </a:tabLst>
            </a:pPr>
            <a:r>
              <a:rPr lang="fr-FR" spc="-5" dirty="0">
                <a:latin typeface="Segoe UI Symbol"/>
                <a:cs typeface="Segoe UI Symbol"/>
              </a:rPr>
              <a:t>Le nombre de jours avant de désactiver le compte après expiration du  mot de passe</a:t>
            </a:r>
          </a:p>
        </p:txBody>
      </p:sp>
    </p:spTree>
    <p:extLst>
      <p:ext uri="{BB962C8B-B14F-4D97-AF65-F5344CB8AC3E}">
        <p14:creationId xmlns:p14="http://schemas.microsoft.com/office/powerpoint/2010/main" val="623713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Gestion des mots de passe utilisateur</a:t>
            </a: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22</a:t>
            </a:fld>
            <a:endParaRPr lang="en-US"/>
          </a:p>
        </p:txBody>
      </p:sp>
      <p:sp>
        <p:nvSpPr>
          <p:cNvPr id="6" name="object 9"/>
          <p:cNvSpPr/>
          <p:nvPr/>
        </p:nvSpPr>
        <p:spPr>
          <a:xfrm>
            <a:off x="498474" y="2312894"/>
            <a:ext cx="7519415" cy="1439955"/>
          </a:xfrm>
          <a:prstGeom prst="rect">
            <a:avLst/>
          </a:prstGeom>
          <a:blipFill>
            <a:blip r:embed="rId2" cstate="print"/>
            <a:stretch>
              <a:fillRect/>
            </a:stretch>
          </a:blipFill>
        </p:spPr>
        <p:txBody>
          <a:bodyPr wrap="square" lIns="0" tIns="0" rIns="0" bIns="0" rtlCol="0"/>
          <a:lstStyle/>
          <a:p>
            <a:pPr marL="693420" lvl="1" indent="-287655">
              <a:lnSpc>
                <a:spcPct val="100000"/>
              </a:lnSpc>
              <a:spcBef>
                <a:spcPts val="1639"/>
              </a:spcBef>
              <a:buFont typeface="Arial"/>
              <a:buChar char="•"/>
              <a:tabLst>
                <a:tab pos="693420" algn="l"/>
                <a:tab pos="694055" algn="l"/>
              </a:tabLst>
            </a:pPr>
            <a:r>
              <a:rPr lang="fr-FR" sz="1400" dirty="0">
                <a:latin typeface="Segoe UI Symbol"/>
                <a:cs typeface="Segoe UI Symbol"/>
              </a:rPr>
              <a:t>Contenu </a:t>
            </a:r>
            <a:r>
              <a:rPr lang="fr-FR" sz="1400" spc="5" dirty="0">
                <a:latin typeface="Segoe UI Symbol"/>
                <a:cs typeface="Segoe UI Symbol"/>
              </a:rPr>
              <a:t>du </a:t>
            </a:r>
            <a:r>
              <a:rPr lang="fr-FR" sz="1400" dirty="0">
                <a:latin typeface="Segoe UI Symbol"/>
                <a:cs typeface="Segoe UI Symbol"/>
              </a:rPr>
              <a:t>fichier</a:t>
            </a:r>
            <a:r>
              <a:rPr lang="fr-FR" sz="1400" spc="-130" dirty="0">
                <a:latin typeface="Segoe UI Symbol"/>
                <a:cs typeface="Segoe UI Symbol"/>
              </a:rPr>
              <a:t> </a:t>
            </a:r>
            <a:r>
              <a:rPr lang="fr-FR" sz="1400" dirty="0">
                <a:latin typeface="Segoe UI Symbol"/>
                <a:cs typeface="Segoe UI Symbol"/>
              </a:rPr>
              <a:t>/</a:t>
            </a:r>
            <a:r>
              <a:rPr lang="fr-FR" sz="1400" dirty="0" err="1">
                <a:latin typeface="Segoe UI Symbol"/>
                <a:cs typeface="Segoe UI Symbol"/>
              </a:rPr>
              <a:t>etc</a:t>
            </a:r>
            <a:r>
              <a:rPr lang="fr-FR" sz="1400" dirty="0">
                <a:latin typeface="Segoe UI Symbol"/>
                <a:cs typeface="Segoe UI Symbol"/>
              </a:rPr>
              <a:t>/</a:t>
            </a:r>
            <a:r>
              <a:rPr lang="fr-FR" sz="1400" dirty="0" err="1">
                <a:latin typeface="Segoe UI Symbol"/>
                <a:cs typeface="Segoe UI Symbol"/>
              </a:rPr>
              <a:t>shadow</a:t>
            </a:r>
            <a:endParaRPr lang="fr-FR" sz="1400" dirty="0">
              <a:latin typeface="Segoe UI Symbol"/>
              <a:cs typeface="Segoe UI Symbol"/>
            </a:endParaRPr>
          </a:p>
          <a:p>
            <a:pPr>
              <a:lnSpc>
                <a:spcPct val="100000"/>
              </a:lnSpc>
              <a:spcBef>
                <a:spcPts val="45"/>
              </a:spcBef>
            </a:pPr>
            <a:endParaRPr lang="fr-FR" sz="1400" dirty="0">
              <a:latin typeface="Times New Roman"/>
              <a:cs typeface="Times New Roman"/>
            </a:endParaRPr>
          </a:p>
          <a:p>
            <a:pPr marL="1320165" marR="2021839">
              <a:lnSpc>
                <a:spcPct val="100699"/>
              </a:lnSpc>
              <a:spcBef>
                <a:spcPts val="5"/>
              </a:spcBef>
            </a:pPr>
            <a:r>
              <a:rPr lang="fr-FR" sz="1400" dirty="0">
                <a:latin typeface="Segoe UI Symbol"/>
                <a:cs typeface="Segoe UI Symbol"/>
              </a:rPr>
              <a:t>#cat /</a:t>
            </a:r>
            <a:r>
              <a:rPr lang="fr-FR" sz="1400" dirty="0" err="1">
                <a:latin typeface="Segoe UI Symbol"/>
                <a:cs typeface="Segoe UI Symbol"/>
              </a:rPr>
              <a:t>etc</a:t>
            </a:r>
            <a:r>
              <a:rPr lang="fr-FR" sz="1400" dirty="0">
                <a:latin typeface="Segoe UI Symbol"/>
                <a:cs typeface="Segoe UI Symbol"/>
              </a:rPr>
              <a:t>/</a:t>
            </a:r>
            <a:r>
              <a:rPr lang="fr-FR" sz="1400" dirty="0" err="1">
                <a:latin typeface="Segoe UI Symbol"/>
                <a:cs typeface="Segoe UI Symbol"/>
              </a:rPr>
              <a:t>shadow</a:t>
            </a:r>
            <a:r>
              <a:rPr lang="fr-FR" sz="1400" dirty="0">
                <a:latin typeface="Segoe UI Symbol"/>
                <a:cs typeface="Segoe UI Symbol"/>
              </a:rPr>
              <a:t>  </a:t>
            </a:r>
            <a:r>
              <a:rPr lang="fr-FR" sz="1400" spc="-5" dirty="0">
                <a:latin typeface="Segoe UI Symbol"/>
                <a:cs typeface="Segoe UI Symbol"/>
              </a:rPr>
              <a:t>root:$wLRWth.FdTUsCBfd2cLkBGCkZ.10:16685:0:99999:7: </a:t>
            </a:r>
            <a:r>
              <a:rPr lang="fr-FR" sz="1400" dirty="0">
                <a:latin typeface="Segoe UI Symbol"/>
                <a:cs typeface="Segoe UI Symbol"/>
              </a:rPr>
              <a:t>:</a:t>
            </a:r>
            <a:r>
              <a:rPr lang="fr-FR" sz="1400" spc="-60" dirty="0">
                <a:latin typeface="Segoe UI Symbol"/>
                <a:cs typeface="Segoe UI Symbol"/>
              </a:rPr>
              <a:t> </a:t>
            </a:r>
            <a:r>
              <a:rPr lang="fr-FR" sz="1400" dirty="0">
                <a:latin typeface="Segoe UI Symbol"/>
                <a:cs typeface="Segoe UI Symbol"/>
              </a:rPr>
              <a:t>:</a:t>
            </a:r>
          </a:p>
          <a:p>
            <a:pPr marL="1320165">
              <a:lnSpc>
                <a:spcPct val="100000"/>
              </a:lnSpc>
            </a:pPr>
            <a:r>
              <a:rPr lang="fr-FR" sz="1400" spc="-5" dirty="0" err="1">
                <a:latin typeface="Segoe UI Symbol"/>
                <a:cs typeface="Segoe UI Symbol"/>
              </a:rPr>
              <a:t>ludo</a:t>
            </a:r>
            <a:r>
              <a:rPr lang="fr-FR" sz="1400" spc="-5" dirty="0">
                <a:latin typeface="Segoe UI Symbol"/>
                <a:cs typeface="Segoe UI Symbol"/>
              </a:rPr>
              <a:t>:$6$v7Al1Vf6rbguXNiZ$X8Lh3zSSvjXJ:0:99999:7: </a:t>
            </a:r>
            <a:r>
              <a:rPr lang="fr-FR" sz="1400" dirty="0">
                <a:latin typeface="Segoe UI Symbol"/>
                <a:cs typeface="Segoe UI Symbol"/>
              </a:rPr>
              <a:t>:</a:t>
            </a:r>
            <a:r>
              <a:rPr lang="fr-FR" sz="1400" spc="-45" dirty="0">
                <a:latin typeface="Segoe UI Symbol"/>
                <a:cs typeface="Segoe UI Symbol"/>
              </a:rPr>
              <a:t> </a:t>
            </a:r>
            <a:r>
              <a:rPr lang="fr-FR" sz="1400" dirty="0">
                <a:latin typeface="Segoe UI Symbol"/>
                <a:cs typeface="Segoe UI Symbol"/>
              </a:rPr>
              <a:t>:</a:t>
            </a:r>
          </a:p>
        </p:txBody>
      </p:sp>
      <p:sp>
        <p:nvSpPr>
          <p:cNvPr id="8" name="object 5">
            <a:extLst>
              <a:ext uri="{FF2B5EF4-FFF2-40B4-BE49-F238E27FC236}">
                <a16:creationId xmlns:a16="http://schemas.microsoft.com/office/drawing/2014/main" xmlns="" id="{F79D9369-11BA-4AD8-A91B-E8E9E564AEE1}"/>
              </a:ext>
            </a:extLst>
          </p:cNvPr>
          <p:cNvSpPr txBox="1"/>
          <p:nvPr/>
        </p:nvSpPr>
        <p:spPr>
          <a:xfrm>
            <a:off x="275460" y="1859702"/>
            <a:ext cx="8182739" cy="3455433"/>
          </a:xfrm>
          <a:prstGeom prst="rect">
            <a:avLst/>
          </a:prstGeom>
        </p:spPr>
        <p:txBody>
          <a:bodyPr vert="horz" wrap="square" lIns="0" tIns="13335" rIns="0" bIns="0" rtlCol="0">
            <a:spAutoFit/>
          </a:bodyPr>
          <a:lstStyle/>
          <a:p>
            <a:pPr marL="187960" indent="-175260">
              <a:lnSpc>
                <a:spcPct val="100000"/>
              </a:lnSpc>
              <a:spcBef>
                <a:spcPts val="105"/>
              </a:spcBef>
              <a:buClr>
                <a:srgbClr val="006599"/>
              </a:buClr>
              <a:buSzPct val="90000"/>
              <a:buChar char="•"/>
              <a:tabLst>
                <a:tab pos="187960" algn="l"/>
              </a:tabLst>
            </a:pPr>
            <a:r>
              <a:rPr sz="2000" dirty="0">
                <a:latin typeface="Segoe UI Symbol"/>
                <a:cs typeface="Segoe UI Symbol"/>
              </a:rPr>
              <a:t>Les mots </a:t>
            </a:r>
            <a:r>
              <a:rPr sz="2000" spc="-5" dirty="0">
                <a:latin typeface="Segoe UI Symbol"/>
                <a:cs typeface="Segoe UI Symbol"/>
              </a:rPr>
              <a:t>de </a:t>
            </a:r>
            <a:r>
              <a:rPr sz="2000" dirty="0">
                <a:latin typeface="Segoe UI Symbol"/>
                <a:cs typeface="Segoe UI Symbol"/>
              </a:rPr>
              <a:t>passe sont </a:t>
            </a:r>
            <a:r>
              <a:rPr sz="2000" spc="-5" dirty="0">
                <a:latin typeface="Segoe UI Symbol"/>
                <a:cs typeface="Segoe UI Symbol"/>
              </a:rPr>
              <a:t>stockés </a:t>
            </a:r>
            <a:r>
              <a:rPr sz="2000" dirty="0">
                <a:latin typeface="Segoe UI Symbol"/>
                <a:cs typeface="Segoe UI Symbol"/>
              </a:rPr>
              <a:t>dans </a:t>
            </a:r>
            <a:r>
              <a:rPr sz="2000" spc="-5" dirty="0">
                <a:latin typeface="Segoe UI Symbol"/>
                <a:cs typeface="Segoe UI Symbol"/>
              </a:rPr>
              <a:t>le fichier </a:t>
            </a:r>
            <a:r>
              <a:rPr sz="2000" dirty="0">
                <a:solidFill>
                  <a:srgbClr val="0070C0"/>
                </a:solidFill>
                <a:latin typeface="Segoe UI Symbol"/>
                <a:cs typeface="Segoe UI Symbol"/>
              </a:rPr>
              <a:t>/etc/shadow</a:t>
            </a:r>
            <a:endParaRPr lang="fr-FR" sz="2000" dirty="0">
              <a:solidFill>
                <a:srgbClr val="0070C0"/>
              </a:solidFill>
              <a:latin typeface="Segoe UI Symbol"/>
              <a:cs typeface="Segoe UI Symbol"/>
            </a:endParaRPr>
          </a:p>
          <a:p>
            <a:pPr marL="12700">
              <a:lnSpc>
                <a:spcPct val="100000"/>
              </a:lnSpc>
              <a:spcBef>
                <a:spcPts val="105"/>
              </a:spcBef>
              <a:buClr>
                <a:srgbClr val="006599"/>
              </a:buClr>
              <a:buSzPct val="90000"/>
              <a:tabLst>
                <a:tab pos="187960" algn="l"/>
              </a:tabLst>
            </a:pPr>
            <a:endParaRPr lang="fr-FR" sz="2000" dirty="0">
              <a:latin typeface="Segoe UI Symbol"/>
              <a:cs typeface="Segoe UI Symbol"/>
            </a:endParaRPr>
          </a:p>
          <a:p>
            <a:pPr marL="12700">
              <a:lnSpc>
                <a:spcPct val="100000"/>
              </a:lnSpc>
              <a:spcBef>
                <a:spcPts val="105"/>
              </a:spcBef>
              <a:buClr>
                <a:srgbClr val="006599"/>
              </a:buClr>
              <a:buSzPct val="90000"/>
              <a:tabLst>
                <a:tab pos="187960" algn="l"/>
              </a:tabLst>
            </a:pPr>
            <a:endParaRPr sz="2000" dirty="0">
              <a:latin typeface="Segoe UI Symbol"/>
              <a:cs typeface="Segoe UI Symbol"/>
            </a:endParaRPr>
          </a:p>
          <a:p>
            <a:pPr marL="302260">
              <a:lnSpc>
                <a:spcPct val="100000"/>
              </a:lnSpc>
              <a:buClr>
                <a:srgbClr val="006599"/>
              </a:buClr>
              <a:buSzPct val="77777"/>
              <a:tabLst>
                <a:tab pos="471805" algn="l"/>
              </a:tabLst>
            </a:pPr>
            <a:endParaRPr lang="fr-FR" sz="1800" spc="-5" dirty="0">
              <a:latin typeface="Segoe UI Symbol"/>
              <a:cs typeface="Segoe UI Symbol"/>
            </a:endParaRPr>
          </a:p>
          <a:p>
            <a:pPr marL="471170" indent="-168910">
              <a:lnSpc>
                <a:spcPct val="100000"/>
              </a:lnSpc>
              <a:buClr>
                <a:srgbClr val="006599"/>
              </a:buClr>
              <a:buSzPct val="77777"/>
              <a:buFont typeface="Wingdings"/>
              <a:buChar char=""/>
              <a:tabLst>
                <a:tab pos="471805" algn="l"/>
              </a:tabLst>
            </a:pPr>
            <a:endParaRPr lang="fr-FR" spc="-5" dirty="0">
              <a:latin typeface="Segoe UI Symbol"/>
              <a:cs typeface="Segoe UI Symbol"/>
            </a:endParaRPr>
          </a:p>
          <a:p>
            <a:pPr marL="302260">
              <a:lnSpc>
                <a:spcPct val="100000"/>
              </a:lnSpc>
              <a:buClr>
                <a:srgbClr val="006599"/>
              </a:buClr>
              <a:buSzPct val="77777"/>
              <a:tabLst>
                <a:tab pos="471805" algn="l"/>
              </a:tabLst>
            </a:pPr>
            <a:endParaRPr lang="fr-FR" sz="1800" spc="-5" dirty="0">
              <a:latin typeface="Segoe UI Symbol"/>
              <a:cs typeface="Segoe UI Symbol"/>
            </a:endParaRPr>
          </a:p>
          <a:p>
            <a:pPr marL="471170" indent="-168910">
              <a:lnSpc>
                <a:spcPct val="100000"/>
              </a:lnSpc>
              <a:buClr>
                <a:srgbClr val="006599"/>
              </a:buClr>
              <a:buSzPct val="77777"/>
              <a:buFont typeface="Wingdings"/>
              <a:buChar char=""/>
              <a:tabLst>
                <a:tab pos="471805" algn="l"/>
              </a:tabLst>
            </a:pPr>
            <a:endParaRPr lang="fr-FR" spc="-5" dirty="0">
              <a:latin typeface="Segoe UI Symbol"/>
              <a:cs typeface="Segoe UI Symbol"/>
            </a:endParaRPr>
          </a:p>
          <a:p>
            <a:pPr marL="302260">
              <a:lnSpc>
                <a:spcPct val="100000"/>
              </a:lnSpc>
              <a:buClr>
                <a:srgbClr val="006599"/>
              </a:buClr>
              <a:buSzPct val="77777"/>
              <a:tabLst>
                <a:tab pos="471805" algn="l"/>
              </a:tabLst>
            </a:pPr>
            <a:r>
              <a:rPr lang="fr-FR" sz="1800" spc="-5" dirty="0">
                <a:latin typeface="Segoe UI Symbol"/>
                <a:cs typeface="Segoe UI Symbol"/>
              </a:rPr>
              <a:t>Il </a:t>
            </a:r>
            <a:r>
              <a:rPr lang="fr-FR" sz="1800" spc="-5" dirty="0" err="1">
                <a:latin typeface="Segoe UI Symbol"/>
                <a:cs typeface="Segoe UI Symbol"/>
              </a:rPr>
              <a:t>ya</a:t>
            </a:r>
            <a:r>
              <a:rPr lang="fr-FR" sz="1800" spc="-5" dirty="0">
                <a:latin typeface="Segoe UI Symbol"/>
                <a:cs typeface="Segoe UI Symbol"/>
              </a:rPr>
              <a:t> 10 champs séparés par les « : » comme suit :</a:t>
            </a:r>
          </a:p>
          <a:p>
            <a:pPr marL="302260">
              <a:lnSpc>
                <a:spcPct val="100000"/>
              </a:lnSpc>
              <a:buClr>
                <a:srgbClr val="006599"/>
              </a:buClr>
              <a:buSzPct val="77777"/>
              <a:tabLst>
                <a:tab pos="471805" algn="l"/>
              </a:tabLst>
            </a:pPr>
            <a:endParaRPr lang="fr-FR" sz="1800" spc="-5" dirty="0">
              <a:latin typeface="Segoe UI Symbol"/>
              <a:cs typeface="Segoe UI Symbol"/>
            </a:endParaRPr>
          </a:p>
          <a:p>
            <a:pPr marL="471170" indent="-168910">
              <a:lnSpc>
                <a:spcPct val="100000"/>
              </a:lnSpc>
              <a:buClr>
                <a:srgbClr val="006599"/>
              </a:buClr>
              <a:buSzPct val="77777"/>
              <a:buFont typeface="Wingdings"/>
              <a:buChar char=""/>
              <a:tabLst>
                <a:tab pos="471805" algn="l"/>
              </a:tabLst>
            </a:pPr>
            <a:r>
              <a:rPr lang="fr-FR" spc="-5" dirty="0">
                <a:latin typeface="Segoe UI Symbol"/>
                <a:cs typeface="Segoe UI Symbol"/>
              </a:rPr>
              <a:t>Le nombre de jours depuis le 1er Janvier 1970 pendant lesquels un  compte a été désactivé</a:t>
            </a:r>
          </a:p>
          <a:p>
            <a:pPr marL="471170" indent="-168910">
              <a:lnSpc>
                <a:spcPct val="100000"/>
              </a:lnSpc>
              <a:buClr>
                <a:srgbClr val="006599"/>
              </a:buClr>
              <a:buSzPct val="77777"/>
              <a:buFont typeface="Wingdings"/>
              <a:buChar char=""/>
              <a:tabLst>
                <a:tab pos="471805" algn="l"/>
              </a:tabLst>
            </a:pPr>
            <a:r>
              <a:rPr lang="fr-FR" spc="-5" dirty="0">
                <a:latin typeface="Segoe UI Symbol"/>
                <a:cs typeface="Segoe UI Symbol"/>
              </a:rPr>
              <a:t>Un champ réservé pour une utilisation future possible</a:t>
            </a:r>
          </a:p>
        </p:txBody>
      </p:sp>
    </p:spTree>
    <p:extLst>
      <p:ext uri="{BB962C8B-B14F-4D97-AF65-F5344CB8AC3E}">
        <p14:creationId xmlns:p14="http://schemas.microsoft.com/office/powerpoint/2010/main" val="3665759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Gestion des mots de passe dans Red </a:t>
            </a:r>
            <a:r>
              <a:rPr lang="fr-FR" dirty="0" err="1"/>
              <a:t>hat</a:t>
            </a: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23</a:t>
            </a:fld>
            <a:endParaRPr lang="en-US"/>
          </a:p>
        </p:txBody>
      </p:sp>
      <p:sp>
        <p:nvSpPr>
          <p:cNvPr id="8" name="object 5">
            <a:extLst>
              <a:ext uri="{FF2B5EF4-FFF2-40B4-BE49-F238E27FC236}">
                <a16:creationId xmlns:a16="http://schemas.microsoft.com/office/drawing/2014/main" xmlns="" id="{F79D9369-11BA-4AD8-A91B-E8E9E564AEE1}"/>
              </a:ext>
            </a:extLst>
          </p:cNvPr>
          <p:cNvSpPr txBox="1"/>
          <p:nvPr/>
        </p:nvSpPr>
        <p:spPr>
          <a:xfrm>
            <a:off x="400080" y="1720333"/>
            <a:ext cx="8182739" cy="1116331"/>
          </a:xfrm>
          <a:prstGeom prst="rect">
            <a:avLst/>
          </a:prstGeom>
        </p:spPr>
        <p:txBody>
          <a:bodyPr vert="horz" wrap="square" lIns="0" tIns="13335" rIns="0" bIns="0" rtlCol="0">
            <a:spAutoFit/>
          </a:bodyPr>
          <a:lstStyle/>
          <a:p>
            <a:pPr marL="187960" indent="-175260">
              <a:lnSpc>
                <a:spcPct val="100000"/>
              </a:lnSpc>
              <a:spcBef>
                <a:spcPts val="105"/>
              </a:spcBef>
              <a:buClr>
                <a:srgbClr val="006599"/>
              </a:buClr>
              <a:buSzPct val="90000"/>
              <a:buChar char="•"/>
              <a:tabLst>
                <a:tab pos="187960" algn="l"/>
              </a:tabLst>
            </a:pPr>
            <a:r>
              <a:rPr lang="fr-FR" sz="2000" dirty="0">
                <a:latin typeface="Segoe UI Symbol"/>
                <a:cs typeface="Segoe UI Symbol"/>
              </a:rPr>
              <a:t>La commande </a:t>
            </a:r>
            <a:r>
              <a:rPr lang="fr-FR" sz="2000" dirty="0" err="1">
                <a:solidFill>
                  <a:srgbClr val="0070C0"/>
                </a:solidFill>
                <a:latin typeface="Segoe UI Symbol"/>
                <a:cs typeface="Segoe UI Symbol"/>
              </a:rPr>
              <a:t>passwd</a:t>
            </a:r>
            <a:r>
              <a:rPr lang="fr-FR" sz="2000" dirty="0">
                <a:solidFill>
                  <a:srgbClr val="0070C0"/>
                </a:solidFill>
                <a:latin typeface="Segoe UI Symbol"/>
                <a:cs typeface="Segoe UI Symbol"/>
              </a:rPr>
              <a:t> </a:t>
            </a:r>
            <a:r>
              <a:rPr lang="fr-FR" sz="2000" spc="-5" dirty="0">
                <a:latin typeface="Segoe UI Symbol"/>
                <a:cs typeface="Segoe UI Symbol"/>
              </a:rPr>
              <a:t>permet de manipuler les </a:t>
            </a:r>
            <a:r>
              <a:rPr lang="fr-FR" sz="2000" dirty="0">
                <a:latin typeface="Segoe UI Symbol"/>
                <a:cs typeface="Segoe UI Symbol"/>
              </a:rPr>
              <a:t>mots </a:t>
            </a:r>
            <a:r>
              <a:rPr lang="fr-FR" sz="2000" spc="-5" dirty="0">
                <a:latin typeface="Segoe UI Symbol"/>
                <a:cs typeface="Segoe UI Symbol"/>
              </a:rPr>
              <a:t>de </a:t>
            </a:r>
            <a:r>
              <a:rPr lang="fr-FR" sz="2000" dirty="0">
                <a:latin typeface="Segoe UI Symbol"/>
                <a:cs typeface="Segoe UI Symbol"/>
              </a:rPr>
              <a:t>passe</a:t>
            </a:r>
          </a:p>
          <a:p>
            <a:pPr marL="187960" indent="-175260">
              <a:lnSpc>
                <a:spcPct val="100000"/>
              </a:lnSpc>
              <a:spcBef>
                <a:spcPts val="1435"/>
              </a:spcBef>
              <a:buClr>
                <a:srgbClr val="006599"/>
              </a:buClr>
              <a:buSzPct val="90000"/>
              <a:buChar char="•"/>
              <a:tabLst>
                <a:tab pos="187960" algn="l"/>
              </a:tabLst>
            </a:pPr>
            <a:r>
              <a:rPr lang="fr-FR" sz="2000" dirty="0">
                <a:latin typeface="Segoe UI Symbol"/>
                <a:cs typeface="Segoe UI Symbol"/>
              </a:rPr>
              <a:t>La commande</a:t>
            </a:r>
            <a:r>
              <a:rPr lang="fr-FR" sz="2000" spc="-50" dirty="0">
                <a:latin typeface="Segoe UI Symbol"/>
                <a:cs typeface="Segoe UI Symbol"/>
              </a:rPr>
              <a:t> </a:t>
            </a:r>
            <a:r>
              <a:rPr lang="fr-FR" sz="2000" dirty="0" err="1">
                <a:solidFill>
                  <a:srgbClr val="0070C0"/>
                </a:solidFill>
                <a:latin typeface="Segoe UI Symbol"/>
                <a:cs typeface="Segoe UI Symbol"/>
              </a:rPr>
              <a:t>chage</a:t>
            </a:r>
            <a:r>
              <a:rPr lang="fr-FR" sz="2000" dirty="0">
                <a:latin typeface="Segoe UI Symbol"/>
                <a:cs typeface="Segoe UI Symbol"/>
              </a:rPr>
              <a:t> permet de changer les paramètres du mot de passe</a:t>
            </a:r>
          </a:p>
        </p:txBody>
      </p:sp>
    </p:spTree>
    <p:extLst>
      <p:ext uri="{BB962C8B-B14F-4D97-AF65-F5344CB8AC3E}">
        <p14:creationId xmlns:p14="http://schemas.microsoft.com/office/powerpoint/2010/main" val="1752043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3">
            <a:extLst>
              <a:ext uri="{FF2B5EF4-FFF2-40B4-BE49-F238E27FC236}">
                <a16:creationId xmlns:a16="http://schemas.microsoft.com/office/drawing/2014/main" xmlns="" id="{1B493C31-7AF8-4AC8-85E0-53BF594BCC95}"/>
              </a:ext>
            </a:extLst>
          </p:cNvPr>
          <p:cNvSpPr/>
          <p:nvPr/>
        </p:nvSpPr>
        <p:spPr>
          <a:xfrm>
            <a:off x="237765" y="3940372"/>
            <a:ext cx="8431374" cy="860228"/>
          </a:xfrm>
          <a:prstGeom prst="rect">
            <a:avLst/>
          </a:prstGeom>
          <a:blipFill>
            <a:blip r:embed="rId3" cstate="print"/>
            <a:stretch>
              <a:fillRect/>
            </a:stretch>
          </a:blipFill>
        </p:spPr>
        <p:txBody>
          <a:bodyPr wrap="square" lIns="0" tIns="0" rIns="0" bIns="0" rtlCol="0"/>
          <a:lstStyle/>
          <a:p>
            <a:endParaRPr/>
          </a:p>
        </p:txBody>
      </p:sp>
      <p:sp>
        <p:nvSpPr>
          <p:cNvPr id="7" name="object 3">
            <a:extLst>
              <a:ext uri="{FF2B5EF4-FFF2-40B4-BE49-F238E27FC236}">
                <a16:creationId xmlns:a16="http://schemas.microsoft.com/office/drawing/2014/main" xmlns="" id="{3FAAB6C0-2A3C-4C28-8CC6-351F83C29389}"/>
              </a:ext>
            </a:extLst>
          </p:cNvPr>
          <p:cNvSpPr/>
          <p:nvPr/>
        </p:nvSpPr>
        <p:spPr>
          <a:xfrm>
            <a:off x="168020" y="2072542"/>
            <a:ext cx="8691818" cy="509015"/>
          </a:xfrm>
          <a:prstGeom prst="rect">
            <a:avLst/>
          </a:prstGeom>
          <a:blipFill>
            <a:blip r:embed="rId3" cstate="print"/>
            <a:stretch>
              <a:fillRect/>
            </a:stretch>
          </a:blipFill>
        </p:spPr>
        <p:txBody>
          <a:bodyPr wrap="square" lIns="0" tIns="0" rIns="0" bIns="0" rtlCol="0"/>
          <a:lstStyle/>
          <a:p>
            <a:endParaRPr/>
          </a:p>
        </p:txBody>
      </p:sp>
      <p:sp>
        <p:nvSpPr>
          <p:cNvPr id="2" name="Titre 1"/>
          <p:cNvSpPr>
            <a:spLocks noGrp="1"/>
          </p:cNvSpPr>
          <p:nvPr>
            <p:ph type="title"/>
          </p:nvPr>
        </p:nvSpPr>
        <p:spPr>
          <a:xfrm>
            <a:off x="498474" y="242234"/>
            <a:ext cx="7556313" cy="1116106"/>
          </a:xfrm>
        </p:spPr>
        <p:txBody>
          <a:bodyPr/>
          <a:lstStyle/>
          <a:p>
            <a:r>
              <a:rPr lang="fr-FR" dirty="0"/>
              <a:t>Modifier le </a:t>
            </a:r>
            <a:r>
              <a:rPr lang="fr-FR" dirty="0" err="1"/>
              <a:t>shadow</a:t>
            </a:r>
            <a:r>
              <a:rPr lang="fr-FR" dirty="0"/>
              <a:t> pour un utilisateur</a:t>
            </a: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24</a:t>
            </a:fld>
            <a:endParaRPr lang="en-US"/>
          </a:p>
        </p:txBody>
      </p:sp>
      <p:sp>
        <p:nvSpPr>
          <p:cNvPr id="6" name="object 6">
            <a:extLst>
              <a:ext uri="{FF2B5EF4-FFF2-40B4-BE49-F238E27FC236}">
                <a16:creationId xmlns:a16="http://schemas.microsoft.com/office/drawing/2014/main" xmlns="" id="{9A858FA0-4861-4AA1-B461-26C00E207017}"/>
              </a:ext>
            </a:extLst>
          </p:cNvPr>
          <p:cNvSpPr txBox="1"/>
          <p:nvPr/>
        </p:nvSpPr>
        <p:spPr>
          <a:xfrm>
            <a:off x="474861" y="1378711"/>
            <a:ext cx="8384978" cy="5016758"/>
          </a:xfrm>
          <a:prstGeom prst="rect">
            <a:avLst/>
          </a:prstGeom>
        </p:spPr>
        <p:txBody>
          <a:bodyPr vert="horz" wrap="square" lIns="0" tIns="223520" rIns="0" bIns="0" rtlCol="0">
            <a:spAutoFit/>
          </a:bodyPr>
          <a:lstStyle/>
          <a:p>
            <a:pPr marL="355600" indent="-342900">
              <a:lnSpc>
                <a:spcPct val="100000"/>
              </a:lnSpc>
              <a:spcBef>
                <a:spcPts val="1760"/>
              </a:spcBef>
              <a:buClr>
                <a:srgbClr val="006599"/>
              </a:buClr>
              <a:buSzPct val="91304"/>
              <a:buFont typeface="Arial" panose="020B0604020202020204" pitchFamily="34" charset="0"/>
              <a:buChar char="•"/>
              <a:tabLst>
                <a:tab pos="217170" algn="l"/>
              </a:tabLst>
            </a:pPr>
            <a:r>
              <a:rPr lang="fr-FR" sz="2300" spc="15" dirty="0">
                <a:latin typeface="Segoe UI Symbol"/>
                <a:cs typeface="Segoe UI Symbol"/>
              </a:rPr>
              <a:t>M</a:t>
            </a:r>
            <a:r>
              <a:rPr sz="2300" spc="15" dirty="0" err="1">
                <a:latin typeface="Segoe UI Symbol"/>
                <a:cs typeface="Segoe UI Symbol"/>
              </a:rPr>
              <a:t>odifier</a:t>
            </a:r>
            <a:r>
              <a:rPr sz="2300" spc="15" dirty="0">
                <a:latin typeface="Segoe UI Symbol"/>
                <a:cs typeface="Segoe UI Symbol"/>
              </a:rPr>
              <a:t> </a:t>
            </a:r>
            <a:r>
              <a:rPr sz="2300" spc="10" dirty="0">
                <a:latin typeface="Segoe UI Symbol"/>
                <a:cs typeface="Segoe UI Symbol"/>
              </a:rPr>
              <a:t>le </a:t>
            </a:r>
            <a:r>
              <a:rPr sz="2300" spc="20" dirty="0">
                <a:latin typeface="Segoe UI Symbol"/>
                <a:cs typeface="Segoe UI Symbol"/>
              </a:rPr>
              <a:t>mot de</a:t>
            </a:r>
            <a:r>
              <a:rPr sz="2300" spc="25" dirty="0">
                <a:latin typeface="Segoe UI Symbol"/>
                <a:cs typeface="Segoe UI Symbol"/>
              </a:rPr>
              <a:t> </a:t>
            </a:r>
            <a:r>
              <a:rPr sz="2300" spc="15" dirty="0">
                <a:latin typeface="Segoe UI Symbol"/>
                <a:cs typeface="Segoe UI Symbol"/>
              </a:rPr>
              <a:t>passe</a:t>
            </a:r>
            <a:endParaRPr sz="2300" dirty="0">
              <a:latin typeface="Segoe UI Symbol"/>
              <a:cs typeface="Segoe UI Symbol"/>
            </a:endParaRPr>
          </a:p>
          <a:p>
            <a:pPr marL="38100">
              <a:lnSpc>
                <a:spcPct val="100000"/>
              </a:lnSpc>
              <a:spcBef>
                <a:spcPts val="1325"/>
              </a:spcBef>
            </a:pPr>
            <a:r>
              <a:rPr sz="1850" spc="10" dirty="0">
                <a:latin typeface="Courier New"/>
                <a:cs typeface="Courier New"/>
              </a:rPr>
              <a:t># </a:t>
            </a:r>
            <a:r>
              <a:rPr sz="1850" spc="10" dirty="0">
                <a:solidFill>
                  <a:srgbClr val="0070C0"/>
                </a:solidFill>
                <a:latin typeface="Courier New"/>
                <a:cs typeface="Courier New"/>
              </a:rPr>
              <a:t>passwd [-k] [-l] [-u [-f]] [-d] [-S]</a:t>
            </a:r>
            <a:r>
              <a:rPr sz="1850" spc="30" dirty="0">
                <a:solidFill>
                  <a:srgbClr val="0070C0"/>
                </a:solidFill>
                <a:latin typeface="Courier New"/>
                <a:cs typeface="Courier New"/>
              </a:rPr>
              <a:t> </a:t>
            </a:r>
            <a:r>
              <a:rPr sz="1850" spc="10" dirty="0">
                <a:solidFill>
                  <a:srgbClr val="0070C0"/>
                </a:solidFill>
                <a:latin typeface="Courier New"/>
                <a:cs typeface="Courier New"/>
              </a:rPr>
              <a:t>[username]</a:t>
            </a:r>
            <a:endParaRPr sz="1850" dirty="0">
              <a:solidFill>
                <a:srgbClr val="0070C0"/>
              </a:solidFill>
              <a:latin typeface="Courier New"/>
              <a:cs typeface="Courier New"/>
            </a:endParaRPr>
          </a:p>
          <a:p>
            <a:pPr>
              <a:lnSpc>
                <a:spcPct val="100000"/>
              </a:lnSpc>
            </a:pPr>
            <a:endParaRPr sz="2100" dirty="0">
              <a:solidFill>
                <a:srgbClr val="0070C0"/>
              </a:solidFill>
              <a:latin typeface="Times New Roman"/>
              <a:cs typeface="Times New Roman"/>
            </a:endParaRPr>
          </a:p>
          <a:p>
            <a:pPr>
              <a:lnSpc>
                <a:spcPct val="100000"/>
              </a:lnSpc>
              <a:spcBef>
                <a:spcPts val="5"/>
              </a:spcBef>
            </a:pPr>
            <a:r>
              <a:rPr lang="fr-FR" sz="2000" dirty="0">
                <a:latin typeface="Times New Roman"/>
                <a:cs typeface="Times New Roman"/>
              </a:rPr>
              <a:t>Exemple : $ </a:t>
            </a:r>
            <a:r>
              <a:rPr lang="fr-FR" sz="2000" dirty="0" err="1">
                <a:solidFill>
                  <a:srgbClr val="0070C0"/>
                </a:solidFill>
                <a:latin typeface="Times New Roman"/>
                <a:cs typeface="Times New Roman"/>
              </a:rPr>
              <a:t>sudo</a:t>
            </a:r>
            <a:r>
              <a:rPr lang="fr-FR" sz="2000" dirty="0">
                <a:solidFill>
                  <a:srgbClr val="0070C0"/>
                </a:solidFill>
                <a:latin typeface="Times New Roman"/>
                <a:cs typeface="Times New Roman"/>
              </a:rPr>
              <a:t> </a:t>
            </a:r>
            <a:r>
              <a:rPr lang="fr-FR" sz="2000" dirty="0" err="1">
                <a:solidFill>
                  <a:srgbClr val="0070C0"/>
                </a:solidFill>
                <a:latin typeface="Times New Roman"/>
                <a:cs typeface="Times New Roman"/>
              </a:rPr>
              <a:t>passwd</a:t>
            </a:r>
            <a:r>
              <a:rPr lang="fr-FR" sz="2000" dirty="0">
                <a:solidFill>
                  <a:srgbClr val="0070C0"/>
                </a:solidFill>
                <a:latin typeface="Times New Roman"/>
                <a:cs typeface="Times New Roman"/>
              </a:rPr>
              <a:t> </a:t>
            </a:r>
            <a:r>
              <a:rPr lang="fr-FR" sz="2000" dirty="0" err="1">
                <a:solidFill>
                  <a:srgbClr val="0070C0"/>
                </a:solidFill>
                <a:latin typeface="Times New Roman"/>
                <a:cs typeface="Times New Roman"/>
              </a:rPr>
              <a:t>foulen</a:t>
            </a:r>
            <a:endParaRPr lang="fr-FR" sz="2000" dirty="0">
              <a:solidFill>
                <a:srgbClr val="0070C0"/>
              </a:solidFill>
              <a:latin typeface="Times New Roman"/>
              <a:cs typeface="Times New Roman"/>
            </a:endParaRPr>
          </a:p>
          <a:p>
            <a:pPr>
              <a:lnSpc>
                <a:spcPct val="100000"/>
              </a:lnSpc>
              <a:spcBef>
                <a:spcPts val="5"/>
              </a:spcBef>
            </a:pPr>
            <a:endParaRPr sz="2000" dirty="0">
              <a:latin typeface="Times New Roman"/>
              <a:cs typeface="Times New Roman"/>
            </a:endParaRPr>
          </a:p>
          <a:p>
            <a:pPr marL="421640" indent="-342900">
              <a:lnSpc>
                <a:spcPct val="100000"/>
              </a:lnSpc>
              <a:buFont typeface="Arial" panose="020B0604020202020204" pitchFamily="34" charset="0"/>
              <a:buChar char="•"/>
            </a:pPr>
            <a:r>
              <a:rPr lang="fr-FR" sz="2300" spc="15" dirty="0">
                <a:latin typeface="Segoe UI Symbol"/>
                <a:cs typeface="Segoe UI Symbol"/>
              </a:rPr>
              <a:t>M</a:t>
            </a:r>
            <a:r>
              <a:rPr sz="2300" spc="15" dirty="0" err="1">
                <a:latin typeface="Segoe UI Symbol"/>
                <a:cs typeface="Segoe UI Symbol"/>
              </a:rPr>
              <a:t>odifi</a:t>
            </a:r>
            <a:r>
              <a:rPr lang="fr-FR" sz="2300" spc="15" dirty="0">
                <a:latin typeface="Segoe UI Symbol"/>
                <a:cs typeface="Segoe UI Symbol"/>
              </a:rPr>
              <a:t>er les </a:t>
            </a:r>
            <a:r>
              <a:rPr sz="2300" spc="15" dirty="0" err="1">
                <a:latin typeface="Segoe UI Symbol"/>
                <a:cs typeface="Segoe UI Symbol"/>
              </a:rPr>
              <a:t>paramètres</a:t>
            </a:r>
            <a:r>
              <a:rPr lang="fr-FR" sz="2300" spc="15" dirty="0">
                <a:latin typeface="Segoe UI Symbol"/>
                <a:cs typeface="Segoe UI Symbol"/>
              </a:rPr>
              <a:t> du mot de passe</a:t>
            </a:r>
          </a:p>
          <a:p>
            <a:pPr marL="12700" marR="5080">
              <a:lnSpc>
                <a:spcPts val="2150"/>
              </a:lnSpc>
              <a:spcBef>
                <a:spcPts val="2495"/>
              </a:spcBef>
              <a:buClr>
                <a:srgbClr val="006599"/>
              </a:buClr>
              <a:buSzPct val="113513"/>
              <a:tabLst>
                <a:tab pos="121920" algn="l"/>
              </a:tabLst>
            </a:pPr>
            <a:r>
              <a:rPr sz="1850" spc="10" dirty="0">
                <a:latin typeface="Courier New"/>
                <a:cs typeface="Courier New"/>
              </a:rPr>
              <a:t># </a:t>
            </a:r>
            <a:r>
              <a:rPr sz="1850" spc="10" dirty="0">
                <a:solidFill>
                  <a:srgbClr val="0070C0"/>
                </a:solidFill>
                <a:latin typeface="Courier New"/>
                <a:cs typeface="Courier New"/>
              </a:rPr>
              <a:t>chage [-m min] [-M max] [-d dernier] [-I inactive] [-E  expire] [-W </a:t>
            </a:r>
            <a:r>
              <a:rPr lang="fr-FR" sz="1850" spc="10" dirty="0">
                <a:solidFill>
                  <a:srgbClr val="0070C0"/>
                </a:solidFill>
                <a:latin typeface="Courier New"/>
                <a:cs typeface="Courier New"/>
              </a:rPr>
              <a:t>warning</a:t>
            </a:r>
            <a:r>
              <a:rPr sz="1850" spc="10" dirty="0">
                <a:solidFill>
                  <a:srgbClr val="0070C0"/>
                </a:solidFill>
                <a:latin typeface="Courier New"/>
                <a:cs typeface="Courier New"/>
              </a:rPr>
              <a:t>] [-l]</a:t>
            </a:r>
            <a:r>
              <a:rPr sz="1850" spc="-5" dirty="0">
                <a:solidFill>
                  <a:srgbClr val="0070C0"/>
                </a:solidFill>
                <a:latin typeface="Courier New"/>
                <a:cs typeface="Courier New"/>
              </a:rPr>
              <a:t> </a:t>
            </a:r>
            <a:r>
              <a:rPr sz="1850" spc="10" dirty="0" err="1">
                <a:solidFill>
                  <a:srgbClr val="0070C0"/>
                </a:solidFill>
                <a:latin typeface="Courier New"/>
                <a:cs typeface="Courier New"/>
              </a:rPr>
              <a:t>utilisateur</a:t>
            </a:r>
            <a:endParaRPr lang="fr-FR" sz="1850" spc="10" dirty="0">
              <a:solidFill>
                <a:srgbClr val="0070C0"/>
              </a:solidFill>
              <a:latin typeface="Courier New"/>
              <a:cs typeface="Courier New"/>
            </a:endParaRPr>
          </a:p>
          <a:p>
            <a:pPr marL="12700" marR="5080">
              <a:lnSpc>
                <a:spcPts val="2150"/>
              </a:lnSpc>
              <a:spcBef>
                <a:spcPts val="2495"/>
              </a:spcBef>
              <a:buClr>
                <a:srgbClr val="006599"/>
              </a:buClr>
              <a:buSzPct val="113513"/>
              <a:tabLst>
                <a:tab pos="121920" algn="l"/>
              </a:tabLst>
            </a:pPr>
            <a:r>
              <a:rPr lang="fr-FR" sz="2000" spc="10" dirty="0">
                <a:latin typeface="Times New Roman" panose="02020603050405020304" pitchFamily="18" charset="0"/>
                <a:cs typeface="Times New Roman" panose="02020603050405020304" pitchFamily="18" charset="0"/>
              </a:rPr>
              <a:t>Exemple : </a:t>
            </a:r>
            <a:r>
              <a:rPr lang="pt-BR" sz="2000" dirty="0">
                <a:latin typeface="Times New Roman" panose="02020603050405020304" pitchFamily="18" charset="0"/>
                <a:cs typeface="Times New Roman" panose="02020603050405020304" pitchFamily="18" charset="0"/>
              </a:rPr>
              <a:t>$ </a:t>
            </a:r>
            <a:r>
              <a:rPr lang="pt-BR" sz="2000" dirty="0">
                <a:solidFill>
                  <a:srgbClr val="0070C0"/>
                </a:solidFill>
                <a:latin typeface="Times New Roman" panose="02020603050405020304" pitchFamily="18" charset="0"/>
                <a:cs typeface="Times New Roman" panose="02020603050405020304" pitchFamily="18" charset="0"/>
              </a:rPr>
              <a:t>sudo chage -E 2019-12-1 foulen</a:t>
            </a:r>
          </a:p>
          <a:p>
            <a:pPr marL="12700" marR="5080">
              <a:lnSpc>
                <a:spcPts val="2150"/>
              </a:lnSpc>
              <a:spcBef>
                <a:spcPts val="2495"/>
              </a:spcBef>
              <a:buClr>
                <a:srgbClr val="006599"/>
              </a:buClr>
              <a:buSzPct val="113513"/>
              <a:tabLst>
                <a:tab pos="121920" algn="l"/>
              </a:tabLst>
            </a:pPr>
            <a:r>
              <a:rPr lang="pt-BR" sz="2000" dirty="0">
                <a:latin typeface="Times New Roman" panose="02020603050405020304" pitchFamily="18" charset="0"/>
                <a:cs typeface="Times New Roman" panose="02020603050405020304" pitchFamily="18" charset="0"/>
              </a:rPr>
              <a:t>                 $ </a:t>
            </a:r>
            <a:r>
              <a:rPr lang="pt-BR" sz="2000" dirty="0">
                <a:solidFill>
                  <a:srgbClr val="0070C0"/>
                </a:solidFill>
                <a:latin typeface="Times New Roman" panose="02020603050405020304" pitchFamily="18" charset="0"/>
                <a:cs typeface="Times New Roman" panose="02020603050405020304" pitchFamily="18" charset="0"/>
              </a:rPr>
              <a:t>sudo chage –m 7 –M 20 –w 7 –E 2019-12-1 foulen</a:t>
            </a:r>
          </a:p>
          <a:p>
            <a:pPr marL="12700" marR="5080">
              <a:lnSpc>
                <a:spcPts val="2150"/>
              </a:lnSpc>
              <a:spcBef>
                <a:spcPts val="2495"/>
              </a:spcBef>
              <a:buClr>
                <a:srgbClr val="006599"/>
              </a:buClr>
              <a:buSzPct val="113513"/>
              <a:tabLst>
                <a:tab pos="121920" algn="l"/>
              </a:tabLst>
            </a:pPr>
            <a:r>
              <a:rPr lang="pt-BR" sz="2000" dirty="0">
                <a:latin typeface="Times New Roman" panose="02020603050405020304" pitchFamily="18" charset="0"/>
                <a:cs typeface="Times New Roman" panose="02020603050405020304" pitchFamily="18" charset="0"/>
              </a:rPr>
              <a:t>                 $ </a:t>
            </a:r>
            <a:r>
              <a:rPr lang="pt-BR" sz="2000" dirty="0">
                <a:solidFill>
                  <a:srgbClr val="0070C0"/>
                </a:solidFill>
                <a:latin typeface="Times New Roman" panose="02020603050405020304" pitchFamily="18" charset="0"/>
                <a:cs typeface="Times New Roman" panose="02020603050405020304" pitchFamily="18" charset="0"/>
              </a:rPr>
              <a:t>sudo chage –I 30 foulen</a:t>
            </a:r>
          </a:p>
        </p:txBody>
      </p:sp>
    </p:spTree>
    <p:extLst>
      <p:ext uri="{BB962C8B-B14F-4D97-AF65-F5344CB8AC3E}">
        <p14:creationId xmlns:p14="http://schemas.microsoft.com/office/powerpoint/2010/main" val="2086278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Sécuriser les mots de passe</a:t>
            </a:r>
          </a:p>
        </p:txBody>
      </p:sp>
      <p:sp>
        <p:nvSpPr>
          <p:cNvPr id="3" name="Espace réservé du contenu 2"/>
          <p:cNvSpPr>
            <a:spLocks noGrp="1"/>
          </p:cNvSpPr>
          <p:nvPr>
            <p:ph idx="1"/>
          </p:nvPr>
        </p:nvSpPr>
        <p:spPr>
          <a:xfrm>
            <a:off x="498474" y="1358340"/>
            <a:ext cx="8216548" cy="4767823"/>
          </a:xfrm>
        </p:spPr>
        <p:txBody>
          <a:bodyPr>
            <a:normAutofit/>
          </a:bodyPr>
          <a:lstStyle/>
          <a:p>
            <a:pPr>
              <a:lnSpc>
                <a:spcPct val="150000"/>
              </a:lnSpc>
            </a:pPr>
            <a:r>
              <a:rPr lang="fr-FR" sz="2400" dirty="0">
                <a:solidFill>
                  <a:schemeClr val="tx1"/>
                </a:solidFill>
                <a:latin typeface="Times New Roman" pitchFamily="18" charset="0"/>
                <a:cs typeface="Times New Roman" pitchFamily="18" charset="0"/>
              </a:rPr>
              <a:t>Avant Red </a:t>
            </a:r>
            <a:r>
              <a:rPr lang="fr-FR" sz="2400" dirty="0" err="1">
                <a:solidFill>
                  <a:schemeClr val="tx1"/>
                </a:solidFill>
                <a:latin typeface="Times New Roman" pitchFamily="18" charset="0"/>
                <a:cs typeface="Times New Roman" pitchFamily="18" charset="0"/>
              </a:rPr>
              <a:t>hat</a:t>
            </a:r>
            <a:r>
              <a:rPr lang="fr-FR" sz="2400" dirty="0">
                <a:solidFill>
                  <a:schemeClr val="tx1"/>
                </a:solidFill>
                <a:latin typeface="Times New Roman" pitchFamily="18" charset="0"/>
                <a:cs typeface="Times New Roman" pitchFamily="18" charset="0"/>
              </a:rPr>
              <a:t> 7, la gestion de sécurité des mots de passe était gérée  par une librairie PAM : la librairie </a:t>
            </a:r>
            <a:r>
              <a:rPr lang="fr-FR" sz="2400" dirty="0">
                <a:solidFill>
                  <a:srgbClr val="0070C0"/>
                </a:solidFill>
                <a:latin typeface="Times New Roman" pitchFamily="18" charset="0"/>
                <a:cs typeface="Times New Roman" pitchFamily="18" charset="0"/>
              </a:rPr>
              <a:t>pam_cracklib.so</a:t>
            </a:r>
          </a:p>
          <a:p>
            <a:pPr>
              <a:lnSpc>
                <a:spcPct val="150000"/>
              </a:lnSpc>
            </a:pPr>
            <a:r>
              <a:rPr lang="fr-FR" sz="2400" dirty="0">
                <a:solidFill>
                  <a:schemeClr val="tx1"/>
                </a:solidFill>
                <a:latin typeface="Times New Roman" pitchFamily="18" charset="0"/>
                <a:cs typeface="Times New Roman" pitchFamily="18" charset="0"/>
              </a:rPr>
              <a:t>Avec RHEL 7, la librairie utilisée se est </a:t>
            </a:r>
            <a:r>
              <a:rPr lang="fr-FR" sz="2400" dirty="0">
                <a:solidFill>
                  <a:srgbClr val="0070C0"/>
                </a:solidFill>
                <a:latin typeface="Times New Roman" pitchFamily="18" charset="0"/>
                <a:cs typeface="Times New Roman" pitchFamily="18" charset="0"/>
              </a:rPr>
              <a:t>pam_pwquality.so</a:t>
            </a:r>
          </a:p>
          <a:p>
            <a:pPr marL="0" indent="0">
              <a:lnSpc>
                <a:spcPct val="150000"/>
              </a:lnSpc>
              <a:buNone/>
            </a:pPr>
            <a:r>
              <a:rPr lang="fr-FR" sz="2400" dirty="0">
                <a:solidFill>
                  <a:schemeClr val="tx1"/>
                </a:solidFill>
                <a:latin typeface="Times New Roman" pitchFamily="18" charset="0"/>
                <a:cs typeface="Times New Roman" pitchFamily="18" charset="0"/>
              </a:rPr>
              <a:t>     Lors du changement de mot de passe, le fichier :</a:t>
            </a:r>
          </a:p>
          <a:p>
            <a:pPr marL="0" indent="0">
              <a:lnSpc>
                <a:spcPct val="110000"/>
              </a:lnSpc>
              <a:spcBef>
                <a:spcPts val="0"/>
              </a:spcBef>
              <a:buNone/>
            </a:pPr>
            <a:r>
              <a:rPr lang="fr-FR" sz="2400" dirty="0">
                <a:solidFill>
                  <a:schemeClr val="tx1"/>
                </a:solidFill>
                <a:latin typeface="Times New Roman" pitchFamily="18" charset="0"/>
                <a:cs typeface="Times New Roman" pitchFamily="18" charset="0"/>
              </a:rPr>
              <a:t>        -   </a:t>
            </a:r>
            <a:r>
              <a:rPr lang="fr-FR" sz="2400" dirty="0">
                <a:solidFill>
                  <a:srgbClr val="0070C0"/>
                </a:solidFill>
                <a:latin typeface="Times New Roman" pitchFamily="18" charset="0"/>
                <a:cs typeface="Times New Roman" pitchFamily="18" charset="0"/>
              </a:rPr>
              <a:t>/</a:t>
            </a:r>
            <a:r>
              <a:rPr lang="fr-FR" sz="2400" dirty="0" err="1">
                <a:solidFill>
                  <a:srgbClr val="0070C0"/>
                </a:solidFill>
                <a:latin typeface="Times New Roman" pitchFamily="18" charset="0"/>
                <a:cs typeface="Times New Roman" pitchFamily="18" charset="0"/>
              </a:rPr>
              <a:t>etc</a:t>
            </a:r>
            <a:r>
              <a:rPr lang="fr-FR" sz="2400" dirty="0">
                <a:solidFill>
                  <a:srgbClr val="0070C0"/>
                </a:solidFill>
                <a:latin typeface="Times New Roman" pitchFamily="18" charset="0"/>
                <a:cs typeface="Times New Roman" pitchFamily="18" charset="0"/>
              </a:rPr>
              <a:t>/</a:t>
            </a:r>
            <a:r>
              <a:rPr lang="fr-FR" sz="2400" dirty="0" err="1">
                <a:solidFill>
                  <a:srgbClr val="0070C0"/>
                </a:solidFill>
                <a:latin typeface="Times New Roman" pitchFamily="18" charset="0"/>
                <a:cs typeface="Times New Roman" pitchFamily="18" charset="0"/>
              </a:rPr>
              <a:t>security</a:t>
            </a:r>
            <a:r>
              <a:rPr lang="fr-FR" sz="2400" dirty="0">
                <a:solidFill>
                  <a:srgbClr val="0070C0"/>
                </a:solidFill>
                <a:latin typeface="Times New Roman" pitchFamily="18" charset="0"/>
                <a:cs typeface="Times New Roman" pitchFamily="18" charset="0"/>
              </a:rPr>
              <a:t>/</a:t>
            </a:r>
            <a:r>
              <a:rPr lang="fr-FR" sz="2400" dirty="0" err="1">
                <a:solidFill>
                  <a:srgbClr val="0070C0"/>
                </a:solidFill>
                <a:latin typeface="Times New Roman" pitchFamily="18" charset="0"/>
                <a:cs typeface="Times New Roman" pitchFamily="18" charset="0"/>
              </a:rPr>
              <a:t>pwquality.conf</a:t>
            </a:r>
            <a:r>
              <a:rPr lang="fr-FR" sz="2400" dirty="0">
                <a:solidFill>
                  <a:srgbClr val="0070C0"/>
                </a:solidFill>
                <a:latin typeface="Times New Roman" pitchFamily="18" charset="0"/>
                <a:cs typeface="Times New Roman" pitchFamily="18" charset="0"/>
              </a:rPr>
              <a:t> </a:t>
            </a:r>
            <a:r>
              <a:rPr lang="fr-FR" sz="2400" dirty="0">
                <a:solidFill>
                  <a:schemeClr val="tx1"/>
                </a:solidFill>
                <a:latin typeface="Times New Roman" pitchFamily="18" charset="0"/>
                <a:cs typeface="Times New Roman" pitchFamily="18" charset="0"/>
              </a:rPr>
              <a:t>définit la politique de sécurité des mots de passe</a:t>
            </a:r>
          </a:p>
          <a:p>
            <a:pPr marL="0" indent="0">
              <a:lnSpc>
                <a:spcPct val="110000"/>
              </a:lnSpc>
              <a:spcBef>
                <a:spcPts val="0"/>
              </a:spcBef>
              <a:buNone/>
            </a:pPr>
            <a:r>
              <a:rPr lang="fr-FR" sz="2400" dirty="0">
                <a:solidFill>
                  <a:schemeClr val="tx1"/>
                </a:solidFill>
                <a:latin typeface="Times New Roman" pitchFamily="18" charset="0"/>
                <a:cs typeface="Times New Roman" pitchFamily="18" charset="0"/>
              </a:rPr>
              <a:t>        - La commande </a:t>
            </a:r>
            <a:r>
              <a:rPr lang="fr-FR" sz="2400" dirty="0" err="1">
                <a:solidFill>
                  <a:srgbClr val="0070C0"/>
                </a:solidFill>
                <a:latin typeface="Times New Roman" pitchFamily="18" charset="0"/>
                <a:cs typeface="Times New Roman" pitchFamily="18" charset="0"/>
              </a:rPr>
              <a:t>pwscore</a:t>
            </a:r>
            <a:r>
              <a:rPr lang="fr-FR" sz="2400" dirty="0">
                <a:solidFill>
                  <a:schemeClr val="tx1"/>
                </a:solidFill>
                <a:latin typeface="Times New Roman" pitchFamily="18" charset="0"/>
                <a:cs typeface="Times New Roman" pitchFamily="18" charset="0"/>
              </a:rPr>
              <a:t> vérifie la qualité du mot de passe</a:t>
            </a:r>
          </a:p>
          <a:p>
            <a:pPr marL="0" indent="0">
              <a:lnSpc>
                <a:spcPct val="110000"/>
              </a:lnSpc>
              <a:spcBef>
                <a:spcPts val="0"/>
              </a:spcBef>
              <a:buNone/>
            </a:pPr>
            <a:r>
              <a:rPr lang="fr-FR" sz="2400" dirty="0">
                <a:solidFill>
                  <a:schemeClr val="tx1"/>
                </a:solidFill>
                <a:latin typeface="Times New Roman" pitchFamily="18" charset="0"/>
                <a:cs typeface="Times New Roman" pitchFamily="18" charset="0"/>
              </a:rPr>
              <a:t>        - La commande </a:t>
            </a:r>
            <a:r>
              <a:rPr lang="fr-FR" sz="2400" dirty="0" err="1">
                <a:solidFill>
                  <a:srgbClr val="0070C0"/>
                </a:solidFill>
                <a:latin typeface="Times New Roman" pitchFamily="18" charset="0"/>
                <a:cs typeface="Times New Roman" pitchFamily="18" charset="0"/>
              </a:rPr>
              <a:t>pwmake</a:t>
            </a:r>
            <a:r>
              <a:rPr lang="fr-FR" sz="2400" dirty="0">
                <a:solidFill>
                  <a:schemeClr val="tx1"/>
                </a:solidFill>
                <a:latin typeface="Times New Roman" pitchFamily="18" charset="0"/>
                <a:cs typeface="Times New Roman" pitchFamily="18" charset="0"/>
              </a:rPr>
              <a:t> permet de créer des mots de passe</a:t>
            </a: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Sécuriser les mots de passe</a:t>
            </a: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26</a:t>
            </a:fld>
            <a:endParaRPr lang="en-US"/>
          </a:p>
        </p:txBody>
      </p:sp>
      <p:sp>
        <p:nvSpPr>
          <p:cNvPr id="10" name="Rectangle 9">
            <a:extLst>
              <a:ext uri="{FF2B5EF4-FFF2-40B4-BE49-F238E27FC236}">
                <a16:creationId xmlns:a16="http://schemas.microsoft.com/office/drawing/2014/main" xmlns="" id="{E53D3CCA-ADBA-4B4E-BD97-50F4638CB57D}"/>
              </a:ext>
            </a:extLst>
          </p:cNvPr>
          <p:cNvSpPr/>
          <p:nvPr/>
        </p:nvSpPr>
        <p:spPr>
          <a:xfrm>
            <a:off x="247460" y="1333364"/>
            <a:ext cx="8896539" cy="5327099"/>
          </a:xfrm>
          <a:prstGeom prst="rect">
            <a:avLst/>
          </a:prstGeom>
        </p:spPr>
        <p:txBody>
          <a:bodyPr wrap="square">
            <a:spAutoFit/>
          </a:bodyPr>
          <a:lstStyle/>
          <a:p>
            <a:pPr marL="187960" indent="-175260">
              <a:lnSpc>
                <a:spcPct val="100000"/>
              </a:lnSpc>
              <a:spcBef>
                <a:spcPts val="105"/>
              </a:spcBef>
              <a:buClr>
                <a:srgbClr val="006599"/>
              </a:buClr>
              <a:buSzPct val="90000"/>
              <a:buChar char="•"/>
              <a:tabLst>
                <a:tab pos="187960" algn="l"/>
              </a:tabLst>
            </a:pPr>
            <a:r>
              <a:rPr lang="fr-FR" dirty="0">
                <a:latin typeface="Segoe UI Symbol"/>
                <a:cs typeface="Segoe UI Symbol"/>
              </a:rPr>
              <a:t>Que trouve-t-on dans</a:t>
            </a:r>
            <a:r>
              <a:rPr lang="fr-FR" spc="-65" dirty="0">
                <a:latin typeface="Segoe UI Symbol"/>
                <a:cs typeface="Segoe UI Symbol"/>
              </a:rPr>
              <a:t> </a:t>
            </a:r>
            <a:r>
              <a:rPr lang="fr-FR" dirty="0">
                <a:latin typeface="Segoe UI Symbol"/>
                <a:cs typeface="Segoe UI Symbol"/>
              </a:rPr>
              <a:t>/</a:t>
            </a:r>
            <a:r>
              <a:rPr lang="fr-FR" dirty="0" err="1">
                <a:latin typeface="Segoe UI Symbol"/>
                <a:cs typeface="Segoe UI Symbol"/>
              </a:rPr>
              <a:t>etc</a:t>
            </a:r>
            <a:r>
              <a:rPr lang="fr-FR" dirty="0">
                <a:latin typeface="Segoe UI Symbol"/>
                <a:cs typeface="Segoe UI Symbol"/>
              </a:rPr>
              <a:t>/</a:t>
            </a:r>
            <a:r>
              <a:rPr lang="fr-FR" dirty="0" err="1">
                <a:latin typeface="Segoe UI Symbol"/>
                <a:cs typeface="Segoe UI Symbol"/>
              </a:rPr>
              <a:t>security</a:t>
            </a:r>
            <a:r>
              <a:rPr lang="fr-FR" dirty="0">
                <a:latin typeface="Segoe UI Symbol"/>
                <a:cs typeface="Segoe UI Symbol"/>
              </a:rPr>
              <a:t>/</a:t>
            </a:r>
            <a:r>
              <a:rPr lang="fr-FR" dirty="0" err="1">
                <a:latin typeface="Segoe UI Symbol"/>
                <a:cs typeface="Segoe UI Symbol"/>
              </a:rPr>
              <a:t>pwquality.conf</a:t>
            </a:r>
            <a:r>
              <a:rPr lang="fr-FR" dirty="0">
                <a:latin typeface="Segoe UI Symbol"/>
                <a:cs typeface="Segoe UI Symbol"/>
              </a:rPr>
              <a:t> ?</a:t>
            </a:r>
          </a:p>
          <a:p>
            <a:pPr marL="407034">
              <a:lnSpc>
                <a:spcPct val="100000"/>
              </a:lnSpc>
              <a:spcBef>
                <a:spcPts val="1639"/>
              </a:spcBef>
            </a:pPr>
            <a:r>
              <a:rPr lang="fr-FR" dirty="0">
                <a:latin typeface="Segoe UI Symbol"/>
                <a:cs typeface="Segoe UI Symbol"/>
              </a:rPr>
              <a:t>Contenu </a:t>
            </a:r>
            <a:r>
              <a:rPr lang="fr-FR" spc="5" dirty="0">
                <a:latin typeface="Segoe UI Symbol"/>
                <a:cs typeface="Segoe UI Symbol"/>
              </a:rPr>
              <a:t>du </a:t>
            </a:r>
            <a:r>
              <a:rPr lang="fr-FR" dirty="0">
                <a:latin typeface="Segoe UI Symbol"/>
                <a:cs typeface="Segoe UI Symbol"/>
              </a:rPr>
              <a:t>fichier</a:t>
            </a:r>
            <a:r>
              <a:rPr lang="fr-FR" spc="-135" dirty="0">
                <a:latin typeface="Segoe UI Symbol"/>
                <a:cs typeface="Segoe UI Symbol"/>
              </a:rPr>
              <a:t> </a:t>
            </a:r>
            <a:r>
              <a:rPr lang="fr-FR" b="1" spc="-5" dirty="0">
                <a:solidFill>
                  <a:srgbClr val="0070C0"/>
                </a:solidFill>
                <a:latin typeface="Verdana"/>
                <a:cs typeface="Verdana"/>
              </a:rPr>
              <a:t>/</a:t>
            </a:r>
            <a:r>
              <a:rPr lang="fr-FR" b="1" spc="-5" dirty="0" err="1">
                <a:solidFill>
                  <a:srgbClr val="0070C0"/>
                </a:solidFill>
                <a:latin typeface="Verdana"/>
                <a:cs typeface="Verdana"/>
              </a:rPr>
              <a:t>etc</a:t>
            </a:r>
            <a:r>
              <a:rPr lang="fr-FR" b="1" spc="-5" dirty="0">
                <a:solidFill>
                  <a:srgbClr val="0070C0"/>
                </a:solidFill>
                <a:latin typeface="Verdana"/>
                <a:cs typeface="Verdana"/>
              </a:rPr>
              <a:t>/</a:t>
            </a:r>
            <a:r>
              <a:rPr lang="fr-FR" b="1" spc="-5" dirty="0" err="1">
                <a:solidFill>
                  <a:srgbClr val="0070C0"/>
                </a:solidFill>
                <a:latin typeface="Verdana"/>
                <a:cs typeface="Verdana"/>
              </a:rPr>
              <a:t>security</a:t>
            </a:r>
            <a:r>
              <a:rPr lang="fr-FR" b="1" spc="-5" dirty="0">
                <a:solidFill>
                  <a:srgbClr val="0070C0"/>
                </a:solidFill>
                <a:latin typeface="Verdana"/>
                <a:cs typeface="Verdana"/>
              </a:rPr>
              <a:t>/</a:t>
            </a:r>
            <a:r>
              <a:rPr lang="fr-FR" b="1" spc="-5" dirty="0" err="1">
                <a:solidFill>
                  <a:srgbClr val="0070C0"/>
                </a:solidFill>
                <a:latin typeface="Verdana"/>
                <a:cs typeface="Verdana"/>
              </a:rPr>
              <a:t>pwquality.conf</a:t>
            </a:r>
            <a:endParaRPr lang="fr-FR" dirty="0">
              <a:solidFill>
                <a:srgbClr val="0070C0"/>
              </a:solidFill>
              <a:latin typeface="Verdana"/>
              <a:cs typeface="Verdana"/>
            </a:endParaRPr>
          </a:p>
          <a:p>
            <a:pPr>
              <a:lnSpc>
                <a:spcPct val="100000"/>
              </a:lnSpc>
              <a:spcBef>
                <a:spcPts val="50"/>
              </a:spcBef>
            </a:pPr>
            <a:endParaRPr lang="fr-FR" dirty="0">
              <a:latin typeface="Times New Roman"/>
              <a:cs typeface="Times New Roman"/>
            </a:endParaRPr>
          </a:p>
          <a:p>
            <a:pPr marL="1320165">
              <a:lnSpc>
                <a:spcPct val="100000"/>
              </a:lnSpc>
            </a:pPr>
            <a:r>
              <a:rPr lang="fr-FR" dirty="0">
                <a:latin typeface="Segoe UI Symbol"/>
                <a:cs typeface="Segoe UI Symbol"/>
              </a:rPr>
              <a:t>#</a:t>
            </a:r>
            <a:r>
              <a:rPr lang="fr-FR" dirty="0">
                <a:solidFill>
                  <a:srgbClr val="0070C0"/>
                </a:solidFill>
                <a:latin typeface="Segoe UI Symbol"/>
                <a:cs typeface="Segoe UI Symbol"/>
              </a:rPr>
              <a:t>cat</a:t>
            </a:r>
            <a:r>
              <a:rPr lang="fr-FR" spc="-30" dirty="0">
                <a:solidFill>
                  <a:srgbClr val="0070C0"/>
                </a:solidFill>
                <a:latin typeface="Segoe UI Symbol"/>
                <a:cs typeface="Segoe UI Symbol"/>
              </a:rPr>
              <a:t> </a:t>
            </a:r>
            <a:r>
              <a:rPr lang="fr-FR" spc="-10" dirty="0">
                <a:solidFill>
                  <a:srgbClr val="0070C0"/>
                </a:solidFill>
                <a:latin typeface="Segoe UI Symbol"/>
                <a:cs typeface="Segoe UI Symbol"/>
              </a:rPr>
              <a:t>/</a:t>
            </a:r>
            <a:r>
              <a:rPr lang="fr-FR" spc="-10" dirty="0" err="1">
                <a:solidFill>
                  <a:srgbClr val="0070C0"/>
                </a:solidFill>
                <a:latin typeface="Segoe UI Symbol"/>
                <a:cs typeface="Segoe UI Symbol"/>
              </a:rPr>
              <a:t>etc</a:t>
            </a:r>
            <a:r>
              <a:rPr lang="fr-FR" spc="-10" dirty="0">
                <a:solidFill>
                  <a:srgbClr val="0070C0"/>
                </a:solidFill>
                <a:latin typeface="Segoe UI Symbol"/>
                <a:cs typeface="Segoe UI Symbol"/>
              </a:rPr>
              <a:t>/</a:t>
            </a:r>
            <a:r>
              <a:rPr lang="fr-FR" spc="-10" dirty="0" err="1">
                <a:solidFill>
                  <a:srgbClr val="0070C0"/>
                </a:solidFill>
                <a:latin typeface="Segoe UI Symbol"/>
                <a:cs typeface="Segoe UI Symbol"/>
              </a:rPr>
              <a:t>security</a:t>
            </a:r>
            <a:r>
              <a:rPr lang="fr-FR" spc="-10" dirty="0">
                <a:solidFill>
                  <a:srgbClr val="0070C0"/>
                </a:solidFill>
                <a:latin typeface="Segoe UI Symbol"/>
                <a:cs typeface="Segoe UI Symbol"/>
              </a:rPr>
              <a:t>/</a:t>
            </a:r>
            <a:r>
              <a:rPr lang="fr-FR" spc="-10" dirty="0" err="1">
                <a:solidFill>
                  <a:srgbClr val="0070C0"/>
                </a:solidFill>
                <a:latin typeface="Segoe UI Symbol"/>
                <a:cs typeface="Segoe UI Symbol"/>
              </a:rPr>
              <a:t>pwquality.conf</a:t>
            </a:r>
            <a:endParaRPr lang="fr-FR" spc="-10" dirty="0">
              <a:solidFill>
                <a:srgbClr val="0070C0"/>
              </a:solidFill>
              <a:latin typeface="Segoe UI Symbol"/>
              <a:cs typeface="Segoe UI Symbol"/>
            </a:endParaRPr>
          </a:p>
          <a:p>
            <a:pPr marL="1320165">
              <a:lnSpc>
                <a:spcPct val="100000"/>
              </a:lnSpc>
            </a:pPr>
            <a:endParaRPr lang="fr-FR" sz="2000" spc="-10" dirty="0">
              <a:latin typeface="Segoe UI Symbol"/>
              <a:cs typeface="Segoe UI Symbol"/>
            </a:endParaRPr>
          </a:p>
          <a:p>
            <a:pPr marL="1320165">
              <a:lnSpc>
                <a:spcPct val="100000"/>
              </a:lnSpc>
            </a:pPr>
            <a:r>
              <a:rPr lang="fr-FR" dirty="0" err="1">
                <a:latin typeface="Segoe UI Symbol"/>
                <a:cs typeface="Segoe UI Symbol"/>
              </a:rPr>
              <a:t>difok</a:t>
            </a:r>
            <a:r>
              <a:rPr lang="fr-FR" dirty="0">
                <a:latin typeface="Segoe UI Symbol"/>
                <a:cs typeface="Segoe UI Symbol"/>
              </a:rPr>
              <a:t> =3 un minimum de 3 caractères différents dans un nouveau mot  de passe</a:t>
            </a:r>
          </a:p>
          <a:p>
            <a:pPr marL="1320165">
              <a:lnSpc>
                <a:spcPct val="100000"/>
              </a:lnSpc>
            </a:pPr>
            <a:r>
              <a:rPr lang="fr-FR" dirty="0" err="1">
                <a:latin typeface="Segoe UI Symbol"/>
                <a:cs typeface="Segoe UI Symbol"/>
              </a:rPr>
              <a:t>minlen</a:t>
            </a:r>
            <a:r>
              <a:rPr lang="fr-FR" dirty="0">
                <a:latin typeface="Segoe UI Symbol"/>
                <a:cs typeface="Segoe UI Symbol"/>
              </a:rPr>
              <a:t> = 8 le mot de passe d'un minimum de 8 caractères</a:t>
            </a:r>
          </a:p>
          <a:p>
            <a:pPr marL="1320165">
              <a:lnSpc>
                <a:spcPct val="100000"/>
              </a:lnSpc>
            </a:pPr>
            <a:r>
              <a:rPr lang="fr-FR" dirty="0" err="1">
                <a:latin typeface="Segoe UI Symbol"/>
                <a:cs typeface="Segoe UI Symbol"/>
              </a:rPr>
              <a:t>ucredit</a:t>
            </a:r>
            <a:r>
              <a:rPr lang="fr-FR" dirty="0">
                <a:latin typeface="Segoe UI Symbol"/>
                <a:cs typeface="Segoe UI Symbol"/>
              </a:rPr>
              <a:t> = -1 Requiert au moins 1 lettre majuscule</a:t>
            </a:r>
          </a:p>
          <a:p>
            <a:pPr marL="1320165">
              <a:lnSpc>
                <a:spcPct val="100000"/>
              </a:lnSpc>
            </a:pPr>
            <a:r>
              <a:rPr lang="fr-FR" dirty="0" err="1">
                <a:latin typeface="Segoe UI Symbol"/>
                <a:cs typeface="Segoe UI Symbol"/>
              </a:rPr>
              <a:t>lcredit</a:t>
            </a:r>
            <a:r>
              <a:rPr lang="fr-FR" dirty="0">
                <a:latin typeface="Segoe UI Symbol"/>
                <a:cs typeface="Segoe UI Symbol"/>
              </a:rPr>
              <a:t> = -1 Requiert au moins 1 lettre minuscule</a:t>
            </a:r>
          </a:p>
          <a:p>
            <a:pPr marL="1320165">
              <a:lnSpc>
                <a:spcPct val="100000"/>
              </a:lnSpc>
            </a:pPr>
            <a:r>
              <a:rPr lang="fr-FR" dirty="0" err="1">
                <a:latin typeface="Segoe UI Symbol"/>
                <a:cs typeface="Segoe UI Symbol"/>
              </a:rPr>
              <a:t>dcredit</a:t>
            </a:r>
            <a:r>
              <a:rPr lang="fr-FR" dirty="0">
                <a:latin typeface="Segoe UI Symbol"/>
                <a:cs typeface="Segoe UI Symbol"/>
              </a:rPr>
              <a:t> = -1 nécessite au moins 1 chiffre</a:t>
            </a:r>
          </a:p>
          <a:p>
            <a:pPr marL="1320165">
              <a:lnSpc>
                <a:spcPct val="100000"/>
              </a:lnSpc>
            </a:pPr>
            <a:r>
              <a:rPr lang="fr-FR" dirty="0" err="1">
                <a:latin typeface="Segoe UI Symbol"/>
                <a:cs typeface="Segoe UI Symbol"/>
              </a:rPr>
              <a:t>ocredit</a:t>
            </a:r>
            <a:r>
              <a:rPr lang="fr-FR" dirty="0">
                <a:latin typeface="Segoe UI Symbol"/>
                <a:cs typeface="Segoe UI Symbol"/>
              </a:rPr>
              <a:t> = -1 au moins 1 caractère non alphanumérique</a:t>
            </a:r>
          </a:p>
          <a:p>
            <a:pPr marL="1320165">
              <a:lnSpc>
                <a:spcPct val="100000"/>
              </a:lnSpc>
            </a:pPr>
            <a:r>
              <a:rPr lang="fr-FR" dirty="0" err="1">
                <a:latin typeface="Segoe UI Symbol"/>
                <a:cs typeface="Segoe UI Symbol"/>
              </a:rPr>
              <a:t>minclass</a:t>
            </a:r>
            <a:r>
              <a:rPr lang="fr-FR" dirty="0">
                <a:latin typeface="Segoe UI Symbol"/>
                <a:cs typeface="Segoe UI Symbol"/>
              </a:rPr>
              <a:t> = 2 au moins 2 classes de caractères, majuscule, minuscule,  chiffre et autres ($, &amp;, %, …)</a:t>
            </a:r>
          </a:p>
          <a:p>
            <a:pPr marL="1320165">
              <a:lnSpc>
                <a:spcPct val="100000"/>
              </a:lnSpc>
            </a:pPr>
            <a:r>
              <a:rPr lang="fr-FR" dirty="0" err="1">
                <a:latin typeface="Segoe UI Symbol"/>
                <a:cs typeface="Segoe UI Symbol"/>
              </a:rPr>
              <a:t>maxrepeat</a:t>
            </a:r>
            <a:r>
              <a:rPr lang="fr-FR" dirty="0">
                <a:latin typeface="Segoe UI Symbol"/>
                <a:cs typeface="Segoe UI Symbol"/>
              </a:rPr>
              <a:t> = 3 rejets du mot de passe, si 4 occurrences identiques,  plusieurs caractères répétitifs identiques</a:t>
            </a:r>
          </a:p>
          <a:p>
            <a:pPr marL="1320165">
              <a:lnSpc>
                <a:spcPct val="100000"/>
              </a:lnSpc>
            </a:pPr>
            <a:r>
              <a:rPr lang="fr-FR" dirty="0" err="1">
                <a:latin typeface="Segoe UI Symbol"/>
                <a:cs typeface="Segoe UI Symbol"/>
              </a:rPr>
              <a:t>maxclassrepeat</a:t>
            </a:r>
            <a:r>
              <a:rPr lang="fr-FR" dirty="0">
                <a:latin typeface="Segoe UI Symbol"/>
                <a:cs typeface="Segoe UI Symbol"/>
              </a:rPr>
              <a:t> = 2 rejets du mot de passe, si 3 caractères consécutifs  du même type (alphanumériques et autres)</a:t>
            </a:r>
            <a:endParaRPr lang="fr-FR" sz="2000" dirty="0">
              <a:latin typeface="Segoe UI Symbol"/>
              <a:cs typeface="Segoe UI Symbol"/>
            </a:endParaRPr>
          </a:p>
        </p:txBody>
      </p:sp>
    </p:spTree>
    <p:extLst>
      <p:ext uri="{BB962C8B-B14F-4D97-AF65-F5344CB8AC3E}">
        <p14:creationId xmlns:p14="http://schemas.microsoft.com/office/powerpoint/2010/main" val="1142938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Sécuriser les mots de passe</a:t>
            </a: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27</a:t>
            </a:fld>
            <a:endParaRPr lang="en-US"/>
          </a:p>
        </p:txBody>
      </p:sp>
      <p:sp>
        <p:nvSpPr>
          <p:cNvPr id="10" name="Rectangle 9">
            <a:extLst>
              <a:ext uri="{FF2B5EF4-FFF2-40B4-BE49-F238E27FC236}">
                <a16:creationId xmlns:a16="http://schemas.microsoft.com/office/drawing/2014/main" xmlns="" id="{E53D3CCA-ADBA-4B4E-BD97-50F4638CB57D}"/>
              </a:ext>
            </a:extLst>
          </p:cNvPr>
          <p:cNvSpPr/>
          <p:nvPr/>
        </p:nvSpPr>
        <p:spPr>
          <a:xfrm>
            <a:off x="247460" y="1333364"/>
            <a:ext cx="8896539" cy="4785926"/>
          </a:xfrm>
          <a:prstGeom prst="rect">
            <a:avLst/>
          </a:prstGeom>
        </p:spPr>
        <p:txBody>
          <a:bodyPr wrap="square">
            <a:spAutoFit/>
          </a:bodyPr>
          <a:lstStyle/>
          <a:p>
            <a:pPr marL="216535" indent="-203835">
              <a:lnSpc>
                <a:spcPct val="100000"/>
              </a:lnSpc>
              <a:spcBef>
                <a:spcPts val="140"/>
              </a:spcBef>
              <a:buClr>
                <a:srgbClr val="006599"/>
              </a:buClr>
              <a:buSzPct val="91304"/>
              <a:buChar char="•"/>
              <a:tabLst>
                <a:tab pos="217170" algn="l"/>
              </a:tabLst>
            </a:pPr>
            <a:r>
              <a:rPr lang="fr-FR" sz="2300" spc="15" dirty="0">
                <a:latin typeface="Segoe UI Symbol"/>
                <a:cs typeface="Segoe UI Symbol"/>
              </a:rPr>
              <a:t>case</a:t>
            </a:r>
            <a:r>
              <a:rPr lang="fr-FR" sz="2300" dirty="0">
                <a:latin typeface="Segoe UI Symbol"/>
                <a:cs typeface="Segoe UI Symbol"/>
              </a:rPr>
              <a:t> </a:t>
            </a:r>
            <a:r>
              <a:rPr lang="fr-FR" sz="2300" spc="10" dirty="0">
                <a:latin typeface="Segoe UI Symbol"/>
                <a:cs typeface="Segoe UI Symbol"/>
              </a:rPr>
              <a:t>sensitive</a:t>
            </a:r>
            <a:endParaRPr lang="fr-FR" sz="2300" dirty="0">
              <a:latin typeface="Segoe UI Symbol"/>
              <a:cs typeface="Segoe UI Symbol"/>
            </a:endParaRPr>
          </a:p>
          <a:p>
            <a:pPr>
              <a:lnSpc>
                <a:spcPct val="100000"/>
              </a:lnSpc>
              <a:buClr>
                <a:srgbClr val="006599"/>
              </a:buClr>
              <a:buFont typeface="Segoe UI Symbol"/>
              <a:buChar char="•"/>
            </a:pPr>
            <a:endParaRPr lang="fr-FR" sz="3100" dirty="0">
              <a:latin typeface="Times New Roman"/>
              <a:cs typeface="Times New Roman"/>
            </a:endParaRPr>
          </a:p>
          <a:p>
            <a:pPr marL="216535" indent="-203835">
              <a:lnSpc>
                <a:spcPct val="100000"/>
              </a:lnSpc>
              <a:spcBef>
                <a:spcPts val="2660"/>
              </a:spcBef>
              <a:buClr>
                <a:srgbClr val="006599"/>
              </a:buClr>
              <a:buSzPct val="91304"/>
              <a:buChar char="•"/>
              <a:tabLst>
                <a:tab pos="217170" algn="l"/>
              </a:tabLst>
            </a:pPr>
            <a:r>
              <a:rPr lang="fr-FR" sz="2300" spc="10" dirty="0">
                <a:latin typeface="Segoe UI Symbol"/>
                <a:cs typeface="Segoe UI Symbol"/>
              </a:rPr>
              <a:t>éviter les</a:t>
            </a:r>
            <a:r>
              <a:rPr lang="fr-FR" sz="2300" spc="35" dirty="0">
                <a:latin typeface="Segoe UI Symbol"/>
                <a:cs typeface="Segoe UI Symbol"/>
              </a:rPr>
              <a:t> </a:t>
            </a:r>
            <a:r>
              <a:rPr lang="fr-FR" sz="2300" spc="15" dirty="0">
                <a:latin typeface="Segoe UI Symbol"/>
                <a:cs typeface="Segoe UI Symbol"/>
              </a:rPr>
              <a:t>espaces</a:t>
            </a:r>
            <a:endParaRPr lang="fr-FR" sz="2300" dirty="0">
              <a:latin typeface="Segoe UI Symbol"/>
              <a:cs typeface="Segoe UI Symbol"/>
            </a:endParaRPr>
          </a:p>
          <a:p>
            <a:pPr>
              <a:lnSpc>
                <a:spcPct val="100000"/>
              </a:lnSpc>
              <a:buClr>
                <a:srgbClr val="006599"/>
              </a:buClr>
              <a:buFont typeface="Segoe UI Symbol"/>
              <a:buChar char="•"/>
            </a:pPr>
            <a:endParaRPr lang="fr-FR" sz="3100" dirty="0">
              <a:latin typeface="Times New Roman"/>
              <a:cs typeface="Times New Roman"/>
            </a:endParaRPr>
          </a:p>
          <a:p>
            <a:pPr marL="216535" indent="-203835">
              <a:lnSpc>
                <a:spcPct val="100000"/>
              </a:lnSpc>
              <a:spcBef>
                <a:spcPts val="2665"/>
              </a:spcBef>
              <a:buClr>
                <a:srgbClr val="006599"/>
              </a:buClr>
              <a:buSzPct val="91304"/>
              <a:buChar char="•"/>
              <a:tabLst>
                <a:tab pos="217170" algn="l"/>
              </a:tabLst>
            </a:pPr>
            <a:r>
              <a:rPr lang="fr-FR" sz="2300" spc="15" dirty="0">
                <a:latin typeface="Segoe UI Symbol"/>
                <a:cs typeface="Segoe UI Symbol"/>
              </a:rPr>
              <a:t>doit </a:t>
            </a:r>
            <a:r>
              <a:rPr lang="fr-FR" sz="2300" spc="20" dirty="0">
                <a:latin typeface="Segoe UI Symbol"/>
                <a:cs typeface="Segoe UI Symbol"/>
              </a:rPr>
              <a:t>commencer </a:t>
            </a:r>
            <a:r>
              <a:rPr lang="fr-FR" sz="2300" spc="15" dirty="0">
                <a:latin typeface="Segoe UI Symbol"/>
                <a:cs typeface="Segoe UI Symbol"/>
              </a:rPr>
              <a:t>par une</a:t>
            </a:r>
            <a:r>
              <a:rPr lang="fr-FR" sz="2300" spc="45" dirty="0">
                <a:latin typeface="Segoe UI Symbol"/>
                <a:cs typeface="Segoe UI Symbol"/>
              </a:rPr>
              <a:t> </a:t>
            </a:r>
            <a:r>
              <a:rPr lang="fr-FR" sz="2300" spc="10" dirty="0">
                <a:latin typeface="Segoe UI Symbol"/>
                <a:cs typeface="Segoe UI Symbol"/>
              </a:rPr>
              <a:t>lettre</a:t>
            </a:r>
            <a:endParaRPr lang="fr-FR" sz="2300" dirty="0">
              <a:latin typeface="Segoe UI Symbol"/>
              <a:cs typeface="Segoe UI Symbol"/>
            </a:endParaRPr>
          </a:p>
          <a:p>
            <a:pPr>
              <a:lnSpc>
                <a:spcPct val="100000"/>
              </a:lnSpc>
              <a:buClr>
                <a:srgbClr val="006599"/>
              </a:buClr>
              <a:buFont typeface="Segoe UI Symbol"/>
              <a:buChar char="•"/>
            </a:pPr>
            <a:endParaRPr lang="fr-FR" sz="3100" dirty="0">
              <a:latin typeface="Times New Roman"/>
              <a:cs typeface="Times New Roman"/>
            </a:endParaRPr>
          </a:p>
          <a:p>
            <a:pPr marL="216535" indent="-203835">
              <a:lnSpc>
                <a:spcPct val="100000"/>
              </a:lnSpc>
              <a:spcBef>
                <a:spcPts val="2665"/>
              </a:spcBef>
              <a:buClr>
                <a:srgbClr val="006599"/>
              </a:buClr>
              <a:buSzPct val="91304"/>
              <a:buChar char="•"/>
              <a:tabLst>
                <a:tab pos="217170" algn="l"/>
              </a:tabLst>
            </a:pPr>
            <a:r>
              <a:rPr lang="fr-FR" sz="2300" spc="20" dirty="0">
                <a:latin typeface="Segoe UI Symbol"/>
                <a:cs typeface="Segoe UI Symbol"/>
              </a:rPr>
              <a:t>maximum </a:t>
            </a:r>
            <a:r>
              <a:rPr lang="fr-FR" sz="2300" spc="15" dirty="0">
                <a:latin typeface="Segoe UI Symbol"/>
                <a:cs typeface="Segoe UI Symbol"/>
              </a:rPr>
              <a:t>32</a:t>
            </a:r>
            <a:r>
              <a:rPr lang="fr-FR" sz="2300" spc="-5" dirty="0">
                <a:latin typeface="Segoe UI Symbol"/>
                <a:cs typeface="Segoe UI Symbol"/>
              </a:rPr>
              <a:t> </a:t>
            </a:r>
            <a:r>
              <a:rPr lang="fr-FR" sz="2300" spc="15" dirty="0">
                <a:latin typeface="Segoe UI Symbol"/>
                <a:cs typeface="Segoe UI Symbol"/>
              </a:rPr>
              <a:t>caractères</a:t>
            </a:r>
            <a:endParaRPr lang="fr-FR" sz="2300" dirty="0">
              <a:latin typeface="Segoe UI Symbol"/>
              <a:cs typeface="Segoe UI Symbol"/>
            </a:endParaRPr>
          </a:p>
          <a:p>
            <a:pPr marL="548640" lvl="1" indent="-198120">
              <a:lnSpc>
                <a:spcPct val="100000"/>
              </a:lnSpc>
              <a:spcBef>
                <a:spcPts val="2360"/>
              </a:spcBef>
              <a:buClr>
                <a:srgbClr val="006599"/>
              </a:buClr>
              <a:buSzPct val="80000"/>
              <a:buFont typeface="Wingdings"/>
              <a:buChar char=""/>
              <a:tabLst>
                <a:tab pos="549275" algn="l"/>
              </a:tabLst>
            </a:pPr>
            <a:r>
              <a:rPr lang="fr-FR" sz="3250" spc="5" dirty="0">
                <a:latin typeface="Segoe UI Symbol"/>
                <a:cs typeface="Segoe UI Symbol"/>
              </a:rPr>
              <a:t>privilégier un </a:t>
            </a:r>
            <a:r>
              <a:rPr lang="fr-FR" sz="3250" spc="10" dirty="0">
                <a:latin typeface="Segoe UI Symbol"/>
                <a:cs typeface="Segoe UI Symbol"/>
              </a:rPr>
              <a:t>maximum de</a:t>
            </a:r>
            <a:r>
              <a:rPr lang="fr-FR" sz="3250" spc="-55" dirty="0">
                <a:latin typeface="Segoe UI Symbol"/>
                <a:cs typeface="Segoe UI Symbol"/>
              </a:rPr>
              <a:t> </a:t>
            </a:r>
            <a:r>
              <a:rPr lang="fr-FR" sz="3250" spc="10" dirty="0">
                <a:latin typeface="Segoe UI Symbol"/>
                <a:cs typeface="Segoe UI Symbol"/>
              </a:rPr>
              <a:t>8</a:t>
            </a:r>
            <a:endParaRPr lang="fr-FR" sz="3250" dirty="0">
              <a:latin typeface="Segoe UI Symbol"/>
              <a:cs typeface="Segoe UI Symbol"/>
            </a:endParaRPr>
          </a:p>
        </p:txBody>
      </p:sp>
    </p:spTree>
    <p:extLst>
      <p:ext uri="{BB962C8B-B14F-4D97-AF65-F5344CB8AC3E}">
        <p14:creationId xmlns:p14="http://schemas.microsoft.com/office/powerpoint/2010/main" val="2356974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b="1" dirty="0" smtClean="0"/>
              <a:t>Droits étendus</a:t>
            </a:r>
            <a:br>
              <a:rPr lang="fr-FR" b="1" dirty="0" smtClean="0"/>
            </a:b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28</a:t>
            </a:fld>
            <a:endParaRPr lang="en-US"/>
          </a:p>
        </p:txBody>
      </p:sp>
      <p:sp>
        <p:nvSpPr>
          <p:cNvPr id="10" name="Rectangle 9">
            <a:extLst>
              <a:ext uri="{FF2B5EF4-FFF2-40B4-BE49-F238E27FC236}">
                <a16:creationId xmlns:a16="http://schemas.microsoft.com/office/drawing/2014/main" xmlns="" id="{E53D3CCA-ADBA-4B4E-BD97-50F4638CB57D}"/>
              </a:ext>
            </a:extLst>
          </p:cNvPr>
          <p:cNvSpPr/>
          <p:nvPr/>
        </p:nvSpPr>
        <p:spPr>
          <a:xfrm>
            <a:off x="247460" y="1333363"/>
            <a:ext cx="8896539" cy="4544834"/>
          </a:xfrm>
          <a:prstGeom prst="rect">
            <a:avLst/>
          </a:prstGeom>
        </p:spPr>
        <p:txBody>
          <a:bodyPr wrap="square">
            <a:spAutoFit/>
          </a:bodyPr>
          <a:lstStyle/>
          <a:p>
            <a:r>
              <a:rPr lang="fr-FR" sz="3200" dirty="0" smtClean="0"/>
              <a:t>Les droits étendus sont des </a:t>
            </a:r>
            <a:r>
              <a:rPr lang="fr-FR" sz="3200" b="1" dirty="0" smtClean="0"/>
              <a:t>variantes sur l’exécution</a:t>
            </a:r>
            <a:r>
              <a:rPr lang="fr-FR" sz="3200" dirty="0" smtClean="0"/>
              <a:t> :</a:t>
            </a:r>
          </a:p>
          <a:p>
            <a:r>
              <a:rPr lang="fr-FR" sz="3200" b="1" dirty="0" smtClean="0"/>
              <a:t>SUID sur un exécutable</a:t>
            </a:r>
            <a:r>
              <a:rPr lang="fr-FR" sz="3200" dirty="0" smtClean="0"/>
              <a:t>, valeur octale : 4000, valeur symbolique : </a:t>
            </a:r>
            <a:r>
              <a:rPr lang="fr-FR" sz="3200" b="1" dirty="0" smtClean="0"/>
              <a:t>s</a:t>
            </a:r>
            <a:endParaRPr lang="fr-FR" sz="3200" dirty="0" smtClean="0"/>
          </a:p>
          <a:p>
            <a:r>
              <a:rPr lang="fr-FR" sz="3200" b="1" dirty="0" smtClean="0"/>
              <a:t>SGID sur un fichier ou un dossier</a:t>
            </a:r>
            <a:r>
              <a:rPr lang="fr-FR" sz="3200" dirty="0" smtClean="0"/>
              <a:t>, Valeur octale : 2000, valeur symbolique : </a:t>
            </a:r>
            <a:r>
              <a:rPr lang="fr-FR" sz="3200" b="1" dirty="0" smtClean="0"/>
              <a:t>s</a:t>
            </a:r>
            <a:endParaRPr lang="fr-FR" sz="3200" dirty="0" smtClean="0"/>
          </a:p>
          <a:p>
            <a:r>
              <a:rPr lang="fr-FR" sz="3200" b="1" dirty="0" err="1" smtClean="0"/>
              <a:t>Sticky</a:t>
            </a:r>
            <a:r>
              <a:rPr lang="fr-FR" sz="3200" b="1" dirty="0" smtClean="0"/>
              <a:t> bit,  </a:t>
            </a:r>
            <a:r>
              <a:rPr lang="fr-FR" sz="3200" dirty="0" smtClean="0"/>
              <a:t>Valeur octale : 1000, valeur symbolique : </a:t>
            </a:r>
            <a:r>
              <a:rPr lang="fr-FR" sz="3200" b="1" dirty="0" smtClean="0"/>
              <a:t>t</a:t>
            </a:r>
            <a:endParaRPr lang="fr-FR" sz="3200" dirty="0" smtClean="0"/>
          </a:p>
          <a:p>
            <a:pPr marL="216535" indent="-203835">
              <a:lnSpc>
                <a:spcPct val="100000"/>
              </a:lnSpc>
              <a:spcBef>
                <a:spcPts val="140"/>
              </a:spcBef>
              <a:buClr>
                <a:srgbClr val="006599"/>
              </a:buClr>
              <a:buSzPct val="91304"/>
              <a:buChar char="•"/>
              <a:tabLst>
                <a:tab pos="217170" algn="l"/>
              </a:tabLst>
            </a:pPr>
            <a:endParaRPr lang="fr-FR" sz="3250" dirty="0">
              <a:latin typeface="Segoe UI Symbol"/>
              <a:cs typeface="Segoe UI Symbol"/>
            </a:endParaRPr>
          </a:p>
        </p:txBody>
      </p:sp>
    </p:spTree>
    <p:extLst>
      <p:ext uri="{BB962C8B-B14F-4D97-AF65-F5344CB8AC3E}">
        <p14:creationId xmlns:p14="http://schemas.microsoft.com/office/powerpoint/2010/main" val="23569748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b="1" dirty="0" smtClean="0"/>
              <a:t>Droits étendus : SUID</a:t>
            </a:r>
            <a:br>
              <a:rPr lang="fr-FR" b="1" dirty="0" smtClean="0"/>
            </a:b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29</a:t>
            </a:fld>
            <a:endParaRPr lang="en-US"/>
          </a:p>
        </p:txBody>
      </p:sp>
      <p:sp>
        <p:nvSpPr>
          <p:cNvPr id="10" name="Rectangle 9">
            <a:extLst>
              <a:ext uri="{FF2B5EF4-FFF2-40B4-BE49-F238E27FC236}">
                <a16:creationId xmlns:a16="http://schemas.microsoft.com/office/drawing/2014/main" xmlns="" id="{E53D3CCA-ADBA-4B4E-BD97-50F4638CB57D}"/>
              </a:ext>
            </a:extLst>
          </p:cNvPr>
          <p:cNvSpPr/>
          <p:nvPr/>
        </p:nvSpPr>
        <p:spPr>
          <a:xfrm>
            <a:off x="247460" y="1333362"/>
            <a:ext cx="8896539" cy="5037276"/>
          </a:xfrm>
          <a:prstGeom prst="rect">
            <a:avLst/>
          </a:prstGeom>
        </p:spPr>
        <p:txBody>
          <a:bodyPr wrap="square">
            <a:spAutoFit/>
          </a:bodyPr>
          <a:lstStyle/>
          <a:p>
            <a:endParaRPr lang="fr-FR" sz="3200" dirty="0" smtClean="0"/>
          </a:p>
          <a:p>
            <a:r>
              <a:rPr lang="fr-FR" sz="3200" dirty="0" smtClean="0"/>
              <a:t>Valeur octale : 4000, valeur symbolique : </a:t>
            </a:r>
            <a:r>
              <a:rPr lang="fr-FR" sz="3200" b="1" dirty="0" smtClean="0"/>
              <a:t>s</a:t>
            </a:r>
            <a:endParaRPr lang="fr-FR" sz="3200" dirty="0" smtClean="0"/>
          </a:p>
          <a:p>
            <a:r>
              <a:rPr lang="fr-FR" sz="3200" dirty="0" smtClean="0"/>
              <a:t>Quand le SUID est activé sur un </a:t>
            </a:r>
            <a:r>
              <a:rPr lang="fr-FR" sz="3200" b="1" dirty="0" smtClean="0"/>
              <a:t>exécutable</a:t>
            </a:r>
            <a:r>
              <a:rPr lang="fr-FR" sz="3200" dirty="0" smtClean="0"/>
              <a:t>, l’utilisateur qui exécute le fichier dispose des mêmes droits que le propriétaire.</a:t>
            </a:r>
          </a:p>
          <a:p>
            <a:endParaRPr lang="fr-FR" sz="3200" dirty="0" smtClean="0"/>
          </a:p>
          <a:p>
            <a:endParaRPr lang="fr-FR" sz="3200" dirty="0" smtClean="0"/>
          </a:p>
          <a:p>
            <a:endParaRPr lang="fr-FR" sz="3200" dirty="0" smtClean="0"/>
          </a:p>
          <a:p>
            <a:endParaRPr lang="fr-FR" sz="3200" dirty="0" smtClean="0"/>
          </a:p>
          <a:p>
            <a:pPr marL="216535" indent="-203835">
              <a:lnSpc>
                <a:spcPct val="100000"/>
              </a:lnSpc>
              <a:spcBef>
                <a:spcPts val="140"/>
              </a:spcBef>
              <a:buClr>
                <a:srgbClr val="006599"/>
              </a:buClr>
              <a:buSzPct val="91304"/>
              <a:buChar char="•"/>
              <a:tabLst>
                <a:tab pos="217170" algn="l"/>
              </a:tabLst>
            </a:pPr>
            <a:endParaRPr lang="fr-FR" sz="3250" dirty="0">
              <a:latin typeface="Segoe UI Symbol"/>
              <a:cs typeface="Segoe UI Symbol"/>
            </a:endParaRPr>
          </a:p>
        </p:txBody>
      </p:sp>
    </p:spTree>
    <p:extLst>
      <p:ext uri="{BB962C8B-B14F-4D97-AF65-F5344CB8AC3E}">
        <p14:creationId xmlns:p14="http://schemas.microsoft.com/office/powerpoint/2010/main" val="2356974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49306"/>
            <a:ext cx="7556313" cy="1116106"/>
          </a:xfrm>
        </p:spPr>
        <p:txBody>
          <a:bodyPr/>
          <a:lstStyle/>
          <a:p>
            <a:r>
              <a:rPr lang="fr-FR" dirty="0">
                <a:solidFill>
                  <a:schemeClr val="tx1"/>
                </a:solidFill>
                <a:latin typeface="Times New Roman" pitchFamily="18" charset="0"/>
                <a:cs typeface="Times New Roman" pitchFamily="18" charset="0"/>
              </a:rPr>
              <a:t>Faire des opérations en tant que root</a:t>
            </a:r>
            <a:br>
              <a:rPr lang="fr-FR" dirty="0">
                <a:solidFill>
                  <a:schemeClr val="tx1"/>
                </a:solidFill>
                <a:latin typeface="Times New Roman" pitchFamily="18" charset="0"/>
                <a:cs typeface="Times New Roman" pitchFamily="18" charset="0"/>
              </a:rPr>
            </a:br>
            <a:r>
              <a:rPr lang="fr-FR" dirty="0">
                <a:solidFill>
                  <a:schemeClr val="tx1"/>
                </a:solidFill>
                <a:latin typeface="Times New Roman" pitchFamily="18" charset="0"/>
                <a:cs typeface="Times New Roman" pitchFamily="18" charset="0"/>
              </a:rPr>
              <a:t>Administrateur Linux</a:t>
            </a:r>
            <a:br>
              <a:rPr lang="fr-FR" dirty="0">
                <a:solidFill>
                  <a:schemeClr val="tx1"/>
                </a:solidFill>
                <a:latin typeface="Times New Roman" pitchFamily="18" charset="0"/>
                <a:cs typeface="Times New Roman" pitchFamily="18" charset="0"/>
              </a:rPr>
            </a:br>
            <a:endParaRPr lang="fr-FR" dirty="0"/>
          </a:p>
        </p:txBody>
      </p:sp>
      <p:sp>
        <p:nvSpPr>
          <p:cNvPr id="3" name="Espace réservé du contenu 2"/>
          <p:cNvSpPr>
            <a:spLocks noGrp="1"/>
          </p:cNvSpPr>
          <p:nvPr>
            <p:ph idx="1"/>
          </p:nvPr>
        </p:nvSpPr>
        <p:spPr>
          <a:xfrm>
            <a:off x="498474" y="1467556"/>
            <a:ext cx="7556313" cy="4144963"/>
          </a:xfrm>
        </p:spPr>
        <p:txBody>
          <a:bodyPr/>
          <a:lstStyle/>
          <a:p>
            <a:pPr marL="187960" indent="-175260">
              <a:lnSpc>
                <a:spcPct val="100000"/>
              </a:lnSpc>
              <a:spcBef>
                <a:spcPts val="100"/>
              </a:spcBef>
              <a:buClr>
                <a:srgbClr val="006599"/>
              </a:buClr>
              <a:buSzPct val="89583"/>
              <a:buChar char="•"/>
              <a:tabLst>
                <a:tab pos="187960" algn="l"/>
              </a:tabLst>
            </a:pPr>
            <a:r>
              <a:rPr lang="fr-FR" sz="2400" spc="-5" dirty="0">
                <a:solidFill>
                  <a:schemeClr val="tx1"/>
                </a:solidFill>
                <a:latin typeface="Segoe UI Symbol"/>
                <a:cs typeface="Times New Roman" panose="02020603050405020304" pitchFamily="18" charset="0"/>
              </a:rPr>
              <a:t>Sous linux, l’administrateur </a:t>
            </a:r>
            <a:r>
              <a:rPr lang="fr-FR" sz="2400" dirty="0">
                <a:solidFill>
                  <a:schemeClr val="tx1"/>
                </a:solidFill>
                <a:latin typeface="Segoe UI Symbol"/>
                <a:cs typeface="Times New Roman" panose="02020603050405020304" pitchFamily="18" charset="0"/>
              </a:rPr>
              <a:t>est </a:t>
            </a:r>
            <a:r>
              <a:rPr lang="fr-FR" sz="2400" spc="-5" dirty="0">
                <a:solidFill>
                  <a:schemeClr val="tx1"/>
                </a:solidFill>
                <a:latin typeface="Segoe UI Symbol"/>
                <a:cs typeface="Times New Roman" panose="02020603050405020304" pitchFamily="18" charset="0"/>
              </a:rPr>
              <a:t>l’utilisateur</a:t>
            </a:r>
            <a:r>
              <a:rPr lang="fr-FR" sz="2400" spc="100" dirty="0">
                <a:solidFill>
                  <a:schemeClr val="tx1"/>
                </a:solidFill>
                <a:latin typeface="Segoe UI Symbol"/>
                <a:cs typeface="Times New Roman" panose="02020603050405020304" pitchFamily="18" charset="0"/>
              </a:rPr>
              <a:t> </a:t>
            </a:r>
            <a:r>
              <a:rPr lang="fr-FR" sz="2400" spc="5" dirty="0">
                <a:solidFill>
                  <a:schemeClr val="tx1"/>
                </a:solidFill>
                <a:latin typeface="Segoe UI Symbol"/>
                <a:cs typeface="Times New Roman" panose="02020603050405020304" pitchFamily="18" charset="0"/>
              </a:rPr>
              <a:t>root</a:t>
            </a:r>
            <a:endParaRPr lang="fr-FR" sz="2400" dirty="0">
              <a:solidFill>
                <a:schemeClr val="tx1"/>
              </a:solidFill>
              <a:latin typeface="Segoe UI Symbol"/>
              <a:cs typeface="Times New Roman" panose="02020603050405020304" pitchFamily="18" charset="0"/>
            </a:endParaRPr>
          </a:p>
          <a:p>
            <a:pPr marL="471170" lvl="1" indent="-168910">
              <a:lnSpc>
                <a:spcPct val="100000"/>
              </a:lnSpc>
              <a:spcBef>
                <a:spcPts val="1580"/>
              </a:spcBef>
              <a:buClr>
                <a:srgbClr val="006599"/>
              </a:buClr>
              <a:buSzPct val="79545"/>
              <a:buFont typeface="Wingdings"/>
              <a:buChar char=""/>
              <a:tabLst>
                <a:tab pos="471805" algn="l"/>
              </a:tabLst>
            </a:pPr>
            <a:r>
              <a:rPr lang="fr-FR" sz="2200" spc="-5" dirty="0">
                <a:solidFill>
                  <a:schemeClr val="tx1"/>
                </a:solidFill>
                <a:latin typeface="Segoe UI Symbol"/>
                <a:cs typeface="Times New Roman" panose="02020603050405020304" pitchFamily="18" charset="0"/>
              </a:rPr>
              <a:t>Il dispose de tous les droits et permissions =</a:t>
            </a:r>
            <a:r>
              <a:rPr lang="fr-FR" sz="2200" spc="95" dirty="0">
                <a:solidFill>
                  <a:schemeClr val="tx1"/>
                </a:solidFill>
                <a:latin typeface="Segoe UI Symbol"/>
                <a:cs typeface="Times New Roman" panose="02020603050405020304" pitchFamily="18" charset="0"/>
              </a:rPr>
              <a:t> </a:t>
            </a:r>
            <a:r>
              <a:rPr lang="fr-FR" sz="2200" spc="-5" dirty="0">
                <a:solidFill>
                  <a:schemeClr val="tx1"/>
                </a:solidFill>
                <a:latin typeface="Segoe UI Symbol"/>
                <a:cs typeface="Times New Roman" panose="02020603050405020304" pitchFamily="18" charset="0"/>
              </a:rPr>
              <a:t>DANGER</a:t>
            </a:r>
            <a:endParaRPr lang="fr-FR" sz="2200" dirty="0">
              <a:solidFill>
                <a:schemeClr val="tx1"/>
              </a:solidFill>
              <a:latin typeface="Segoe UI Symbol"/>
              <a:cs typeface="Times New Roman" panose="02020603050405020304" pitchFamily="18" charset="0"/>
            </a:endParaRPr>
          </a:p>
          <a:p>
            <a:pPr marL="471170" marR="240665" lvl="1" indent="-168910">
              <a:lnSpc>
                <a:spcPts val="2360"/>
              </a:lnSpc>
              <a:spcBef>
                <a:spcPts val="1905"/>
              </a:spcBef>
              <a:buClr>
                <a:srgbClr val="006599"/>
              </a:buClr>
              <a:buSzPct val="79545"/>
              <a:buFont typeface="Wingdings"/>
              <a:buChar char=""/>
              <a:tabLst>
                <a:tab pos="471805" algn="l"/>
              </a:tabLst>
            </a:pPr>
            <a:r>
              <a:rPr lang="fr-FR" sz="2200" spc="-10" dirty="0">
                <a:solidFill>
                  <a:schemeClr val="tx1"/>
                </a:solidFill>
                <a:latin typeface="Segoe UI Symbol"/>
                <a:cs typeface="Times New Roman" panose="02020603050405020304" pitchFamily="18" charset="0"/>
              </a:rPr>
              <a:t>Son </a:t>
            </a:r>
            <a:r>
              <a:rPr lang="fr-FR" sz="2200" spc="-5" dirty="0">
                <a:solidFill>
                  <a:schemeClr val="tx1"/>
                </a:solidFill>
                <a:latin typeface="Segoe UI Symbol"/>
                <a:cs typeface="Times New Roman" panose="02020603050405020304" pitchFamily="18" charset="0"/>
              </a:rPr>
              <a:t>identifiant, </a:t>
            </a:r>
            <a:r>
              <a:rPr lang="fr-FR" sz="2200" spc="5" dirty="0">
                <a:solidFill>
                  <a:schemeClr val="tx1"/>
                </a:solidFill>
                <a:latin typeface="Segoe UI Symbol"/>
                <a:cs typeface="Times New Roman" panose="02020603050405020304" pitchFamily="18" charset="0"/>
              </a:rPr>
              <a:t>ID </a:t>
            </a:r>
            <a:r>
              <a:rPr lang="fr-FR" sz="2200" spc="-5" dirty="0">
                <a:solidFill>
                  <a:schemeClr val="tx1"/>
                </a:solidFill>
                <a:latin typeface="Segoe UI Symbol"/>
                <a:cs typeface="Times New Roman" panose="02020603050405020304" pitchFamily="18" charset="0"/>
              </a:rPr>
              <a:t>0 est traité de manière différente par le  noyau</a:t>
            </a:r>
            <a:endParaRPr lang="fr-FR" sz="2200" dirty="0">
              <a:solidFill>
                <a:schemeClr val="tx1"/>
              </a:solidFill>
              <a:latin typeface="Segoe UI Symbol"/>
              <a:cs typeface="Times New Roman" panose="02020603050405020304" pitchFamily="18" charset="0"/>
            </a:endParaRPr>
          </a:p>
          <a:p>
            <a:pPr marL="471170" marR="5080" lvl="1" indent="-168910" algn="just">
              <a:lnSpc>
                <a:spcPts val="2380"/>
              </a:lnSpc>
              <a:spcBef>
                <a:spcPts val="1855"/>
              </a:spcBef>
              <a:buClr>
                <a:srgbClr val="006599"/>
              </a:buClr>
              <a:buSzPct val="79545"/>
              <a:buFont typeface="Wingdings"/>
              <a:buChar char=""/>
              <a:tabLst>
                <a:tab pos="471805" algn="l"/>
              </a:tabLst>
            </a:pPr>
            <a:r>
              <a:rPr lang="fr-FR" sz="2200" spc="-10" dirty="0">
                <a:solidFill>
                  <a:schemeClr val="tx1"/>
                </a:solidFill>
                <a:latin typeface="Segoe UI Symbol"/>
                <a:cs typeface="Times New Roman" panose="02020603050405020304" pitchFamily="18" charset="0"/>
              </a:rPr>
              <a:t>Certains </a:t>
            </a:r>
            <a:r>
              <a:rPr lang="fr-FR" sz="2200" spc="-5" dirty="0">
                <a:solidFill>
                  <a:schemeClr val="tx1"/>
                </a:solidFill>
                <a:latin typeface="Segoe UI Symbol"/>
                <a:cs typeface="Times New Roman" panose="02020603050405020304" pitchFamily="18" charset="0"/>
              </a:rPr>
              <a:t>Linux et </a:t>
            </a:r>
            <a:r>
              <a:rPr lang="fr-FR" sz="2200" spc="-5" dirty="0" err="1">
                <a:solidFill>
                  <a:schemeClr val="tx1"/>
                </a:solidFill>
                <a:latin typeface="Segoe UI Symbol"/>
                <a:cs typeface="Times New Roman" panose="02020603050405020304" pitchFamily="18" charset="0"/>
              </a:rPr>
              <a:t>MacOS</a:t>
            </a:r>
            <a:r>
              <a:rPr lang="fr-FR" sz="2200" spc="-5" dirty="0">
                <a:solidFill>
                  <a:schemeClr val="tx1"/>
                </a:solidFill>
                <a:latin typeface="Segoe UI Symbol"/>
                <a:cs typeface="Times New Roman" panose="02020603050405020304" pitchFamily="18" charset="0"/>
              </a:rPr>
              <a:t> X désactivent le compte root, il ne  dispose pas de mots de passe. On peut toutefois ouvrir </a:t>
            </a:r>
            <a:r>
              <a:rPr lang="fr-FR" sz="2200" dirty="0">
                <a:solidFill>
                  <a:schemeClr val="tx1"/>
                </a:solidFill>
                <a:latin typeface="Segoe UI Symbol"/>
                <a:cs typeface="Times New Roman" panose="02020603050405020304" pitchFamily="18" charset="0"/>
              </a:rPr>
              <a:t>une  </a:t>
            </a:r>
            <a:r>
              <a:rPr lang="fr-FR" sz="2200" spc="-5" dirty="0">
                <a:solidFill>
                  <a:schemeClr val="tx1"/>
                </a:solidFill>
                <a:latin typeface="Segoe UI Symbol"/>
                <a:cs typeface="Times New Roman" panose="02020603050405020304" pitchFamily="18" charset="0"/>
              </a:rPr>
              <a:t>session en tant qu’utilisateur</a:t>
            </a:r>
            <a:r>
              <a:rPr lang="fr-FR" sz="2200" spc="75" dirty="0">
                <a:solidFill>
                  <a:schemeClr val="tx1"/>
                </a:solidFill>
                <a:latin typeface="Segoe UI Symbol"/>
                <a:cs typeface="Times New Roman" panose="02020603050405020304" pitchFamily="18" charset="0"/>
              </a:rPr>
              <a:t> </a:t>
            </a:r>
            <a:r>
              <a:rPr lang="fr-FR" sz="2200" spc="-5" dirty="0">
                <a:solidFill>
                  <a:schemeClr val="tx1"/>
                </a:solidFill>
                <a:latin typeface="Segoe UI Symbol"/>
                <a:cs typeface="Times New Roman" panose="02020603050405020304" pitchFamily="18" charset="0"/>
              </a:rPr>
              <a:t>root</a:t>
            </a:r>
            <a:endParaRPr lang="fr-FR" sz="2200" dirty="0">
              <a:solidFill>
                <a:schemeClr val="tx1"/>
              </a:solidFill>
              <a:latin typeface="Segoe UI Symbol"/>
              <a:cs typeface="Times New Roman" panose="02020603050405020304" pitchFamily="18" charset="0"/>
            </a:endParaRPr>
          </a:p>
          <a:p>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b="1" dirty="0" smtClean="0"/>
              <a:t>Droits étendus : SGID</a:t>
            </a:r>
            <a:br>
              <a:rPr lang="fr-FR" b="1" dirty="0" smtClean="0"/>
            </a:br>
            <a:r>
              <a:rPr lang="fr-FR" b="1" dirty="0" smtClean="0"/>
              <a:t/>
            </a:r>
            <a:br>
              <a:rPr lang="fr-FR" b="1" dirty="0" smtClean="0"/>
            </a:b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30</a:t>
            </a:fld>
            <a:endParaRPr lang="en-US"/>
          </a:p>
        </p:txBody>
      </p:sp>
      <p:sp>
        <p:nvSpPr>
          <p:cNvPr id="10" name="Rectangle 9">
            <a:extLst>
              <a:ext uri="{FF2B5EF4-FFF2-40B4-BE49-F238E27FC236}">
                <a16:creationId xmlns:a16="http://schemas.microsoft.com/office/drawing/2014/main" xmlns="" id="{E53D3CCA-ADBA-4B4E-BD97-50F4638CB57D}"/>
              </a:ext>
            </a:extLst>
          </p:cNvPr>
          <p:cNvSpPr/>
          <p:nvPr/>
        </p:nvSpPr>
        <p:spPr>
          <a:xfrm>
            <a:off x="247460" y="1333362"/>
            <a:ext cx="8896539" cy="6568465"/>
          </a:xfrm>
          <a:prstGeom prst="rect">
            <a:avLst/>
          </a:prstGeom>
        </p:spPr>
        <p:txBody>
          <a:bodyPr wrap="square">
            <a:spAutoFit/>
          </a:bodyPr>
          <a:lstStyle/>
          <a:p>
            <a:endParaRPr lang="fr-FR" sz="3200" dirty="0" smtClean="0"/>
          </a:p>
          <a:p>
            <a:r>
              <a:rPr lang="fr-FR" sz="2400" dirty="0" smtClean="0"/>
              <a:t>Valeur octale : 2000, valeur symbolique : </a:t>
            </a:r>
            <a:r>
              <a:rPr lang="fr-FR" sz="2400" b="1" dirty="0" smtClean="0"/>
              <a:t>s</a:t>
            </a:r>
            <a:endParaRPr lang="fr-FR" sz="2400" dirty="0" smtClean="0"/>
          </a:p>
          <a:p>
            <a:r>
              <a:rPr lang="fr-FR" sz="2400" dirty="0" smtClean="0"/>
              <a:t>Le SGID permet d’endosser les droits du groupe propriétaire.</a:t>
            </a:r>
          </a:p>
          <a:p>
            <a:endParaRPr lang="fr-FR" sz="2400" dirty="0" smtClean="0"/>
          </a:p>
          <a:p>
            <a:r>
              <a:rPr lang="fr-FR" sz="2400" dirty="0" smtClean="0"/>
              <a:t>Quand un utilisateur crée un fichier dans un dossier dont il est membre du groupe, le fichier prendra les permissions du groupe courant.</a:t>
            </a:r>
          </a:p>
          <a:p>
            <a:endParaRPr lang="fr-FR" sz="2400" dirty="0" smtClean="0"/>
          </a:p>
          <a:p>
            <a:r>
              <a:rPr lang="fr-FR" sz="2400" dirty="0" smtClean="0"/>
              <a:t>Quand le SGID est fixé sur un dossier, le fichier créé par l’utilisateur prendra les droits du groupe du dossier (bit SGUID). En conséquence, tous les fichiers créés quel que soit l’utilisateur appartiendront au groupe du dossier.</a:t>
            </a:r>
          </a:p>
          <a:p>
            <a:endParaRPr lang="fr-FR" sz="2400" dirty="0" smtClean="0"/>
          </a:p>
          <a:p>
            <a:endParaRPr lang="fr-FR" sz="2400" dirty="0" smtClean="0"/>
          </a:p>
          <a:p>
            <a:endParaRPr lang="fr-FR" sz="2400" dirty="0" smtClean="0"/>
          </a:p>
          <a:p>
            <a:endParaRPr lang="fr-FR" sz="2400" dirty="0" smtClean="0"/>
          </a:p>
          <a:p>
            <a:pPr marL="216535" indent="-203835">
              <a:lnSpc>
                <a:spcPct val="100000"/>
              </a:lnSpc>
              <a:spcBef>
                <a:spcPts val="140"/>
              </a:spcBef>
              <a:buClr>
                <a:srgbClr val="006599"/>
              </a:buClr>
              <a:buSzPct val="91304"/>
              <a:buChar char="•"/>
              <a:tabLst>
                <a:tab pos="217170" algn="l"/>
              </a:tabLst>
            </a:pPr>
            <a:endParaRPr lang="fr-FR" sz="2800" dirty="0">
              <a:latin typeface="Segoe UI Symbol"/>
              <a:cs typeface="Segoe UI Symbol"/>
            </a:endParaRPr>
          </a:p>
        </p:txBody>
      </p:sp>
    </p:spTree>
    <p:extLst>
      <p:ext uri="{BB962C8B-B14F-4D97-AF65-F5344CB8AC3E}">
        <p14:creationId xmlns:p14="http://schemas.microsoft.com/office/powerpoint/2010/main" val="2356974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b="1" dirty="0" smtClean="0"/>
              <a:t>Droits étendus : </a:t>
            </a:r>
            <a:r>
              <a:rPr lang="fr-FR" b="1" dirty="0" err="1" smtClean="0"/>
              <a:t>Sticky</a:t>
            </a:r>
            <a:r>
              <a:rPr lang="fr-FR" b="1" dirty="0" smtClean="0"/>
              <a:t> bit</a:t>
            </a:r>
            <a:br>
              <a:rPr lang="fr-FR" b="1" dirty="0" smtClean="0"/>
            </a:br>
            <a:r>
              <a:rPr lang="fr-FR" b="1" dirty="0" smtClean="0"/>
              <a:t/>
            </a:r>
            <a:br>
              <a:rPr lang="fr-FR" b="1" dirty="0" smtClean="0"/>
            </a:b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31</a:t>
            </a:fld>
            <a:endParaRPr lang="en-US"/>
          </a:p>
        </p:txBody>
      </p:sp>
      <p:sp>
        <p:nvSpPr>
          <p:cNvPr id="10" name="Rectangle 9">
            <a:extLst>
              <a:ext uri="{FF2B5EF4-FFF2-40B4-BE49-F238E27FC236}">
                <a16:creationId xmlns:a16="http://schemas.microsoft.com/office/drawing/2014/main" xmlns="" id="{E53D3CCA-ADBA-4B4E-BD97-50F4638CB57D}"/>
              </a:ext>
            </a:extLst>
          </p:cNvPr>
          <p:cNvSpPr/>
          <p:nvPr/>
        </p:nvSpPr>
        <p:spPr>
          <a:xfrm>
            <a:off x="201706" y="1022888"/>
            <a:ext cx="8896539" cy="6445354"/>
          </a:xfrm>
          <a:prstGeom prst="rect">
            <a:avLst/>
          </a:prstGeom>
        </p:spPr>
        <p:txBody>
          <a:bodyPr wrap="square">
            <a:spAutoFit/>
          </a:bodyPr>
          <a:lstStyle/>
          <a:p>
            <a:r>
              <a:rPr lang="fr-FR" sz="2400" dirty="0" smtClean="0"/>
              <a:t>Valeur octale : 1000, valeur symbolique : t</a:t>
            </a:r>
          </a:p>
          <a:p>
            <a:endParaRPr lang="fr-FR" sz="2400" dirty="0" smtClean="0"/>
          </a:p>
          <a:p>
            <a:r>
              <a:rPr lang="fr-FR" sz="2400" dirty="0" smtClean="0"/>
              <a:t>Ce droit (traduction bit collant) est utilisé pour manier de façon plus subtile les droits d’écriture d’un dossier. En effet, le droit d’écriture signifie que l’on peut créer, modifier et supprimer les fichiers de ce dossier. </a:t>
            </a:r>
          </a:p>
          <a:p>
            <a:endParaRPr lang="fr-FR" sz="2400" dirty="0" smtClean="0"/>
          </a:p>
          <a:p>
            <a:r>
              <a:rPr lang="fr-FR" sz="2400" dirty="0" smtClean="0"/>
              <a:t>Le </a:t>
            </a:r>
            <a:r>
              <a:rPr lang="fr-FR" sz="2400" dirty="0" err="1" smtClean="0"/>
              <a:t>sticky</a:t>
            </a:r>
            <a:r>
              <a:rPr lang="fr-FR" sz="2400" dirty="0" smtClean="0"/>
              <a:t> bit permet de faire la différence avec la suppression.</a:t>
            </a:r>
          </a:p>
          <a:p>
            <a:r>
              <a:rPr lang="fr-FR" sz="2400" dirty="0" smtClean="0"/>
              <a:t>Lorsque ce droit est positionné sur un dossier, il interdit la suppression d’un fichier qu’il contient à tout utilisateur autre que le propriétaire du fichier.</a:t>
            </a:r>
          </a:p>
          <a:p>
            <a:r>
              <a:rPr lang="fr-FR" sz="2400" dirty="0" smtClean="0"/>
              <a:t>C’est typiquement le cas du dossier /</a:t>
            </a:r>
            <a:r>
              <a:rPr lang="fr-FR" sz="2400" dirty="0" err="1" smtClean="0"/>
              <a:t>tmp</a:t>
            </a:r>
            <a:r>
              <a:rPr lang="fr-FR" sz="2400" dirty="0" smtClean="0"/>
              <a:t> :</a:t>
            </a:r>
          </a:p>
          <a:p>
            <a:endParaRPr lang="fr-FR" sz="2400" dirty="0" smtClean="0"/>
          </a:p>
          <a:p>
            <a:endParaRPr lang="fr-FR" sz="2400" dirty="0" smtClean="0"/>
          </a:p>
          <a:p>
            <a:endParaRPr lang="fr-FR" sz="2400" dirty="0" smtClean="0"/>
          </a:p>
          <a:p>
            <a:endParaRPr lang="fr-FR" sz="2400" dirty="0" smtClean="0"/>
          </a:p>
          <a:p>
            <a:pPr marL="216535" indent="-203835">
              <a:lnSpc>
                <a:spcPct val="100000"/>
              </a:lnSpc>
              <a:spcBef>
                <a:spcPts val="140"/>
              </a:spcBef>
              <a:buClr>
                <a:srgbClr val="006599"/>
              </a:buClr>
              <a:buSzPct val="91304"/>
              <a:buChar char="•"/>
              <a:tabLst>
                <a:tab pos="217170" algn="l"/>
              </a:tabLst>
            </a:pPr>
            <a:endParaRPr lang="fr-FR" sz="2800" dirty="0">
              <a:latin typeface="Segoe UI Symbol"/>
              <a:cs typeface="Segoe UI Symbol"/>
            </a:endParaRPr>
          </a:p>
        </p:txBody>
      </p:sp>
    </p:spTree>
    <p:extLst>
      <p:ext uri="{BB962C8B-B14F-4D97-AF65-F5344CB8AC3E}">
        <p14:creationId xmlns:p14="http://schemas.microsoft.com/office/powerpoint/2010/main" val="2356974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49306"/>
            <a:ext cx="7556313" cy="1116106"/>
          </a:xfrm>
        </p:spPr>
        <p:txBody>
          <a:bodyPr/>
          <a:lstStyle/>
          <a:p>
            <a:r>
              <a:rPr lang="fr-FR" dirty="0">
                <a:solidFill>
                  <a:schemeClr val="tx1"/>
                </a:solidFill>
                <a:latin typeface="Times New Roman" pitchFamily="18" charset="0"/>
                <a:cs typeface="Times New Roman" pitchFamily="18" charset="0"/>
              </a:rPr>
              <a:t>Faire des opérations en tant que root</a:t>
            </a:r>
            <a:br>
              <a:rPr lang="fr-FR" dirty="0">
                <a:solidFill>
                  <a:schemeClr val="tx1"/>
                </a:solidFill>
                <a:latin typeface="Times New Roman" pitchFamily="18" charset="0"/>
                <a:cs typeface="Times New Roman" pitchFamily="18" charset="0"/>
              </a:rPr>
            </a:br>
            <a:r>
              <a:rPr lang="fr-FR" dirty="0">
                <a:solidFill>
                  <a:schemeClr val="tx1"/>
                </a:solidFill>
                <a:latin typeface="Times New Roman" pitchFamily="18" charset="0"/>
                <a:cs typeface="Times New Roman" pitchFamily="18" charset="0"/>
              </a:rPr>
              <a:t>Devenir administrateur</a:t>
            </a:r>
            <a:br>
              <a:rPr lang="fr-FR" dirty="0">
                <a:solidFill>
                  <a:schemeClr val="tx1"/>
                </a:solidFill>
                <a:latin typeface="Times New Roman" pitchFamily="18" charset="0"/>
                <a:cs typeface="Times New Roman" pitchFamily="18" charset="0"/>
              </a:rPr>
            </a:b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4</a:t>
            </a:fld>
            <a:endParaRPr lang="en-US"/>
          </a:p>
        </p:txBody>
      </p:sp>
      <p:sp>
        <p:nvSpPr>
          <p:cNvPr id="6" name="object 6">
            <a:extLst>
              <a:ext uri="{FF2B5EF4-FFF2-40B4-BE49-F238E27FC236}">
                <a16:creationId xmlns:a16="http://schemas.microsoft.com/office/drawing/2014/main" xmlns="" id="{21E06638-7366-45E6-8B07-85AF137E9BD2}"/>
              </a:ext>
            </a:extLst>
          </p:cNvPr>
          <p:cNvSpPr txBox="1">
            <a:spLocks noGrp="1"/>
          </p:cNvSpPr>
          <p:nvPr>
            <p:ph idx="1"/>
          </p:nvPr>
        </p:nvSpPr>
        <p:spPr>
          <a:xfrm>
            <a:off x="201706" y="1157475"/>
            <a:ext cx="8942293" cy="5656292"/>
          </a:xfrm>
          <a:prstGeom prst="rect">
            <a:avLst/>
          </a:prstGeom>
        </p:spPr>
        <p:txBody>
          <a:bodyPr vert="horz" wrap="square" lIns="0" tIns="72390" rIns="0" bIns="0" rtlCol="0">
            <a:spAutoFit/>
          </a:bodyPr>
          <a:lstStyle/>
          <a:p>
            <a:pPr marL="187960" marR="5080" indent="-175260">
              <a:lnSpc>
                <a:spcPts val="2580"/>
              </a:lnSpc>
              <a:spcBef>
                <a:spcPts val="570"/>
              </a:spcBef>
              <a:buClr>
                <a:srgbClr val="006599"/>
              </a:buClr>
              <a:buSzPct val="89583"/>
              <a:buChar char="•"/>
              <a:tabLst>
                <a:tab pos="187960" algn="l"/>
              </a:tabLst>
            </a:pPr>
            <a:r>
              <a:rPr sz="2400" spc="-5" dirty="0">
                <a:solidFill>
                  <a:schemeClr val="tx1"/>
                </a:solidFill>
                <a:latin typeface="Segoe UI Symbol"/>
                <a:cs typeface="Segoe UI Symbol"/>
              </a:rPr>
              <a:t>La commande </a:t>
            </a:r>
            <a:r>
              <a:rPr sz="2400" spc="5" dirty="0">
                <a:solidFill>
                  <a:schemeClr val="tx1"/>
                </a:solidFill>
                <a:latin typeface="Segoe UI Symbol"/>
                <a:cs typeface="Segoe UI Symbol"/>
              </a:rPr>
              <a:t>su </a:t>
            </a:r>
            <a:r>
              <a:rPr sz="2400" spc="-35" dirty="0">
                <a:solidFill>
                  <a:schemeClr val="tx1"/>
                </a:solidFill>
                <a:latin typeface="Segoe UI Symbol"/>
                <a:cs typeface="Segoe UI Symbol"/>
              </a:rPr>
              <a:t>(</a:t>
            </a:r>
            <a:r>
              <a:rPr sz="2500" spc="-35" dirty="0">
                <a:solidFill>
                  <a:schemeClr val="tx1"/>
                </a:solidFill>
                <a:latin typeface="Segoe UI Symbol"/>
                <a:cs typeface="Segoe UI Symbol"/>
              </a:rPr>
              <a:t>switch user</a:t>
            </a:r>
            <a:r>
              <a:rPr sz="2400" spc="-35" dirty="0">
                <a:solidFill>
                  <a:schemeClr val="tx1"/>
                </a:solidFill>
                <a:latin typeface="Segoe UI Symbol"/>
                <a:cs typeface="Segoe UI Symbol"/>
              </a:rPr>
              <a:t>) </a:t>
            </a:r>
            <a:r>
              <a:rPr sz="2400" dirty="0">
                <a:solidFill>
                  <a:schemeClr val="tx1"/>
                </a:solidFill>
                <a:latin typeface="Segoe UI Symbol"/>
                <a:cs typeface="Segoe UI Symbol"/>
              </a:rPr>
              <a:t>permet </a:t>
            </a:r>
            <a:r>
              <a:rPr sz="2400" spc="-5" dirty="0">
                <a:solidFill>
                  <a:schemeClr val="tx1"/>
                </a:solidFill>
                <a:latin typeface="Segoe UI Symbol"/>
                <a:cs typeface="Segoe UI Symbol"/>
              </a:rPr>
              <a:t>d’ouvrir un shell</a:t>
            </a:r>
            <a:r>
              <a:rPr lang="fr-FR" sz="2400" spc="-5" dirty="0">
                <a:solidFill>
                  <a:schemeClr val="tx1"/>
                </a:solidFill>
                <a:latin typeface="Segoe UI Symbol"/>
                <a:cs typeface="Segoe UI Symbol"/>
              </a:rPr>
              <a:t>        </a:t>
            </a:r>
          </a:p>
          <a:p>
            <a:pPr marL="12700" marR="5080" indent="0">
              <a:lnSpc>
                <a:spcPts val="2580"/>
              </a:lnSpc>
              <a:spcBef>
                <a:spcPts val="570"/>
              </a:spcBef>
              <a:buClr>
                <a:srgbClr val="006599"/>
              </a:buClr>
              <a:buSzPct val="89583"/>
              <a:buNone/>
              <a:tabLst>
                <a:tab pos="187960" algn="l"/>
              </a:tabLst>
            </a:pPr>
            <a:r>
              <a:rPr sz="2400" spc="-5" dirty="0">
                <a:solidFill>
                  <a:schemeClr val="tx1"/>
                </a:solidFill>
                <a:latin typeface="Segoe UI Symbol"/>
                <a:cs typeface="Segoe UI Symbol"/>
              </a:rPr>
              <a:t> </a:t>
            </a:r>
            <a:r>
              <a:rPr sz="2400" dirty="0">
                <a:solidFill>
                  <a:schemeClr val="tx1"/>
                </a:solidFill>
                <a:latin typeface="Segoe UI Symbol"/>
                <a:cs typeface="Segoe UI Symbol"/>
              </a:rPr>
              <a:t>en  </a:t>
            </a:r>
            <a:r>
              <a:rPr sz="2400" spc="-5" dirty="0">
                <a:solidFill>
                  <a:schemeClr val="tx1"/>
                </a:solidFill>
                <a:latin typeface="Segoe UI Symbol"/>
                <a:cs typeface="Segoe UI Symbol"/>
              </a:rPr>
              <a:t>tant</a:t>
            </a:r>
            <a:r>
              <a:rPr sz="2400" spc="-10" dirty="0">
                <a:solidFill>
                  <a:schemeClr val="tx1"/>
                </a:solidFill>
                <a:latin typeface="Segoe UI Symbol"/>
                <a:cs typeface="Segoe UI Symbol"/>
              </a:rPr>
              <a:t> </a:t>
            </a:r>
            <a:r>
              <a:rPr sz="2400" spc="-5" dirty="0">
                <a:solidFill>
                  <a:schemeClr val="tx1"/>
                </a:solidFill>
                <a:latin typeface="Segoe UI Symbol"/>
                <a:cs typeface="Segoe UI Symbol"/>
              </a:rPr>
              <a:t>qu’utilisateur</a:t>
            </a:r>
            <a:endParaRPr sz="2400" dirty="0">
              <a:solidFill>
                <a:schemeClr val="tx1"/>
              </a:solidFill>
              <a:latin typeface="Segoe UI Symbol"/>
              <a:cs typeface="Segoe UI Symbol"/>
            </a:endParaRPr>
          </a:p>
          <a:p>
            <a:pPr marL="862965" lvl="1" indent="-457200">
              <a:lnSpc>
                <a:spcPct val="100000"/>
              </a:lnSpc>
              <a:spcBef>
                <a:spcPts val="1110"/>
              </a:spcBef>
              <a:buFont typeface="Arial"/>
              <a:buChar char="•"/>
              <a:tabLst>
                <a:tab pos="693420" algn="l"/>
                <a:tab pos="694055" algn="l"/>
              </a:tabLst>
            </a:pPr>
            <a:r>
              <a:rPr dirty="0">
                <a:solidFill>
                  <a:schemeClr val="tx1"/>
                </a:solidFill>
                <a:latin typeface="Segoe UI Symbol"/>
                <a:cs typeface="Segoe UI Symbol"/>
              </a:rPr>
              <a:t>Ouvrir un </a:t>
            </a:r>
            <a:r>
              <a:rPr spc="5" dirty="0">
                <a:solidFill>
                  <a:schemeClr val="tx1"/>
                </a:solidFill>
                <a:latin typeface="Segoe UI Symbol"/>
                <a:cs typeface="Segoe UI Symbol"/>
              </a:rPr>
              <a:t>shell </a:t>
            </a:r>
            <a:r>
              <a:rPr dirty="0">
                <a:solidFill>
                  <a:schemeClr val="tx1"/>
                </a:solidFill>
                <a:latin typeface="Segoe UI Symbol"/>
                <a:cs typeface="Segoe UI Symbol"/>
              </a:rPr>
              <a:t>en </a:t>
            </a:r>
            <a:r>
              <a:rPr spc="5" dirty="0">
                <a:solidFill>
                  <a:schemeClr val="tx1"/>
                </a:solidFill>
                <a:latin typeface="Segoe UI Symbol"/>
                <a:cs typeface="Segoe UI Symbol"/>
              </a:rPr>
              <a:t>tant </a:t>
            </a:r>
            <a:r>
              <a:rPr spc="-5" dirty="0">
                <a:solidFill>
                  <a:schemeClr val="tx1"/>
                </a:solidFill>
                <a:latin typeface="Segoe UI Symbol"/>
                <a:cs typeface="Segoe UI Symbol"/>
              </a:rPr>
              <a:t>qu’utilisateur</a:t>
            </a:r>
            <a:r>
              <a:rPr spc="-225" dirty="0">
                <a:solidFill>
                  <a:schemeClr val="tx1"/>
                </a:solidFill>
                <a:latin typeface="Segoe UI Symbol"/>
                <a:cs typeface="Segoe UI Symbol"/>
              </a:rPr>
              <a:t> </a:t>
            </a:r>
            <a:r>
              <a:rPr spc="15" dirty="0">
                <a:solidFill>
                  <a:schemeClr val="tx1"/>
                </a:solidFill>
                <a:latin typeface="Segoe UI Symbol"/>
                <a:cs typeface="Segoe UI Symbol"/>
              </a:rPr>
              <a:t>henry</a:t>
            </a:r>
            <a:endParaRPr dirty="0">
              <a:solidFill>
                <a:schemeClr val="tx1"/>
              </a:solidFill>
              <a:latin typeface="Segoe UI Symbol"/>
              <a:cs typeface="Segoe UI Symbol"/>
            </a:endParaRPr>
          </a:p>
          <a:p>
            <a:pPr marL="634365" marR="4359910" indent="0">
              <a:lnSpc>
                <a:spcPct val="100000"/>
              </a:lnSpc>
              <a:buNone/>
            </a:pPr>
            <a:r>
              <a:rPr lang="fr-FR" sz="1800" dirty="0">
                <a:solidFill>
                  <a:schemeClr val="tx1"/>
                </a:solidFill>
                <a:latin typeface="Segoe UI Symbol"/>
                <a:cs typeface="Segoe UI Symbol"/>
              </a:rPr>
              <a:t>      </a:t>
            </a:r>
            <a:r>
              <a:rPr sz="1800" dirty="0">
                <a:solidFill>
                  <a:schemeClr val="tx1"/>
                </a:solidFill>
                <a:latin typeface="Segoe UI Symbol"/>
                <a:cs typeface="Segoe UI Symbol"/>
              </a:rPr>
              <a:t>ludo@rhel7 /home/</a:t>
            </a:r>
            <a:r>
              <a:rPr sz="1800" dirty="0" err="1">
                <a:solidFill>
                  <a:schemeClr val="tx1"/>
                </a:solidFill>
                <a:latin typeface="Segoe UI Symbol"/>
                <a:cs typeface="Segoe UI Symbol"/>
              </a:rPr>
              <a:t>ludo</a:t>
            </a:r>
            <a:r>
              <a:rPr sz="1800" dirty="0">
                <a:solidFill>
                  <a:schemeClr val="tx1"/>
                </a:solidFill>
                <a:latin typeface="Segoe UI Symbol"/>
                <a:cs typeface="Segoe UI Symbol"/>
              </a:rPr>
              <a:t> $</a:t>
            </a:r>
            <a:r>
              <a:rPr sz="1800" dirty="0" err="1">
                <a:solidFill>
                  <a:srgbClr val="0070C0"/>
                </a:solidFill>
                <a:latin typeface="Segoe UI Symbol"/>
                <a:cs typeface="Segoe UI Symbol"/>
              </a:rPr>
              <a:t>su</a:t>
            </a:r>
            <a:r>
              <a:rPr lang="fr-FR" sz="1800" dirty="0">
                <a:solidFill>
                  <a:srgbClr val="0070C0"/>
                </a:solidFill>
                <a:latin typeface="Segoe UI Symbol"/>
                <a:cs typeface="Segoe UI Symbol"/>
              </a:rPr>
              <a:t> </a:t>
            </a:r>
            <a:r>
              <a:rPr lang="fr-FR" sz="1800" spc="-135" dirty="0">
                <a:solidFill>
                  <a:srgbClr val="0070C0"/>
                </a:solidFill>
                <a:latin typeface="Segoe UI Symbol"/>
                <a:cs typeface="Segoe UI Symbol"/>
              </a:rPr>
              <a:t> </a:t>
            </a:r>
            <a:r>
              <a:rPr sz="1800" spc="10" dirty="0">
                <a:solidFill>
                  <a:srgbClr val="0070C0"/>
                </a:solidFill>
                <a:latin typeface="Segoe UI Symbol"/>
                <a:cs typeface="Segoe UI Symbol"/>
              </a:rPr>
              <a:t>henry  </a:t>
            </a:r>
            <a:r>
              <a:rPr lang="fr-FR" sz="1800" spc="10" dirty="0">
                <a:solidFill>
                  <a:srgbClr val="0070C0"/>
                </a:solidFill>
                <a:latin typeface="Segoe UI Symbol"/>
                <a:cs typeface="Segoe UI Symbol"/>
              </a:rPr>
              <a:t> </a:t>
            </a:r>
          </a:p>
          <a:p>
            <a:pPr marL="634365" marR="4359910" indent="0">
              <a:lnSpc>
                <a:spcPct val="100000"/>
              </a:lnSpc>
              <a:buNone/>
            </a:pPr>
            <a:r>
              <a:rPr lang="fr-FR" sz="1800" spc="10" dirty="0">
                <a:solidFill>
                  <a:srgbClr val="0070C0"/>
                </a:solidFill>
                <a:latin typeface="Segoe UI Symbol"/>
                <a:cs typeface="Segoe UI Symbol"/>
              </a:rPr>
              <a:t>      </a:t>
            </a:r>
            <a:r>
              <a:rPr sz="1800" dirty="0">
                <a:solidFill>
                  <a:schemeClr val="tx1"/>
                </a:solidFill>
                <a:latin typeface="Segoe UI Symbol"/>
                <a:cs typeface="Segoe UI Symbol"/>
              </a:rPr>
              <a:t>henry@rhel7 /home/ludo</a:t>
            </a:r>
            <a:r>
              <a:rPr sz="1800" spc="-75" dirty="0">
                <a:solidFill>
                  <a:schemeClr val="tx1"/>
                </a:solidFill>
                <a:latin typeface="Segoe UI Symbol"/>
                <a:cs typeface="Segoe UI Symbol"/>
              </a:rPr>
              <a:t> </a:t>
            </a:r>
            <a:r>
              <a:rPr sz="1800" dirty="0">
                <a:solidFill>
                  <a:schemeClr val="tx1"/>
                </a:solidFill>
                <a:latin typeface="Segoe UI Symbol"/>
                <a:cs typeface="Segoe UI Symbol"/>
              </a:rPr>
              <a:t>$</a:t>
            </a:r>
          </a:p>
          <a:p>
            <a:pPr marL="862965" marR="2313305" lvl="1" indent="-457200">
              <a:lnSpc>
                <a:spcPct val="200000"/>
              </a:lnSpc>
              <a:buFont typeface="Arial"/>
              <a:buChar char="•"/>
              <a:tabLst>
                <a:tab pos="693420" algn="l"/>
                <a:tab pos="694055" algn="l"/>
              </a:tabLst>
            </a:pPr>
            <a:r>
              <a:rPr dirty="0">
                <a:solidFill>
                  <a:schemeClr val="tx1"/>
                </a:solidFill>
                <a:latin typeface="Segoe UI Symbol"/>
                <a:cs typeface="Segoe UI Symbol"/>
              </a:rPr>
              <a:t>Ouvrir un </a:t>
            </a:r>
            <a:r>
              <a:rPr spc="5" dirty="0">
                <a:solidFill>
                  <a:schemeClr val="tx1"/>
                </a:solidFill>
                <a:latin typeface="Segoe UI Symbol"/>
                <a:cs typeface="Segoe UI Symbol"/>
              </a:rPr>
              <a:t>shell </a:t>
            </a:r>
            <a:r>
              <a:rPr dirty="0">
                <a:solidFill>
                  <a:schemeClr val="tx1"/>
                </a:solidFill>
                <a:latin typeface="Segoe UI Symbol"/>
                <a:cs typeface="Segoe UI Symbol"/>
              </a:rPr>
              <a:t>en </a:t>
            </a:r>
            <a:r>
              <a:rPr spc="5" dirty="0">
                <a:solidFill>
                  <a:schemeClr val="tx1"/>
                </a:solidFill>
                <a:latin typeface="Segoe UI Symbol"/>
                <a:cs typeface="Segoe UI Symbol"/>
              </a:rPr>
              <a:t>tant </a:t>
            </a:r>
            <a:r>
              <a:rPr spc="-5" dirty="0">
                <a:solidFill>
                  <a:schemeClr val="tx1"/>
                </a:solidFill>
                <a:latin typeface="Segoe UI Symbol"/>
                <a:cs typeface="Segoe UI Symbol"/>
              </a:rPr>
              <a:t>qu’utilisateur </a:t>
            </a:r>
            <a:r>
              <a:rPr spc="15" dirty="0">
                <a:solidFill>
                  <a:schemeClr val="tx1"/>
                </a:solidFill>
                <a:latin typeface="Segoe UI Symbol"/>
                <a:cs typeface="Segoe UI Symbol"/>
              </a:rPr>
              <a:t>henry</a:t>
            </a:r>
            <a:r>
              <a:rPr spc="-275" dirty="0">
                <a:solidFill>
                  <a:schemeClr val="tx1"/>
                </a:solidFill>
                <a:latin typeface="Segoe UI Symbol"/>
                <a:cs typeface="Segoe UI Symbol"/>
              </a:rPr>
              <a:t> </a:t>
            </a:r>
            <a:r>
              <a:rPr dirty="0">
                <a:solidFill>
                  <a:schemeClr val="tx1"/>
                </a:solidFill>
                <a:latin typeface="Segoe UI Symbol"/>
                <a:cs typeface="Segoe UI Symbol"/>
              </a:rPr>
              <a:t>et charger </a:t>
            </a:r>
            <a:r>
              <a:rPr spc="10" dirty="0">
                <a:solidFill>
                  <a:schemeClr val="tx1"/>
                </a:solidFill>
                <a:latin typeface="Segoe UI Symbol"/>
                <a:cs typeface="Segoe UI Symbol"/>
              </a:rPr>
              <a:t>son </a:t>
            </a:r>
            <a:r>
              <a:rPr spc="-5" dirty="0" err="1">
                <a:solidFill>
                  <a:schemeClr val="tx1"/>
                </a:solidFill>
                <a:latin typeface="Segoe UI Symbol"/>
                <a:cs typeface="Segoe UI Symbol"/>
              </a:rPr>
              <a:t>profil</a:t>
            </a:r>
            <a:r>
              <a:rPr lang="fr-FR" spc="-5" dirty="0">
                <a:solidFill>
                  <a:schemeClr val="tx1"/>
                </a:solidFill>
                <a:latin typeface="Segoe UI Symbol"/>
                <a:cs typeface="Segoe UI Symbol"/>
              </a:rPr>
              <a:t> : </a:t>
            </a:r>
            <a:r>
              <a:rPr spc="-5" dirty="0">
                <a:solidFill>
                  <a:schemeClr val="tx1"/>
                </a:solidFill>
                <a:latin typeface="Segoe UI Symbol"/>
                <a:cs typeface="Segoe UI Symbol"/>
              </a:rPr>
              <a:t>  </a:t>
            </a:r>
            <a:r>
              <a:rPr dirty="0">
                <a:solidFill>
                  <a:schemeClr val="tx1"/>
                </a:solidFill>
                <a:latin typeface="Segoe UI Symbol"/>
                <a:cs typeface="Segoe UI Symbol"/>
              </a:rPr>
              <a:t>ludo@rhel7 </a:t>
            </a:r>
            <a:r>
              <a:rPr spc="5" dirty="0">
                <a:solidFill>
                  <a:schemeClr val="tx1"/>
                </a:solidFill>
                <a:latin typeface="Segoe UI Symbol"/>
                <a:cs typeface="Segoe UI Symbol"/>
              </a:rPr>
              <a:t>/home/</a:t>
            </a:r>
            <a:r>
              <a:rPr spc="5" dirty="0" err="1">
                <a:solidFill>
                  <a:schemeClr val="tx1"/>
                </a:solidFill>
                <a:latin typeface="Segoe UI Symbol"/>
                <a:cs typeface="Segoe UI Symbol"/>
              </a:rPr>
              <a:t>ludo</a:t>
            </a:r>
            <a:r>
              <a:rPr spc="5" dirty="0">
                <a:solidFill>
                  <a:schemeClr val="tx1"/>
                </a:solidFill>
                <a:latin typeface="Segoe UI Symbol"/>
                <a:cs typeface="Segoe UI Symbol"/>
              </a:rPr>
              <a:t> </a:t>
            </a:r>
            <a:r>
              <a:rPr dirty="0">
                <a:solidFill>
                  <a:schemeClr val="tx1"/>
                </a:solidFill>
                <a:latin typeface="Segoe UI Symbol"/>
                <a:cs typeface="Segoe UI Symbol"/>
              </a:rPr>
              <a:t>$</a:t>
            </a:r>
            <a:r>
              <a:rPr lang="fr-FR" dirty="0">
                <a:solidFill>
                  <a:schemeClr val="tx1"/>
                </a:solidFill>
                <a:latin typeface="Segoe UI Symbol"/>
                <a:cs typeface="Segoe UI Symbol"/>
              </a:rPr>
              <a:t> </a:t>
            </a:r>
            <a:r>
              <a:rPr dirty="0" err="1">
                <a:solidFill>
                  <a:srgbClr val="0070C0"/>
                </a:solidFill>
                <a:latin typeface="Segoe UI Symbol"/>
                <a:cs typeface="Segoe UI Symbol"/>
              </a:rPr>
              <a:t>su</a:t>
            </a:r>
            <a:r>
              <a:rPr dirty="0">
                <a:solidFill>
                  <a:srgbClr val="0070C0"/>
                </a:solidFill>
                <a:latin typeface="Segoe UI Symbol"/>
                <a:cs typeface="Segoe UI Symbol"/>
              </a:rPr>
              <a:t> -</a:t>
            </a:r>
            <a:r>
              <a:rPr spc="-114" dirty="0">
                <a:solidFill>
                  <a:srgbClr val="0070C0"/>
                </a:solidFill>
                <a:latin typeface="Segoe UI Symbol"/>
                <a:cs typeface="Segoe UI Symbol"/>
              </a:rPr>
              <a:t> </a:t>
            </a:r>
            <a:r>
              <a:rPr spc="10" dirty="0">
                <a:solidFill>
                  <a:srgbClr val="0070C0"/>
                </a:solidFill>
                <a:latin typeface="Segoe UI Symbol"/>
                <a:cs typeface="Segoe UI Symbol"/>
              </a:rPr>
              <a:t>henry</a:t>
            </a:r>
            <a:endParaRPr dirty="0">
              <a:solidFill>
                <a:srgbClr val="0070C0"/>
              </a:solidFill>
              <a:latin typeface="Segoe UI Symbol"/>
              <a:cs typeface="Segoe UI Symbol"/>
            </a:endParaRPr>
          </a:p>
          <a:p>
            <a:pPr marL="634365" indent="0">
              <a:lnSpc>
                <a:spcPct val="100000"/>
              </a:lnSpc>
              <a:buNone/>
            </a:pPr>
            <a:r>
              <a:rPr lang="fr-FR" sz="1800" dirty="0">
                <a:solidFill>
                  <a:srgbClr val="0070C0"/>
                </a:solidFill>
                <a:latin typeface="Segoe UI Symbol"/>
                <a:cs typeface="Segoe UI Symbol"/>
              </a:rPr>
              <a:t>                 </a:t>
            </a:r>
            <a:r>
              <a:rPr sz="1800" dirty="0">
                <a:solidFill>
                  <a:schemeClr val="tx1"/>
                </a:solidFill>
                <a:latin typeface="Segoe UI Symbol"/>
                <a:cs typeface="Segoe UI Symbol"/>
              </a:rPr>
              <a:t>henry@rhel7 </a:t>
            </a:r>
            <a:r>
              <a:rPr sz="1800" spc="5" dirty="0">
                <a:solidFill>
                  <a:schemeClr val="tx1"/>
                </a:solidFill>
                <a:latin typeface="Segoe UI Symbol"/>
                <a:cs typeface="Segoe UI Symbol"/>
              </a:rPr>
              <a:t>/home/henry</a:t>
            </a:r>
            <a:r>
              <a:rPr sz="1800" spc="-110" dirty="0">
                <a:solidFill>
                  <a:schemeClr val="tx1"/>
                </a:solidFill>
                <a:latin typeface="Segoe UI Symbol"/>
                <a:cs typeface="Segoe UI Symbol"/>
              </a:rPr>
              <a:t> </a:t>
            </a:r>
            <a:r>
              <a:rPr sz="1800" dirty="0">
                <a:solidFill>
                  <a:schemeClr val="tx1"/>
                </a:solidFill>
                <a:latin typeface="Segoe UI Symbol"/>
                <a:cs typeface="Segoe UI Symbol"/>
              </a:rPr>
              <a:t>$</a:t>
            </a:r>
          </a:p>
          <a:p>
            <a:pPr marL="693420" marR="1613535" lvl="1" indent="-693420">
              <a:lnSpc>
                <a:spcPct val="199300"/>
              </a:lnSpc>
              <a:spcBef>
                <a:spcPts val="10"/>
              </a:spcBef>
              <a:buFont typeface="Arial"/>
              <a:buChar char="•"/>
              <a:tabLst>
                <a:tab pos="693420" algn="l"/>
                <a:tab pos="694055" algn="l"/>
              </a:tabLst>
            </a:pPr>
            <a:r>
              <a:rPr dirty="0">
                <a:solidFill>
                  <a:schemeClr val="tx1"/>
                </a:solidFill>
                <a:latin typeface="Segoe UI Symbol"/>
                <a:cs typeface="Segoe UI Symbol"/>
              </a:rPr>
              <a:t>Ouvrir</a:t>
            </a:r>
            <a:r>
              <a:rPr spc="-45" dirty="0">
                <a:solidFill>
                  <a:schemeClr val="tx1"/>
                </a:solidFill>
                <a:latin typeface="Segoe UI Symbol"/>
                <a:cs typeface="Segoe UI Symbol"/>
              </a:rPr>
              <a:t> </a:t>
            </a:r>
            <a:r>
              <a:rPr dirty="0">
                <a:solidFill>
                  <a:schemeClr val="tx1"/>
                </a:solidFill>
                <a:latin typeface="Segoe UI Symbol"/>
                <a:cs typeface="Segoe UI Symbol"/>
              </a:rPr>
              <a:t>un</a:t>
            </a:r>
            <a:r>
              <a:rPr spc="-5" dirty="0">
                <a:solidFill>
                  <a:schemeClr val="tx1"/>
                </a:solidFill>
                <a:latin typeface="Segoe UI Symbol"/>
                <a:cs typeface="Segoe UI Symbol"/>
              </a:rPr>
              <a:t> </a:t>
            </a:r>
            <a:r>
              <a:rPr spc="5" dirty="0">
                <a:solidFill>
                  <a:schemeClr val="tx1"/>
                </a:solidFill>
                <a:latin typeface="Segoe UI Symbol"/>
                <a:cs typeface="Segoe UI Symbol"/>
              </a:rPr>
              <a:t>shell</a:t>
            </a:r>
            <a:r>
              <a:rPr spc="-45" dirty="0">
                <a:solidFill>
                  <a:schemeClr val="tx1"/>
                </a:solidFill>
                <a:latin typeface="Segoe UI Symbol"/>
                <a:cs typeface="Segoe UI Symbol"/>
              </a:rPr>
              <a:t> </a:t>
            </a:r>
            <a:r>
              <a:rPr dirty="0">
                <a:solidFill>
                  <a:schemeClr val="tx1"/>
                </a:solidFill>
                <a:latin typeface="Segoe UI Symbol"/>
                <a:cs typeface="Segoe UI Symbol"/>
              </a:rPr>
              <a:t>en</a:t>
            </a:r>
            <a:r>
              <a:rPr spc="5" dirty="0">
                <a:solidFill>
                  <a:schemeClr val="tx1"/>
                </a:solidFill>
                <a:latin typeface="Segoe UI Symbol"/>
                <a:cs typeface="Segoe UI Symbol"/>
              </a:rPr>
              <a:t> tant</a:t>
            </a:r>
            <a:r>
              <a:rPr spc="-35" dirty="0">
                <a:solidFill>
                  <a:schemeClr val="tx1"/>
                </a:solidFill>
                <a:latin typeface="Segoe UI Symbol"/>
                <a:cs typeface="Segoe UI Symbol"/>
              </a:rPr>
              <a:t> </a:t>
            </a:r>
            <a:r>
              <a:rPr spc="-5" dirty="0">
                <a:solidFill>
                  <a:schemeClr val="tx1"/>
                </a:solidFill>
                <a:latin typeface="Segoe UI Symbol"/>
                <a:cs typeface="Segoe UI Symbol"/>
              </a:rPr>
              <a:t>qu’utilisateur</a:t>
            </a:r>
            <a:r>
              <a:rPr spc="-40" dirty="0">
                <a:solidFill>
                  <a:schemeClr val="tx1"/>
                </a:solidFill>
                <a:latin typeface="Segoe UI Symbol"/>
                <a:cs typeface="Segoe UI Symbol"/>
              </a:rPr>
              <a:t> </a:t>
            </a:r>
            <a:r>
              <a:rPr spc="5" dirty="0">
                <a:solidFill>
                  <a:schemeClr val="tx1"/>
                </a:solidFill>
                <a:latin typeface="Segoe UI Symbol"/>
                <a:cs typeface="Segoe UI Symbol"/>
              </a:rPr>
              <a:t>root</a:t>
            </a:r>
            <a:r>
              <a:rPr spc="-25" dirty="0">
                <a:solidFill>
                  <a:schemeClr val="tx1"/>
                </a:solidFill>
                <a:latin typeface="Segoe UI Symbol"/>
                <a:cs typeface="Segoe UI Symbol"/>
              </a:rPr>
              <a:t> </a:t>
            </a:r>
            <a:r>
              <a:rPr dirty="0">
                <a:solidFill>
                  <a:schemeClr val="tx1"/>
                </a:solidFill>
                <a:latin typeface="Segoe UI Symbol"/>
                <a:cs typeface="Segoe UI Symbol"/>
              </a:rPr>
              <a:t>et charger</a:t>
            </a:r>
            <a:r>
              <a:rPr spc="-40" dirty="0">
                <a:solidFill>
                  <a:schemeClr val="tx1"/>
                </a:solidFill>
                <a:latin typeface="Segoe UI Symbol"/>
                <a:cs typeface="Segoe UI Symbol"/>
              </a:rPr>
              <a:t> </a:t>
            </a:r>
            <a:r>
              <a:rPr spc="10" dirty="0">
                <a:solidFill>
                  <a:schemeClr val="tx1"/>
                </a:solidFill>
                <a:latin typeface="Segoe UI Symbol"/>
                <a:cs typeface="Segoe UI Symbol"/>
              </a:rPr>
              <a:t>son</a:t>
            </a:r>
            <a:r>
              <a:rPr spc="-20" dirty="0">
                <a:solidFill>
                  <a:schemeClr val="tx1"/>
                </a:solidFill>
                <a:latin typeface="Segoe UI Symbol"/>
                <a:cs typeface="Segoe UI Symbol"/>
              </a:rPr>
              <a:t> </a:t>
            </a:r>
            <a:r>
              <a:rPr spc="-5" dirty="0">
                <a:solidFill>
                  <a:schemeClr val="tx1"/>
                </a:solidFill>
                <a:latin typeface="Segoe UI Symbol"/>
                <a:cs typeface="Segoe UI Symbol"/>
              </a:rPr>
              <a:t>profil</a:t>
            </a:r>
            <a:r>
              <a:rPr spc="-45" dirty="0">
                <a:solidFill>
                  <a:schemeClr val="tx1"/>
                </a:solidFill>
                <a:latin typeface="Segoe UI Symbol"/>
                <a:cs typeface="Segoe UI Symbol"/>
              </a:rPr>
              <a:t> </a:t>
            </a:r>
            <a:r>
              <a:rPr dirty="0" err="1">
                <a:solidFill>
                  <a:schemeClr val="tx1"/>
                </a:solidFill>
                <a:latin typeface="Segoe UI Symbol"/>
                <a:cs typeface="Segoe UI Symbol"/>
              </a:rPr>
              <a:t>utilisateur</a:t>
            </a:r>
            <a:r>
              <a:rPr dirty="0">
                <a:solidFill>
                  <a:schemeClr val="tx1"/>
                </a:solidFill>
                <a:latin typeface="Segoe UI Symbol"/>
                <a:cs typeface="Segoe UI Symbol"/>
              </a:rPr>
              <a:t> </a:t>
            </a:r>
            <a:r>
              <a:rPr lang="fr-FR" dirty="0">
                <a:solidFill>
                  <a:schemeClr val="tx1"/>
                </a:solidFill>
                <a:latin typeface="Segoe UI Symbol"/>
                <a:cs typeface="Segoe UI Symbol"/>
              </a:rPr>
              <a:t>:  </a:t>
            </a:r>
            <a:r>
              <a:rPr dirty="0">
                <a:solidFill>
                  <a:schemeClr val="tx1"/>
                </a:solidFill>
                <a:latin typeface="Segoe UI Symbol"/>
                <a:cs typeface="Segoe UI Symbol"/>
              </a:rPr>
              <a:t> ludo@rhel7 /home/</a:t>
            </a:r>
            <a:r>
              <a:rPr dirty="0" err="1">
                <a:solidFill>
                  <a:schemeClr val="tx1"/>
                </a:solidFill>
                <a:latin typeface="Segoe UI Symbol"/>
                <a:cs typeface="Segoe UI Symbol"/>
              </a:rPr>
              <a:t>ludo</a:t>
            </a:r>
            <a:r>
              <a:rPr dirty="0">
                <a:solidFill>
                  <a:schemeClr val="tx1"/>
                </a:solidFill>
                <a:latin typeface="Segoe UI Symbol"/>
                <a:cs typeface="Segoe UI Symbol"/>
              </a:rPr>
              <a:t> $</a:t>
            </a:r>
            <a:r>
              <a:rPr lang="fr-FR" dirty="0">
                <a:solidFill>
                  <a:schemeClr val="tx1"/>
                </a:solidFill>
                <a:latin typeface="Segoe UI Symbol"/>
                <a:cs typeface="Segoe UI Symbol"/>
              </a:rPr>
              <a:t> </a:t>
            </a:r>
            <a:r>
              <a:rPr dirty="0" err="1">
                <a:solidFill>
                  <a:srgbClr val="0070C0"/>
                </a:solidFill>
                <a:latin typeface="Segoe UI Symbol"/>
                <a:cs typeface="Segoe UI Symbol"/>
              </a:rPr>
              <a:t>su</a:t>
            </a:r>
            <a:r>
              <a:rPr spc="-65" dirty="0">
                <a:solidFill>
                  <a:srgbClr val="0070C0"/>
                </a:solidFill>
                <a:latin typeface="Segoe UI Symbol"/>
                <a:cs typeface="Segoe UI Symbol"/>
              </a:rPr>
              <a:t> </a:t>
            </a:r>
            <a:r>
              <a:rPr dirty="0">
                <a:solidFill>
                  <a:srgbClr val="0070C0"/>
                </a:solidFill>
                <a:latin typeface="Segoe UI Symbol"/>
                <a:cs typeface="Segoe UI Symbol"/>
              </a:rPr>
              <a:t>–</a:t>
            </a:r>
          </a:p>
          <a:p>
            <a:pPr marL="1091565" indent="0">
              <a:lnSpc>
                <a:spcPct val="100000"/>
              </a:lnSpc>
              <a:buNone/>
            </a:pPr>
            <a:r>
              <a:rPr lang="fr-FR" sz="1800" spc="-5" dirty="0">
                <a:solidFill>
                  <a:schemeClr val="tx1"/>
                </a:solidFill>
                <a:latin typeface="Segoe UI Symbol"/>
                <a:cs typeface="Segoe UI Symbol"/>
              </a:rPr>
              <a:t>               </a:t>
            </a:r>
            <a:r>
              <a:rPr sz="1800" spc="-5" dirty="0">
                <a:solidFill>
                  <a:schemeClr val="tx1"/>
                </a:solidFill>
                <a:latin typeface="Segoe UI Symbol"/>
                <a:cs typeface="Segoe UI Symbol"/>
              </a:rPr>
              <a:t>root@rhel7 /root</a:t>
            </a:r>
            <a:r>
              <a:rPr sz="1800" spc="-35" dirty="0">
                <a:solidFill>
                  <a:schemeClr val="tx1"/>
                </a:solidFill>
                <a:latin typeface="Segoe UI Symbol"/>
                <a:cs typeface="Segoe UI Symbol"/>
              </a:rPr>
              <a:t> </a:t>
            </a:r>
            <a:r>
              <a:rPr sz="1800" dirty="0">
                <a:solidFill>
                  <a:schemeClr val="tx1"/>
                </a:solidFill>
                <a:latin typeface="Segoe UI Symbol"/>
                <a:cs typeface="Segoe UI Symbol"/>
              </a:rPr>
              <a:t>#</a:t>
            </a:r>
          </a:p>
        </p:txBody>
      </p:sp>
    </p:spTree>
    <p:extLst>
      <p:ext uri="{BB962C8B-B14F-4D97-AF65-F5344CB8AC3E}">
        <p14:creationId xmlns:p14="http://schemas.microsoft.com/office/powerpoint/2010/main" val="139202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49306"/>
            <a:ext cx="7556313" cy="1116106"/>
          </a:xfrm>
        </p:spPr>
        <p:txBody>
          <a:bodyPr/>
          <a:lstStyle/>
          <a:p>
            <a:r>
              <a:rPr lang="fr-FR" dirty="0">
                <a:solidFill>
                  <a:schemeClr val="tx1"/>
                </a:solidFill>
                <a:latin typeface="Times New Roman" pitchFamily="18" charset="0"/>
                <a:cs typeface="Times New Roman" pitchFamily="18" charset="0"/>
              </a:rPr>
              <a:t>Faire des opérations en tant que root</a:t>
            </a:r>
            <a:br>
              <a:rPr lang="fr-FR" dirty="0">
                <a:solidFill>
                  <a:schemeClr val="tx1"/>
                </a:solidFill>
                <a:latin typeface="Times New Roman" pitchFamily="18" charset="0"/>
                <a:cs typeface="Times New Roman" pitchFamily="18" charset="0"/>
              </a:rPr>
            </a:br>
            <a:r>
              <a:rPr lang="fr-FR" dirty="0">
                <a:solidFill>
                  <a:schemeClr val="tx1"/>
                </a:solidFill>
                <a:latin typeface="Times New Roman" pitchFamily="18" charset="0"/>
                <a:cs typeface="Times New Roman" pitchFamily="18" charset="0"/>
              </a:rPr>
              <a:t>Commande </a:t>
            </a:r>
            <a:r>
              <a:rPr lang="fr-FR" dirty="0" err="1">
                <a:solidFill>
                  <a:schemeClr val="tx1"/>
                </a:solidFill>
                <a:latin typeface="Times New Roman" pitchFamily="18" charset="0"/>
                <a:cs typeface="Times New Roman" pitchFamily="18" charset="0"/>
              </a:rPr>
              <a:t>sudo</a:t>
            </a:r>
            <a:r>
              <a:rPr lang="fr-FR" dirty="0">
                <a:solidFill>
                  <a:schemeClr val="tx1"/>
                </a:solidFill>
                <a:latin typeface="Times New Roman" pitchFamily="18" charset="0"/>
                <a:cs typeface="Times New Roman" pitchFamily="18" charset="0"/>
              </a:rPr>
              <a:t/>
            </a:r>
            <a:br>
              <a:rPr lang="fr-FR" dirty="0">
                <a:solidFill>
                  <a:schemeClr val="tx1"/>
                </a:solidFill>
                <a:latin typeface="Times New Roman" pitchFamily="18" charset="0"/>
                <a:cs typeface="Times New Roman" pitchFamily="18" charset="0"/>
              </a:rPr>
            </a:b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5</a:t>
            </a:fld>
            <a:endParaRPr lang="en-US"/>
          </a:p>
        </p:txBody>
      </p:sp>
      <p:sp>
        <p:nvSpPr>
          <p:cNvPr id="8" name="object 6">
            <a:extLst>
              <a:ext uri="{FF2B5EF4-FFF2-40B4-BE49-F238E27FC236}">
                <a16:creationId xmlns:a16="http://schemas.microsoft.com/office/drawing/2014/main" xmlns="" id="{FEAE5E9D-32B0-4120-86C7-069B7E975381}"/>
              </a:ext>
            </a:extLst>
          </p:cNvPr>
          <p:cNvSpPr txBox="1">
            <a:spLocks noGrp="1"/>
          </p:cNvSpPr>
          <p:nvPr>
            <p:ph idx="1"/>
          </p:nvPr>
        </p:nvSpPr>
        <p:spPr>
          <a:xfrm>
            <a:off x="498286" y="1356518"/>
            <a:ext cx="8645713" cy="4800031"/>
          </a:xfrm>
          <a:prstGeom prst="rect">
            <a:avLst/>
          </a:prstGeom>
        </p:spPr>
        <p:txBody>
          <a:bodyPr vert="horz" wrap="square" lIns="0" tIns="62229" rIns="0" bIns="0" rtlCol="0">
            <a:spAutoFit/>
          </a:bodyPr>
          <a:lstStyle/>
          <a:p>
            <a:pPr marL="187960" marR="1222375" indent="-175260">
              <a:lnSpc>
                <a:spcPts val="2160"/>
              </a:lnSpc>
              <a:spcBef>
                <a:spcPts val="489"/>
              </a:spcBef>
              <a:buClr>
                <a:srgbClr val="006599"/>
              </a:buClr>
              <a:buSzPct val="90000"/>
              <a:buChar char="•"/>
              <a:tabLst>
                <a:tab pos="187960" algn="l"/>
              </a:tabLst>
            </a:pPr>
            <a:r>
              <a:rPr sz="2000" dirty="0">
                <a:solidFill>
                  <a:schemeClr val="tx1"/>
                </a:solidFill>
                <a:latin typeface="Segoe UI Symbol"/>
                <a:cs typeface="Segoe UI Symbol"/>
              </a:rPr>
              <a:t>La commande </a:t>
            </a:r>
            <a:r>
              <a:rPr sz="2000" spc="-5" dirty="0">
                <a:solidFill>
                  <a:schemeClr val="tx1"/>
                </a:solidFill>
                <a:latin typeface="Segoe UI Symbol"/>
                <a:cs typeface="Segoe UI Symbol"/>
              </a:rPr>
              <a:t>sudo </a:t>
            </a:r>
            <a:r>
              <a:rPr sz="2000" spc="-45" dirty="0">
                <a:solidFill>
                  <a:schemeClr val="tx1"/>
                </a:solidFill>
                <a:latin typeface="Segoe UI Symbol"/>
                <a:cs typeface="Segoe UI Symbol"/>
              </a:rPr>
              <a:t>(</a:t>
            </a:r>
            <a:r>
              <a:rPr sz="2100" spc="-45" dirty="0">
                <a:solidFill>
                  <a:schemeClr val="tx1"/>
                </a:solidFill>
                <a:latin typeface="Segoe UI Symbol"/>
                <a:cs typeface="Segoe UI Symbol"/>
              </a:rPr>
              <a:t>substitute</a:t>
            </a:r>
            <a:r>
              <a:rPr lang="fr-FR" sz="2100" spc="-45" dirty="0">
                <a:solidFill>
                  <a:schemeClr val="tx1"/>
                </a:solidFill>
                <a:latin typeface="Segoe UI Symbol"/>
                <a:cs typeface="Segoe UI Symbol"/>
              </a:rPr>
              <a:t> </a:t>
            </a:r>
            <a:r>
              <a:rPr sz="2100" spc="-45" dirty="0">
                <a:solidFill>
                  <a:schemeClr val="tx1"/>
                </a:solidFill>
                <a:latin typeface="Segoe UI Symbol"/>
                <a:cs typeface="Segoe UI Symbol"/>
              </a:rPr>
              <a:t>user</a:t>
            </a:r>
            <a:r>
              <a:rPr lang="fr-FR" sz="2100" spc="-45" dirty="0">
                <a:solidFill>
                  <a:schemeClr val="tx1"/>
                </a:solidFill>
                <a:latin typeface="Segoe UI Symbol"/>
                <a:cs typeface="Segoe UI Symbol"/>
              </a:rPr>
              <a:t> </a:t>
            </a:r>
            <a:r>
              <a:rPr sz="2100" spc="-45" dirty="0">
                <a:solidFill>
                  <a:schemeClr val="tx1"/>
                </a:solidFill>
                <a:latin typeface="Segoe UI Symbol"/>
                <a:cs typeface="Segoe UI Symbol"/>
              </a:rPr>
              <a:t>do</a:t>
            </a:r>
            <a:r>
              <a:rPr sz="2000" spc="-45" dirty="0">
                <a:solidFill>
                  <a:schemeClr val="tx1"/>
                </a:solidFill>
                <a:latin typeface="Segoe UI Symbol"/>
                <a:cs typeface="Segoe UI Symbol"/>
              </a:rPr>
              <a:t>) </a:t>
            </a:r>
            <a:r>
              <a:rPr sz="2000" dirty="0">
                <a:solidFill>
                  <a:schemeClr val="tx1"/>
                </a:solidFill>
                <a:latin typeface="Segoe UI Symbol"/>
                <a:cs typeface="Segoe UI Symbol"/>
              </a:rPr>
              <a:t>permet d’exécuter des  commandes en tant qu’administrateur</a:t>
            </a:r>
            <a:r>
              <a:rPr sz="2000" spc="-70" dirty="0">
                <a:solidFill>
                  <a:schemeClr val="tx1"/>
                </a:solidFill>
                <a:latin typeface="Segoe UI Symbol"/>
                <a:cs typeface="Segoe UI Symbol"/>
              </a:rPr>
              <a:t> </a:t>
            </a:r>
            <a:r>
              <a:rPr sz="2000" dirty="0">
                <a:solidFill>
                  <a:schemeClr val="tx1"/>
                </a:solidFill>
                <a:latin typeface="Segoe UI Symbol"/>
                <a:cs typeface="Segoe UI Symbol"/>
              </a:rPr>
              <a:t>(root)</a:t>
            </a:r>
          </a:p>
          <a:p>
            <a:pPr marL="187960" marR="469265" indent="-175260">
              <a:lnSpc>
                <a:spcPts val="2160"/>
              </a:lnSpc>
              <a:spcBef>
                <a:spcPts val="1680"/>
              </a:spcBef>
              <a:buClr>
                <a:srgbClr val="006599"/>
              </a:buClr>
              <a:buSzPct val="90000"/>
              <a:buChar char="•"/>
              <a:tabLst>
                <a:tab pos="187960" algn="l"/>
              </a:tabLst>
            </a:pPr>
            <a:r>
              <a:rPr sz="2000" dirty="0">
                <a:solidFill>
                  <a:schemeClr val="tx1"/>
                </a:solidFill>
                <a:latin typeface="Segoe UI Symbol"/>
                <a:cs typeface="Segoe UI Symbol"/>
              </a:rPr>
              <a:t>L’administrateur peut </a:t>
            </a:r>
            <a:r>
              <a:rPr sz="2000" spc="-5" dirty="0">
                <a:solidFill>
                  <a:schemeClr val="tx1"/>
                </a:solidFill>
                <a:latin typeface="Segoe UI Symbol"/>
                <a:cs typeface="Segoe UI Symbol"/>
              </a:rPr>
              <a:t>contrôler le jeu de </a:t>
            </a:r>
            <a:r>
              <a:rPr sz="2000" dirty="0">
                <a:solidFill>
                  <a:schemeClr val="tx1"/>
                </a:solidFill>
                <a:latin typeface="Segoe UI Symbol"/>
                <a:cs typeface="Segoe UI Symbol"/>
              </a:rPr>
              <a:t>commandes </a:t>
            </a:r>
            <a:r>
              <a:rPr sz="2000" spc="-5" dirty="0">
                <a:solidFill>
                  <a:schemeClr val="tx1"/>
                </a:solidFill>
                <a:latin typeface="Segoe UI Symbol"/>
                <a:cs typeface="Segoe UI Symbol"/>
              </a:rPr>
              <a:t>autorisées </a:t>
            </a:r>
            <a:r>
              <a:rPr sz="2000" dirty="0">
                <a:solidFill>
                  <a:schemeClr val="tx1"/>
                </a:solidFill>
                <a:latin typeface="Segoe UI Symbol"/>
                <a:cs typeface="Segoe UI Symbol"/>
              </a:rPr>
              <a:t>aux  </a:t>
            </a:r>
            <a:r>
              <a:rPr sz="2000" spc="-5" dirty="0">
                <a:solidFill>
                  <a:schemeClr val="tx1"/>
                </a:solidFill>
                <a:latin typeface="Segoe UI Symbol"/>
                <a:cs typeface="Segoe UI Symbol"/>
              </a:rPr>
              <a:t>utilisateurs</a:t>
            </a:r>
            <a:endParaRPr sz="2000" dirty="0">
              <a:solidFill>
                <a:schemeClr val="tx1"/>
              </a:solidFill>
              <a:latin typeface="Segoe UI Symbol"/>
              <a:cs typeface="Segoe UI Symbol"/>
            </a:endParaRPr>
          </a:p>
          <a:p>
            <a:pPr marL="187960" marR="1250950" indent="-175260">
              <a:lnSpc>
                <a:spcPts val="2160"/>
              </a:lnSpc>
              <a:spcBef>
                <a:spcPts val="1680"/>
              </a:spcBef>
              <a:buClr>
                <a:srgbClr val="006599"/>
              </a:buClr>
              <a:buSzPct val="90000"/>
              <a:buChar char="•"/>
              <a:tabLst>
                <a:tab pos="187960" algn="l"/>
              </a:tabLst>
            </a:pPr>
            <a:r>
              <a:rPr sz="2000" dirty="0">
                <a:solidFill>
                  <a:schemeClr val="tx1"/>
                </a:solidFill>
                <a:latin typeface="Segoe UI Symbol"/>
                <a:cs typeface="Segoe UI Symbol"/>
              </a:rPr>
              <a:t>La commande sudo journalise </a:t>
            </a:r>
            <a:r>
              <a:rPr sz="2000" spc="-5" dirty="0">
                <a:solidFill>
                  <a:schemeClr val="tx1"/>
                </a:solidFill>
                <a:latin typeface="Segoe UI Symbol"/>
                <a:cs typeface="Segoe UI Symbol"/>
              </a:rPr>
              <a:t>les </a:t>
            </a:r>
            <a:r>
              <a:rPr sz="2000" dirty="0">
                <a:solidFill>
                  <a:schemeClr val="tx1"/>
                </a:solidFill>
                <a:latin typeface="Segoe UI Symbol"/>
                <a:cs typeface="Segoe UI Symbol"/>
              </a:rPr>
              <a:t>commandes </a:t>
            </a:r>
            <a:r>
              <a:rPr sz="2000" spc="-5" dirty="0">
                <a:solidFill>
                  <a:schemeClr val="tx1"/>
                </a:solidFill>
                <a:latin typeface="Segoe UI Symbol"/>
                <a:cs typeface="Segoe UI Symbol"/>
              </a:rPr>
              <a:t>saisies et leurs  </a:t>
            </a:r>
            <a:r>
              <a:rPr sz="2000" dirty="0">
                <a:solidFill>
                  <a:schemeClr val="tx1"/>
                </a:solidFill>
                <a:latin typeface="Segoe UI Symbol"/>
                <a:cs typeface="Segoe UI Symbol"/>
              </a:rPr>
              <a:t>arguments</a:t>
            </a:r>
          </a:p>
          <a:p>
            <a:pPr marL="187960" marR="5080" indent="-175260">
              <a:lnSpc>
                <a:spcPts val="2150"/>
              </a:lnSpc>
              <a:spcBef>
                <a:spcPts val="1700"/>
              </a:spcBef>
              <a:buClr>
                <a:srgbClr val="006599"/>
              </a:buClr>
              <a:buSzPct val="90000"/>
              <a:buChar char="•"/>
              <a:tabLst>
                <a:tab pos="187960" algn="l"/>
              </a:tabLst>
            </a:pPr>
            <a:r>
              <a:rPr sz="2000" dirty="0">
                <a:solidFill>
                  <a:schemeClr val="tx1"/>
                </a:solidFill>
                <a:latin typeface="Segoe UI Symbol"/>
                <a:cs typeface="Segoe UI Symbol"/>
              </a:rPr>
              <a:t>Sous Red hat Linux, </a:t>
            </a:r>
            <a:r>
              <a:rPr sz="2000" spc="-5" dirty="0">
                <a:solidFill>
                  <a:schemeClr val="tx1"/>
                </a:solidFill>
                <a:latin typeface="Segoe UI Symbol"/>
                <a:cs typeface="Segoe UI Symbol"/>
              </a:rPr>
              <a:t>les utilisateurs doivent appartenir </a:t>
            </a:r>
            <a:r>
              <a:rPr sz="2000" dirty="0">
                <a:solidFill>
                  <a:schemeClr val="tx1"/>
                </a:solidFill>
                <a:latin typeface="Segoe UI Symbol"/>
                <a:cs typeface="Segoe UI Symbol"/>
              </a:rPr>
              <a:t>au groupe </a:t>
            </a:r>
            <a:r>
              <a:rPr sz="2000" b="1" spc="5" dirty="0">
                <a:solidFill>
                  <a:srgbClr val="FF0000"/>
                </a:solidFill>
                <a:latin typeface="Segoe UI Symbol"/>
                <a:cs typeface="Segoe UI Symbol"/>
              </a:rPr>
              <a:t>WHEEL</a:t>
            </a:r>
            <a:r>
              <a:rPr sz="2000" spc="5" dirty="0">
                <a:solidFill>
                  <a:schemeClr val="tx1"/>
                </a:solidFill>
                <a:latin typeface="Segoe UI Symbol"/>
                <a:cs typeface="Segoe UI Symbol"/>
              </a:rPr>
              <a:t>  </a:t>
            </a:r>
            <a:r>
              <a:rPr sz="2000" dirty="0">
                <a:solidFill>
                  <a:schemeClr val="tx1"/>
                </a:solidFill>
                <a:latin typeface="Segoe UI Symbol"/>
                <a:cs typeface="Segoe UI Symbol"/>
              </a:rPr>
              <a:t>pour pouvoir </a:t>
            </a:r>
            <a:r>
              <a:rPr sz="2000" spc="-5" dirty="0">
                <a:solidFill>
                  <a:schemeClr val="tx1"/>
                </a:solidFill>
                <a:latin typeface="Segoe UI Symbol"/>
                <a:cs typeface="Segoe UI Symbol"/>
              </a:rPr>
              <a:t>utiliser la </a:t>
            </a:r>
            <a:r>
              <a:rPr sz="2000" dirty="0">
                <a:solidFill>
                  <a:schemeClr val="tx1"/>
                </a:solidFill>
                <a:latin typeface="Segoe UI Symbol"/>
                <a:cs typeface="Segoe UI Symbol"/>
              </a:rPr>
              <a:t>commande</a:t>
            </a:r>
            <a:r>
              <a:rPr sz="2000" spc="10" dirty="0">
                <a:solidFill>
                  <a:schemeClr val="tx1"/>
                </a:solidFill>
                <a:latin typeface="Segoe UI Symbol"/>
                <a:cs typeface="Segoe UI Symbol"/>
              </a:rPr>
              <a:t> </a:t>
            </a:r>
            <a:r>
              <a:rPr sz="2000" dirty="0">
                <a:solidFill>
                  <a:schemeClr val="tx1"/>
                </a:solidFill>
                <a:latin typeface="Segoe UI Symbol"/>
                <a:cs typeface="Segoe UI Symbol"/>
              </a:rPr>
              <a:t>sudo</a:t>
            </a:r>
          </a:p>
          <a:p>
            <a:pPr marL="634365" indent="0">
              <a:lnSpc>
                <a:spcPct val="100000"/>
              </a:lnSpc>
              <a:spcBef>
                <a:spcPts val="1620"/>
              </a:spcBef>
              <a:buNone/>
            </a:pPr>
            <a:r>
              <a:rPr lang="fr-FR" sz="1400" dirty="0">
                <a:solidFill>
                  <a:schemeClr val="tx1"/>
                </a:solidFill>
                <a:latin typeface="Segoe UI Symbol"/>
                <a:cs typeface="Segoe UI Symbol"/>
              </a:rPr>
              <a:t>    </a:t>
            </a:r>
            <a:r>
              <a:rPr sz="1800" dirty="0">
                <a:solidFill>
                  <a:schemeClr val="tx1"/>
                </a:solidFill>
                <a:latin typeface="Segoe UI Symbol"/>
                <a:cs typeface="Segoe UI Symbol"/>
              </a:rPr>
              <a:t>ludo@rhel7 /home/</a:t>
            </a:r>
            <a:r>
              <a:rPr sz="1800" dirty="0" err="1">
                <a:solidFill>
                  <a:schemeClr val="tx1"/>
                </a:solidFill>
                <a:latin typeface="Segoe UI Symbol"/>
                <a:cs typeface="Segoe UI Symbol"/>
              </a:rPr>
              <a:t>ludo</a:t>
            </a:r>
            <a:r>
              <a:rPr sz="1800" dirty="0">
                <a:solidFill>
                  <a:schemeClr val="tx1"/>
                </a:solidFill>
                <a:latin typeface="Segoe UI Symbol"/>
                <a:cs typeface="Segoe UI Symbol"/>
              </a:rPr>
              <a:t> $</a:t>
            </a:r>
            <a:r>
              <a:rPr lang="fr-FR" sz="1800" dirty="0">
                <a:solidFill>
                  <a:schemeClr val="tx1"/>
                </a:solidFill>
                <a:latin typeface="Segoe UI Symbol"/>
                <a:cs typeface="Segoe UI Symbol"/>
              </a:rPr>
              <a:t> </a:t>
            </a:r>
            <a:r>
              <a:rPr sz="1800" dirty="0" err="1">
                <a:solidFill>
                  <a:srgbClr val="0070C0"/>
                </a:solidFill>
                <a:latin typeface="Segoe UI Symbol"/>
                <a:cs typeface="Segoe UI Symbol"/>
              </a:rPr>
              <a:t>sudo</a:t>
            </a:r>
            <a:r>
              <a:rPr sz="1800" spc="-70" dirty="0">
                <a:solidFill>
                  <a:srgbClr val="0070C0"/>
                </a:solidFill>
                <a:latin typeface="Segoe UI Symbol"/>
                <a:cs typeface="Segoe UI Symbol"/>
              </a:rPr>
              <a:t> </a:t>
            </a:r>
            <a:r>
              <a:rPr sz="1800" dirty="0">
                <a:solidFill>
                  <a:srgbClr val="0070C0"/>
                </a:solidFill>
                <a:latin typeface="Segoe UI Symbol"/>
                <a:cs typeface="Segoe UI Symbol"/>
              </a:rPr>
              <a:t>ma_commande</a:t>
            </a:r>
          </a:p>
          <a:p>
            <a:pPr marL="634365" indent="0">
              <a:lnSpc>
                <a:spcPct val="100000"/>
              </a:lnSpc>
              <a:buNone/>
            </a:pPr>
            <a:r>
              <a:rPr lang="fr-FR" sz="1800" spc="-5" dirty="0">
                <a:solidFill>
                  <a:schemeClr val="tx1"/>
                </a:solidFill>
                <a:latin typeface="Segoe UI Symbol"/>
                <a:cs typeface="Segoe UI Symbol"/>
              </a:rPr>
              <a:t>    </a:t>
            </a:r>
            <a:r>
              <a:rPr sz="1800" spc="-5" dirty="0" err="1">
                <a:solidFill>
                  <a:schemeClr val="tx1"/>
                </a:solidFill>
                <a:latin typeface="Segoe UI Symbol"/>
                <a:cs typeface="Segoe UI Symbol"/>
              </a:rPr>
              <a:t>ludo</a:t>
            </a:r>
            <a:r>
              <a:rPr sz="1800" spc="-5" dirty="0">
                <a:solidFill>
                  <a:schemeClr val="tx1"/>
                </a:solidFill>
                <a:latin typeface="Segoe UI Symbol"/>
                <a:cs typeface="Segoe UI Symbol"/>
              </a:rPr>
              <a:t> is </a:t>
            </a:r>
            <a:r>
              <a:rPr sz="1800" dirty="0">
                <a:solidFill>
                  <a:schemeClr val="tx1"/>
                </a:solidFill>
                <a:latin typeface="Segoe UI Symbol"/>
                <a:cs typeface="Segoe UI Symbol"/>
              </a:rPr>
              <a:t>not </a:t>
            </a:r>
            <a:r>
              <a:rPr sz="1800" spc="-5" dirty="0">
                <a:solidFill>
                  <a:schemeClr val="tx1"/>
                </a:solidFill>
                <a:latin typeface="Segoe UI Symbol"/>
                <a:cs typeface="Segoe UI Symbol"/>
              </a:rPr>
              <a:t>in </a:t>
            </a:r>
            <a:r>
              <a:rPr sz="1800" dirty="0">
                <a:solidFill>
                  <a:schemeClr val="tx1"/>
                </a:solidFill>
                <a:latin typeface="Segoe UI Symbol"/>
                <a:cs typeface="Segoe UI Symbol"/>
              </a:rPr>
              <a:t>the sudoers </a:t>
            </a:r>
            <a:r>
              <a:rPr sz="1800" spc="-5" dirty="0">
                <a:solidFill>
                  <a:schemeClr val="tx1"/>
                </a:solidFill>
                <a:latin typeface="Segoe UI Symbol"/>
                <a:cs typeface="Segoe UI Symbol"/>
              </a:rPr>
              <a:t>file. This incident </a:t>
            </a:r>
            <a:r>
              <a:rPr sz="1800" dirty="0">
                <a:solidFill>
                  <a:schemeClr val="tx1"/>
                </a:solidFill>
                <a:latin typeface="Segoe UI Symbol"/>
                <a:cs typeface="Segoe UI Symbol"/>
              </a:rPr>
              <a:t>will be</a:t>
            </a:r>
            <a:r>
              <a:rPr sz="1800" spc="25" dirty="0">
                <a:solidFill>
                  <a:schemeClr val="tx1"/>
                </a:solidFill>
                <a:latin typeface="Segoe UI Symbol"/>
                <a:cs typeface="Segoe UI Symbol"/>
              </a:rPr>
              <a:t> </a:t>
            </a:r>
            <a:r>
              <a:rPr sz="1800" dirty="0">
                <a:solidFill>
                  <a:schemeClr val="tx1"/>
                </a:solidFill>
                <a:latin typeface="Segoe UI Symbol"/>
                <a:cs typeface="Segoe UI Symbol"/>
              </a:rPr>
              <a:t>reported.</a:t>
            </a:r>
          </a:p>
          <a:p>
            <a:pPr>
              <a:lnSpc>
                <a:spcPct val="100000"/>
              </a:lnSpc>
              <a:spcBef>
                <a:spcPts val="15"/>
              </a:spcBef>
            </a:pPr>
            <a:endParaRPr sz="1800" dirty="0">
              <a:solidFill>
                <a:schemeClr val="tx1"/>
              </a:solidFill>
              <a:latin typeface="Times New Roman"/>
              <a:cs typeface="Times New Roman"/>
            </a:endParaRPr>
          </a:p>
          <a:p>
            <a:pPr marL="634365" indent="0">
              <a:lnSpc>
                <a:spcPct val="100000"/>
              </a:lnSpc>
              <a:buNone/>
            </a:pPr>
            <a:r>
              <a:rPr lang="fr-FR" sz="1800" dirty="0">
                <a:solidFill>
                  <a:schemeClr val="tx1"/>
                </a:solidFill>
                <a:latin typeface="Segoe UI Symbol"/>
                <a:cs typeface="Segoe UI Symbol"/>
              </a:rPr>
              <a:t>    </a:t>
            </a:r>
            <a:r>
              <a:rPr sz="1800" dirty="0">
                <a:solidFill>
                  <a:schemeClr val="tx1"/>
                </a:solidFill>
                <a:latin typeface="Segoe UI Symbol"/>
                <a:cs typeface="Segoe UI Symbol"/>
              </a:rPr>
              <a:t>ludo@rhel7 ~ /$</a:t>
            </a:r>
            <a:r>
              <a:rPr lang="fr-FR" sz="1800" dirty="0">
                <a:solidFill>
                  <a:schemeClr val="tx1"/>
                </a:solidFill>
                <a:latin typeface="Segoe UI Symbol"/>
                <a:cs typeface="Segoe UI Symbol"/>
              </a:rPr>
              <a:t> </a:t>
            </a:r>
            <a:r>
              <a:rPr sz="1800" dirty="0" err="1">
                <a:solidFill>
                  <a:srgbClr val="0070C0"/>
                </a:solidFill>
                <a:latin typeface="Segoe UI Symbol"/>
                <a:cs typeface="Segoe UI Symbol"/>
              </a:rPr>
              <a:t>usermod</a:t>
            </a:r>
            <a:r>
              <a:rPr sz="1800" dirty="0">
                <a:solidFill>
                  <a:srgbClr val="0070C0"/>
                </a:solidFill>
                <a:latin typeface="Segoe UI Symbol"/>
                <a:cs typeface="Segoe UI Symbol"/>
              </a:rPr>
              <a:t> –G wheel</a:t>
            </a:r>
            <a:r>
              <a:rPr sz="1800" spc="-70" dirty="0">
                <a:solidFill>
                  <a:srgbClr val="0070C0"/>
                </a:solidFill>
                <a:latin typeface="Segoe UI Symbol"/>
                <a:cs typeface="Segoe UI Symbol"/>
              </a:rPr>
              <a:t> </a:t>
            </a:r>
            <a:r>
              <a:rPr sz="1800" spc="-5" dirty="0">
                <a:solidFill>
                  <a:srgbClr val="0070C0"/>
                </a:solidFill>
                <a:latin typeface="Segoe UI Symbol"/>
                <a:cs typeface="Segoe UI Symbol"/>
              </a:rPr>
              <a:t>ludo</a:t>
            </a:r>
            <a:endParaRPr sz="1800" dirty="0">
              <a:solidFill>
                <a:srgbClr val="0070C0"/>
              </a:solidFill>
              <a:latin typeface="Segoe UI Symbol"/>
              <a:cs typeface="Segoe UI Symbol"/>
            </a:endParaRPr>
          </a:p>
        </p:txBody>
      </p:sp>
    </p:spTree>
    <p:extLst>
      <p:ext uri="{BB962C8B-B14F-4D97-AF65-F5344CB8AC3E}">
        <p14:creationId xmlns:p14="http://schemas.microsoft.com/office/powerpoint/2010/main" val="267607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49306"/>
            <a:ext cx="7556313" cy="1116106"/>
          </a:xfrm>
        </p:spPr>
        <p:txBody>
          <a:bodyPr/>
          <a:lstStyle/>
          <a:p>
            <a:r>
              <a:rPr lang="fr-FR" dirty="0">
                <a:solidFill>
                  <a:schemeClr val="tx1"/>
                </a:solidFill>
                <a:latin typeface="Times New Roman" pitchFamily="18" charset="0"/>
                <a:cs typeface="Times New Roman" pitchFamily="18" charset="0"/>
              </a:rPr>
              <a:t>Faire des opérations en tant que root</a:t>
            </a:r>
            <a:br>
              <a:rPr lang="fr-FR" dirty="0">
                <a:solidFill>
                  <a:schemeClr val="tx1"/>
                </a:solidFill>
                <a:latin typeface="Times New Roman" pitchFamily="18" charset="0"/>
                <a:cs typeface="Times New Roman" pitchFamily="18" charset="0"/>
              </a:rPr>
            </a:br>
            <a:r>
              <a:rPr lang="fr-FR" dirty="0">
                <a:solidFill>
                  <a:schemeClr val="tx1"/>
                </a:solidFill>
                <a:latin typeface="Times New Roman" pitchFamily="18" charset="0"/>
                <a:cs typeface="Times New Roman" pitchFamily="18" charset="0"/>
              </a:rPr>
              <a:t>Configuration de </a:t>
            </a:r>
            <a:r>
              <a:rPr lang="fr-FR" dirty="0" err="1">
                <a:solidFill>
                  <a:schemeClr val="tx1"/>
                </a:solidFill>
                <a:latin typeface="Times New Roman" pitchFamily="18" charset="0"/>
                <a:cs typeface="Times New Roman" pitchFamily="18" charset="0"/>
              </a:rPr>
              <a:t>sudo</a:t>
            </a:r>
            <a:r>
              <a:rPr lang="fr-FR" dirty="0">
                <a:solidFill>
                  <a:schemeClr val="tx1"/>
                </a:solidFill>
                <a:latin typeface="Times New Roman" pitchFamily="18" charset="0"/>
                <a:cs typeface="Times New Roman" pitchFamily="18" charset="0"/>
              </a:rPr>
              <a:t/>
            </a:r>
            <a:br>
              <a:rPr lang="fr-FR" dirty="0">
                <a:solidFill>
                  <a:schemeClr val="tx1"/>
                </a:solidFill>
                <a:latin typeface="Times New Roman" pitchFamily="18" charset="0"/>
                <a:cs typeface="Times New Roman" pitchFamily="18" charset="0"/>
              </a:rPr>
            </a:b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6</a:t>
            </a:fld>
            <a:endParaRPr lang="en-US"/>
          </a:p>
        </p:txBody>
      </p:sp>
      <p:sp>
        <p:nvSpPr>
          <p:cNvPr id="6" name="Espace réservé du contenu 5">
            <a:extLst>
              <a:ext uri="{FF2B5EF4-FFF2-40B4-BE49-F238E27FC236}">
                <a16:creationId xmlns:a16="http://schemas.microsoft.com/office/drawing/2014/main" xmlns="" id="{AE1D4CC0-99A8-4DFE-AE29-7941D7C358E9}"/>
              </a:ext>
            </a:extLst>
          </p:cNvPr>
          <p:cNvSpPr>
            <a:spLocks noGrp="1"/>
          </p:cNvSpPr>
          <p:nvPr>
            <p:ph idx="1"/>
          </p:nvPr>
        </p:nvSpPr>
        <p:spPr/>
        <p:txBody>
          <a:bodyPr/>
          <a:lstStyle/>
          <a:p>
            <a:pPr marL="187960" indent="-175260">
              <a:lnSpc>
                <a:spcPct val="100000"/>
              </a:lnSpc>
              <a:spcBef>
                <a:spcPts val="105"/>
              </a:spcBef>
              <a:buClr>
                <a:srgbClr val="006599"/>
              </a:buClr>
              <a:buSzPct val="90000"/>
              <a:buChar char="•"/>
              <a:tabLst>
                <a:tab pos="187960" algn="l"/>
              </a:tabLst>
            </a:pPr>
            <a:r>
              <a:rPr lang="fr-FR" dirty="0">
                <a:solidFill>
                  <a:schemeClr val="tx1"/>
                </a:solidFill>
                <a:latin typeface="Segoe UI Symbol"/>
                <a:cs typeface="Segoe UI Symbol"/>
              </a:rPr>
              <a:t>La configuration de </a:t>
            </a:r>
            <a:r>
              <a:rPr lang="fr-FR" spc="-5" dirty="0" err="1">
                <a:solidFill>
                  <a:srgbClr val="0070C0"/>
                </a:solidFill>
                <a:latin typeface="Segoe UI Symbol"/>
                <a:cs typeface="Segoe UI Symbol"/>
              </a:rPr>
              <a:t>sudo</a:t>
            </a:r>
            <a:r>
              <a:rPr lang="fr-FR" spc="-5" dirty="0">
                <a:solidFill>
                  <a:srgbClr val="0070C0"/>
                </a:solidFill>
                <a:latin typeface="Segoe UI Symbol"/>
                <a:cs typeface="Segoe UI Symbol"/>
              </a:rPr>
              <a:t> </a:t>
            </a:r>
            <a:r>
              <a:rPr lang="fr-FR" spc="-5" dirty="0">
                <a:solidFill>
                  <a:schemeClr val="tx1"/>
                </a:solidFill>
                <a:latin typeface="Segoe UI Symbol"/>
                <a:cs typeface="Segoe UI Symbol"/>
              </a:rPr>
              <a:t>s’effectue </a:t>
            </a:r>
            <a:r>
              <a:rPr lang="fr-FR" dirty="0">
                <a:solidFill>
                  <a:schemeClr val="tx1"/>
                </a:solidFill>
                <a:latin typeface="Segoe UI Symbol"/>
                <a:cs typeface="Segoe UI Symbol"/>
              </a:rPr>
              <a:t>dans </a:t>
            </a:r>
            <a:r>
              <a:rPr lang="fr-FR" spc="-5" dirty="0">
                <a:solidFill>
                  <a:schemeClr val="tx1"/>
                </a:solidFill>
                <a:latin typeface="Segoe UI Symbol"/>
                <a:cs typeface="Segoe UI Symbol"/>
              </a:rPr>
              <a:t>le </a:t>
            </a:r>
            <a:r>
              <a:rPr lang="fr-FR" dirty="0">
                <a:solidFill>
                  <a:schemeClr val="tx1"/>
                </a:solidFill>
                <a:latin typeface="Segoe UI Symbol"/>
                <a:cs typeface="Segoe UI Symbol"/>
              </a:rPr>
              <a:t>fichier</a:t>
            </a:r>
            <a:r>
              <a:rPr lang="fr-FR" spc="25" dirty="0">
                <a:solidFill>
                  <a:schemeClr val="tx1"/>
                </a:solidFill>
                <a:latin typeface="Segoe UI Symbol"/>
                <a:cs typeface="Segoe UI Symbol"/>
              </a:rPr>
              <a:t> </a:t>
            </a:r>
            <a:r>
              <a:rPr lang="fr-FR" dirty="0">
                <a:solidFill>
                  <a:srgbClr val="0070C0"/>
                </a:solidFill>
                <a:latin typeface="Segoe UI Symbol"/>
                <a:cs typeface="Segoe UI Symbol"/>
              </a:rPr>
              <a:t>/</a:t>
            </a:r>
            <a:r>
              <a:rPr lang="fr-FR" dirty="0" err="1">
                <a:solidFill>
                  <a:srgbClr val="0070C0"/>
                </a:solidFill>
                <a:latin typeface="Segoe UI Symbol"/>
                <a:cs typeface="Segoe UI Symbol"/>
              </a:rPr>
              <a:t>etc</a:t>
            </a:r>
            <a:r>
              <a:rPr lang="fr-FR" dirty="0">
                <a:solidFill>
                  <a:srgbClr val="0070C0"/>
                </a:solidFill>
                <a:latin typeface="Segoe UI Symbol"/>
                <a:cs typeface="Segoe UI Symbol"/>
              </a:rPr>
              <a:t>/</a:t>
            </a:r>
            <a:r>
              <a:rPr lang="fr-FR" dirty="0" err="1">
                <a:solidFill>
                  <a:srgbClr val="0070C0"/>
                </a:solidFill>
                <a:latin typeface="Segoe UI Symbol"/>
                <a:cs typeface="Segoe UI Symbol"/>
              </a:rPr>
              <a:t>sudoers</a:t>
            </a:r>
            <a:endParaRPr lang="fr-FR" dirty="0">
              <a:solidFill>
                <a:srgbClr val="0070C0"/>
              </a:solidFill>
              <a:latin typeface="Segoe UI Symbol"/>
              <a:cs typeface="Segoe UI Symbol"/>
            </a:endParaRPr>
          </a:p>
          <a:p>
            <a:pPr marL="187960" indent="-175260">
              <a:lnSpc>
                <a:spcPct val="100000"/>
              </a:lnSpc>
              <a:spcBef>
                <a:spcPts val="1450"/>
              </a:spcBef>
              <a:buClr>
                <a:srgbClr val="006599"/>
              </a:buClr>
              <a:buSzPct val="90000"/>
              <a:buChar char="•"/>
              <a:tabLst>
                <a:tab pos="187960" algn="l"/>
              </a:tabLst>
            </a:pPr>
            <a:r>
              <a:rPr lang="fr-FR" spc="-5" dirty="0">
                <a:solidFill>
                  <a:schemeClr val="tx1"/>
                </a:solidFill>
                <a:latin typeface="Segoe UI Symbol"/>
                <a:cs typeface="Segoe UI Symbol"/>
              </a:rPr>
              <a:t>Ce fichier </a:t>
            </a:r>
            <a:r>
              <a:rPr lang="fr-FR" dirty="0">
                <a:solidFill>
                  <a:schemeClr val="tx1"/>
                </a:solidFill>
                <a:latin typeface="Segoe UI Symbol"/>
                <a:cs typeface="Segoe UI Symbol"/>
              </a:rPr>
              <a:t>est </a:t>
            </a:r>
            <a:r>
              <a:rPr lang="fr-FR" spc="-5" dirty="0">
                <a:solidFill>
                  <a:schemeClr val="tx1"/>
                </a:solidFill>
                <a:latin typeface="Segoe UI Symbol"/>
                <a:cs typeface="Segoe UI Symbol"/>
              </a:rPr>
              <a:t>éditable </a:t>
            </a:r>
            <a:r>
              <a:rPr lang="fr-FR" dirty="0">
                <a:solidFill>
                  <a:schemeClr val="tx1"/>
                </a:solidFill>
                <a:latin typeface="Segoe UI Symbol"/>
                <a:cs typeface="Segoe UI Symbol"/>
              </a:rPr>
              <a:t>par </a:t>
            </a:r>
            <a:r>
              <a:rPr lang="fr-FR" spc="-5" dirty="0">
                <a:solidFill>
                  <a:schemeClr val="tx1"/>
                </a:solidFill>
                <a:latin typeface="Segoe UI Symbol"/>
                <a:cs typeface="Segoe UI Symbol"/>
              </a:rPr>
              <a:t>le </a:t>
            </a:r>
            <a:r>
              <a:rPr lang="fr-FR" dirty="0">
                <a:solidFill>
                  <a:schemeClr val="tx1"/>
                </a:solidFill>
                <a:latin typeface="Segoe UI Symbol"/>
                <a:cs typeface="Segoe UI Symbol"/>
              </a:rPr>
              <a:t>root avec </a:t>
            </a:r>
            <a:r>
              <a:rPr lang="fr-FR" spc="-5" dirty="0">
                <a:solidFill>
                  <a:schemeClr val="tx1"/>
                </a:solidFill>
                <a:latin typeface="Segoe UI Symbol"/>
                <a:cs typeface="Segoe UI Symbol"/>
              </a:rPr>
              <a:t>la </a:t>
            </a:r>
            <a:r>
              <a:rPr lang="fr-FR" dirty="0">
                <a:solidFill>
                  <a:schemeClr val="tx1"/>
                </a:solidFill>
                <a:latin typeface="Segoe UI Symbol"/>
                <a:cs typeface="Segoe UI Symbol"/>
              </a:rPr>
              <a:t>commande</a:t>
            </a:r>
            <a:r>
              <a:rPr lang="fr-FR" spc="45" dirty="0">
                <a:solidFill>
                  <a:schemeClr val="tx1"/>
                </a:solidFill>
                <a:latin typeface="Segoe UI Symbol"/>
                <a:cs typeface="Segoe UI Symbol"/>
              </a:rPr>
              <a:t> </a:t>
            </a:r>
            <a:r>
              <a:rPr lang="fr-FR" spc="5" dirty="0" err="1">
                <a:solidFill>
                  <a:srgbClr val="0070C0"/>
                </a:solidFill>
                <a:latin typeface="Segoe UI Symbol"/>
                <a:cs typeface="Segoe UI Symbol"/>
              </a:rPr>
              <a:t>visudo</a:t>
            </a:r>
            <a:endParaRPr lang="fr-FR" dirty="0">
              <a:solidFill>
                <a:srgbClr val="0070C0"/>
              </a:solidFill>
              <a:latin typeface="Segoe UI Symbol"/>
              <a:cs typeface="Segoe UI Symbol"/>
            </a:endParaRPr>
          </a:p>
          <a:p>
            <a:pPr marL="187960" marR="343535" indent="-175260">
              <a:lnSpc>
                <a:spcPts val="2160"/>
              </a:lnSpc>
              <a:spcBef>
                <a:spcPts val="1700"/>
              </a:spcBef>
              <a:buClr>
                <a:srgbClr val="006599"/>
              </a:buClr>
              <a:buSzPct val="90000"/>
              <a:buChar char="•"/>
              <a:tabLst>
                <a:tab pos="187960" algn="l"/>
              </a:tabLst>
            </a:pPr>
            <a:r>
              <a:rPr lang="fr-FR" dirty="0">
                <a:solidFill>
                  <a:schemeClr val="tx1"/>
                </a:solidFill>
                <a:latin typeface="Segoe UI Symbol"/>
                <a:cs typeface="Segoe UI Symbol"/>
              </a:rPr>
              <a:t>On définit des groupes de </a:t>
            </a:r>
            <a:r>
              <a:rPr lang="fr-FR" spc="-5" dirty="0">
                <a:solidFill>
                  <a:schemeClr val="tx1"/>
                </a:solidFill>
                <a:latin typeface="Segoe UI Symbol"/>
                <a:cs typeface="Segoe UI Symbol"/>
              </a:rPr>
              <a:t>machines, </a:t>
            </a:r>
            <a:r>
              <a:rPr lang="fr-FR" dirty="0">
                <a:solidFill>
                  <a:schemeClr val="tx1"/>
                </a:solidFill>
                <a:latin typeface="Segoe UI Symbol"/>
                <a:cs typeface="Segoe UI Symbol"/>
              </a:rPr>
              <a:t>des groupes de commandes, et  des groupes d’utilisateurs, pour ensuite </a:t>
            </a:r>
            <a:r>
              <a:rPr lang="fr-FR" spc="-5" dirty="0">
                <a:solidFill>
                  <a:schemeClr val="tx1"/>
                </a:solidFill>
                <a:latin typeface="Segoe UI Symbol"/>
                <a:cs typeface="Segoe UI Symbol"/>
              </a:rPr>
              <a:t>les </a:t>
            </a:r>
            <a:r>
              <a:rPr lang="fr-FR" dirty="0">
                <a:solidFill>
                  <a:schemeClr val="tx1"/>
                </a:solidFill>
                <a:latin typeface="Segoe UI Symbol"/>
                <a:cs typeface="Segoe UI Symbol"/>
              </a:rPr>
              <a:t>associer avec </a:t>
            </a:r>
            <a:r>
              <a:rPr lang="fr-FR" spc="-5" dirty="0">
                <a:solidFill>
                  <a:schemeClr val="tx1"/>
                </a:solidFill>
                <a:latin typeface="Segoe UI Symbol"/>
                <a:cs typeface="Segoe UI Symbol"/>
              </a:rPr>
              <a:t>les</a:t>
            </a:r>
            <a:r>
              <a:rPr lang="fr-FR" spc="50" dirty="0">
                <a:solidFill>
                  <a:schemeClr val="tx1"/>
                </a:solidFill>
                <a:latin typeface="Segoe UI Symbol"/>
                <a:cs typeface="Segoe UI Symbol"/>
              </a:rPr>
              <a:t> </a:t>
            </a:r>
            <a:r>
              <a:rPr lang="fr-FR" dirty="0">
                <a:solidFill>
                  <a:schemeClr val="tx1"/>
                </a:solidFill>
                <a:latin typeface="Segoe UI Symbol"/>
                <a:cs typeface="Segoe UI Symbol"/>
              </a:rPr>
              <a:t>autres.</a:t>
            </a:r>
          </a:p>
          <a:p>
            <a:pPr marL="471170" lvl="1" indent="-168910">
              <a:lnSpc>
                <a:spcPct val="100000"/>
              </a:lnSpc>
              <a:spcBef>
                <a:spcPts val="1285"/>
              </a:spcBef>
              <a:buClr>
                <a:srgbClr val="006599"/>
              </a:buClr>
              <a:buSzPct val="77777"/>
              <a:buFont typeface="Wingdings"/>
              <a:buChar char=""/>
              <a:tabLst>
                <a:tab pos="473075" algn="l"/>
              </a:tabLst>
            </a:pPr>
            <a:r>
              <a:rPr lang="fr-FR" dirty="0" err="1">
                <a:solidFill>
                  <a:schemeClr val="tx1"/>
                </a:solidFill>
                <a:latin typeface="Segoe UI Symbol"/>
                <a:cs typeface="Segoe UI Symbol"/>
              </a:rPr>
              <a:t>Cmnd_Alias</a:t>
            </a:r>
            <a:r>
              <a:rPr lang="fr-FR" dirty="0">
                <a:solidFill>
                  <a:schemeClr val="tx1"/>
                </a:solidFill>
                <a:latin typeface="Segoe UI Symbol"/>
                <a:cs typeface="Segoe UI Symbol"/>
              </a:rPr>
              <a:t> : </a:t>
            </a:r>
            <a:r>
              <a:rPr lang="fr-FR" spc="-5" dirty="0">
                <a:solidFill>
                  <a:schemeClr val="tx1"/>
                </a:solidFill>
                <a:latin typeface="Segoe UI Symbol"/>
                <a:cs typeface="Segoe UI Symbol"/>
              </a:rPr>
              <a:t>les commandes dont dispose les utilisateurs du groupe</a:t>
            </a:r>
            <a:r>
              <a:rPr lang="fr-FR" spc="-75" dirty="0">
                <a:solidFill>
                  <a:schemeClr val="tx1"/>
                </a:solidFill>
                <a:latin typeface="Segoe UI Symbol"/>
                <a:cs typeface="Segoe UI Symbol"/>
              </a:rPr>
              <a:t> </a:t>
            </a:r>
            <a:r>
              <a:rPr lang="fr-FR" spc="-5" dirty="0">
                <a:solidFill>
                  <a:schemeClr val="tx1"/>
                </a:solidFill>
                <a:latin typeface="Segoe UI Symbol"/>
                <a:cs typeface="Segoe UI Symbol"/>
              </a:rPr>
              <a:t>associés</a:t>
            </a:r>
            <a:endParaRPr lang="fr-FR" dirty="0">
              <a:solidFill>
                <a:schemeClr val="tx1"/>
              </a:solidFill>
              <a:latin typeface="Segoe UI Symbol"/>
              <a:cs typeface="Segoe UI Symbol"/>
            </a:endParaRPr>
          </a:p>
          <a:p>
            <a:pPr marL="471170" marR="1033780" lvl="1" indent="-168910">
              <a:lnSpc>
                <a:spcPts val="1930"/>
              </a:lnSpc>
              <a:spcBef>
                <a:spcPts val="1550"/>
              </a:spcBef>
              <a:buClr>
                <a:srgbClr val="006599"/>
              </a:buClr>
              <a:buSzPct val="77777"/>
              <a:buFont typeface="Wingdings"/>
              <a:buChar char=""/>
              <a:tabLst>
                <a:tab pos="473075" algn="l"/>
              </a:tabLst>
            </a:pPr>
            <a:r>
              <a:rPr lang="fr-FR" dirty="0" err="1">
                <a:solidFill>
                  <a:schemeClr val="tx1"/>
                </a:solidFill>
                <a:latin typeface="Segoe UI Symbol"/>
                <a:cs typeface="Segoe UI Symbol"/>
              </a:rPr>
              <a:t>User_Alias</a:t>
            </a:r>
            <a:r>
              <a:rPr lang="fr-FR" dirty="0">
                <a:solidFill>
                  <a:schemeClr val="tx1"/>
                </a:solidFill>
                <a:latin typeface="Segoe UI Symbol"/>
                <a:cs typeface="Segoe UI Symbol"/>
              </a:rPr>
              <a:t> : </a:t>
            </a:r>
            <a:r>
              <a:rPr lang="fr-FR" spc="-5" dirty="0">
                <a:solidFill>
                  <a:schemeClr val="tx1"/>
                </a:solidFill>
                <a:latin typeface="Segoe UI Symbol"/>
                <a:cs typeface="Segoe UI Symbol"/>
              </a:rPr>
              <a:t>les utilisateurs qui peuvent exécuter les commandes de  </a:t>
            </a:r>
            <a:r>
              <a:rPr lang="fr-FR" spc="-5" dirty="0" err="1">
                <a:solidFill>
                  <a:schemeClr val="tx1"/>
                </a:solidFill>
                <a:latin typeface="Segoe UI Symbol"/>
                <a:cs typeface="Segoe UI Symbol"/>
              </a:rPr>
              <a:t>cmnd_allais</a:t>
            </a:r>
            <a:endParaRPr lang="fr-FR" dirty="0">
              <a:solidFill>
                <a:schemeClr val="tx1"/>
              </a:solidFill>
              <a:latin typeface="Segoe UI Symbol"/>
              <a:cs typeface="Segoe UI Symbol"/>
            </a:endParaRPr>
          </a:p>
          <a:p>
            <a:pPr marL="472440" lvl="1" indent="-170180">
              <a:lnSpc>
                <a:spcPct val="100000"/>
              </a:lnSpc>
              <a:spcBef>
                <a:spcPts val="1285"/>
              </a:spcBef>
              <a:buClr>
                <a:srgbClr val="006599"/>
              </a:buClr>
              <a:buSzPct val="80555"/>
              <a:buFont typeface="Wingdings"/>
              <a:buChar char=""/>
              <a:tabLst>
                <a:tab pos="473075" algn="l"/>
              </a:tabLst>
            </a:pPr>
            <a:r>
              <a:rPr lang="fr-FR" dirty="0" err="1">
                <a:solidFill>
                  <a:schemeClr val="tx1"/>
                </a:solidFill>
                <a:latin typeface="Segoe UI Symbol"/>
                <a:cs typeface="Segoe UI Symbol"/>
              </a:rPr>
              <a:t>Hosts_Alias</a:t>
            </a:r>
            <a:r>
              <a:rPr lang="fr-FR" dirty="0">
                <a:solidFill>
                  <a:schemeClr val="tx1"/>
                </a:solidFill>
                <a:latin typeface="Segoe UI Symbol"/>
                <a:cs typeface="Segoe UI Symbol"/>
              </a:rPr>
              <a:t> : </a:t>
            </a:r>
            <a:r>
              <a:rPr lang="fr-FR" spc="-5" dirty="0">
                <a:solidFill>
                  <a:schemeClr val="tx1"/>
                </a:solidFill>
                <a:latin typeface="Segoe UI Symbol"/>
                <a:cs typeface="Segoe UI Symbol"/>
              </a:rPr>
              <a:t>les hôtes </a:t>
            </a:r>
            <a:r>
              <a:rPr lang="fr-FR" dirty="0">
                <a:solidFill>
                  <a:schemeClr val="tx1"/>
                </a:solidFill>
                <a:latin typeface="Segoe UI Symbol"/>
                <a:cs typeface="Segoe UI Symbol"/>
              </a:rPr>
              <a:t>où </a:t>
            </a:r>
            <a:r>
              <a:rPr lang="fr-FR" spc="-5" dirty="0">
                <a:solidFill>
                  <a:schemeClr val="tx1"/>
                </a:solidFill>
                <a:latin typeface="Segoe UI Symbol"/>
                <a:cs typeface="Segoe UI Symbol"/>
              </a:rPr>
              <a:t>l’on peut exécuter les</a:t>
            </a:r>
            <a:r>
              <a:rPr lang="fr-FR" spc="-120" dirty="0">
                <a:solidFill>
                  <a:schemeClr val="tx1"/>
                </a:solidFill>
                <a:latin typeface="Segoe UI Symbol"/>
                <a:cs typeface="Segoe UI Symbol"/>
              </a:rPr>
              <a:t> </a:t>
            </a:r>
            <a:r>
              <a:rPr lang="fr-FR" spc="-5" dirty="0">
                <a:solidFill>
                  <a:schemeClr val="tx1"/>
                </a:solidFill>
                <a:latin typeface="Segoe UI Symbol"/>
                <a:cs typeface="Segoe UI Symbol"/>
              </a:rPr>
              <a:t>commandes</a:t>
            </a:r>
            <a:endParaRPr lang="fr-FR" dirty="0">
              <a:solidFill>
                <a:schemeClr val="tx1"/>
              </a:solidFill>
              <a:latin typeface="Segoe UI Symbol"/>
              <a:cs typeface="Segoe UI Symbol"/>
            </a:endParaRPr>
          </a:p>
        </p:txBody>
      </p:sp>
    </p:spTree>
    <p:extLst>
      <p:ext uri="{BB962C8B-B14F-4D97-AF65-F5344CB8AC3E}">
        <p14:creationId xmlns:p14="http://schemas.microsoft.com/office/powerpoint/2010/main" val="32433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49306"/>
            <a:ext cx="7556313" cy="1116106"/>
          </a:xfrm>
        </p:spPr>
        <p:txBody>
          <a:bodyPr/>
          <a:lstStyle/>
          <a:p>
            <a:r>
              <a:rPr lang="fr-FR" dirty="0">
                <a:solidFill>
                  <a:schemeClr val="tx1"/>
                </a:solidFill>
                <a:latin typeface="Times New Roman" pitchFamily="18" charset="0"/>
                <a:cs typeface="Times New Roman" pitchFamily="18" charset="0"/>
              </a:rPr>
              <a:t>Faire des opérations en tant que root</a:t>
            </a:r>
            <a:br>
              <a:rPr lang="fr-FR" dirty="0">
                <a:solidFill>
                  <a:schemeClr val="tx1"/>
                </a:solidFill>
                <a:latin typeface="Times New Roman" pitchFamily="18" charset="0"/>
                <a:cs typeface="Times New Roman" pitchFamily="18" charset="0"/>
              </a:rPr>
            </a:br>
            <a:r>
              <a:rPr lang="fr-FR" dirty="0">
                <a:solidFill>
                  <a:schemeClr val="tx1"/>
                </a:solidFill>
                <a:latin typeface="Times New Roman" pitchFamily="18" charset="0"/>
                <a:cs typeface="Times New Roman" pitchFamily="18" charset="0"/>
              </a:rPr>
              <a:t>Configuration de </a:t>
            </a:r>
            <a:r>
              <a:rPr lang="fr-FR" dirty="0" err="1">
                <a:solidFill>
                  <a:schemeClr val="tx1"/>
                </a:solidFill>
                <a:latin typeface="Times New Roman" pitchFamily="18" charset="0"/>
                <a:cs typeface="Times New Roman" pitchFamily="18" charset="0"/>
              </a:rPr>
              <a:t>sudo</a:t>
            </a:r>
            <a:r>
              <a:rPr lang="fr-FR" dirty="0">
                <a:solidFill>
                  <a:schemeClr val="tx1"/>
                </a:solidFill>
                <a:latin typeface="Times New Roman" pitchFamily="18" charset="0"/>
                <a:cs typeface="Times New Roman" pitchFamily="18" charset="0"/>
              </a:rPr>
              <a:t/>
            </a:r>
            <a:br>
              <a:rPr lang="fr-FR" dirty="0">
                <a:solidFill>
                  <a:schemeClr val="tx1"/>
                </a:solidFill>
                <a:latin typeface="Times New Roman" pitchFamily="18" charset="0"/>
                <a:cs typeface="Times New Roman" pitchFamily="18" charset="0"/>
              </a:rPr>
            </a:b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7</a:t>
            </a:fld>
            <a:endParaRPr lang="en-US"/>
          </a:p>
        </p:txBody>
      </p:sp>
      <p:sp>
        <p:nvSpPr>
          <p:cNvPr id="6" name="Espace réservé du contenu 5">
            <a:extLst>
              <a:ext uri="{FF2B5EF4-FFF2-40B4-BE49-F238E27FC236}">
                <a16:creationId xmlns:a16="http://schemas.microsoft.com/office/drawing/2014/main" xmlns="" id="{AE1D4CC0-99A8-4DFE-AE29-7941D7C358E9}"/>
              </a:ext>
            </a:extLst>
          </p:cNvPr>
          <p:cNvSpPr>
            <a:spLocks noGrp="1"/>
          </p:cNvSpPr>
          <p:nvPr>
            <p:ph idx="1"/>
          </p:nvPr>
        </p:nvSpPr>
        <p:spPr>
          <a:xfrm>
            <a:off x="0" y="1562100"/>
            <a:ext cx="9144000" cy="4861485"/>
          </a:xfrm>
        </p:spPr>
        <p:txBody>
          <a:bodyPr>
            <a:normAutofit fontScale="92500" lnSpcReduction="10000"/>
          </a:bodyPr>
          <a:lstStyle/>
          <a:p>
            <a:pPr marL="187960" marR="1140460" indent="-175260">
              <a:lnSpc>
                <a:spcPts val="2160"/>
              </a:lnSpc>
              <a:spcBef>
                <a:spcPts val="375"/>
              </a:spcBef>
              <a:buClr>
                <a:srgbClr val="006599"/>
              </a:buClr>
              <a:buSzPct val="90000"/>
              <a:buChar char="•"/>
              <a:tabLst>
                <a:tab pos="187960" algn="l"/>
              </a:tabLst>
            </a:pPr>
            <a:r>
              <a:rPr lang="fr-FR" dirty="0">
                <a:solidFill>
                  <a:schemeClr val="tx1"/>
                </a:solidFill>
                <a:latin typeface="Segoe UI Symbol"/>
                <a:cs typeface="Segoe UI Symbol"/>
              </a:rPr>
              <a:t>On </a:t>
            </a:r>
            <a:r>
              <a:rPr lang="fr-FR" spc="-5" dirty="0">
                <a:solidFill>
                  <a:schemeClr val="tx1"/>
                </a:solidFill>
                <a:latin typeface="Segoe UI Symbol"/>
                <a:cs typeface="Segoe UI Symbol"/>
              </a:rPr>
              <a:t>crée </a:t>
            </a:r>
            <a:r>
              <a:rPr lang="fr-FR" dirty="0">
                <a:solidFill>
                  <a:schemeClr val="tx1"/>
                </a:solidFill>
                <a:latin typeface="Segoe UI Symbol"/>
                <a:cs typeface="Segoe UI Symbol"/>
              </a:rPr>
              <a:t>un groupe </a:t>
            </a:r>
            <a:r>
              <a:rPr lang="fr-FR" spc="5" dirty="0">
                <a:solidFill>
                  <a:schemeClr val="tx1"/>
                </a:solidFill>
                <a:latin typeface="Segoe UI Symbol"/>
                <a:cs typeface="Segoe UI Symbol"/>
              </a:rPr>
              <a:t>NET-GRP </a:t>
            </a:r>
            <a:r>
              <a:rPr lang="fr-FR" dirty="0">
                <a:solidFill>
                  <a:schemeClr val="tx1"/>
                </a:solidFill>
                <a:latin typeface="Segoe UI Symbol"/>
                <a:cs typeface="Segoe UI Symbol"/>
              </a:rPr>
              <a:t>que </a:t>
            </a:r>
            <a:r>
              <a:rPr lang="fr-FR" spc="-5" dirty="0">
                <a:solidFill>
                  <a:schemeClr val="tx1"/>
                </a:solidFill>
                <a:latin typeface="Segoe UI Symbol"/>
                <a:cs typeface="Segoe UI Symbol"/>
              </a:rPr>
              <a:t>l’on associe </a:t>
            </a:r>
            <a:r>
              <a:rPr lang="fr-FR" dirty="0">
                <a:solidFill>
                  <a:schemeClr val="tx1"/>
                </a:solidFill>
                <a:latin typeface="Segoe UI Symbol"/>
                <a:cs typeface="Segoe UI Symbol"/>
              </a:rPr>
              <a:t>aux </a:t>
            </a:r>
            <a:r>
              <a:rPr lang="fr-FR" spc="-5" dirty="0">
                <a:solidFill>
                  <a:schemeClr val="tx1"/>
                </a:solidFill>
                <a:latin typeface="Segoe UI Symbol"/>
                <a:cs typeface="Segoe UI Symbol"/>
              </a:rPr>
              <a:t>groupes de  </a:t>
            </a:r>
            <a:r>
              <a:rPr lang="fr-FR" dirty="0">
                <a:solidFill>
                  <a:schemeClr val="tx1"/>
                </a:solidFill>
                <a:latin typeface="Segoe UI Symbol"/>
                <a:cs typeface="Segoe UI Symbol"/>
              </a:rPr>
              <a:t>commandes</a:t>
            </a:r>
            <a:r>
              <a:rPr lang="fr-FR" spc="-10" dirty="0">
                <a:solidFill>
                  <a:schemeClr val="tx1"/>
                </a:solidFill>
                <a:latin typeface="Segoe UI Symbol"/>
                <a:cs typeface="Segoe UI Symbol"/>
              </a:rPr>
              <a:t> </a:t>
            </a:r>
            <a:r>
              <a:rPr lang="fr-FR" spc="5" dirty="0">
                <a:solidFill>
                  <a:schemeClr val="tx1"/>
                </a:solidFill>
                <a:latin typeface="Segoe UI Symbol"/>
                <a:cs typeface="Segoe UI Symbol"/>
              </a:rPr>
              <a:t>NET-CMD</a:t>
            </a:r>
            <a:endParaRPr lang="fr-FR" dirty="0">
              <a:solidFill>
                <a:schemeClr val="tx1"/>
              </a:solidFill>
              <a:latin typeface="Segoe UI Symbol"/>
              <a:cs typeface="Segoe UI Symbol"/>
            </a:endParaRPr>
          </a:p>
          <a:p>
            <a:pPr marL="189230" marR="5080" indent="-176530">
              <a:lnSpc>
                <a:spcPts val="2160"/>
              </a:lnSpc>
              <a:spcBef>
                <a:spcPts val="1680"/>
              </a:spcBef>
              <a:buClr>
                <a:srgbClr val="006599"/>
              </a:buClr>
              <a:buSzPct val="90000"/>
              <a:buChar char="•"/>
              <a:tabLst>
                <a:tab pos="187960" algn="l"/>
              </a:tabLst>
            </a:pPr>
            <a:r>
              <a:rPr lang="fr-FR" dirty="0">
                <a:solidFill>
                  <a:schemeClr val="tx1"/>
                </a:solidFill>
                <a:latin typeface="Segoe UI Symbol"/>
                <a:cs typeface="Segoe UI Symbol"/>
              </a:rPr>
              <a:t>On autorise </a:t>
            </a:r>
            <a:r>
              <a:rPr lang="fr-FR" spc="5" dirty="0">
                <a:solidFill>
                  <a:schemeClr val="tx1"/>
                </a:solidFill>
                <a:latin typeface="Segoe UI Symbol"/>
                <a:cs typeface="Segoe UI Symbol"/>
              </a:rPr>
              <a:t>NET-GRP </a:t>
            </a:r>
            <a:r>
              <a:rPr lang="fr-FR" dirty="0">
                <a:solidFill>
                  <a:schemeClr val="tx1"/>
                </a:solidFill>
                <a:latin typeface="Segoe UI Symbol"/>
                <a:cs typeface="Segoe UI Symbol"/>
              </a:rPr>
              <a:t>à </a:t>
            </a:r>
            <a:r>
              <a:rPr lang="fr-FR" spc="-5" dirty="0">
                <a:solidFill>
                  <a:schemeClr val="tx1"/>
                </a:solidFill>
                <a:latin typeface="Segoe UI Symbol"/>
                <a:cs typeface="Segoe UI Symbol"/>
              </a:rPr>
              <a:t>lancer </a:t>
            </a:r>
            <a:r>
              <a:rPr lang="fr-FR" dirty="0">
                <a:solidFill>
                  <a:schemeClr val="tx1"/>
                </a:solidFill>
                <a:latin typeface="Segoe UI Symbol"/>
                <a:cs typeface="Segoe UI Symbol"/>
              </a:rPr>
              <a:t>toutes </a:t>
            </a:r>
            <a:r>
              <a:rPr lang="fr-FR" spc="-5" dirty="0">
                <a:solidFill>
                  <a:schemeClr val="tx1"/>
                </a:solidFill>
                <a:latin typeface="Segoe UI Symbol"/>
                <a:cs typeface="Segoe UI Symbol"/>
              </a:rPr>
              <a:t>les </a:t>
            </a:r>
            <a:r>
              <a:rPr lang="fr-FR" dirty="0">
                <a:solidFill>
                  <a:schemeClr val="tx1"/>
                </a:solidFill>
                <a:latin typeface="Segoe UI Symbol"/>
                <a:cs typeface="Segoe UI Symbol"/>
              </a:rPr>
              <a:t>commandes </a:t>
            </a:r>
            <a:r>
              <a:rPr lang="fr-FR" spc="-5" dirty="0">
                <a:solidFill>
                  <a:schemeClr val="tx1"/>
                </a:solidFill>
                <a:latin typeface="Segoe UI Symbol"/>
                <a:cs typeface="Segoe UI Symbol"/>
              </a:rPr>
              <a:t>des groupes </a:t>
            </a:r>
            <a:r>
              <a:rPr lang="fr-FR" spc="5" dirty="0">
                <a:solidFill>
                  <a:schemeClr val="tx1"/>
                </a:solidFill>
                <a:latin typeface="Segoe UI Symbol"/>
                <a:cs typeface="Segoe UI Symbol"/>
              </a:rPr>
              <a:t>NET-  CMD</a:t>
            </a:r>
            <a:endParaRPr lang="fr-FR" dirty="0">
              <a:solidFill>
                <a:schemeClr val="tx1"/>
              </a:solidFill>
              <a:latin typeface="Segoe UI Symbol"/>
              <a:cs typeface="Segoe UI Symbol"/>
            </a:endParaRPr>
          </a:p>
          <a:p>
            <a:pPr marL="342900" marR="4290695" lvl="1" indent="-342900">
              <a:lnSpc>
                <a:spcPct val="198600"/>
              </a:lnSpc>
              <a:spcBef>
                <a:spcPts val="5"/>
              </a:spcBef>
              <a:buFont typeface="Arial" panose="020B0604020202020204" pitchFamily="34" charset="0"/>
              <a:buChar char="•"/>
              <a:tabLst>
                <a:tab pos="780415" algn="l"/>
                <a:tab pos="781050" algn="l"/>
              </a:tabLst>
            </a:pPr>
            <a:r>
              <a:rPr lang="fr-FR" sz="2000" dirty="0">
                <a:solidFill>
                  <a:schemeClr val="tx1"/>
                </a:solidFill>
                <a:latin typeface="Segoe UI Symbol"/>
                <a:cs typeface="Segoe UI Symbol"/>
              </a:rPr>
              <a:t>Ouvrir le fichier </a:t>
            </a:r>
            <a:r>
              <a:rPr lang="fr-FR" sz="2000" dirty="0">
                <a:solidFill>
                  <a:srgbClr val="0070C0"/>
                </a:solidFill>
                <a:latin typeface="Segoe UI Symbol"/>
                <a:cs typeface="Segoe UI Symbol"/>
              </a:rPr>
              <a:t>/</a:t>
            </a:r>
            <a:r>
              <a:rPr lang="fr-FR" sz="2000" dirty="0" err="1">
                <a:solidFill>
                  <a:srgbClr val="0070C0"/>
                </a:solidFill>
                <a:latin typeface="Segoe UI Symbol"/>
                <a:cs typeface="Segoe UI Symbol"/>
              </a:rPr>
              <a:t>etc</a:t>
            </a:r>
            <a:r>
              <a:rPr lang="fr-FR" sz="2000" dirty="0">
                <a:solidFill>
                  <a:srgbClr val="0070C0"/>
                </a:solidFill>
                <a:latin typeface="Segoe UI Symbol"/>
                <a:cs typeface="Segoe UI Symbol"/>
              </a:rPr>
              <a:t>/</a:t>
            </a:r>
            <a:r>
              <a:rPr lang="fr-FR" sz="2000" dirty="0" err="1">
                <a:solidFill>
                  <a:srgbClr val="0070C0"/>
                </a:solidFill>
                <a:latin typeface="Segoe UI Symbol"/>
                <a:cs typeface="Segoe UI Symbol"/>
              </a:rPr>
              <a:t>sudoer</a:t>
            </a:r>
            <a:r>
              <a:rPr lang="fr-FR" sz="2000" dirty="0">
                <a:solidFill>
                  <a:srgbClr val="0070C0"/>
                </a:solidFill>
                <a:latin typeface="Segoe UI Symbol"/>
                <a:cs typeface="Segoe UI Symbol"/>
              </a:rPr>
              <a:t> </a:t>
            </a:r>
            <a:r>
              <a:rPr lang="fr-FR" sz="2000" spc="5" dirty="0">
                <a:solidFill>
                  <a:schemeClr val="tx1"/>
                </a:solidFill>
                <a:latin typeface="Segoe UI Symbol"/>
                <a:cs typeface="Segoe UI Symbol"/>
              </a:rPr>
              <a:t>avec </a:t>
            </a:r>
            <a:r>
              <a:rPr lang="fr-FR" sz="2000" spc="5" dirty="0" err="1">
                <a:solidFill>
                  <a:srgbClr val="0070C0"/>
                </a:solidFill>
                <a:latin typeface="Segoe UI Symbol"/>
                <a:cs typeface="Segoe UI Symbol"/>
              </a:rPr>
              <a:t>visudo</a:t>
            </a:r>
            <a:r>
              <a:rPr lang="fr-FR" sz="2000" spc="5" dirty="0">
                <a:solidFill>
                  <a:schemeClr val="tx1"/>
                </a:solidFill>
                <a:latin typeface="Segoe UI Symbol"/>
                <a:cs typeface="Segoe UI Symbol"/>
              </a:rPr>
              <a:t>  </a:t>
            </a:r>
          </a:p>
          <a:p>
            <a:pPr marL="342900" marR="4290695" lvl="1" indent="-342900">
              <a:lnSpc>
                <a:spcPct val="198600"/>
              </a:lnSpc>
              <a:spcBef>
                <a:spcPts val="5"/>
              </a:spcBef>
              <a:buFont typeface="Arial" panose="020B0604020202020204" pitchFamily="34" charset="0"/>
              <a:buChar char="•"/>
              <a:tabLst>
                <a:tab pos="780415" algn="l"/>
                <a:tab pos="781050" algn="l"/>
              </a:tabLst>
            </a:pPr>
            <a:r>
              <a:rPr lang="fr-FR" sz="2000" spc="5" dirty="0">
                <a:solidFill>
                  <a:schemeClr val="tx1"/>
                </a:solidFill>
                <a:latin typeface="Segoe UI Symbol"/>
                <a:cs typeface="Segoe UI Symbol"/>
              </a:rPr>
              <a:t>             </a:t>
            </a:r>
            <a:r>
              <a:rPr lang="fr-FR" sz="2000" spc="-5" dirty="0">
                <a:solidFill>
                  <a:schemeClr val="tx1"/>
                </a:solidFill>
                <a:latin typeface="Segoe UI Symbol"/>
                <a:cs typeface="Segoe UI Symbol"/>
              </a:rPr>
              <a:t>root@rhel7</a:t>
            </a:r>
            <a:r>
              <a:rPr lang="fr-FR" sz="2000" spc="-40" dirty="0">
                <a:solidFill>
                  <a:schemeClr val="tx1"/>
                </a:solidFill>
                <a:latin typeface="Segoe UI Symbol"/>
                <a:cs typeface="Segoe UI Symbol"/>
              </a:rPr>
              <a:t> </a:t>
            </a:r>
            <a:r>
              <a:rPr lang="fr-FR" sz="2000" spc="-5" dirty="0">
                <a:solidFill>
                  <a:schemeClr val="tx1"/>
                </a:solidFill>
                <a:latin typeface="Segoe UI Symbol"/>
                <a:cs typeface="Segoe UI Symbol"/>
              </a:rPr>
              <a:t>#</a:t>
            </a:r>
            <a:r>
              <a:rPr lang="fr-FR" sz="2000" spc="-5" dirty="0" err="1">
                <a:solidFill>
                  <a:srgbClr val="0070C0"/>
                </a:solidFill>
                <a:latin typeface="Segoe UI Symbol"/>
                <a:cs typeface="Segoe UI Symbol"/>
              </a:rPr>
              <a:t>visudo</a:t>
            </a:r>
            <a:endParaRPr lang="fr-FR" sz="2000" dirty="0">
              <a:solidFill>
                <a:srgbClr val="0070C0"/>
              </a:solidFill>
              <a:latin typeface="Segoe UI Symbol"/>
              <a:cs typeface="Segoe UI Symbol"/>
            </a:endParaRPr>
          </a:p>
          <a:p>
            <a:pPr>
              <a:lnSpc>
                <a:spcPct val="100000"/>
              </a:lnSpc>
              <a:spcBef>
                <a:spcPts val="20"/>
              </a:spcBef>
            </a:pPr>
            <a:endParaRPr lang="fr-FR" dirty="0">
              <a:solidFill>
                <a:schemeClr val="tx1"/>
              </a:solidFill>
              <a:latin typeface="Times New Roman"/>
              <a:cs typeface="Times New Roman"/>
            </a:endParaRPr>
          </a:p>
          <a:p>
            <a:pPr marL="951230">
              <a:lnSpc>
                <a:spcPct val="100000"/>
              </a:lnSpc>
              <a:spcBef>
                <a:spcPts val="5"/>
              </a:spcBef>
            </a:pPr>
            <a:r>
              <a:rPr lang="fr-FR" dirty="0" err="1">
                <a:solidFill>
                  <a:schemeClr val="tx1"/>
                </a:solidFill>
                <a:latin typeface="Segoe UI Symbol"/>
                <a:cs typeface="Segoe UI Symbol"/>
              </a:rPr>
              <a:t>User_Alias</a:t>
            </a:r>
            <a:r>
              <a:rPr lang="fr-FR" dirty="0">
                <a:solidFill>
                  <a:schemeClr val="tx1"/>
                </a:solidFill>
                <a:latin typeface="Segoe UI Symbol"/>
                <a:cs typeface="Segoe UI Symbol"/>
              </a:rPr>
              <a:t> </a:t>
            </a:r>
            <a:r>
              <a:rPr lang="fr-FR" spc="5" dirty="0">
                <a:solidFill>
                  <a:schemeClr val="tx1"/>
                </a:solidFill>
                <a:latin typeface="Segoe UI Symbol"/>
                <a:cs typeface="Segoe UI Symbol"/>
              </a:rPr>
              <a:t>NET-GRP </a:t>
            </a:r>
            <a:r>
              <a:rPr lang="fr-FR" dirty="0">
                <a:solidFill>
                  <a:schemeClr val="tx1"/>
                </a:solidFill>
                <a:latin typeface="Segoe UI Symbol"/>
                <a:cs typeface="Segoe UI Symbol"/>
              </a:rPr>
              <a:t>= </a:t>
            </a:r>
            <a:r>
              <a:rPr lang="fr-FR" dirty="0" err="1">
                <a:solidFill>
                  <a:schemeClr val="tx1"/>
                </a:solidFill>
                <a:latin typeface="Segoe UI Symbol"/>
                <a:cs typeface="Segoe UI Symbol"/>
              </a:rPr>
              <a:t>alfred</a:t>
            </a:r>
            <a:r>
              <a:rPr lang="fr-FR" dirty="0">
                <a:solidFill>
                  <a:schemeClr val="tx1"/>
                </a:solidFill>
                <a:latin typeface="Segoe UI Symbol"/>
                <a:cs typeface="Segoe UI Symbol"/>
              </a:rPr>
              <a:t>, </a:t>
            </a:r>
            <a:r>
              <a:rPr lang="fr-FR" dirty="0" err="1">
                <a:solidFill>
                  <a:schemeClr val="tx1"/>
                </a:solidFill>
                <a:latin typeface="Segoe UI Symbol"/>
                <a:cs typeface="Segoe UI Symbol"/>
              </a:rPr>
              <a:t>brenda</a:t>
            </a:r>
            <a:r>
              <a:rPr lang="fr-FR" dirty="0">
                <a:solidFill>
                  <a:schemeClr val="tx1"/>
                </a:solidFill>
                <a:latin typeface="Segoe UI Symbol"/>
                <a:cs typeface="Segoe UI Symbol"/>
              </a:rPr>
              <a:t>,</a:t>
            </a:r>
            <a:r>
              <a:rPr lang="fr-FR" spc="-195" dirty="0">
                <a:solidFill>
                  <a:schemeClr val="tx1"/>
                </a:solidFill>
                <a:latin typeface="Segoe UI Symbol"/>
                <a:cs typeface="Segoe UI Symbol"/>
              </a:rPr>
              <a:t> </a:t>
            </a:r>
            <a:r>
              <a:rPr lang="fr-FR" spc="5" dirty="0" err="1">
                <a:solidFill>
                  <a:schemeClr val="tx1"/>
                </a:solidFill>
                <a:latin typeface="Segoe UI Symbol"/>
                <a:cs typeface="Segoe UI Symbol"/>
              </a:rPr>
              <a:t>charly</a:t>
            </a:r>
            <a:endParaRPr lang="fr-FR" dirty="0">
              <a:solidFill>
                <a:schemeClr val="tx1"/>
              </a:solidFill>
              <a:latin typeface="Segoe UI Symbol"/>
              <a:cs typeface="Segoe UI Symbol"/>
            </a:endParaRPr>
          </a:p>
          <a:p>
            <a:pPr>
              <a:lnSpc>
                <a:spcPct val="100000"/>
              </a:lnSpc>
              <a:spcBef>
                <a:spcPts val="10"/>
              </a:spcBef>
            </a:pPr>
            <a:endParaRPr lang="fr-FR" dirty="0">
              <a:solidFill>
                <a:schemeClr val="tx1"/>
              </a:solidFill>
              <a:latin typeface="Times New Roman"/>
              <a:cs typeface="Times New Roman"/>
            </a:endParaRPr>
          </a:p>
          <a:p>
            <a:pPr marL="951230">
              <a:lnSpc>
                <a:spcPct val="100000"/>
              </a:lnSpc>
            </a:pPr>
            <a:r>
              <a:rPr lang="fr-FR" dirty="0" err="1">
                <a:solidFill>
                  <a:schemeClr val="tx1"/>
                </a:solidFill>
                <a:latin typeface="Segoe UI Symbol"/>
                <a:cs typeface="Segoe UI Symbol"/>
              </a:rPr>
              <a:t>Cmnd_Alias</a:t>
            </a:r>
            <a:r>
              <a:rPr lang="fr-FR" dirty="0">
                <a:solidFill>
                  <a:schemeClr val="tx1"/>
                </a:solidFill>
                <a:latin typeface="Segoe UI Symbol"/>
                <a:cs typeface="Segoe UI Symbol"/>
              </a:rPr>
              <a:t> </a:t>
            </a:r>
            <a:r>
              <a:rPr lang="fr-FR" spc="5" dirty="0">
                <a:solidFill>
                  <a:schemeClr val="tx1"/>
                </a:solidFill>
                <a:latin typeface="Segoe UI Symbol"/>
                <a:cs typeface="Segoe UI Symbol"/>
              </a:rPr>
              <a:t>NET-CMD </a:t>
            </a:r>
            <a:r>
              <a:rPr lang="fr-FR" dirty="0">
                <a:solidFill>
                  <a:schemeClr val="tx1"/>
                </a:solidFill>
                <a:latin typeface="Segoe UI Symbol"/>
                <a:cs typeface="Segoe UI Symbol"/>
              </a:rPr>
              <a:t>= /</a:t>
            </a:r>
            <a:r>
              <a:rPr lang="fr-FR" dirty="0" err="1">
                <a:solidFill>
                  <a:schemeClr val="tx1"/>
                </a:solidFill>
                <a:latin typeface="Segoe UI Symbol"/>
                <a:cs typeface="Segoe UI Symbol"/>
              </a:rPr>
              <a:t>sbin</a:t>
            </a:r>
            <a:r>
              <a:rPr lang="fr-FR" dirty="0">
                <a:solidFill>
                  <a:schemeClr val="tx1"/>
                </a:solidFill>
                <a:latin typeface="Segoe UI Symbol"/>
                <a:cs typeface="Segoe UI Symbol"/>
              </a:rPr>
              <a:t>/route, /</a:t>
            </a:r>
            <a:r>
              <a:rPr lang="fr-FR" dirty="0" err="1">
                <a:solidFill>
                  <a:schemeClr val="tx1"/>
                </a:solidFill>
                <a:latin typeface="Segoe UI Symbol"/>
                <a:cs typeface="Segoe UI Symbol"/>
              </a:rPr>
              <a:t>sbin</a:t>
            </a:r>
            <a:r>
              <a:rPr lang="fr-FR" dirty="0">
                <a:solidFill>
                  <a:schemeClr val="tx1"/>
                </a:solidFill>
                <a:latin typeface="Segoe UI Symbol"/>
                <a:cs typeface="Segoe UI Symbol"/>
              </a:rPr>
              <a:t>/</a:t>
            </a:r>
            <a:r>
              <a:rPr lang="fr-FR" dirty="0" err="1">
                <a:solidFill>
                  <a:schemeClr val="tx1"/>
                </a:solidFill>
                <a:latin typeface="Segoe UI Symbol"/>
                <a:cs typeface="Segoe UI Symbol"/>
              </a:rPr>
              <a:t>ifconfig</a:t>
            </a:r>
            <a:r>
              <a:rPr lang="fr-FR" dirty="0">
                <a:solidFill>
                  <a:schemeClr val="tx1"/>
                </a:solidFill>
                <a:latin typeface="Segoe UI Symbol"/>
                <a:cs typeface="Segoe UI Symbol"/>
              </a:rPr>
              <a:t>, /bin/ping, /</a:t>
            </a:r>
            <a:r>
              <a:rPr lang="fr-FR" dirty="0" err="1">
                <a:solidFill>
                  <a:schemeClr val="tx1"/>
                </a:solidFill>
                <a:latin typeface="Segoe UI Symbol"/>
                <a:cs typeface="Segoe UI Symbol"/>
              </a:rPr>
              <a:t>sbin</a:t>
            </a:r>
            <a:r>
              <a:rPr lang="fr-FR" dirty="0">
                <a:solidFill>
                  <a:schemeClr val="tx1"/>
                </a:solidFill>
                <a:latin typeface="Segoe UI Symbol"/>
                <a:cs typeface="Segoe UI Symbol"/>
              </a:rPr>
              <a:t>/</a:t>
            </a:r>
            <a:r>
              <a:rPr lang="fr-FR" dirty="0" err="1">
                <a:solidFill>
                  <a:schemeClr val="tx1"/>
                </a:solidFill>
                <a:latin typeface="Segoe UI Symbol"/>
                <a:cs typeface="Segoe UI Symbol"/>
              </a:rPr>
              <a:t>dhclient</a:t>
            </a:r>
            <a:r>
              <a:rPr lang="fr-FR" dirty="0">
                <a:solidFill>
                  <a:schemeClr val="tx1"/>
                </a:solidFill>
                <a:latin typeface="Segoe UI Symbol"/>
                <a:cs typeface="Segoe UI Symbol"/>
              </a:rPr>
              <a:t>,</a:t>
            </a:r>
            <a:r>
              <a:rPr lang="fr-FR" spc="-235" dirty="0">
                <a:solidFill>
                  <a:schemeClr val="tx1"/>
                </a:solidFill>
                <a:latin typeface="Segoe UI Symbol"/>
                <a:cs typeface="Segoe UI Symbol"/>
              </a:rPr>
              <a:t> </a:t>
            </a:r>
            <a:r>
              <a:rPr lang="fr-FR" dirty="0">
                <a:solidFill>
                  <a:schemeClr val="tx1"/>
                </a:solidFill>
                <a:latin typeface="Segoe UI Symbol"/>
                <a:cs typeface="Segoe UI Symbol"/>
              </a:rPr>
              <a:t>/</a:t>
            </a:r>
            <a:r>
              <a:rPr lang="fr-FR" dirty="0" err="1">
                <a:solidFill>
                  <a:schemeClr val="tx1"/>
                </a:solidFill>
                <a:latin typeface="Segoe UI Symbol"/>
                <a:cs typeface="Segoe UI Symbol"/>
              </a:rPr>
              <a:t>usr</a:t>
            </a:r>
            <a:r>
              <a:rPr lang="fr-FR" dirty="0">
                <a:solidFill>
                  <a:schemeClr val="tx1"/>
                </a:solidFill>
                <a:latin typeface="Segoe UI Symbol"/>
                <a:cs typeface="Segoe UI Symbol"/>
              </a:rPr>
              <a:t>/bin/net, /</a:t>
            </a:r>
            <a:r>
              <a:rPr lang="fr-FR" dirty="0" err="1">
                <a:solidFill>
                  <a:schemeClr val="tx1"/>
                </a:solidFill>
                <a:latin typeface="Segoe UI Symbol"/>
                <a:cs typeface="Segoe UI Symbol"/>
              </a:rPr>
              <a:t>sbin</a:t>
            </a:r>
            <a:r>
              <a:rPr lang="fr-FR" dirty="0">
                <a:solidFill>
                  <a:schemeClr val="tx1"/>
                </a:solidFill>
                <a:latin typeface="Segoe UI Symbol"/>
                <a:cs typeface="Segoe UI Symbol"/>
              </a:rPr>
              <a:t>/</a:t>
            </a:r>
            <a:r>
              <a:rPr lang="fr-FR" dirty="0" err="1">
                <a:solidFill>
                  <a:schemeClr val="tx1"/>
                </a:solidFill>
                <a:latin typeface="Segoe UI Symbol"/>
                <a:cs typeface="Segoe UI Symbol"/>
              </a:rPr>
              <a:t>iptables</a:t>
            </a:r>
            <a:r>
              <a:rPr lang="fr-FR" dirty="0">
                <a:solidFill>
                  <a:schemeClr val="tx1"/>
                </a:solidFill>
                <a:latin typeface="Segoe UI Symbol"/>
                <a:cs typeface="Segoe UI Symbol"/>
              </a:rPr>
              <a:t>, /</a:t>
            </a:r>
            <a:r>
              <a:rPr lang="fr-FR" dirty="0" err="1">
                <a:solidFill>
                  <a:schemeClr val="tx1"/>
                </a:solidFill>
                <a:latin typeface="Segoe UI Symbol"/>
                <a:cs typeface="Segoe UI Symbol"/>
              </a:rPr>
              <a:t>sbin</a:t>
            </a:r>
            <a:r>
              <a:rPr lang="fr-FR" dirty="0">
                <a:solidFill>
                  <a:schemeClr val="tx1"/>
                </a:solidFill>
                <a:latin typeface="Segoe UI Symbol"/>
                <a:cs typeface="Segoe UI Symbol"/>
              </a:rPr>
              <a:t>/</a:t>
            </a:r>
            <a:r>
              <a:rPr lang="fr-FR" dirty="0" err="1">
                <a:solidFill>
                  <a:schemeClr val="tx1"/>
                </a:solidFill>
                <a:latin typeface="Segoe UI Symbol"/>
                <a:cs typeface="Segoe UI Symbol"/>
              </a:rPr>
              <a:t>iwconfig</a:t>
            </a:r>
            <a:r>
              <a:rPr lang="fr-FR" dirty="0">
                <a:solidFill>
                  <a:schemeClr val="tx1"/>
                </a:solidFill>
                <a:latin typeface="Segoe UI Symbol"/>
                <a:cs typeface="Segoe UI Symbol"/>
              </a:rPr>
              <a:t>, /</a:t>
            </a:r>
            <a:r>
              <a:rPr lang="fr-FR" dirty="0" err="1">
                <a:solidFill>
                  <a:schemeClr val="tx1"/>
                </a:solidFill>
                <a:latin typeface="Segoe UI Symbol"/>
                <a:cs typeface="Segoe UI Symbol"/>
              </a:rPr>
              <a:t>sbin</a:t>
            </a:r>
            <a:r>
              <a:rPr lang="fr-FR" dirty="0">
                <a:solidFill>
                  <a:schemeClr val="tx1"/>
                </a:solidFill>
                <a:latin typeface="Segoe UI Symbol"/>
                <a:cs typeface="Segoe UI Symbol"/>
              </a:rPr>
              <a:t>/mii-</a:t>
            </a:r>
            <a:r>
              <a:rPr lang="fr-FR" dirty="0" err="1">
                <a:solidFill>
                  <a:schemeClr val="tx1"/>
                </a:solidFill>
                <a:latin typeface="Segoe UI Symbol"/>
                <a:cs typeface="Segoe UI Symbol"/>
              </a:rPr>
              <a:t>tool</a:t>
            </a:r>
            <a:r>
              <a:rPr lang="fr-FR" dirty="0">
                <a:solidFill>
                  <a:schemeClr val="tx1"/>
                </a:solidFill>
                <a:latin typeface="Segoe UI Symbol"/>
                <a:cs typeface="Segoe UI Symbol"/>
              </a:rPr>
              <a:t>, </a:t>
            </a:r>
            <a:r>
              <a:rPr lang="fr-FR" spc="-5" dirty="0">
                <a:solidFill>
                  <a:schemeClr val="tx1"/>
                </a:solidFill>
                <a:latin typeface="Segoe UI Symbol"/>
                <a:cs typeface="Segoe UI Symbol"/>
              </a:rPr>
              <a:t>/</a:t>
            </a:r>
            <a:r>
              <a:rPr lang="fr-FR" spc="-5" dirty="0" err="1">
                <a:solidFill>
                  <a:schemeClr val="tx1"/>
                </a:solidFill>
                <a:latin typeface="Segoe UI Symbol"/>
                <a:cs typeface="Segoe UI Symbol"/>
              </a:rPr>
              <a:t>usr</a:t>
            </a:r>
            <a:r>
              <a:rPr lang="fr-FR" spc="-5" dirty="0">
                <a:solidFill>
                  <a:schemeClr val="tx1"/>
                </a:solidFill>
                <a:latin typeface="Segoe UI Symbol"/>
                <a:cs typeface="Segoe UI Symbol"/>
              </a:rPr>
              <a:t>/</a:t>
            </a:r>
            <a:r>
              <a:rPr lang="fr-FR" spc="-5" dirty="0" err="1">
                <a:solidFill>
                  <a:schemeClr val="tx1"/>
                </a:solidFill>
                <a:latin typeface="Segoe UI Symbol"/>
                <a:cs typeface="Segoe UI Symbol"/>
              </a:rPr>
              <a:t>sbin</a:t>
            </a:r>
            <a:r>
              <a:rPr lang="fr-FR" spc="-5" dirty="0">
                <a:solidFill>
                  <a:schemeClr val="tx1"/>
                </a:solidFill>
                <a:latin typeface="Segoe UI Symbol"/>
                <a:cs typeface="Segoe UI Symbol"/>
              </a:rPr>
              <a:t>/</a:t>
            </a:r>
            <a:r>
              <a:rPr lang="fr-FR" spc="-5" dirty="0" err="1">
                <a:solidFill>
                  <a:schemeClr val="tx1"/>
                </a:solidFill>
                <a:latin typeface="Segoe UI Symbol"/>
                <a:cs typeface="Segoe UI Symbol"/>
              </a:rPr>
              <a:t>mtr</a:t>
            </a:r>
            <a:r>
              <a:rPr lang="fr-FR" spc="-5" dirty="0">
                <a:solidFill>
                  <a:schemeClr val="tx1"/>
                </a:solidFill>
                <a:latin typeface="Segoe UI Symbol"/>
                <a:cs typeface="Segoe UI Symbol"/>
              </a:rPr>
              <a:t>,</a:t>
            </a:r>
            <a:r>
              <a:rPr lang="fr-FR" spc="-204" dirty="0">
                <a:solidFill>
                  <a:schemeClr val="tx1"/>
                </a:solidFill>
                <a:latin typeface="Segoe UI Symbol"/>
                <a:cs typeface="Segoe UI Symbol"/>
              </a:rPr>
              <a:t> </a:t>
            </a:r>
            <a:r>
              <a:rPr lang="fr-FR" dirty="0">
                <a:solidFill>
                  <a:schemeClr val="tx1"/>
                </a:solidFill>
                <a:latin typeface="Segoe UI Symbol"/>
                <a:cs typeface="Segoe UI Symbol"/>
              </a:rPr>
              <a:t>/</a:t>
            </a:r>
            <a:r>
              <a:rPr lang="fr-FR" dirty="0" err="1">
                <a:solidFill>
                  <a:schemeClr val="tx1"/>
                </a:solidFill>
                <a:latin typeface="Segoe UI Symbol"/>
                <a:cs typeface="Segoe UI Symbol"/>
              </a:rPr>
              <a:t>sbin</a:t>
            </a:r>
            <a:r>
              <a:rPr lang="fr-FR" dirty="0">
                <a:solidFill>
                  <a:schemeClr val="tx1"/>
                </a:solidFill>
                <a:latin typeface="Segoe UI Symbol"/>
                <a:cs typeface="Segoe UI Symbol"/>
              </a:rPr>
              <a:t>/</a:t>
            </a:r>
            <a:r>
              <a:rPr lang="fr-FR" dirty="0" err="1">
                <a:solidFill>
                  <a:schemeClr val="tx1"/>
                </a:solidFill>
                <a:latin typeface="Segoe UI Symbol"/>
                <a:cs typeface="Segoe UI Symbol"/>
              </a:rPr>
              <a:t>ip</a:t>
            </a:r>
            <a:endParaRPr lang="fr-FR" dirty="0">
              <a:solidFill>
                <a:schemeClr val="tx1"/>
              </a:solidFill>
              <a:latin typeface="Segoe UI Symbol"/>
              <a:cs typeface="Segoe UI Symbol"/>
            </a:endParaRPr>
          </a:p>
          <a:p>
            <a:pPr>
              <a:lnSpc>
                <a:spcPct val="100000"/>
              </a:lnSpc>
              <a:spcBef>
                <a:spcPts val="10"/>
              </a:spcBef>
            </a:pPr>
            <a:endParaRPr lang="fr-FR" dirty="0">
              <a:solidFill>
                <a:schemeClr val="tx1"/>
              </a:solidFill>
              <a:latin typeface="Times New Roman"/>
              <a:cs typeface="Times New Roman"/>
            </a:endParaRPr>
          </a:p>
          <a:p>
            <a:pPr marL="950594">
              <a:lnSpc>
                <a:spcPct val="100000"/>
              </a:lnSpc>
              <a:spcBef>
                <a:spcPts val="5"/>
              </a:spcBef>
            </a:pPr>
            <a:r>
              <a:rPr lang="fr-FR" spc="-5" dirty="0">
                <a:solidFill>
                  <a:schemeClr val="tx1"/>
                </a:solidFill>
                <a:latin typeface="Segoe UI Symbol"/>
                <a:cs typeface="Segoe UI Symbol"/>
              </a:rPr>
              <a:t>NET-GRP ALL </a:t>
            </a:r>
            <a:r>
              <a:rPr lang="fr-FR" dirty="0">
                <a:solidFill>
                  <a:schemeClr val="tx1"/>
                </a:solidFill>
                <a:latin typeface="Segoe UI Symbol"/>
                <a:cs typeface="Segoe UI Symbol"/>
              </a:rPr>
              <a:t>=</a:t>
            </a:r>
            <a:r>
              <a:rPr lang="fr-FR" spc="-70" dirty="0">
                <a:solidFill>
                  <a:schemeClr val="tx1"/>
                </a:solidFill>
                <a:latin typeface="Segoe UI Symbol"/>
                <a:cs typeface="Segoe UI Symbol"/>
              </a:rPr>
              <a:t> </a:t>
            </a:r>
            <a:r>
              <a:rPr lang="fr-FR" spc="-5" dirty="0">
                <a:solidFill>
                  <a:schemeClr val="tx1"/>
                </a:solidFill>
                <a:latin typeface="Segoe UI Symbol"/>
                <a:cs typeface="Segoe UI Symbol"/>
              </a:rPr>
              <a:t>NET-CMD</a:t>
            </a:r>
            <a:endParaRPr lang="fr-FR" dirty="0">
              <a:solidFill>
                <a:schemeClr val="tx1"/>
              </a:solidFill>
              <a:latin typeface="Segoe UI Symbol"/>
              <a:cs typeface="Segoe UI Symbol"/>
            </a:endParaRPr>
          </a:p>
        </p:txBody>
      </p:sp>
    </p:spTree>
    <p:extLst>
      <p:ext uri="{BB962C8B-B14F-4D97-AF65-F5344CB8AC3E}">
        <p14:creationId xmlns:p14="http://schemas.microsoft.com/office/powerpoint/2010/main" val="361064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Gestion des utilisateurs &amp; groupes locaux</a:t>
            </a:r>
          </a:p>
        </p:txBody>
      </p:sp>
      <p:sp>
        <p:nvSpPr>
          <p:cNvPr id="3" name="Espace réservé du contenu 2"/>
          <p:cNvSpPr>
            <a:spLocks noGrp="1"/>
          </p:cNvSpPr>
          <p:nvPr>
            <p:ph idx="1"/>
          </p:nvPr>
        </p:nvSpPr>
        <p:spPr>
          <a:xfrm>
            <a:off x="498474" y="1448713"/>
            <a:ext cx="7556313" cy="3809087"/>
          </a:xfrm>
        </p:spPr>
        <p:txBody>
          <a:bodyPr>
            <a:normAutofit/>
          </a:bodyPr>
          <a:lstStyle/>
          <a:p>
            <a:pPr marL="187960" indent="-175260">
              <a:lnSpc>
                <a:spcPct val="100000"/>
              </a:lnSpc>
              <a:spcBef>
                <a:spcPts val="105"/>
              </a:spcBef>
              <a:buClr>
                <a:srgbClr val="006599"/>
              </a:buClr>
              <a:buSzPct val="90000"/>
              <a:buChar char="•"/>
              <a:tabLst>
                <a:tab pos="187960" algn="l"/>
              </a:tabLst>
            </a:pPr>
            <a:r>
              <a:rPr lang="fr-FR" dirty="0">
                <a:solidFill>
                  <a:schemeClr val="tx1"/>
                </a:solidFill>
                <a:latin typeface="Segoe UI Symbol"/>
                <a:cs typeface="Segoe UI Symbol"/>
              </a:rPr>
              <a:t>Un </a:t>
            </a:r>
            <a:r>
              <a:rPr lang="fr-FR" spc="-5" dirty="0">
                <a:solidFill>
                  <a:schemeClr val="tx1"/>
                </a:solidFill>
                <a:latin typeface="Segoe UI Symbol"/>
                <a:cs typeface="Segoe UI Symbol"/>
              </a:rPr>
              <a:t>utilisateur </a:t>
            </a:r>
            <a:r>
              <a:rPr lang="fr-FR" dirty="0">
                <a:solidFill>
                  <a:schemeClr val="tx1"/>
                </a:solidFill>
                <a:latin typeface="Segoe UI Symbol"/>
                <a:cs typeface="Segoe UI Symbol"/>
              </a:rPr>
              <a:t>= un</a:t>
            </a:r>
            <a:r>
              <a:rPr lang="fr-FR" spc="-20" dirty="0">
                <a:solidFill>
                  <a:schemeClr val="tx1"/>
                </a:solidFill>
                <a:latin typeface="Segoe UI Symbol"/>
                <a:cs typeface="Segoe UI Symbol"/>
              </a:rPr>
              <a:t> </a:t>
            </a:r>
            <a:r>
              <a:rPr lang="fr-FR" dirty="0">
                <a:solidFill>
                  <a:schemeClr val="tx1"/>
                </a:solidFill>
                <a:latin typeface="Segoe UI Symbol"/>
                <a:cs typeface="Segoe UI Symbol"/>
              </a:rPr>
              <a:t>compte</a:t>
            </a:r>
          </a:p>
          <a:p>
            <a:pPr marL="187960" indent="-175260">
              <a:lnSpc>
                <a:spcPct val="100000"/>
              </a:lnSpc>
              <a:spcBef>
                <a:spcPts val="1450"/>
              </a:spcBef>
              <a:buClr>
                <a:srgbClr val="006599"/>
              </a:buClr>
              <a:buSzPct val="90000"/>
              <a:buChar char="•"/>
              <a:tabLst>
                <a:tab pos="187960" algn="l"/>
              </a:tabLst>
            </a:pPr>
            <a:r>
              <a:rPr lang="fr-FR" dirty="0">
                <a:solidFill>
                  <a:schemeClr val="tx1"/>
                </a:solidFill>
                <a:latin typeface="Segoe UI Symbol"/>
                <a:cs typeface="Segoe UI Symbol"/>
              </a:rPr>
              <a:t>Un </a:t>
            </a:r>
            <a:r>
              <a:rPr lang="fr-FR" spc="-5" dirty="0">
                <a:solidFill>
                  <a:schemeClr val="tx1"/>
                </a:solidFill>
                <a:latin typeface="Segoe UI Symbol"/>
                <a:cs typeface="Segoe UI Symbol"/>
              </a:rPr>
              <a:t>utilisateur </a:t>
            </a:r>
            <a:r>
              <a:rPr lang="fr-FR" dirty="0">
                <a:solidFill>
                  <a:schemeClr val="tx1"/>
                </a:solidFill>
                <a:latin typeface="Segoe UI Symbol"/>
                <a:cs typeface="Segoe UI Symbol"/>
              </a:rPr>
              <a:t>est </a:t>
            </a:r>
            <a:r>
              <a:rPr lang="fr-FR" spc="-5" dirty="0">
                <a:solidFill>
                  <a:schemeClr val="tx1"/>
                </a:solidFill>
                <a:latin typeface="Segoe UI Symbol"/>
                <a:cs typeface="Segoe UI Symbol"/>
              </a:rPr>
              <a:t>identifié </a:t>
            </a:r>
            <a:r>
              <a:rPr lang="fr-FR" dirty="0">
                <a:solidFill>
                  <a:schemeClr val="tx1"/>
                </a:solidFill>
                <a:latin typeface="Segoe UI Symbol"/>
                <a:cs typeface="Segoe UI Symbol"/>
              </a:rPr>
              <a:t>par un </a:t>
            </a:r>
            <a:r>
              <a:rPr lang="fr-FR" spc="5" dirty="0">
                <a:solidFill>
                  <a:schemeClr val="tx1"/>
                </a:solidFill>
                <a:latin typeface="Segoe UI Symbol"/>
                <a:cs typeface="Segoe UI Symbol"/>
              </a:rPr>
              <a:t>UID </a:t>
            </a:r>
            <a:r>
              <a:rPr lang="fr-FR" spc="-5" dirty="0">
                <a:solidFill>
                  <a:schemeClr val="tx1"/>
                </a:solidFill>
                <a:latin typeface="Segoe UI Symbol"/>
                <a:cs typeface="Segoe UI Symbol"/>
              </a:rPr>
              <a:t>et </a:t>
            </a:r>
            <a:r>
              <a:rPr lang="fr-FR" dirty="0">
                <a:solidFill>
                  <a:schemeClr val="tx1"/>
                </a:solidFill>
                <a:latin typeface="Segoe UI Symbol"/>
                <a:cs typeface="Segoe UI Symbol"/>
              </a:rPr>
              <a:t>un </a:t>
            </a:r>
            <a:r>
              <a:rPr lang="fr-FR" spc="5" dirty="0">
                <a:solidFill>
                  <a:schemeClr val="tx1"/>
                </a:solidFill>
                <a:latin typeface="Segoe UI Symbol"/>
                <a:cs typeface="Segoe UI Symbol"/>
              </a:rPr>
              <a:t>GID</a:t>
            </a:r>
            <a:endParaRPr lang="fr-FR" dirty="0">
              <a:solidFill>
                <a:schemeClr val="tx1"/>
              </a:solidFill>
              <a:latin typeface="Segoe UI Symbol"/>
              <a:cs typeface="Segoe UI Symbol"/>
            </a:endParaRPr>
          </a:p>
          <a:p>
            <a:pPr marL="472440" lvl="1" indent="-170180">
              <a:lnSpc>
                <a:spcPct val="100000"/>
              </a:lnSpc>
              <a:spcBef>
                <a:spcPts val="1170"/>
              </a:spcBef>
              <a:buClr>
                <a:srgbClr val="006599"/>
              </a:buClr>
              <a:buSzPct val="78125"/>
              <a:buFont typeface="Wingdings"/>
              <a:buChar char=""/>
              <a:tabLst>
                <a:tab pos="473075" algn="l"/>
              </a:tabLst>
            </a:pPr>
            <a:r>
              <a:rPr lang="fr-FR" sz="2000" dirty="0">
                <a:solidFill>
                  <a:schemeClr val="tx1"/>
                </a:solidFill>
                <a:latin typeface="Segoe UI Symbol"/>
                <a:cs typeface="Segoe UI Symbol"/>
              </a:rPr>
              <a:t>UID </a:t>
            </a:r>
            <a:r>
              <a:rPr lang="fr-FR" sz="2000" spc="-5" dirty="0">
                <a:solidFill>
                  <a:schemeClr val="tx1"/>
                </a:solidFill>
                <a:latin typeface="Segoe UI Symbol"/>
                <a:cs typeface="Segoe UI Symbol"/>
              </a:rPr>
              <a:t>= User</a:t>
            </a:r>
            <a:r>
              <a:rPr lang="fr-FR" sz="2000" spc="-25" dirty="0">
                <a:solidFill>
                  <a:schemeClr val="tx1"/>
                </a:solidFill>
                <a:latin typeface="Segoe UI Symbol"/>
                <a:cs typeface="Segoe UI Symbol"/>
              </a:rPr>
              <a:t> </a:t>
            </a:r>
            <a:r>
              <a:rPr lang="fr-FR" sz="2000" spc="-5" dirty="0">
                <a:solidFill>
                  <a:schemeClr val="tx1"/>
                </a:solidFill>
                <a:latin typeface="Segoe UI Symbol"/>
                <a:cs typeface="Segoe UI Symbol"/>
              </a:rPr>
              <a:t>Identifiant</a:t>
            </a:r>
            <a:endParaRPr lang="fr-FR" sz="2000" dirty="0">
              <a:solidFill>
                <a:schemeClr val="tx1"/>
              </a:solidFill>
              <a:latin typeface="Segoe UI Symbol"/>
              <a:cs typeface="Segoe UI Symbol"/>
            </a:endParaRPr>
          </a:p>
          <a:p>
            <a:pPr marL="472440" lvl="1" indent="-170180">
              <a:lnSpc>
                <a:spcPct val="100000"/>
              </a:lnSpc>
              <a:spcBef>
                <a:spcPts val="1150"/>
              </a:spcBef>
              <a:buClr>
                <a:srgbClr val="006599"/>
              </a:buClr>
              <a:buSzPct val="78125"/>
              <a:buFont typeface="Wingdings"/>
              <a:buChar char=""/>
              <a:tabLst>
                <a:tab pos="473075" algn="l"/>
              </a:tabLst>
            </a:pPr>
            <a:r>
              <a:rPr lang="fr-FR" sz="2000" dirty="0">
                <a:solidFill>
                  <a:schemeClr val="tx1"/>
                </a:solidFill>
                <a:latin typeface="Segoe UI Symbol"/>
                <a:cs typeface="Segoe UI Symbol"/>
              </a:rPr>
              <a:t>GID </a:t>
            </a:r>
            <a:r>
              <a:rPr lang="fr-FR" sz="2000" spc="-5" dirty="0">
                <a:solidFill>
                  <a:schemeClr val="tx1"/>
                </a:solidFill>
                <a:latin typeface="Segoe UI Symbol"/>
                <a:cs typeface="Segoe UI Symbol"/>
              </a:rPr>
              <a:t>= </a:t>
            </a:r>
            <a:r>
              <a:rPr lang="fr-FR" sz="2000" spc="-10" dirty="0">
                <a:solidFill>
                  <a:schemeClr val="tx1"/>
                </a:solidFill>
                <a:latin typeface="Segoe UI Symbol"/>
                <a:cs typeface="Segoe UI Symbol"/>
              </a:rPr>
              <a:t>Groupe</a:t>
            </a:r>
            <a:r>
              <a:rPr lang="fr-FR" sz="2000" spc="-15" dirty="0">
                <a:solidFill>
                  <a:schemeClr val="tx1"/>
                </a:solidFill>
                <a:latin typeface="Segoe UI Symbol"/>
                <a:cs typeface="Segoe UI Symbol"/>
              </a:rPr>
              <a:t> </a:t>
            </a:r>
            <a:r>
              <a:rPr lang="fr-FR" sz="2000" spc="-5" dirty="0">
                <a:solidFill>
                  <a:schemeClr val="tx1"/>
                </a:solidFill>
                <a:latin typeface="Segoe UI Symbol"/>
                <a:cs typeface="Segoe UI Symbol"/>
              </a:rPr>
              <a:t>Identifiant</a:t>
            </a:r>
            <a:endParaRPr lang="fr-FR" sz="2000" dirty="0">
              <a:solidFill>
                <a:schemeClr val="tx1"/>
              </a:solidFill>
              <a:latin typeface="Segoe UI Symbol"/>
              <a:cs typeface="Segoe UI Symbol"/>
            </a:endParaRPr>
          </a:p>
          <a:p>
            <a:pPr marL="187960" indent="-175260">
              <a:lnSpc>
                <a:spcPct val="100000"/>
              </a:lnSpc>
              <a:spcBef>
                <a:spcPts val="1425"/>
              </a:spcBef>
              <a:buClr>
                <a:srgbClr val="006599"/>
              </a:buClr>
              <a:buSzPct val="90000"/>
              <a:buChar char="•"/>
              <a:tabLst>
                <a:tab pos="187960" algn="l"/>
              </a:tabLst>
            </a:pPr>
            <a:r>
              <a:rPr lang="fr-FR" dirty="0">
                <a:solidFill>
                  <a:schemeClr val="tx1"/>
                </a:solidFill>
                <a:latin typeface="Segoe UI Symbol"/>
                <a:cs typeface="Segoe UI Symbol"/>
              </a:rPr>
              <a:t>Les </a:t>
            </a:r>
            <a:r>
              <a:rPr lang="fr-FR" spc="-5" dirty="0">
                <a:solidFill>
                  <a:schemeClr val="tx1"/>
                </a:solidFill>
                <a:latin typeface="Segoe UI Symbol"/>
                <a:cs typeface="Segoe UI Symbol"/>
              </a:rPr>
              <a:t>utilisateurs </a:t>
            </a:r>
            <a:r>
              <a:rPr lang="fr-FR" dirty="0">
                <a:solidFill>
                  <a:schemeClr val="tx1"/>
                </a:solidFill>
                <a:latin typeface="Segoe UI Symbol"/>
                <a:cs typeface="Segoe UI Symbol"/>
              </a:rPr>
              <a:t>sont </a:t>
            </a:r>
            <a:r>
              <a:rPr lang="fr-FR" spc="-5" dirty="0">
                <a:solidFill>
                  <a:schemeClr val="tx1"/>
                </a:solidFill>
                <a:latin typeface="Segoe UI Symbol"/>
                <a:cs typeface="Segoe UI Symbol"/>
              </a:rPr>
              <a:t>stockés </a:t>
            </a:r>
            <a:r>
              <a:rPr lang="fr-FR" dirty="0">
                <a:solidFill>
                  <a:schemeClr val="tx1"/>
                </a:solidFill>
                <a:latin typeface="Segoe UI Symbol"/>
                <a:cs typeface="Segoe UI Symbol"/>
              </a:rPr>
              <a:t>dans </a:t>
            </a:r>
            <a:r>
              <a:rPr lang="fr-FR" spc="-5" dirty="0">
                <a:solidFill>
                  <a:schemeClr val="tx1"/>
                </a:solidFill>
                <a:latin typeface="Segoe UI Symbol"/>
                <a:cs typeface="Segoe UI Symbol"/>
              </a:rPr>
              <a:t>le fichier</a:t>
            </a:r>
            <a:r>
              <a:rPr lang="fr-FR" spc="30" dirty="0">
                <a:solidFill>
                  <a:schemeClr val="tx1"/>
                </a:solidFill>
                <a:latin typeface="Segoe UI Symbol"/>
                <a:cs typeface="Segoe UI Symbol"/>
              </a:rPr>
              <a:t> </a:t>
            </a:r>
            <a:r>
              <a:rPr lang="fr-FR" dirty="0">
                <a:solidFill>
                  <a:srgbClr val="0070C0"/>
                </a:solidFill>
                <a:latin typeface="Segoe UI Symbol"/>
                <a:cs typeface="Segoe UI Symbol"/>
              </a:rPr>
              <a:t>/</a:t>
            </a:r>
            <a:r>
              <a:rPr lang="fr-FR" dirty="0" err="1">
                <a:solidFill>
                  <a:srgbClr val="0070C0"/>
                </a:solidFill>
                <a:latin typeface="Segoe UI Symbol"/>
                <a:cs typeface="Segoe UI Symbol"/>
              </a:rPr>
              <a:t>etc</a:t>
            </a:r>
            <a:r>
              <a:rPr lang="fr-FR" dirty="0">
                <a:solidFill>
                  <a:srgbClr val="0070C0"/>
                </a:solidFill>
                <a:latin typeface="Segoe UI Symbol"/>
                <a:cs typeface="Segoe UI Symbol"/>
              </a:rPr>
              <a:t>/</a:t>
            </a:r>
            <a:r>
              <a:rPr lang="fr-FR" dirty="0" err="1">
                <a:solidFill>
                  <a:srgbClr val="0070C0"/>
                </a:solidFill>
                <a:latin typeface="Segoe UI Symbol"/>
                <a:cs typeface="Segoe UI Symbol"/>
              </a:rPr>
              <a:t>passwd</a:t>
            </a:r>
            <a:endParaRPr lang="fr-FR" dirty="0">
              <a:solidFill>
                <a:srgbClr val="0070C0"/>
              </a:solidFill>
              <a:latin typeface="Segoe UI Symbol"/>
              <a:cs typeface="Segoe UI Symbol"/>
            </a:endParaRPr>
          </a:p>
          <a:p>
            <a:pPr marL="187960" indent="-175260">
              <a:lnSpc>
                <a:spcPct val="100000"/>
              </a:lnSpc>
              <a:spcBef>
                <a:spcPts val="1440"/>
              </a:spcBef>
              <a:buClr>
                <a:srgbClr val="006599"/>
              </a:buClr>
              <a:buSzPct val="90000"/>
              <a:buChar char="•"/>
              <a:tabLst>
                <a:tab pos="187960" algn="l"/>
              </a:tabLst>
            </a:pPr>
            <a:r>
              <a:rPr lang="fr-FR" dirty="0">
                <a:solidFill>
                  <a:schemeClr val="tx1"/>
                </a:solidFill>
                <a:latin typeface="Segoe UI Symbol"/>
                <a:cs typeface="Segoe UI Symbol"/>
              </a:rPr>
              <a:t>Les </a:t>
            </a:r>
            <a:r>
              <a:rPr lang="fr-FR" spc="-5" dirty="0">
                <a:solidFill>
                  <a:schemeClr val="tx1"/>
                </a:solidFill>
                <a:latin typeface="Segoe UI Symbol"/>
                <a:cs typeface="Segoe UI Symbol"/>
              </a:rPr>
              <a:t>groupes </a:t>
            </a:r>
            <a:r>
              <a:rPr lang="fr-FR" dirty="0">
                <a:solidFill>
                  <a:schemeClr val="tx1"/>
                </a:solidFill>
                <a:latin typeface="Segoe UI Symbol"/>
                <a:cs typeface="Segoe UI Symbol"/>
              </a:rPr>
              <a:t>sont </a:t>
            </a:r>
            <a:r>
              <a:rPr lang="fr-FR" spc="-5" dirty="0">
                <a:solidFill>
                  <a:schemeClr val="tx1"/>
                </a:solidFill>
                <a:latin typeface="Segoe UI Symbol"/>
                <a:cs typeface="Segoe UI Symbol"/>
              </a:rPr>
              <a:t>stockés </a:t>
            </a:r>
            <a:r>
              <a:rPr lang="fr-FR" dirty="0">
                <a:solidFill>
                  <a:schemeClr val="tx1"/>
                </a:solidFill>
                <a:latin typeface="Segoe UI Symbol"/>
                <a:cs typeface="Segoe UI Symbol"/>
              </a:rPr>
              <a:t>dans </a:t>
            </a:r>
            <a:r>
              <a:rPr lang="fr-FR" spc="-5" dirty="0">
                <a:solidFill>
                  <a:schemeClr val="tx1"/>
                </a:solidFill>
                <a:latin typeface="Segoe UI Symbol"/>
                <a:cs typeface="Segoe UI Symbol"/>
              </a:rPr>
              <a:t>le fichier</a:t>
            </a:r>
            <a:r>
              <a:rPr lang="fr-FR" spc="20" dirty="0">
                <a:solidFill>
                  <a:schemeClr val="tx1"/>
                </a:solidFill>
                <a:latin typeface="Segoe UI Symbol"/>
                <a:cs typeface="Segoe UI Symbol"/>
              </a:rPr>
              <a:t> </a:t>
            </a:r>
            <a:r>
              <a:rPr lang="fr-FR" dirty="0">
                <a:solidFill>
                  <a:srgbClr val="0070C0"/>
                </a:solidFill>
                <a:latin typeface="Segoe UI Symbol"/>
                <a:cs typeface="Segoe UI Symbol"/>
              </a:rPr>
              <a:t>/</a:t>
            </a:r>
            <a:r>
              <a:rPr lang="fr-FR" dirty="0" err="1">
                <a:solidFill>
                  <a:srgbClr val="0070C0"/>
                </a:solidFill>
                <a:latin typeface="Segoe UI Symbol"/>
                <a:cs typeface="Segoe UI Symbol"/>
              </a:rPr>
              <a:t>etc</a:t>
            </a:r>
            <a:r>
              <a:rPr lang="fr-FR" dirty="0">
                <a:solidFill>
                  <a:srgbClr val="0070C0"/>
                </a:solidFill>
                <a:latin typeface="Segoe UI Symbol"/>
                <a:cs typeface="Segoe UI Symbol"/>
              </a:rPr>
              <a:t>/group</a:t>
            </a:r>
          </a:p>
          <a:p>
            <a:pPr marL="187960" marR="5080" indent="-175260">
              <a:lnSpc>
                <a:spcPts val="2150"/>
              </a:lnSpc>
              <a:spcBef>
                <a:spcPts val="1720"/>
              </a:spcBef>
              <a:buClr>
                <a:srgbClr val="006599"/>
              </a:buClr>
              <a:buSzPct val="90000"/>
              <a:buChar char="•"/>
              <a:tabLst>
                <a:tab pos="187960" algn="l"/>
              </a:tabLst>
            </a:pPr>
            <a:r>
              <a:rPr lang="fr-FR" dirty="0">
                <a:solidFill>
                  <a:schemeClr val="tx1"/>
                </a:solidFill>
                <a:latin typeface="Segoe UI Symbol"/>
                <a:cs typeface="Segoe UI Symbol"/>
              </a:rPr>
              <a:t>Les </a:t>
            </a:r>
            <a:r>
              <a:rPr lang="fr-FR" spc="5" dirty="0" err="1">
                <a:solidFill>
                  <a:srgbClr val="0070C0"/>
                </a:solidFill>
                <a:latin typeface="Segoe UI Symbol"/>
                <a:cs typeface="Segoe UI Symbol"/>
              </a:rPr>
              <a:t>useradd</a:t>
            </a:r>
            <a:r>
              <a:rPr lang="fr-FR" spc="5" dirty="0">
                <a:solidFill>
                  <a:schemeClr val="tx1"/>
                </a:solidFill>
                <a:latin typeface="Segoe UI Symbol"/>
                <a:cs typeface="Segoe UI Symbol"/>
              </a:rPr>
              <a:t> </a:t>
            </a:r>
            <a:r>
              <a:rPr lang="fr-FR" spc="-5" dirty="0">
                <a:solidFill>
                  <a:schemeClr val="tx1"/>
                </a:solidFill>
                <a:latin typeface="Segoe UI Symbol"/>
                <a:cs typeface="Segoe UI Symbol"/>
              </a:rPr>
              <a:t>et </a:t>
            </a:r>
            <a:r>
              <a:rPr lang="fr-FR" spc="5" dirty="0" err="1">
                <a:solidFill>
                  <a:srgbClr val="0070C0"/>
                </a:solidFill>
                <a:latin typeface="Segoe UI Symbol"/>
                <a:cs typeface="Segoe UI Symbol"/>
              </a:rPr>
              <a:t>groupadd</a:t>
            </a:r>
            <a:r>
              <a:rPr lang="fr-FR" spc="5" dirty="0">
                <a:solidFill>
                  <a:schemeClr val="tx1"/>
                </a:solidFill>
                <a:latin typeface="Segoe UI Symbol"/>
                <a:cs typeface="Segoe UI Symbol"/>
              </a:rPr>
              <a:t> </a:t>
            </a:r>
            <a:r>
              <a:rPr lang="fr-FR" dirty="0">
                <a:solidFill>
                  <a:schemeClr val="tx1"/>
                </a:solidFill>
                <a:latin typeface="Segoe UI Symbol"/>
                <a:cs typeface="Segoe UI Symbol"/>
              </a:rPr>
              <a:t>permettent </a:t>
            </a:r>
            <a:r>
              <a:rPr lang="fr-FR" spc="-5" dirty="0">
                <a:solidFill>
                  <a:schemeClr val="tx1"/>
                </a:solidFill>
                <a:latin typeface="Segoe UI Symbol"/>
                <a:cs typeface="Segoe UI Symbol"/>
              </a:rPr>
              <a:t>de créer des utilisateurs et des  groupes</a:t>
            </a:r>
            <a:endParaRPr lang="fr-FR" dirty="0">
              <a:solidFill>
                <a:schemeClr val="tx1"/>
              </a:solidFill>
              <a:latin typeface="Times New Roman" pitchFamily="18" charset="0"/>
              <a:cs typeface="Times New Roman" pitchFamily="18" charset="0"/>
            </a:endParaRPr>
          </a:p>
          <a:p>
            <a:endParaRPr lang="fr-FR" sz="2400" dirty="0">
              <a:solidFill>
                <a:schemeClr val="tx1"/>
              </a:solidFill>
              <a:latin typeface="Times New Roman" pitchFamily="18" charset="0"/>
              <a:cs typeface="Times New Roman" pitchFamily="18" charset="0"/>
            </a:endParaRP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Gestion des utilisateurs &amp; groupes locaux</a:t>
            </a:r>
          </a:p>
        </p:txBody>
      </p:sp>
      <p:sp>
        <p:nvSpPr>
          <p:cNvPr id="3" name="Espace réservé du contenu 2"/>
          <p:cNvSpPr>
            <a:spLocks noGrp="1"/>
          </p:cNvSpPr>
          <p:nvPr>
            <p:ph idx="1"/>
          </p:nvPr>
        </p:nvSpPr>
        <p:spPr>
          <a:xfrm>
            <a:off x="498474" y="1582063"/>
            <a:ext cx="8361364" cy="4456787"/>
          </a:xfrm>
        </p:spPr>
        <p:txBody>
          <a:bodyPr>
            <a:normAutofit lnSpcReduction="10000"/>
          </a:bodyPr>
          <a:lstStyle/>
          <a:p>
            <a:pPr marL="187960" indent="-175260">
              <a:lnSpc>
                <a:spcPct val="100000"/>
              </a:lnSpc>
              <a:spcBef>
                <a:spcPts val="105"/>
              </a:spcBef>
              <a:buClr>
                <a:srgbClr val="006599"/>
              </a:buClr>
              <a:buSzPct val="90000"/>
              <a:buChar char="•"/>
              <a:tabLst>
                <a:tab pos="187960" algn="l"/>
              </a:tabLst>
            </a:pPr>
            <a:r>
              <a:rPr lang="fr-FR" dirty="0">
                <a:solidFill>
                  <a:schemeClr val="tx1"/>
                </a:solidFill>
                <a:latin typeface="Segoe UI Symbol"/>
                <a:cs typeface="Segoe UI Symbol"/>
              </a:rPr>
              <a:t>Les utilisateurs sont stockés dans le fichier </a:t>
            </a:r>
            <a:r>
              <a:rPr lang="fr-FR" dirty="0">
                <a:solidFill>
                  <a:srgbClr val="0070C0"/>
                </a:solidFill>
                <a:latin typeface="Segoe UI Symbol"/>
                <a:cs typeface="Segoe UI Symbol"/>
              </a:rPr>
              <a:t>/</a:t>
            </a:r>
            <a:r>
              <a:rPr lang="fr-FR" dirty="0" err="1">
                <a:solidFill>
                  <a:srgbClr val="0070C0"/>
                </a:solidFill>
                <a:latin typeface="Segoe UI Symbol"/>
                <a:cs typeface="Segoe UI Symbol"/>
              </a:rPr>
              <a:t>etc</a:t>
            </a:r>
            <a:r>
              <a:rPr lang="fr-FR" dirty="0">
                <a:solidFill>
                  <a:srgbClr val="0070C0"/>
                </a:solidFill>
                <a:latin typeface="Segoe UI Symbol"/>
                <a:cs typeface="Segoe UI Symbol"/>
              </a:rPr>
              <a:t>/</a:t>
            </a:r>
            <a:r>
              <a:rPr lang="fr-FR" dirty="0" err="1">
                <a:solidFill>
                  <a:srgbClr val="0070C0"/>
                </a:solidFill>
                <a:latin typeface="Segoe UI Symbol"/>
                <a:cs typeface="Segoe UI Symbol"/>
              </a:rPr>
              <a:t>passwd</a:t>
            </a:r>
            <a:endParaRPr lang="fr-FR" dirty="0">
              <a:solidFill>
                <a:srgbClr val="0070C0"/>
              </a:solidFill>
              <a:latin typeface="Segoe UI Symbol"/>
              <a:cs typeface="Segoe UI Symbol"/>
            </a:endParaRPr>
          </a:p>
          <a:p>
            <a:pPr marL="12700" indent="0">
              <a:lnSpc>
                <a:spcPct val="100000"/>
              </a:lnSpc>
              <a:spcBef>
                <a:spcPts val="105"/>
              </a:spcBef>
              <a:buClr>
                <a:srgbClr val="006599"/>
              </a:buClr>
              <a:buSzPct val="90000"/>
              <a:buNone/>
              <a:tabLst>
                <a:tab pos="187960" algn="l"/>
              </a:tabLst>
            </a:pPr>
            <a:r>
              <a:rPr lang="fr-FR" dirty="0">
                <a:solidFill>
                  <a:schemeClr val="tx1"/>
                </a:solidFill>
                <a:latin typeface="Segoe UI Symbol"/>
                <a:cs typeface="Segoe UI Symbol"/>
              </a:rPr>
              <a:t>     * Affichage du fichier </a:t>
            </a:r>
            <a:r>
              <a:rPr lang="fr-FR" dirty="0">
                <a:solidFill>
                  <a:srgbClr val="0070C0"/>
                </a:solidFill>
                <a:latin typeface="Segoe UI Symbol"/>
                <a:cs typeface="Segoe UI Symbol"/>
              </a:rPr>
              <a:t>/</a:t>
            </a:r>
            <a:r>
              <a:rPr lang="fr-FR" dirty="0" err="1">
                <a:solidFill>
                  <a:srgbClr val="0070C0"/>
                </a:solidFill>
                <a:latin typeface="Segoe UI Symbol"/>
                <a:cs typeface="Segoe UI Symbol"/>
              </a:rPr>
              <a:t>etc</a:t>
            </a:r>
            <a:r>
              <a:rPr lang="fr-FR" dirty="0">
                <a:solidFill>
                  <a:srgbClr val="0070C0"/>
                </a:solidFill>
                <a:latin typeface="Segoe UI Symbol"/>
                <a:cs typeface="Segoe UI Symbol"/>
              </a:rPr>
              <a:t>/</a:t>
            </a:r>
            <a:r>
              <a:rPr lang="fr-FR" dirty="0" err="1">
                <a:solidFill>
                  <a:srgbClr val="0070C0"/>
                </a:solidFill>
                <a:latin typeface="Segoe UI Symbol"/>
                <a:cs typeface="Segoe UI Symbol"/>
              </a:rPr>
              <a:t>passwd</a:t>
            </a:r>
            <a:endParaRPr lang="fr-FR" dirty="0">
              <a:solidFill>
                <a:srgbClr val="0070C0"/>
              </a:solidFill>
              <a:latin typeface="Segoe UI Symbol"/>
              <a:cs typeface="Segoe UI Symbol"/>
            </a:endParaRPr>
          </a:p>
          <a:p>
            <a:pPr marL="187960" indent="-175260">
              <a:lnSpc>
                <a:spcPct val="100000"/>
              </a:lnSpc>
              <a:spcBef>
                <a:spcPts val="105"/>
              </a:spcBef>
              <a:buClr>
                <a:srgbClr val="006599"/>
              </a:buClr>
              <a:buSzPct val="90000"/>
              <a:buChar char="•"/>
              <a:tabLst>
                <a:tab pos="187960" algn="l"/>
              </a:tabLst>
            </a:pPr>
            <a:endParaRPr lang="fr-FR" dirty="0">
              <a:solidFill>
                <a:schemeClr val="tx1"/>
              </a:solidFill>
              <a:latin typeface="Segoe UI Symbol"/>
              <a:cs typeface="Segoe UI Symbol"/>
            </a:endParaRPr>
          </a:p>
          <a:p>
            <a:pPr marL="12700" indent="0">
              <a:lnSpc>
                <a:spcPct val="100000"/>
              </a:lnSpc>
              <a:spcBef>
                <a:spcPts val="105"/>
              </a:spcBef>
              <a:buClr>
                <a:srgbClr val="006599"/>
              </a:buClr>
              <a:buSzPct val="90000"/>
              <a:buNone/>
              <a:tabLst>
                <a:tab pos="187960" algn="l"/>
              </a:tabLst>
            </a:pPr>
            <a:r>
              <a:rPr lang="fr-FR" dirty="0">
                <a:solidFill>
                  <a:schemeClr val="tx1"/>
                </a:solidFill>
                <a:latin typeface="Segoe UI Symbol"/>
                <a:cs typeface="Segoe UI Symbol"/>
              </a:rPr>
              <a:t>#</a:t>
            </a:r>
            <a:r>
              <a:rPr lang="fr-FR" dirty="0">
                <a:solidFill>
                  <a:srgbClr val="0070C0"/>
                </a:solidFill>
                <a:latin typeface="Segoe UI Symbol"/>
                <a:cs typeface="Segoe UI Symbol"/>
              </a:rPr>
              <a:t>cat /</a:t>
            </a:r>
            <a:r>
              <a:rPr lang="fr-FR" dirty="0" err="1">
                <a:solidFill>
                  <a:srgbClr val="0070C0"/>
                </a:solidFill>
                <a:latin typeface="Segoe UI Symbol"/>
                <a:cs typeface="Segoe UI Symbol"/>
              </a:rPr>
              <a:t>etc</a:t>
            </a:r>
            <a:r>
              <a:rPr lang="fr-FR" dirty="0">
                <a:solidFill>
                  <a:srgbClr val="0070C0"/>
                </a:solidFill>
                <a:latin typeface="Segoe UI Symbol"/>
                <a:cs typeface="Segoe UI Symbol"/>
              </a:rPr>
              <a:t>/</a:t>
            </a:r>
            <a:r>
              <a:rPr lang="fr-FR" dirty="0" err="1">
                <a:solidFill>
                  <a:srgbClr val="0070C0"/>
                </a:solidFill>
                <a:latin typeface="Segoe UI Symbol"/>
                <a:cs typeface="Segoe UI Symbol"/>
              </a:rPr>
              <a:t>passwd</a:t>
            </a:r>
            <a:r>
              <a:rPr lang="fr-FR" dirty="0">
                <a:solidFill>
                  <a:schemeClr val="tx1"/>
                </a:solidFill>
                <a:latin typeface="Segoe UI Symbol"/>
                <a:cs typeface="Segoe UI Symbol"/>
              </a:rPr>
              <a:t>  </a:t>
            </a:r>
          </a:p>
          <a:p>
            <a:pPr marL="12700" indent="0">
              <a:lnSpc>
                <a:spcPct val="100000"/>
              </a:lnSpc>
              <a:spcBef>
                <a:spcPts val="105"/>
              </a:spcBef>
              <a:buClr>
                <a:srgbClr val="006599"/>
              </a:buClr>
              <a:buSzPct val="90000"/>
              <a:buNone/>
              <a:tabLst>
                <a:tab pos="187960" algn="l"/>
              </a:tabLst>
            </a:pPr>
            <a:r>
              <a:rPr lang="fr-FR" dirty="0">
                <a:solidFill>
                  <a:schemeClr val="tx1"/>
                </a:solidFill>
                <a:latin typeface="Segoe UI Symbol"/>
                <a:cs typeface="Segoe UI Symbol"/>
              </a:rPr>
              <a:t>root:x:0:0:root:/root:/bin/</a:t>
            </a:r>
            <a:r>
              <a:rPr lang="fr-FR" dirty="0" err="1">
                <a:solidFill>
                  <a:schemeClr val="tx1"/>
                </a:solidFill>
                <a:latin typeface="Segoe UI Symbol"/>
                <a:cs typeface="Segoe UI Symbol"/>
              </a:rPr>
              <a:t>bash</a:t>
            </a:r>
            <a:r>
              <a:rPr lang="fr-FR" dirty="0">
                <a:solidFill>
                  <a:schemeClr val="tx1"/>
                </a:solidFill>
                <a:latin typeface="Segoe UI Symbol"/>
                <a:cs typeface="Segoe UI Symbol"/>
              </a:rPr>
              <a:t>   shutdown:x:6:0:shutdown:/</a:t>
            </a:r>
            <a:r>
              <a:rPr lang="fr-FR" dirty="0" err="1">
                <a:solidFill>
                  <a:schemeClr val="tx1"/>
                </a:solidFill>
                <a:latin typeface="Segoe UI Symbol"/>
                <a:cs typeface="Segoe UI Symbol"/>
              </a:rPr>
              <a:t>sbin</a:t>
            </a:r>
            <a:r>
              <a:rPr lang="fr-FR" dirty="0">
                <a:solidFill>
                  <a:schemeClr val="tx1"/>
                </a:solidFill>
                <a:latin typeface="Segoe UI Symbol"/>
                <a:cs typeface="Segoe UI Symbol"/>
              </a:rPr>
              <a:t>:/</a:t>
            </a:r>
            <a:r>
              <a:rPr lang="fr-FR" dirty="0" err="1">
                <a:solidFill>
                  <a:schemeClr val="tx1"/>
                </a:solidFill>
                <a:latin typeface="Segoe UI Symbol"/>
                <a:cs typeface="Segoe UI Symbol"/>
              </a:rPr>
              <a:t>sbin</a:t>
            </a:r>
            <a:r>
              <a:rPr lang="fr-FR" dirty="0">
                <a:solidFill>
                  <a:schemeClr val="tx1"/>
                </a:solidFill>
                <a:latin typeface="Segoe UI Symbol"/>
                <a:cs typeface="Segoe UI Symbol"/>
              </a:rPr>
              <a:t>/</a:t>
            </a:r>
            <a:r>
              <a:rPr lang="fr-FR" dirty="0" err="1">
                <a:solidFill>
                  <a:schemeClr val="tx1"/>
                </a:solidFill>
                <a:latin typeface="Segoe UI Symbol"/>
                <a:cs typeface="Segoe UI Symbol"/>
              </a:rPr>
              <a:t>shutdown</a:t>
            </a:r>
            <a:endParaRPr lang="fr-FR" dirty="0">
              <a:solidFill>
                <a:schemeClr val="tx1"/>
              </a:solidFill>
              <a:latin typeface="Segoe UI Symbol"/>
              <a:cs typeface="Segoe UI Symbol"/>
            </a:endParaRPr>
          </a:p>
          <a:p>
            <a:pPr marL="12700" indent="0">
              <a:lnSpc>
                <a:spcPct val="100000"/>
              </a:lnSpc>
              <a:spcBef>
                <a:spcPts val="105"/>
              </a:spcBef>
              <a:buClr>
                <a:srgbClr val="006599"/>
              </a:buClr>
              <a:buSzPct val="90000"/>
              <a:buNone/>
              <a:tabLst>
                <a:tab pos="187960" algn="l"/>
              </a:tabLst>
            </a:pPr>
            <a:r>
              <a:rPr lang="fr-FR" dirty="0">
                <a:solidFill>
                  <a:schemeClr val="tx1"/>
                </a:solidFill>
                <a:latin typeface="Segoe UI Symbol"/>
                <a:cs typeface="Segoe UI Symbol"/>
              </a:rPr>
              <a:t>ludo:x:1000:1000:ludo le formateur:/home/</a:t>
            </a:r>
            <a:r>
              <a:rPr lang="fr-FR" dirty="0" err="1">
                <a:solidFill>
                  <a:schemeClr val="tx1"/>
                </a:solidFill>
                <a:latin typeface="Segoe UI Symbol"/>
                <a:cs typeface="Segoe UI Symbol"/>
              </a:rPr>
              <a:t>ludo</a:t>
            </a:r>
            <a:r>
              <a:rPr lang="fr-FR" dirty="0">
                <a:solidFill>
                  <a:schemeClr val="tx1"/>
                </a:solidFill>
                <a:latin typeface="Segoe UI Symbol"/>
                <a:cs typeface="Segoe UI Symbol"/>
              </a:rPr>
              <a:t>:/bin/</a:t>
            </a:r>
            <a:r>
              <a:rPr lang="fr-FR" dirty="0" err="1">
                <a:solidFill>
                  <a:schemeClr val="tx1"/>
                </a:solidFill>
                <a:latin typeface="Segoe UI Symbol"/>
                <a:cs typeface="Segoe UI Symbol"/>
              </a:rPr>
              <a:t>bash</a:t>
            </a:r>
            <a:endParaRPr lang="fr-FR" dirty="0">
              <a:solidFill>
                <a:schemeClr val="tx1"/>
              </a:solidFill>
              <a:latin typeface="Segoe UI Symbol"/>
              <a:cs typeface="Segoe UI Symbol"/>
            </a:endParaRPr>
          </a:p>
          <a:p>
            <a:pPr marL="12700" indent="0">
              <a:lnSpc>
                <a:spcPct val="100000"/>
              </a:lnSpc>
              <a:spcBef>
                <a:spcPts val="105"/>
              </a:spcBef>
              <a:buClr>
                <a:srgbClr val="006599"/>
              </a:buClr>
              <a:buSzPct val="90000"/>
              <a:buNone/>
              <a:tabLst>
                <a:tab pos="187960" algn="l"/>
              </a:tabLst>
            </a:pPr>
            <a:endParaRPr lang="fr-FR" dirty="0">
              <a:solidFill>
                <a:schemeClr val="tx1"/>
              </a:solidFill>
              <a:latin typeface="Segoe UI Symbol"/>
              <a:cs typeface="Segoe UI Symbol"/>
            </a:endParaRPr>
          </a:p>
          <a:p>
            <a:pPr marL="187960" indent="-175260">
              <a:lnSpc>
                <a:spcPct val="100000"/>
              </a:lnSpc>
              <a:spcBef>
                <a:spcPts val="105"/>
              </a:spcBef>
              <a:buClr>
                <a:srgbClr val="006599"/>
              </a:buClr>
              <a:buSzPct val="90000"/>
              <a:buChar char="•"/>
              <a:tabLst>
                <a:tab pos="187960" algn="l"/>
              </a:tabLst>
            </a:pPr>
            <a:r>
              <a:rPr lang="fr-FR" dirty="0">
                <a:solidFill>
                  <a:schemeClr val="tx1"/>
                </a:solidFill>
                <a:latin typeface="Segoe UI Symbol"/>
                <a:cs typeface="Segoe UI Symbol"/>
              </a:rPr>
              <a:t>On trouve plusieurs champs séparés par les deux points :</a:t>
            </a:r>
          </a:p>
          <a:p>
            <a:pPr marL="12700" indent="0">
              <a:lnSpc>
                <a:spcPct val="100000"/>
              </a:lnSpc>
              <a:spcBef>
                <a:spcPts val="105"/>
              </a:spcBef>
              <a:buClr>
                <a:srgbClr val="006599"/>
              </a:buClr>
              <a:buSzPct val="90000"/>
              <a:buNone/>
              <a:tabLst>
                <a:tab pos="187960" algn="l"/>
              </a:tabLst>
            </a:pPr>
            <a:r>
              <a:rPr lang="fr-FR" dirty="0">
                <a:solidFill>
                  <a:schemeClr val="tx1"/>
                </a:solidFill>
                <a:latin typeface="Segoe UI Symbol"/>
                <a:cs typeface="Segoe UI Symbol"/>
              </a:rPr>
              <a:t>        * Nom utilisateur</a:t>
            </a:r>
          </a:p>
          <a:p>
            <a:pPr marL="12700" indent="0">
              <a:lnSpc>
                <a:spcPct val="100000"/>
              </a:lnSpc>
              <a:spcBef>
                <a:spcPts val="105"/>
              </a:spcBef>
              <a:buClr>
                <a:srgbClr val="006599"/>
              </a:buClr>
              <a:buSzPct val="90000"/>
              <a:buNone/>
              <a:tabLst>
                <a:tab pos="187960" algn="l"/>
              </a:tabLst>
            </a:pPr>
            <a:r>
              <a:rPr lang="fr-FR" dirty="0">
                <a:solidFill>
                  <a:schemeClr val="tx1"/>
                </a:solidFill>
                <a:latin typeface="Segoe UI Symbol"/>
                <a:cs typeface="Segoe UI Symbol"/>
              </a:rPr>
              <a:t>        * UID et GID</a:t>
            </a:r>
          </a:p>
          <a:p>
            <a:pPr marL="12700" indent="0">
              <a:lnSpc>
                <a:spcPct val="100000"/>
              </a:lnSpc>
              <a:spcBef>
                <a:spcPts val="105"/>
              </a:spcBef>
              <a:buClr>
                <a:srgbClr val="006599"/>
              </a:buClr>
              <a:buSzPct val="90000"/>
              <a:buNone/>
              <a:tabLst>
                <a:tab pos="187960" algn="l"/>
              </a:tabLst>
            </a:pPr>
            <a:r>
              <a:rPr lang="fr-FR" dirty="0">
                <a:solidFill>
                  <a:schemeClr val="tx1"/>
                </a:solidFill>
                <a:latin typeface="Segoe UI Symbol"/>
                <a:cs typeface="Segoe UI Symbol"/>
              </a:rPr>
              <a:t>        * Commentaire</a:t>
            </a:r>
          </a:p>
          <a:p>
            <a:pPr marL="12700" indent="0">
              <a:lnSpc>
                <a:spcPct val="100000"/>
              </a:lnSpc>
              <a:spcBef>
                <a:spcPts val="105"/>
              </a:spcBef>
              <a:buClr>
                <a:srgbClr val="006599"/>
              </a:buClr>
              <a:buSzPct val="90000"/>
              <a:buNone/>
              <a:tabLst>
                <a:tab pos="187960" algn="l"/>
              </a:tabLst>
            </a:pPr>
            <a:r>
              <a:rPr lang="fr-FR" dirty="0">
                <a:solidFill>
                  <a:schemeClr val="tx1"/>
                </a:solidFill>
                <a:latin typeface="Segoe UI Symbol"/>
                <a:cs typeface="Segoe UI Symbol"/>
              </a:rPr>
              <a:t>        * Le répertoire personnel</a:t>
            </a:r>
          </a:p>
          <a:p>
            <a:pPr marL="12700" indent="0">
              <a:lnSpc>
                <a:spcPct val="100000"/>
              </a:lnSpc>
              <a:spcBef>
                <a:spcPts val="105"/>
              </a:spcBef>
              <a:buClr>
                <a:srgbClr val="006599"/>
              </a:buClr>
              <a:buSzPct val="90000"/>
              <a:buNone/>
              <a:tabLst>
                <a:tab pos="187960" algn="l"/>
              </a:tabLst>
            </a:pPr>
            <a:r>
              <a:rPr lang="fr-FR" dirty="0">
                <a:solidFill>
                  <a:schemeClr val="tx1"/>
                </a:solidFill>
                <a:latin typeface="Segoe UI Symbol"/>
                <a:cs typeface="Segoe UI Symbol"/>
              </a:rPr>
              <a:t>        * Le </a:t>
            </a:r>
            <a:r>
              <a:rPr lang="fr-FR" dirty="0" err="1">
                <a:solidFill>
                  <a:schemeClr val="tx1"/>
                </a:solidFill>
                <a:latin typeface="Segoe UI Symbol"/>
                <a:cs typeface="Segoe UI Symbol"/>
              </a:rPr>
              <a:t>shell</a:t>
            </a:r>
            <a:r>
              <a:rPr lang="fr-FR" dirty="0">
                <a:solidFill>
                  <a:schemeClr val="tx1"/>
                </a:solidFill>
                <a:latin typeface="Segoe UI Symbol"/>
                <a:cs typeface="Segoe UI Symbol"/>
              </a:rPr>
              <a:t> de connexion</a:t>
            </a:r>
            <a:endParaRPr lang="fr-FR" sz="2400" dirty="0">
              <a:solidFill>
                <a:schemeClr val="tx1"/>
              </a:solidFill>
              <a:latin typeface="Times New Roman" pitchFamily="18" charset="0"/>
              <a:cs typeface="Times New Roman" pitchFamily="18" charset="0"/>
            </a:endParaRP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9</a:t>
            </a:fld>
            <a:endParaRPr lang="en-US"/>
          </a:p>
        </p:txBody>
      </p:sp>
    </p:spTree>
    <p:extLst>
      <p:ext uri="{BB962C8B-B14F-4D97-AF65-F5344CB8AC3E}">
        <p14:creationId xmlns:p14="http://schemas.microsoft.com/office/powerpoint/2010/main" val="1061275382"/>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11410</TotalTime>
  <Words>1953</Words>
  <Application>Microsoft Office PowerPoint</Application>
  <PresentationFormat>Affichage à l'écran (4:3)</PresentationFormat>
  <Paragraphs>374</Paragraphs>
  <Slides>31</Slides>
  <Notes>6</Notes>
  <HiddenSlides>0</HiddenSlides>
  <MMClips>0</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Advantage</vt:lpstr>
      <vt:lpstr>               </vt:lpstr>
      <vt:lpstr>Contenu</vt:lpstr>
      <vt:lpstr>Faire des opérations en tant que root Administrateur Linux </vt:lpstr>
      <vt:lpstr>Faire des opérations en tant que root Devenir administrateur </vt:lpstr>
      <vt:lpstr>Faire des opérations en tant que root Commande sudo </vt:lpstr>
      <vt:lpstr>Faire des opérations en tant que root Configuration de sudo </vt:lpstr>
      <vt:lpstr>Faire des opérations en tant que root Configuration de sudo </vt:lpstr>
      <vt:lpstr>Gestion des utilisateurs &amp; groupes locaux</vt:lpstr>
      <vt:lpstr>Gestion des utilisateurs &amp; groupes locaux</vt:lpstr>
      <vt:lpstr>Gestion des utilisateurs &amp; groupes locaux</vt:lpstr>
      <vt:lpstr>Créer des utilisateurs</vt:lpstr>
      <vt:lpstr>Créer des utilisateurs</vt:lpstr>
      <vt:lpstr>Modifier et supprimer des utilisateurs</vt:lpstr>
      <vt:lpstr>Modifier et supprimer des utilisateurs</vt:lpstr>
      <vt:lpstr>Le profil de l’utilisateur</vt:lpstr>
      <vt:lpstr>Présentation PowerPoint</vt:lpstr>
      <vt:lpstr>Les groupes</vt:lpstr>
      <vt:lpstr>Lister les utilisateurs d’un groupe</vt:lpstr>
      <vt:lpstr>Créer et supprimer des groupes</vt:lpstr>
      <vt:lpstr>Gestion des mots de passe utilisateur</vt:lpstr>
      <vt:lpstr>Gestion des mots de passe utilisateur</vt:lpstr>
      <vt:lpstr>Gestion des mots de passe utilisateur</vt:lpstr>
      <vt:lpstr>Gestion des mots de passe dans Red hat</vt:lpstr>
      <vt:lpstr>Modifier le shadow pour un utilisateur</vt:lpstr>
      <vt:lpstr>Sécuriser les mots de passe</vt:lpstr>
      <vt:lpstr>Sécuriser les mots de passe</vt:lpstr>
      <vt:lpstr>Sécuriser les mots de passe</vt:lpstr>
      <vt:lpstr>Droits étendus </vt:lpstr>
      <vt:lpstr>Droits étendus : SUID </vt:lpstr>
      <vt:lpstr>Droits étendus : SGID  </vt:lpstr>
      <vt:lpstr>Droits étendus : Sticky bit  </vt:lpstr>
    </vt:vector>
  </TitlesOfParts>
  <Company>supcom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Imen Abidi</dc:title>
  <dc:creator>imen abidi</dc:creator>
  <cp:lastModifiedBy>root</cp:lastModifiedBy>
  <cp:revision>346</cp:revision>
  <dcterms:created xsi:type="dcterms:W3CDTF">2015-10-17T14:33:24Z</dcterms:created>
  <dcterms:modified xsi:type="dcterms:W3CDTF">2022-10-16T12:31:53Z</dcterms:modified>
</cp:coreProperties>
</file>