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78" r:id="rId7"/>
    <p:sldId id="279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472-4DAB-40B7-A1D5-A06932C9F41B}" type="datetimeFigureOut">
              <a:rPr lang="en-IN" smtClean="0"/>
              <a:pPr/>
              <a:t>2/21/2024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BCF8-B573-47C7-A0BA-056BE81458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1473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472-4DAB-40B7-A1D5-A06932C9F41B}" type="datetimeFigureOut">
              <a:rPr lang="en-IN" smtClean="0"/>
              <a:pPr/>
              <a:t>2/21/2024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BCF8-B573-47C7-A0BA-056BE81458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6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472-4DAB-40B7-A1D5-A06932C9F41B}" type="datetimeFigureOut">
              <a:rPr lang="en-IN" smtClean="0"/>
              <a:pPr/>
              <a:t>2/21/2024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BCF8-B573-47C7-A0BA-056BE81458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472-4DAB-40B7-A1D5-A06932C9F41B}" type="datetimeFigureOut">
              <a:rPr lang="en-IN" smtClean="0"/>
              <a:pPr/>
              <a:t>2/21/2024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BCF8-B573-47C7-A0BA-056BE81458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8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472-4DAB-40B7-A1D5-A06932C9F41B}" type="datetimeFigureOut">
              <a:rPr lang="en-IN" smtClean="0"/>
              <a:pPr/>
              <a:t>2/21/2024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BCF8-B573-47C7-A0BA-056BE81458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89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472-4DAB-40B7-A1D5-A06932C9F41B}" type="datetimeFigureOut">
              <a:rPr lang="en-IN" smtClean="0"/>
              <a:pPr/>
              <a:t>2/21/2024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BCF8-B573-47C7-A0BA-056BE81458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282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472-4DAB-40B7-A1D5-A06932C9F41B}" type="datetimeFigureOut">
              <a:rPr lang="en-IN" smtClean="0"/>
              <a:pPr/>
              <a:t>2/21/2024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BCF8-B573-47C7-A0BA-056BE81458E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6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472-4DAB-40B7-A1D5-A06932C9F41B}" type="datetimeFigureOut">
              <a:rPr lang="en-IN" smtClean="0"/>
              <a:pPr/>
              <a:t>2/21/2024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BCF8-B573-47C7-A0BA-056BE81458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0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472-4DAB-40B7-A1D5-A06932C9F41B}" type="datetimeFigureOut">
              <a:rPr lang="en-IN" smtClean="0"/>
              <a:pPr/>
              <a:t>2/21/2024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BCF8-B573-47C7-A0BA-056BE81458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7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9472-4DAB-40B7-A1D5-A06932C9F41B}" type="datetimeFigureOut">
              <a:rPr lang="en-IN" smtClean="0"/>
              <a:pPr/>
              <a:t>2/21/2024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BCF8-B573-47C7-A0BA-056BE81458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36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40C9472-4DAB-40B7-A1D5-A06932C9F41B}" type="datetimeFigureOut">
              <a:rPr lang="en-IN" smtClean="0"/>
              <a:pPr/>
              <a:t>2/21/2024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FBCF8-B573-47C7-A0BA-056BE81458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3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40C9472-4DAB-40B7-A1D5-A06932C9F41B}" type="datetimeFigureOut">
              <a:rPr lang="en-IN" smtClean="0"/>
              <a:pPr/>
              <a:t>2/21/2024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CFBCF8-B573-47C7-A0BA-056BE81458E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91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CE9F72-018A-7B7F-1202-8352D2EB7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Web technology </a:t>
            </a:r>
            <a:r>
              <a:rPr lang="en-IN" dirty="0" smtClean="0"/>
              <a:t>workshop 2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Day </a:t>
            </a:r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039AC7E-4935-4999-8BDC-0492516EE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41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948" y="664246"/>
            <a:ext cx="7729728" cy="62897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828147"/>
            <a:ext cx="7729728" cy="436560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326821"/>
            <a:ext cx="7429500" cy="33405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F62365-767F-4834-855C-6B68E744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1484"/>
            <a:ext cx="7729728" cy="58272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QSN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59F415-C6F1-22AD-62D7-DDD94802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273629"/>
            <a:ext cx="7729728" cy="548931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 smtClean="0">
                <a:latin typeface="LiberationSerif"/>
              </a:rPr>
              <a:t>Create</a:t>
            </a:r>
            <a:r>
              <a:rPr lang="en-US" sz="1800" b="0" i="0" u="none" strike="noStrike" dirty="0" smtClean="0">
                <a:latin typeface="LiberationSerif"/>
              </a:rPr>
              <a:t> a variable of type string and try to add a number to it</a:t>
            </a:r>
            <a:r>
              <a:rPr lang="en-US" sz="1800" b="0" i="0" u="none" strike="noStrike" baseline="0" dirty="0" smtClean="0">
                <a:latin typeface="LiberationSerif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iberationSerif"/>
              </a:rPr>
              <a:t>Use </a:t>
            </a:r>
            <a:r>
              <a:rPr lang="en-US" dirty="0" err="1" smtClean="0">
                <a:latin typeface="LiberationSerif"/>
              </a:rPr>
              <a:t>typeof</a:t>
            </a:r>
            <a:r>
              <a:rPr lang="en-US" dirty="0" smtClean="0">
                <a:latin typeface="LiberationSerif"/>
              </a:rPr>
              <a:t> operator to find the </a:t>
            </a:r>
            <a:r>
              <a:rPr lang="en-US" dirty="0" err="1" smtClean="0">
                <a:latin typeface="LiberationSerif"/>
              </a:rPr>
              <a:t>datatype</a:t>
            </a:r>
            <a:r>
              <a:rPr lang="en-US" dirty="0" smtClean="0">
                <a:latin typeface="LiberationSerif"/>
              </a:rPr>
              <a:t> of the string in last question.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iberationSerif"/>
              </a:rPr>
              <a:t>Create a </a:t>
            </a:r>
            <a:r>
              <a:rPr lang="en-US" dirty="0" err="1" smtClean="0">
                <a:latin typeface="LiberationSerif"/>
              </a:rPr>
              <a:t>const</a:t>
            </a:r>
            <a:r>
              <a:rPr lang="en-US" dirty="0" smtClean="0">
                <a:latin typeface="LiberationSerif"/>
              </a:rPr>
              <a:t> object in </a:t>
            </a:r>
            <a:r>
              <a:rPr lang="en-US" dirty="0" err="1" smtClean="0">
                <a:latin typeface="LiberationSerif"/>
              </a:rPr>
              <a:t>js</a:t>
            </a:r>
            <a:r>
              <a:rPr lang="en-US" dirty="0" smtClean="0">
                <a:latin typeface="LiberationSerif"/>
              </a:rPr>
              <a:t> , can you change it to hold a no. later?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0" u="none" strike="noStrike" baseline="0" dirty="0" smtClean="0">
                <a:latin typeface="LiberationSerif"/>
              </a:rPr>
              <a:t>Try</a:t>
            </a:r>
            <a:r>
              <a:rPr lang="en-US" sz="1800" i="0" u="none" strike="noStrike" dirty="0" smtClean="0">
                <a:latin typeface="LiberationSerif"/>
              </a:rPr>
              <a:t> to add a new key to the </a:t>
            </a:r>
            <a:r>
              <a:rPr lang="en-US" sz="1800" i="0" u="none" strike="noStrike" dirty="0" err="1" smtClean="0">
                <a:latin typeface="LiberationSerif"/>
              </a:rPr>
              <a:t>const</a:t>
            </a:r>
            <a:r>
              <a:rPr lang="en-US" sz="1800" i="0" u="none" strike="noStrike" dirty="0" smtClean="0">
                <a:latin typeface="LiberationSerif"/>
              </a:rPr>
              <a:t> object in </a:t>
            </a:r>
            <a:r>
              <a:rPr lang="en-US" sz="1800" i="0" u="none" strike="noStrike" dirty="0" err="1" smtClean="0">
                <a:latin typeface="LiberationSerif"/>
              </a:rPr>
              <a:t>qsn</a:t>
            </a:r>
            <a:r>
              <a:rPr lang="en-US" sz="1800" i="0" u="none" strike="noStrike" dirty="0" smtClean="0">
                <a:latin typeface="LiberationSerif"/>
              </a:rPr>
              <a:t> 3 , were you able to do 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iberationSerif"/>
              </a:rPr>
              <a:t>Write a </a:t>
            </a:r>
            <a:r>
              <a:rPr lang="en-US" dirty="0" err="1" smtClean="0">
                <a:latin typeface="LiberationSerif"/>
              </a:rPr>
              <a:t>js</a:t>
            </a:r>
            <a:r>
              <a:rPr lang="en-US" dirty="0" smtClean="0">
                <a:latin typeface="LiberationSerif"/>
              </a:rPr>
              <a:t> program to create a word meaning dictionary of 5 words.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0" u="none" strike="noStrike" dirty="0" smtClean="0">
                <a:latin typeface="LiberationSerif"/>
              </a:rPr>
              <a:t>Use logical operators to find whether the age of a person lies between 10 and 20?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LiberationSerif"/>
              </a:rPr>
              <a:t>Demonstrate the use of switch case statements in </a:t>
            </a:r>
            <a:r>
              <a:rPr lang="en-US" dirty="0" err="1" smtClean="0">
                <a:latin typeface="LiberationSerif"/>
              </a:rPr>
              <a:t>js</a:t>
            </a:r>
            <a:r>
              <a:rPr lang="en-US" dirty="0" smtClean="0">
                <a:latin typeface="LiberationSerif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0" u="none" strike="noStrike" dirty="0" smtClean="0">
                <a:latin typeface="LiberationSerif"/>
              </a:rPr>
              <a:t>Write a </a:t>
            </a:r>
            <a:r>
              <a:rPr lang="en-US" sz="1800" i="0" u="none" strike="noStrike" dirty="0" err="1" smtClean="0">
                <a:latin typeface="LiberationSerif"/>
              </a:rPr>
              <a:t>js</a:t>
            </a:r>
            <a:r>
              <a:rPr lang="en-US" sz="1800" i="0" u="none" strike="noStrike" dirty="0" smtClean="0">
                <a:latin typeface="LiberationSerif"/>
              </a:rPr>
              <a:t> program to find whether a number is divisible by 2 and 3.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LiberationSerif"/>
              </a:rPr>
              <a:t> Write a </a:t>
            </a:r>
            <a:r>
              <a:rPr lang="en-US" dirty="0" err="1">
                <a:latin typeface="LiberationSerif"/>
              </a:rPr>
              <a:t>js</a:t>
            </a:r>
            <a:r>
              <a:rPr lang="en-US" dirty="0">
                <a:latin typeface="LiberationSerif"/>
              </a:rPr>
              <a:t> program to find whether a number is divisible by 2 </a:t>
            </a:r>
            <a:r>
              <a:rPr lang="en-US" dirty="0" smtClean="0">
                <a:latin typeface="LiberationSerif"/>
              </a:rPr>
              <a:t>or </a:t>
            </a:r>
            <a:r>
              <a:rPr lang="en-US" dirty="0">
                <a:latin typeface="LiberationSerif"/>
              </a:rPr>
              <a:t>3</a:t>
            </a:r>
            <a:r>
              <a:rPr lang="en-US" dirty="0" smtClean="0">
                <a:latin typeface="LiberationSerif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0" u="none" strike="noStrike" baseline="0" dirty="0" smtClean="0">
                <a:latin typeface="LiberationSerif"/>
              </a:rPr>
              <a:t>Print “you can drive “ or “you can’t drive”</a:t>
            </a:r>
            <a:r>
              <a:rPr lang="en-US" sz="1800" i="0" u="none" strike="noStrike" dirty="0" smtClean="0">
                <a:latin typeface="LiberationSerif"/>
              </a:rPr>
              <a:t> based on age being greater than 18 using ternary </a:t>
            </a:r>
            <a:r>
              <a:rPr lang="en-US" sz="1800" i="0" u="none" strike="noStrike" dirty="0" err="1" smtClean="0">
                <a:latin typeface="LiberationSerif"/>
              </a:rPr>
              <a:t>operator.s</a:t>
            </a:r>
            <a:endParaRPr lang="en-US" sz="1800" i="0" u="none" strike="noStrike" baseline="0" dirty="0">
              <a:latin typeface="LiberationSerif-Bold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7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D12A0-CA6A-F19E-9EA5-66F0157C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441" y="502965"/>
            <a:ext cx="7729728" cy="64819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F28F22-2F92-D4DC-B9EA-1D720FAC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066" y="1225704"/>
            <a:ext cx="7729728" cy="310198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Lightweight</a:t>
            </a:r>
            <a:r>
              <a:rPr lang="en-US" dirty="0"/>
              <a:t>: JavaScript is a lightweight programming language, which means that it can run on almost any device </a:t>
            </a:r>
            <a:r>
              <a:rPr lang="en-US" dirty="0">
                <a:solidFill>
                  <a:srgbClr val="FF0000"/>
                </a:solidFill>
              </a:rPr>
              <a:t>without requiring a lot of memory </a:t>
            </a:r>
            <a:r>
              <a:rPr lang="en-US" dirty="0"/>
              <a:t>or processing power</a:t>
            </a:r>
            <a:r>
              <a:rPr lang="en-US" dirty="0"/>
              <a:t> </a:t>
            </a:r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Cross – platform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Object oriented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Dynamic</a:t>
            </a:r>
          </a:p>
          <a:p>
            <a:r>
              <a:rPr lang="en-IN" b="1" dirty="0">
                <a:solidFill>
                  <a:srgbClr val="FF0000"/>
                </a:solidFill>
              </a:rPr>
              <a:t>Interactive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22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718" y="319713"/>
            <a:ext cx="8323653" cy="459159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JAVASCRIPT IS SCRIPTING LANGUAGE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827" y="883373"/>
            <a:ext cx="8101584" cy="4758147"/>
          </a:xfrm>
        </p:spPr>
        <p:txBody>
          <a:bodyPr/>
          <a:lstStyle/>
          <a:p>
            <a:r>
              <a:rPr lang="en-US" dirty="0"/>
              <a:t>All scripting languages are programming languages.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scripting language is basically a language where </a:t>
            </a:r>
            <a:r>
              <a:rPr lang="en-US" dirty="0">
                <a:solidFill>
                  <a:srgbClr val="FF0000"/>
                </a:solidFill>
              </a:rPr>
              <a:t>instructions are written for a run time environment. </a:t>
            </a:r>
            <a:r>
              <a:rPr lang="en-US" dirty="0"/>
              <a:t>They do not require the compilation step and are rather </a:t>
            </a:r>
            <a:r>
              <a:rPr lang="en-US" dirty="0" smtClean="0"/>
              <a:t>interpreted. </a:t>
            </a:r>
          </a:p>
          <a:p>
            <a:r>
              <a:rPr lang="en-US" dirty="0" smtClean="0"/>
              <a:t>NODE JS , PYTHON, RUBY,PEARL</a:t>
            </a:r>
          </a:p>
          <a:p>
            <a:r>
              <a:rPr lang="en-US" dirty="0"/>
              <a:t>Scripting languages are used in web applications.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used in server side as well as client side. 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/>
              <a:t>side scripting languages are: JavaScript, PHP, Perl etc. </a:t>
            </a:r>
            <a:endParaRPr lang="en-US" dirty="0"/>
          </a:p>
          <a:p>
            <a:r>
              <a:rPr lang="en-US" dirty="0"/>
              <a:t>C</a:t>
            </a:r>
            <a:r>
              <a:rPr lang="en-US" dirty="0" smtClean="0"/>
              <a:t>lient </a:t>
            </a:r>
            <a:r>
              <a:rPr lang="en-US" dirty="0"/>
              <a:t>side scripting languages are: JavaScript, AJAX, </a:t>
            </a:r>
            <a:r>
              <a:rPr lang="en-US" dirty="0" err="1"/>
              <a:t>jQuery</a:t>
            </a:r>
            <a:r>
              <a:rPr lang="en-US" dirty="0"/>
              <a:t> etc.</a:t>
            </a:r>
          </a:p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5787" y="4357989"/>
            <a:ext cx="8101584" cy="1947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48850" y="4462491"/>
            <a:ext cx="8101584" cy="1947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tabLst/>
              <a:defRPr/>
            </a:pP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3569" y="770710"/>
            <a:ext cx="8545722" cy="543740"/>
          </a:xfrm>
        </p:spPr>
        <p:txBody>
          <a:bodyPr>
            <a:normAutofit fontScale="90000"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JavaScript</a:t>
            </a:r>
            <a:r>
              <a:rPr lang="en-US" sz="2400" dirty="0"/>
              <a:t> Versions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009" y="1697519"/>
            <a:ext cx="8415093" cy="4499173"/>
          </a:xfrm>
        </p:spPr>
        <p:txBody>
          <a:bodyPr>
            <a:normAutofit/>
          </a:bodyPr>
          <a:lstStyle/>
          <a:p>
            <a:r>
              <a:rPr lang="en-US" dirty="0"/>
              <a:t>JavaScript was invented by Brendan </a:t>
            </a:r>
            <a:r>
              <a:rPr lang="en-US" dirty="0" err="1"/>
              <a:t>Eich</a:t>
            </a:r>
            <a:r>
              <a:rPr lang="en-US" dirty="0"/>
              <a:t> in 1995, and became an </a:t>
            </a:r>
            <a:r>
              <a:rPr lang="en-US" dirty="0">
                <a:solidFill>
                  <a:srgbClr val="FF0000"/>
                </a:solidFill>
              </a:rPr>
              <a:t>ECMA standard in 1997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(a </a:t>
            </a:r>
            <a:r>
              <a:rPr lang="en-US" dirty="0">
                <a:solidFill>
                  <a:srgbClr val="FF0000"/>
                </a:solidFill>
              </a:rPr>
              <a:t>standard for scripting </a:t>
            </a:r>
            <a:r>
              <a:rPr lang="en-US" dirty="0" smtClean="0">
                <a:solidFill>
                  <a:srgbClr val="FF0000"/>
                </a:solidFill>
              </a:rPr>
              <a:t>languages)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ECMAScript</a:t>
            </a:r>
            <a:r>
              <a:rPr lang="en-US" dirty="0">
                <a:solidFill>
                  <a:srgbClr val="FF0000"/>
                </a:solidFill>
              </a:rPr>
              <a:t> is the official name of the language.</a:t>
            </a:r>
          </a:p>
          <a:p>
            <a:r>
              <a:rPr lang="en-US" dirty="0" err="1"/>
              <a:t>ECMAScript</a:t>
            </a:r>
            <a:r>
              <a:rPr lang="en-US" dirty="0"/>
              <a:t> versions have been abbreviated to ES1, ES2, ES3, ES5, and </a:t>
            </a:r>
            <a:r>
              <a:rPr lang="en-US" dirty="0" smtClean="0">
                <a:solidFill>
                  <a:srgbClr val="FF0000"/>
                </a:solidFill>
              </a:rPr>
              <a:t>ES6(MODERN JS)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Since 2016, versions are named by year (</a:t>
            </a:r>
            <a:r>
              <a:rPr lang="en-US" dirty="0" err="1"/>
              <a:t>ECMAScript</a:t>
            </a:r>
            <a:r>
              <a:rPr lang="en-US" dirty="0"/>
              <a:t> 2016, 2017, 2018, 2019, 2020</a:t>
            </a:r>
            <a:r>
              <a:rPr lang="en-US" dirty="0" smtClean="0"/>
              <a:t>)</a:t>
            </a:r>
          </a:p>
          <a:p>
            <a:r>
              <a:rPr lang="en-US" dirty="0" err="1">
                <a:solidFill>
                  <a:srgbClr val="FF0000"/>
                </a:solidFill>
              </a:rPr>
              <a:t>VanillaJS</a:t>
            </a:r>
            <a:r>
              <a:rPr lang="en-US" dirty="0"/>
              <a:t> is a name to refer to using </a:t>
            </a:r>
            <a:r>
              <a:rPr lang="en-US" dirty="0">
                <a:solidFill>
                  <a:srgbClr val="FF0000"/>
                </a:solidFill>
              </a:rPr>
              <a:t>plain JavaScript without any additional libraries </a:t>
            </a:r>
            <a:r>
              <a:rPr lang="en-US" dirty="0"/>
              <a:t>like </a:t>
            </a:r>
            <a:r>
              <a:rPr lang="en-US" dirty="0" err="1"/>
              <a:t>jQuery</a:t>
            </a:r>
            <a:r>
              <a:rPr lang="en-US" dirty="0"/>
              <a:t> back in the days. 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5787" y="4357989"/>
            <a:ext cx="8101584" cy="1947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7204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BASIC BUILDING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010" y="2063279"/>
            <a:ext cx="7729728" cy="310198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VARIABLE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DATA TYPES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STATEMENTS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FUNCTIONS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F62365-767F-4834-855C-6B68E744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1484"/>
            <a:ext cx="7729728" cy="50108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59F415-C6F1-22AD-62D7-DDD94802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126671"/>
            <a:ext cx="7729728" cy="5636268"/>
          </a:xfrm>
        </p:spPr>
        <p:txBody>
          <a:bodyPr>
            <a:normAutofit lnSpcReduction="10000"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LiberationSerif-Bold"/>
              </a:rPr>
              <a:t>Variables are identifiers used to store the data and </a:t>
            </a:r>
            <a:r>
              <a:rPr lang="en-US" sz="1600" b="1" dirty="0" smtClean="0">
                <a:solidFill>
                  <a:schemeClr val="tx1"/>
                </a:solidFill>
                <a:latin typeface="LiberationSerif-Bold"/>
              </a:rPr>
              <a:t>information</a:t>
            </a:r>
          </a:p>
          <a:p>
            <a:r>
              <a:rPr lang="en-US" sz="1600" b="1" dirty="0">
                <a:solidFill>
                  <a:schemeClr val="tx1"/>
                </a:solidFill>
                <a:latin typeface="LiberationSerif-Bold"/>
              </a:rPr>
              <a:t>Variables can be defined using the below </a:t>
            </a:r>
            <a:r>
              <a:rPr lang="en-US" sz="1600" b="1" dirty="0" smtClean="0">
                <a:solidFill>
                  <a:schemeClr val="tx1"/>
                </a:solidFill>
                <a:latin typeface="LiberationSerif-Bold"/>
              </a:rPr>
              <a:t>keywords:</a:t>
            </a:r>
          </a:p>
          <a:p>
            <a:r>
              <a:rPr lang="en-US" sz="1600" b="1" dirty="0">
                <a:solidFill>
                  <a:srgbClr val="FF0000"/>
                </a:solidFill>
                <a:latin typeface="LiberationSerif-Bold"/>
              </a:rPr>
              <a:t>l</a:t>
            </a:r>
            <a:r>
              <a:rPr lang="en-US" sz="1600" b="1" i="0" u="none" strike="noStrike" baseline="0" dirty="0" smtClean="0">
                <a:solidFill>
                  <a:srgbClr val="FF0000"/>
                </a:solidFill>
                <a:latin typeface="LiberationSerif-Bold"/>
              </a:rPr>
              <a:t>et</a:t>
            </a:r>
          </a:p>
          <a:p>
            <a:r>
              <a:rPr lang="en-US" sz="1600" b="1" dirty="0" err="1" smtClean="0">
                <a:solidFill>
                  <a:srgbClr val="FF0000"/>
                </a:solidFill>
                <a:latin typeface="LiberationSerif-Bold"/>
              </a:rPr>
              <a:t>Const</a:t>
            </a:r>
            <a:endParaRPr lang="en-US" sz="1600" b="1" dirty="0" smtClean="0">
              <a:solidFill>
                <a:srgbClr val="FF0000"/>
              </a:solidFill>
              <a:latin typeface="LiberationSerif-Bold"/>
            </a:endParaRPr>
          </a:p>
          <a:p>
            <a:r>
              <a:rPr lang="en-US" sz="1600" b="1" dirty="0" err="1" smtClean="0">
                <a:solidFill>
                  <a:srgbClr val="FF0000"/>
                </a:solidFill>
                <a:latin typeface="LiberationSerif-Bold"/>
              </a:rPr>
              <a:t>Var</a:t>
            </a:r>
            <a:endParaRPr lang="en-US" sz="1600" b="1" dirty="0" smtClean="0">
              <a:solidFill>
                <a:srgbClr val="FF0000"/>
              </a:solidFill>
              <a:latin typeface="LiberationSerif-Bold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LiberationSerif-Bold"/>
              </a:rPr>
              <a:t>let: </a:t>
            </a:r>
            <a:r>
              <a:rPr lang="en-US" sz="1600" dirty="0">
                <a:solidFill>
                  <a:schemeClr val="tx1"/>
                </a:solidFill>
                <a:latin typeface="LiberationSerif-Bold"/>
              </a:rPr>
              <a:t>This is the recommended way of defining variables that remain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LiberationSerif-Bold"/>
              </a:rPr>
              <a:t>valid in the block in which it is defined, and its value can be changed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LiberationSerif-Bold"/>
              </a:rPr>
              <a:t>and reassigned</a:t>
            </a:r>
            <a:r>
              <a:rPr lang="en-US" sz="1600" dirty="0">
                <a:solidFill>
                  <a:srgbClr val="FF0000"/>
                </a:solidFill>
                <a:latin typeface="LiberationSerif-Bold"/>
              </a:rPr>
              <a:t>. </a:t>
            </a:r>
            <a:endParaRPr lang="en-US" sz="1600" dirty="0" smtClean="0">
              <a:solidFill>
                <a:srgbClr val="FF0000"/>
              </a:solidFill>
              <a:latin typeface="LiberationSerif-Bold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  <a:latin typeface="LiberationSerif-Bold"/>
              </a:rPr>
              <a:t>let </a:t>
            </a:r>
            <a:r>
              <a:rPr lang="en-US" sz="1600" dirty="0">
                <a:solidFill>
                  <a:srgbClr val="FF0000"/>
                </a:solidFill>
                <a:latin typeface="LiberationSerif-Bold"/>
              </a:rPr>
              <a:t>name;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LiberationSerif-Bold"/>
              </a:rPr>
              <a:t>let age;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LiberationSerif-Bold"/>
              </a:rPr>
              <a:t>let num1,num2,num3</a:t>
            </a:r>
            <a:r>
              <a:rPr lang="en-US" sz="1600" dirty="0" smtClean="0">
                <a:solidFill>
                  <a:srgbClr val="FF0000"/>
                </a:solidFill>
                <a:latin typeface="LiberationSerif-Bold"/>
              </a:rPr>
              <a:t>;</a:t>
            </a:r>
            <a:endParaRPr lang="en-US" sz="1600" b="1" dirty="0" smtClean="0">
              <a:solidFill>
                <a:srgbClr val="FF0000"/>
              </a:solidFill>
              <a:latin typeface="LiberationSerif-Bold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LiberationSerif-Bold"/>
              </a:rPr>
              <a:t>const</a:t>
            </a:r>
            <a:r>
              <a:rPr lang="en-US" sz="1600" b="1" dirty="0">
                <a:solidFill>
                  <a:srgbClr val="FF0000"/>
                </a:solidFill>
                <a:latin typeface="LiberationSerif-Bold"/>
              </a:rPr>
              <a:t>: </a:t>
            </a:r>
            <a:r>
              <a:rPr lang="en-US" sz="1600" dirty="0">
                <a:solidFill>
                  <a:schemeClr val="tx1"/>
                </a:solidFill>
                <a:latin typeface="LiberationSerif-Bold"/>
              </a:rPr>
              <a:t>This is used whenever the containing value is constant and will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LiberationSerif-Bold"/>
              </a:rPr>
              <a:t>not undergo change. This is also </a:t>
            </a:r>
            <a:r>
              <a:rPr lang="en-US" sz="1600" dirty="0">
                <a:solidFill>
                  <a:srgbClr val="FF0000"/>
                </a:solidFill>
                <a:latin typeface="LiberationSerif-Bold"/>
              </a:rPr>
              <a:t>block </a:t>
            </a:r>
            <a:r>
              <a:rPr lang="en-US" sz="1600" dirty="0" smtClean="0">
                <a:solidFill>
                  <a:srgbClr val="FF0000"/>
                </a:solidFill>
                <a:latin typeface="LiberationSerif-Bold"/>
              </a:rPr>
              <a:t>scoped</a:t>
            </a:r>
            <a:r>
              <a:rPr lang="en-US" sz="1600" dirty="0" smtClean="0">
                <a:solidFill>
                  <a:schemeClr val="tx1"/>
                </a:solidFill>
                <a:latin typeface="LiberationSerif-Bold"/>
              </a:rPr>
              <a:t>. </a:t>
            </a:r>
            <a:r>
              <a:rPr lang="en-US" sz="1600" dirty="0" err="1" smtClean="0">
                <a:solidFill>
                  <a:schemeClr val="tx1"/>
                </a:solidFill>
                <a:latin typeface="LiberationSerif-Bold"/>
              </a:rPr>
              <a:t>const</a:t>
            </a:r>
            <a:r>
              <a:rPr lang="en-US" sz="1600" dirty="0" smtClean="0">
                <a:solidFill>
                  <a:schemeClr val="tx1"/>
                </a:solidFill>
                <a:latin typeface="LiberationSerif-Bold"/>
              </a:rPr>
              <a:t> pi=3.14;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LiberationSerif-Bold"/>
              </a:rPr>
              <a:t>var</a:t>
            </a:r>
            <a:r>
              <a:rPr lang="en-US" sz="1600" b="1" dirty="0">
                <a:solidFill>
                  <a:srgbClr val="FF0000"/>
                </a:solidFill>
                <a:latin typeface="LiberationSerif-Bold"/>
              </a:rPr>
              <a:t>:</a:t>
            </a:r>
            <a:r>
              <a:rPr lang="en-US" sz="1600" dirty="0">
                <a:solidFill>
                  <a:schemeClr val="tx1"/>
                </a:solidFill>
                <a:latin typeface="LiberationSerif-Bold"/>
              </a:rPr>
              <a:t> This is the traditional way of defining variables in JS, which is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LiberationSerif-Bold"/>
              </a:rPr>
              <a:t>not block scoped but function scoped.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LiberationSerif-Bold"/>
              </a:rPr>
              <a:t>var</a:t>
            </a:r>
            <a:r>
              <a:rPr lang="en-US" sz="1600" dirty="0">
                <a:solidFill>
                  <a:schemeClr val="tx1"/>
                </a:solidFill>
                <a:latin typeface="LiberationSerif-Bold"/>
              </a:rPr>
              <a:t> dummy;</a:t>
            </a:r>
            <a:endParaRPr lang="en-US" sz="1600" dirty="0" smtClean="0">
              <a:solidFill>
                <a:schemeClr val="tx1"/>
              </a:solidFill>
              <a:latin typeface="LiberationSerif-Bold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FF0000"/>
              </a:solidFill>
              <a:latin typeface="LiberationSerif-Bold"/>
            </a:endParaRPr>
          </a:p>
          <a:p>
            <a:endParaRPr lang="en-US" sz="1600" b="1" i="0" u="none" strike="noStrike" baseline="0" dirty="0" smtClean="0">
              <a:solidFill>
                <a:srgbClr val="FF0000"/>
              </a:solidFill>
              <a:latin typeface="LiberationSerif-Bold"/>
            </a:endParaRPr>
          </a:p>
          <a:p>
            <a:pPr marL="0" indent="0">
              <a:buNone/>
            </a:pPr>
            <a:endParaRPr lang="en-US" sz="1800" b="1" i="0" u="none" strike="noStrike" baseline="0" dirty="0" smtClean="0">
              <a:solidFill>
                <a:srgbClr val="FF0000"/>
              </a:solidFill>
              <a:latin typeface="LiberationSerif-Bold"/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85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F62365-767F-4834-855C-6B68E744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21484"/>
            <a:ext cx="7729728" cy="403109"/>
          </a:xfrm>
        </p:spPr>
        <p:txBody>
          <a:bodyPr>
            <a:normAutofit fontScale="90000"/>
          </a:bodyPr>
          <a:lstStyle/>
          <a:p>
            <a:r>
              <a:rPr lang="en-IN" dirty="0"/>
              <a:t>Scopes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59F415-C6F1-22AD-62D7-DDD94802E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881743"/>
            <a:ext cx="7729728" cy="588119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LiberationSerif-Bold"/>
              </a:rPr>
              <a:t>Scope in JavaScript tells us which variables will be accessible at a </a:t>
            </a:r>
            <a:r>
              <a:rPr lang="en-US" b="1" dirty="0" smtClean="0">
                <a:latin typeface="LiberationSerif-Bold"/>
              </a:rPr>
              <a:t>given point</a:t>
            </a:r>
            <a:r>
              <a:rPr lang="en-US" b="1" dirty="0">
                <a:latin typeface="LiberationSerif-Bold"/>
              </a:rPr>
              <a:t>.</a:t>
            </a:r>
          </a:p>
          <a:p>
            <a:r>
              <a:rPr lang="en-US" b="1" dirty="0">
                <a:latin typeface="LiberationSerif-Bold"/>
              </a:rPr>
              <a:t>There are two kinds of scope – </a:t>
            </a:r>
            <a:r>
              <a:rPr lang="en-US" b="1" dirty="0">
                <a:solidFill>
                  <a:srgbClr val="FF0000"/>
                </a:solidFill>
                <a:latin typeface="LiberationSerif-Bold"/>
              </a:rPr>
              <a:t>global scope </a:t>
            </a:r>
            <a:r>
              <a:rPr lang="en-US" b="1" dirty="0">
                <a:latin typeface="LiberationSerif-Bold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LiberationSerif-Bold"/>
              </a:rPr>
              <a:t>local scope</a:t>
            </a:r>
            <a:r>
              <a:rPr lang="en-US" b="1" dirty="0">
                <a:latin typeface="LiberationSerif-Bold"/>
              </a:rPr>
              <a:t>.</a:t>
            </a:r>
            <a:endParaRPr lang="en-US" sz="1800" b="1" i="0" u="none" strike="noStrike" baseline="0" dirty="0" smtClean="0">
              <a:latin typeface="LiberationSerif-Bold"/>
            </a:endParaRPr>
          </a:p>
          <a:p>
            <a:r>
              <a:rPr lang="en-US" b="1" dirty="0">
                <a:solidFill>
                  <a:srgbClr val="FF0000"/>
                </a:solidFill>
                <a:latin typeface="LiberationSerif-Bold"/>
              </a:rPr>
              <a:t>Global </a:t>
            </a:r>
            <a:r>
              <a:rPr lang="en-US" b="1" dirty="0" smtClean="0">
                <a:solidFill>
                  <a:srgbClr val="FF0000"/>
                </a:solidFill>
                <a:latin typeface="LiberationSerif-Bold"/>
              </a:rPr>
              <a:t>scope</a:t>
            </a:r>
          </a:p>
          <a:p>
            <a:r>
              <a:rPr lang="en-US" b="1" dirty="0">
                <a:latin typeface="LiberationSerif-Bold"/>
              </a:rPr>
              <a:t>Any variable which is declared outside any function is accessible </a:t>
            </a:r>
            <a:r>
              <a:rPr lang="en-US" b="1" dirty="0" smtClean="0">
                <a:latin typeface="LiberationSerif-Bold"/>
              </a:rPr>
              <a:t>anywhere in </a:t>
            </a:r>
            <a:r>
              <a:rPr lang="en-US" b="1" dirty="0">
                <a:latin typeface="LiberationSerif-Bold"/>
              </a:rPr>
              <a:t>the code, even in the functions and is in the global scope.</a:t>
            </a:r>
            <a:endParaRPr lang="en-US" b="1" dirty="0">
              <a:solidFill>
                <a:srgbClr val="FF0000"/>
              </a:solidFill>
              <a:latin typeface="LiberationSerif-Bold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LiberationSerif-Bold"/>
              </a:rPr>
              <a:t>const</a:t>
            </a:r>
            <a:r>
              <a:rPr lang="en-US" b="1" dirty="0">
                <a:solidFill>
                  <a:srgbClr val="FF0000"/>
                </a:solidFill>
                <a:latin typeface="LiberationSerif-Bold"/>
              </a:rPr>
              <a:t> global = 'Hi! I am Global</a:t>
            </a:r>
            <a:r>
              <a:rPr lang="en-US" b="1" dirty="0" smtClean="0">
                <a:solidFill>
                  <a:srgbClr val="FF0000"/>
                </a:solidFill>
                <a:latin typeface="LiberationSerif-Bold"/>
              </a:rPr>
              <a:t>';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LiberationSerif-Bold"/>
              </a:rPr>
              <a:t>Local </a:t>
            </a:r>
            <a:r>
              <a:rPr lang="en-US" b="1" dirty="0" smtClean="0">
                <a:solidFill>
                  <a:srgbClr val="FF0000"/>
                </a:solidFill>
                <a:latin typeface="LiberationSerif-Bold"/>
              </a:rPr>
              <a:t>scope</a:t>
            </a:r>
          </a:p>
          <a:p>
            <a:r>
              <a:rPr lang="en-US" b="1" dirty="0">
                <a:solidFill>
                  <a:srgbClr val="FF0000"/>
                </a:solidFill>
                <a:latin typeface="LiberationSerif-Bold"/>
              </a:rPr>
              <a:t>Function scope</a:t>
            </a:r>
            <a:r>
              <a:rPr lang="en-US" b="1" dirty="0">
                <a:solidFill>
                  <a:schemeClr val="tx1"/>
                </a:solidFill>
                <a:latin typeface="LiberationSerif-Bold"/>
              </a:rPr>
              <a:t>: When a variable is declared within a function, it </a:t>
            </a:r>
            <a:r>
              <a:rPr lang="en-US" b="1" dirty="0" smtClean="0">
                <a:solidFill>
                  <a:schemeClr val="tx1"/>
                </a:solidFill>
                <a:latin typeface="LiberationSerif-Bold"/>
              </a:rPr>
              <a:t>is accessible </a:t>
            </a:r>
            <a:r>
              <a:rPr lang="en-US" b="1" dirty="0">
                <a:solidFill>
                  <a:schemeClr val="tx1"/>
                </a:solidFill>
                <a:latin typeface="LiberationSerif-Bold"/>
              </a:rPr>
              <a:t>only within the function. You can't access this variable </a:t>
            </a:r>
            <a:r>
              <a:rPr lang="en-US" b="1" dirty="0" smtClean="0">
                <a:solidFill>
                  <a:schemeClr val="tx1"/>
                </a:solidFill>
                <a:latin typeface="LiberationSerif-Bold"/>
              </a:rPr>
              <a:t>once you </a:t>
            </a:r>
            <a:r>
              <a:rPr lang="en-US" b="1" dirty="0">
                <a:solidFill>
                  <a:schemeClr val="tx1"/>
                </a:solidFill>
                <a:latin typeface="LiberationSerif-Bold"/>
              </a:rPr>
              <a:t>are out of the function.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LiberationSerif-Bold"/>
              </a:rPr>
              <a:t>function </a:t>
            </a:r>
            <a:r>
              <a:rPr lang="en-US" b="1" dirty="0" err="1">
                <a:solidFill>
                  <a:srgbClr val="FF0000"/>
                </a:solidFill>
                <a:latin typeface="LiberationSerif-Bold"/>
              </a:rPr>
              <a:t>HelloWorld</a:t>
            </a:r>
            <a:r>
              <a:rPr lang="en-US" b="1" dirty="0">
                <a:solidFill>
                  <a:srgbClr val="FF0000"/>
                </a:solidFill>
                <a:latin typeface="LiberationSerif-Bold"/>
              </a:rPr>
              <a:t> () </a:t>
            </a:r>
            <a:r>
              <a:rPr lang="en-US" dirty="0">
                <a:solidFill>
                  <a:schemeClr val="tx1"/>
                </a:solidFill>
                <a:latin typeface="LiberationSerif-Bold"/>
              </a:rPr>
              <a:t>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LiberationSerif-Bold"/>
              </a:rPr>
              <a:t>const</a:t>
            </a:r>
            <a:r>
              <a:rPr lang="en-US" dirty="0">
                <a:solidFill>
                  <a:schemeClr val="tx1"/>
                </a:solidFill>
                <a:latin typeface="LiberationSerif-Bold"/>
              </a:rPr>
              <a:t> hello = 'Welcome to JS!';//this is function scoped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LiberationSerif-Bold"/>
              </a:rPr>
              <a:t>console.log(hello);}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  <a:latin typeface="LiberationSerif-Bold"/>
              </a:rPr>
              <a:t>HelloWorld</a:t>
            </a:r>
            <a:r>
              <a:rPr lang="en-US" b="1" dirty="0">
                <a:solidFill>
                  <a:srgbClr val="FF0000"/>
                </a:solidFill>
                <a:latin typeface="LiberationSerif-Bold"/>
              </a:rPr>
              <a:t> (); //'Welcome to JS!'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LiberationSerif-Bold"/>
              </a:rPr>
              <a:t>console.log(hello);// This will give error hello is </a:t>
            </a:r>
            <a:r>
              <a:rPr lang="en-US" b="1" dirty="0" smtClean="0">
                <a:solidFill>
                  <a:srgbClr val="FF0000"/>
                </a:solidFill>
                <a:latin typeface="LiberationSerif-Bold"/>
              </a:rPr>
              <a:t>not defined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LiberationSerif-Bold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LiberationSerif-Bold"/>
            </a:endParaRPr>
          </a:p>
        </p:txBody>
      </p:sp>
    </p:spTree>
    <p:extLst>
      <p:ext uri="{BB962C8B-B14F-4D97-AF65-F5344CB8AC3E}">
        <p14:creationId xmlns:p14="http://schemas.microsoft.com/office/powerpoint/2010/main" val="381089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193" y="547986"/>
            <a:ext cx="7984017" cy="58005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Block </a:t>
            </a:r>
            <a:r>
              <a:rPr lang="en-US" b="1" dirty="0">
                <a:solidFill>
                  <a:srgbClr val="FF0000"/>
                </a:solidFill>
              </a:rPr>
              <a:t>scope:</a:t>
            </a:r>
            <a:r>
              <a:rPr lang="en-US" b="1" dirty="0"/>
              <a:t> When a variable is declared using the </a:t>
            </a:r>
            <a:r>
              <a:rPr lang="en-US" b="1" dirty="0" err="1"/>
              <a:t>const</a:t>
            </a:r>
            <a:r>
              <a:rPr lang="en-US" b="1" dirty="0"/>
              <a:t> or </a:t>
            </a:r>
            <a:r>
              <a:rPr lang="en-US" b="1" dirty="0" smtClean="0"/>
              <a:t>let keyword</a:t>
            </a:r>
            <a:r>
              <a:rPr lang="en-US" b="1" dirty="0"/>
              <a:t>, within a block of curly brace ({}), it is accessible only </a:t>
            </a:r>
            <a:r>
              <a:rPr lang="en-US" b="1" dirty="0" smtClean="0"/>
              <a:t>within that </a:t>
            </a:r>
            <a:r>
              <a:rPr lang="en-US" b="1" dirty="0"/>
              <a:t>curly brace.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{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 err="1"/>
              <a:t>const</a:t>
            </a:r>
            <a:r>
              <a:rPr lang="en-US" b="1" dirty="0"/>
              <a:t> hello = 'Welcome to JS!';//this is block scoped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console.log(hello);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}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console.log(hello);// This will give error hello is </a:t>
            </a:r>
            <a:r>
              <a:rPr lang="en-US" b="1" dirty="0" smtClean="0"/>
              <a:t>not defined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75805"/>
            <a:ext cx="7729728" cy="7283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QSN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1777965"/>
            <a:ext cx="7729728" cy="4851435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1" u="none" strike="noStrike" baseline="0" dirty="0" err="1" smtClean="0">
                <a:latin typeface="LiberationSerif-Italic"/>
              </a:rPr>
              <a:t>Var</a:t>
            </a:r>
            <a:r>
              <a:rPr lang="en-US" sz="1800" b="0" i="1" u="none" strike="noStrike" baseline="0" dirty="0" smtClean="0">
                <a:latin typeface="LiberationSerif-Italic"/>
              </a:rPr>
              <a:t> a=28;</a:t>
            </a:r>
          </a:p>
          <a:p>
            <a:pPr marL="0" indent="0" algn="l">
              <a:buNone/>
            </a:pPr>
            <a:r>
              <a:rPr lang="en-US" i="1" dirty="0" err="1" smtClean="0">
                <a:latin typeface="LiberationSerif-Italic"/>
              </a:rPr>
              <a:t>Var</a:t>
            </a:r>
            <a:r>
              <a:rPr lang="en-US" i="1" dirty="0" smtClean="0">
                <a:latin typeface="LiberationSerif-Italic"/>
              </a:rPr>
              <a:t> b=john;         // let</a:t>
            </a:r>
          </a:p>
          <a:p>
            <a:pPr marL="0" indent="0" algn="l">
              <a:buNone/>
            </a:pPr>
            <a:r>
              <a:rPr lang="en-US" i="1" dirty="0" smtClean="0">
                <a:latin typeface="LiberationSerif-Italic"/>
              </a:rPr>
              <a:t>{</a:t>
            </a:r>
          </a:p>
          <a:p>
            <a:pPr marL="0" indent="0" algn="l">
              <a:buNone/>
            </a:pPr>
            <a:r>
              <a:rPr lang="en-US" i="1" dirty="0" err="1" smtClean="0">
                <a:latin typeface="LiberationSerif-Italic"/>
              </a:rPr>
              <a:t>Var</a:t>
            </a:r>
            <a:r>
              <a:rPr lang="en-US" i="1" dirty="0" smtClean="0">
                <a:latin typeface="LiberationSerif-Italic"/>
              </a:rPr>
              <a:t> b =“this”        //let</a:t>
            </a:r>
          </a:p>
          <a:p>
            <a:pPr marL="0" indent="0" algn="l">
              <a:buNone/>
            </a:pPr>
            <a:r>
              <a:rPr lang="en-US" i="1" dirty="0" err="1" smtClean="0">
                <a:latin typeface="LiberationSerif-Italic"/>
              </a:rPr>
              <a:t>c.l</a:t>
            </a:r>
            <a:r>
              <a:rPr lang="en-US" i="1" dirty="0" smtClean="0">
                <a:latin typeface="LiberationSerif-Italic"/>
              </a:rPr>
              <a:t>(b);</a:t>
            </a:r>
          </a:p>
          <a:p>
            <a:pPr marL="0" indent="0" algn="l">
              <a:buNone/>
            </a:pPr>
            <a:r>
              <a:rPr lang="en-US" i="1" dirty="0" smtClean="0">
                <a:latin typeface="LiberationSerif-Italic"/>
              </a:rPr>
              <a:t>}</a:t>
            </a:r>
          </a:p>
          <a:p>
            <a:pPr marL="0" indent="0" algn="l">
              <a:buNone/>
            </a:pPr>
            <a:r>
              <a:rPr lang="en-US" i="1" dirty="0" err="1" smtClean="0">
                <a:latin typeface="LiberationSerif-Italic"/>
              </a:rPr>
              <a:t>c.l</a:t>
            </a:r>
            <a:r>
              <a:rPr lang="en-US" i="1" dirty="0" smtClean="0">
                <a:latin typeface="LiberationSerif-Italic"/>
              </a:rPr>
              <a:t>(b)</a:t>
            </a:r>
          </a:p>
          <a:p>
            <a:pPr marL="0" indent="0" algn="l">
              <a:buNone/>
            </a:pPr>
            <a:r>
              <a:rPr lang="en-US" dirty="0" smtClean="0"/>
              <a:t>//output</a:t>
            </a:r>
          </a:p>
          <a:p>
            <a:pPr marL="0" indent="0" algn="l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977</TotalTime>
  <Words>705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Gill Sans MT</vt:lpstr>
      <vt:lpstr>LiberationSerif</vt:lpstr>
      <vt:lpstr>LiberationSerif-Bold</vt:lpstr>
      <vt:lpstr>LiberationSerif-Italic</vt:lpstr>
      <vt:lpstr>Parcel</vt:lpstr>
      <vt:lpstr>Web technology workshop 2 Day 9</vt:lpstr>
      <vt:lpstr>JAVASCRIPT</vt:lpstr>
      <vt:lpstr>JAVASCRIPT IS SCRIPTING LANGUAGE</vt:lpstr>
      <vt:lpstr> JavaScript Versions </vt:lpstr>
      <vt:lpstr>BASIC BUILDING BLOCK</vt:lpstr>
      <vt:lpstr>VARIABLE</vt:lpstr>
      <vt:lpstr>Scopes</vt:lpstr>
      <vt:lpstr>PowerPoint Presentation</vt:lpstr>
      <vt:lpstr>QSN </vt:lpstr>
      <vt:lpstr>DATA TYPES</vt:lpstr>
      <vt:lpstr>QSN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technology workshop Day 2</dc:title>
  <dc:creator>GUEST1</dc:creator>
  <cp:lastModifiedBy>iter</cp:lastModifiedBy>
  <cp:revision>50</cp:revision>
  <dcterms:created xsi:type="dcterms:W3CDTF">2023-09-11T05:00:23Z</dcterms:created>
  <dcterms:modified xsi:type="dcterms:W3CDTF">2024-02-21T04:21:34Z</dcterms:modified>
</cp:coreProperties>
</file>