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2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1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c96978b3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dc96978b3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117" name="Google Shape;117;gdc96978b3c_2_0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/>
        </p:nvSpPr>
        <p:spPr>
          <a:xfrm>
            <a:off x="4953000" y="763587"/>
            <a:ext cx="4038600" cy="228599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"/>
              <a:buFont typeface="Calibri"/>
              <a:buNone/>
            </a:pPr>
            <a:r>
              <a:rPr lang="en-US" sz="1200" b="1" i="0" u="none" strike="noStrike" cap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U.S. General Services Administration</a:t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12600" y="1082500"/>
            <a:ext cx="9191700" cy="2549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-13050" y="3632025"/>
            <a:ext cx="9191700" cy="468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4583" y="96293"/>
            <a:ext cx="883200" cy="8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title"/>
          </p:nvPr>
        </p:nvSpPr>
        <p:spPr>
          <a:xfrm>
            <a:off x="1792288" y="50292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1792288" y="1142999"/>
            <a:ext cx="54864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>
            <a:off x="1792288" y="5638800"/>
            <a:ext cx="54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1"/>
          <p:cNvSpPr txBox="1"/>
          <p:nvPr/>
        </p:nvSpPr>
        <p:spPr>
          <a:xfrm>
            <a:off x="457200" y="274637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/>
          </a:p>
        </p:txBody>
      </p:sp>
      <p:sp>
        <p:nvSpPr>
          <p:cNvPr id="88" name="Google Shape;88;p11"/>
          <p:cNvSpPr txBox="1"/>
          <p:nvPr/>
        </p:nvSpPr>
        <p:spPr>
          <a:xfrm>
            <a:off x="101700" y="6424612"/>
            <a:ext cx="2793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Office of Government-wide Policy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1pPr>
            <a:lvl2pPr marL="914400" lvl="1" indent="-34290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/>
            </a:lvl2pPr>
            <a:lvl3pPr marL="1371600" lvl="2" indent="-3429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3pPr>
            <a:lvl4pPr marL="1828800" lvl="3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/>
            </a:lvl4pPr>
            <a:lvl5pPr marL="2286000" lvl="4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/>
            </a:lvl5pPr>
            <a:lvl6pPr marL="2743200" lvl="5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2"/>
          <p:cNvSpPr txBox="1"/>
          <p:nvPr/>
        </p:nvSpPr>
        <p:spPr>
          <a:xfrm>
            <a:off x="101700" y="6424612"/>
            <a:ext cx="2793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Office of Government-wide Policy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 rot="5400000">
            <a:off x="5166450" y="2605950"/>
            <a:ext cx="49833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1"/>
          </p:nvPr>
        </p:nvSpPr>
        <p:spPr>
          <a:xfrm rot="5400000">
            <a:off x="975450" y="624749"/>
            <a:ext cx="49833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1pPr>
            <a:lvl2pPr marL="914400" lvl="1" indent="-34290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/>
            </a:lvl2pPr>
            <a:lvl3pPr marL="1371600" lvl="2" indent="-3429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3pPr>
            <a:lvl4pPr marL="1828800" lvl="3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/>
            </a:lvl4pPr>
            <a:lvl5pPr marL="2286000" lvl="4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/>
            </a:lvl5pPr>
            <a:lvl6pPr marL="2743200" lvl="5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6pPr>
            <a:lvl7pPr marL="3200400" lvl="6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7pPr>
            <a:lvl8pPr marL="3657600" lvl="7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8pPr>
            <a:lvl9pPr marL="4114800" lvl="8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101700" y="6424612"/>
            <a:ext cx="2793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Office of Government-wide Policy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101700" y="6424612"/>
            <a:ext cx="2793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Office of Government-wide Policy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993228" y="0"/>
            <a:ext cx="7693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/>
            </a:lvl1pPr>
            <a:lvl2pPr marL="914400" lvl="1" indent="-34290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rgbClr val="3F3F3F"/>
                </a:solidFill>
              </a:defRPr>
            </a:lvl2pPr>
            <a:lvl3pPr marL="1371600" lvl="2" indent="-3429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/>
          <p:nvPr/>
        </p:nvSpPr>
        <p:spPr>
          <a:xfrm>
            <a:off x="101700" y="6424612"/>
            <a:ext cx="2793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Office of Government-wide Policy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4"/>
          <p:cNvSpPr txBox="1"/>
          <p:nvPr/>
        </p:nvSpPr>
        <p:spPr>
          <a:xfrm>
            <a:off x="101700" y="6424612"/>
            <a:ext cx="2793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Office of Government-wide Policy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5"/>
          <p:cNvSpPr txBox="1"/>
          <p:nvPr/>
        </p:nvSpPr>
        <p:spPr>
          <a:xfrm>
            <a:off x="101700" y="6424612"/>
            <a:ext cx="2793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Office of Government-wide Policy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6"/>
          <p:cNvSpPr txBox="1"/>
          <p:nvPr/>
        </p:nvSpPr>
        <p:spPr>
          <a:xfrm>
            <a:off x="101700" y="6424612"/>
            <a:ext cx="2793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Office of Government-wide Policy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/>
            </a:lvl1pPr>
            <a:lvl2pPr marR="0" lvl="1" algn="ctr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/>
            </a:lvl2pPr>
            <a:lvl3pPr marR="0" lvl="2" algn="ctr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/>
            </a:lvl3pPr>
            <a:lvl4pPr marR="0" lvl="3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/>
            </a:lvl4pPr>
            <a:lvl5pPr marR="0" lvl="4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/>
            </a:lvl5pPr>
            <a:lvl6pPr marR="0" lvl="5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/>
            </a:lvl6pPr>
            <a:lvl7pPr marR="0" lvl="6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/>
            </a:lvl7pPr>
            <a:lvl8pPr marR="0" lvl="7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/>
            </a:lvl8pPr>
            <a:lvl9pPr marR="0" lvl="8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7"/>
          <p:cNvSpPr txBox="1"/>
          <p:nvPr/>
        </p:nvSpPr>
        <p:spPr>
          <a:xfrm>
            <a:off x="101700" y="6424612"/>
            <a:ext cx="2793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Office of Government-wide Policy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00" cy="639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8"/>
          <p:cNvSpPr txBox="1"/>
          <p:nvPr/>
        </p:nvSpPr>
        <p:spPr>
          <a:xfrm>
            <a:off x="101700" y="6424612"/>
            <a:ext cx="2793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Office of Government-wide Policy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9"/>
          <p:cNvSpPr txBox="1"/>
          <p:nvPr/>
        </p:nvSpPr>
        <p:spPr>
          <a:xfrm>
            <a:off x="101700" y="6424612"/>
            <a:ext cx="2793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Office of Government-wide Policy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3575050" y="1143000"/>
            <a:ext cx="5111700" cy="49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2"/>
          </p:nvPr>
        </p:nvSpPr>
        <p:spPr>
          <a:xfrm>
            <a:off x="457200" y="2286000"/>
            <a:ext cx="30084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10"/>
          <p:cNvSpPr txBox="1"/>
          <p:nvPr/>
        </p:nvSpPr>
        <p:spPr>
          <a:xfrm>
            <a:off x="457200" y="274637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/>
          </a:p>
        </p:txBody>
      </p:sp>
      <p:sp>
        <p:nvSpPr>
          <p:cNvPr id="79" name="Google Shape;79;p10"/>
          <p:cNvSpPr txBox="1"/>
          <p:nvPr/>
        </p:nvSpPr>
        <p:spPr>
          <a:xfrm>
            <a:off x="101700" y="6424612"/>
            <a:ext cx="2793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Office of Government-wide Policy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-8613" y="1041142"/>
            <a:ext cx="9144000" cy="0"/>
          </a:xfrm>
          <a:prstGeom prst="straightConnector1">
            <a:avLst/>
          </a:prstGeom>
          <a:noFill/>
          <a:ln w="12700" cap="flat" cmpd="sng">
            <a:solidFill>
              <a:srgbClr val="36609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" name="Google Shape;16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34583" y="96293"/>
            <a:ext cx="883200" cy="883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 rot="5400000">
            <a:off x="3739011" y="1471454"/>
            <a:ext cx="1646100" cy="9144000"/>
          </a:xfrm>
          <a:prstGeom prst="rect">
            <a:avLst/>
          </a:prstGeom>
          <a:solidFill>
            <a:srgbClr val="D8D8D8">
              <a:alpha val="41960"/>
            </a:srgbClr>
          </a:solidFill>
          <a:ln>
            <a:noFill/>
          </a:ln>
        </p:spPr>
        <p:txBody>
          <a:bodyPr spcFirstLastPara="1" wrap="square" lIns="88900" tIns="88900" rIns="88900" bIns="88900" anchor="ctr" anchorCtr="0">
            <a:noAutofit/>
          </a:bodyPr>
          <a:lstStyle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Federal Identity Governance Structure</a:t>
            </a:r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2537012" y="5564685"/>
            <a:ext cx="3119100" cy="13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7475" marR="0" lvl="0" indent="-117475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lang="en-US" sz="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CIO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Chief Information Officer</a:t>
            </a:r>
            <a:endParaRPr dirty="0"/>
          </a:p>
          <a:p>
            <a:pPr marL="117475" marR="0" lvl="0" indent="-117475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lang="en-US" sz="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CISO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Chief Information Security Officer</a:t>
            </a:r>
            <a:endParaRPr dirty="0"/>
          </a:p>
          <a:p>
            <a:pPr marL="117475" marR="0" lvl="0" indent="-117475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lang="en-US" sz="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CPWG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Certificate Policy Working Group</a:t>
            </a:r>
            <a:endParaRPr dirty="0"/>
          </a:p>
          <a:p>
            <a:pPr marL="117475" marR="0" lvl="0" indent="-117475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lang="en-US" sz="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DPIV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Derived Personal Identity Verification</a:t>
            </a:r>
          </a:p>
          <a:p>
            <a:pPr marL="117475" marR="0" lvl="0" indent="-117475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</a:pPr>
            <a:r>
              <a:rPr lang="en-US" sz="900" b="1" dirty="0"/>
              <a:t>FMG</a:t>
            </a:r>
            <a:r>
              <a:rPr lang="en-US" sz="900" dirty="0"/>
              <a:t>: Federal Mobility Group</a:t>
            </a:r>
          </a:p>
          <a:p>
            <a:pPr marL="117475" indent="-117475">
              <a:lnSpc>
                <a:spcPct val="114000"/>
              </a:lnSpc>
              <a:buSzPts val="900"/>
              <a:buFont typeface="Arial"/>
              <a:buChar char="•"/>
            </a:pPr>
            <a:r>
              <a:rPr lang="en-US" sz="900" b="1" dirty="0"/>
              <a:t>FPKI PA</a:t>
            </a:r>
            <a:r>
              <a:rPr lang="en-US" sz="900" dirty="0"/>
              <a:t>: Federal Public Key Infrastructure Policy Authority</a:t>
            </a:r>
            <a:endParaRPr sz="900" dirty="0"/>
          </a:p>
          <a:p>
            <a:pPr marL="117475" marR="0" lvl="0" indent="-53975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16"/>
          <p:cNvGrpSpPr/>
          <p:nvPr/>
        </p:nvGrpSpPr>
        <p:grpSpPr>
          <a:xfrm>
            <a:off x="249364" y="5635862"/>
            <a:ext cx="2357981" cy="800100"/>
            <a:chOff x="105635" y="1654386"/>
            <a:chExt cx="2357981" cy="800100"/>
          </a:xfrm>
        </p:grpSpPr>
        <p:sp>
          <p:nvSpPr>
            <p:cNvPr id="124" name="Google Shape;124;p16"/>
            <p:cNvSpPr txBox="1"/>
            <p:nvPr/>
          </p:nvSpPr>
          <p:spPr>
            <a:xfrm>
              <a:off x="459616" y="1654386"/>
              <a:ext cx="20040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Executive Council/Council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Committee/Sub-committee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Group/Working Group</a:t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114596" y="1731102"/>
              <a:ext cx="288600" cy="165300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rgbClr val="0F24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105635" y="1971913"/>
              <a:ext cx="288600" cy="165300"/>
            </a:xfrm>
            <a:prstGeom prst="ellipse">
              <a:avLst/>
            </a:prstGeom>
            <a:solidFill>
              <a:schemeClr val="accent3"/>
            </a:solidFill>
            <a:ln w="25400" cap="flat" cmpd="sng">
              <a:solidFill>
                <a:srgbClr val="4F612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175054" y="2212724"/>
              <a:ext cx="170700" cy="1662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16"/>
          <p:cNvSpPr/>
          <p:nvPr/>
        </p:nvSpPr>
        <p:spPr>
          <a:xfrm>
            <a:off x="4582788" y="5247648"/>
            <a:ext cx="2510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Abbreviations/Acronyms</a:t>
            </a: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5613195" y="5570308"/>
            <a:ext cx="3399900" cy="11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7475" marR="0" lvl="0" indent="-117475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lang="en-US" sz="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ICAMSC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Identity, Credentials, and Access Management Sub-committee</a:t>
            </a:r>
            <a:endParaRPr dirty="0"/>
          </a:p>
          <a:p>
            <a:pPr marL="117475" marR="0" lvl="0" indent="-117475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lang="en-US" sz="9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PACSMod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Physical Access Control Systems Modernization</a:t>
            </a:r>
            <a:endParaRPr dirty="0"/>
          </a:p>
          <a:p>
            <a:pPr marL="117475" marR="0" lvl="0" indent="-117475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lang="en-US" sz="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SSI: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Services, Strategy, and Infrastructure </a:t>
            </a:r>
            <a:endParaRPr dirty="0"/>
          </a:p>
          <a:p>
            <a:pPr marL="117475" marR="0" lvl="0" indent="-117475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lang="en-US" sz="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SSP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Shared Service Provider </a:t>
            </a:r>
            <a:endParaRPr dirty="0"/>
          </a:p>
          <a:p>
            <a:pPr marL="117475" marR="0" lvl="0" indent="-117475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lang="en-US" sz="9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TWG: 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Technical Working Group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16"/>
          <p:cNvCxnSpPr/>
          <p:nvPr/>
        </p:nvCxnSpPr>
        <p:spPr>
          <a:xfrm>
            <a:off x="2954748" y="5528180"/>
            <a:ext cx="5486400" cy="21300"/>
          </a:xfrm>
          <a:prstGeom prst="straightConnector1">
            <a:avLst/>
          </a:prstGeom>
          <a:noFill/>
          <a:ln w="9525" cap="flat" cmpd="sng">
            <a:solidFill>
              <a:srgbClr val="53565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" name="Google Shape;131;p16"/>
          <p:cNvSpPr/>
          <p:nvPr/>
        </p:nvSpPr>
        <p:spPr>
          <a:xfrm>
            <a:off x="859145" y="5236997"/>
            <a:ext cx="732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</a:t>
            </a:r>
            <a:endParaRPr/>
          </a:p>
        </p:txBody>
      </p:sp>
      <p:cxnSp>
        <p:nvCxnSpPr>
          <p:cNvPr id="132" name="Google Shape;132;p16"/>
          <p:cNvCxnSpPr/>
          <p:nvPr/>
        </p:nvCxnSpPr>
        <p:spPr>
          <a:xfrm>
            <a:off x="409193" y="5522843"/>
            <a:ext cx="1819800" cy="0"/>
          </a:xfrm>
          <a:prstGeom prst="straightConnector1">
            <a:avLst/>
          </a:prstGeom>
          <a:noFill/>
          <a:ln w="9525" cap="flat" cmpd="sng">
            <a:solidFill>
              <a:srgbClr val="53565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" name="Google Shape;133;p16"/>
          <p:cNvCxnSpPr/>
          <p:nvPr/>
        </p:nvCxnSpPr>
        <p:spPr>
          <a:xfrm rot="10800000" flipH="1">
            <a:off x="-9939" y="5208704"/>
            <a:ext cx="9144000" cy="11700"/>
          </a:xfrm>
          <a:prstGeom prst="straightConnector1">
            <a:avLst/>
          </a:prstGeom>
          <a:noFill/>
          <a:ln w="19050" cap="flat" cmpd="sng">
            <a:solidFill>
              <a:srgbClr val="C8C8C8"/>
            </a:solidFill>
            <a:prstDash val="dot"/>
            <a:round/>
            <a:headEnd type="none" w="sm" len="sm"/>
            <a:tailEnd type="none" w="sm" len="sm"/>
          </a:ln>
        </p:spPr>
      </p:cxnSp>
      <p:grpSp>
        <p:nvGrpSpPr>
          <p:cNvPr id="134" name="Google Shape;134;p16"/>
          <p:cNvGrpSpPr/>
          <p:nvPr/>
        </p:nvGrpSpPr>
        <p:grpSpPr>
          <a:xfrm>
            <a:off x="787494" y="1205814"/>
            <a:ext cx="7041848" cy="3783557"/>
            <a:chOff x="850912" y="2509195"/>
            <a:chExt cx="7041848" cy="3783557"/>
          </a:xfrm>
        </p:grpSpPr>
        <p:sp>
          <p:nvSpPr>
            <p:cNvPr id="135" name="Google Shape;135;p16"/>
            <p:cNvSpPr/>
            <p:nvPr/>
          </p:nvSpPr>
          <p:spPr>
            <a:xfrm>
              <a:off x="4084719" y="2509195"/>
              <a:ext cx="1280100" cy="696300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rgbClr val="0F243E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Federal CIO Council</a:t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850912" y="4252471"/>
              <a:ext cx="1188600" cy="731400"/>
            </a:xfrm>
            <a:prstGeom prst="ellipse">
              <a:avLst/>
            </a:prstGeom>
            <a:solidFill>
              <a:schemeClr val="accent3"/>
            </a:solidFill>
            <a:ln w="25400" cap="flat" cmpd="sng">
              <a:solidFill>
                <a:srgbClr val="4F612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ICAMSC</a:t>
              </a:r>
              <a:endParaRPr/>
            </a:p>
          </p:txBody>
        </p:sp>
        <p:cxnSp>
          <p:nvCxnSpPr>
            <p:cNvPr id="137" name="Google Shape;137;p16"/>
            <p:cNvCxnSpPr>
              <a:stCxn id="136" idx="4"/>
              <a:endCxn id="138" idx="0"/>
            </p:cNvCxnSpPr>
            <p:nvPr/>
          </p:nvCxnSpPr>
          <p:spPr>
            <a:xfrm rot="-5400000" flipH="1">
              <a:off x="1207012" y="5222071"/>
              <a:ext cx="477000" cy="6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39" name="Google Shape;139;p16"/>
            <p:cNvSpPr/>
            <p:nvPr/>
          </p:nvSpPr>
          <p:spPr>
            <a:xfrm>
              <a:off x="2714436" y="3306670"/>
              <a:ext cx="1280100" cy="696300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rgbClr val="0F243E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Federal CISO Council</a:t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1010372" y="5460875"/>
              <a:ext cx="869700" cy="8229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Working Group (as needed)</a:t>
              </a:r>
              <a:endParaRPr dirty="0"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6044518" y="5437847"/>
              <a:ext cx="822900" cy="8229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FMG</a:t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7069860" y="5434415"/>
              <a:ext cx="822900" cy="8229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DPIV Working Group</a:t>
              </a:r>
              <a:endParaRPr/>
            </a:p>
          </p:txBody>
        </p:sp>
        <p:cxnSp>
          <p:nvCxnSpPr>
            <p:cNvPr id="142" name="Google Shape;142;p16"/>
            <p:cNvCxnSpPr>
              <a:stCxn id="140" idx="3"/>
              <a:endCxn id="141" idx="1"/>
            </p:cNvCxnSpPr>
            <p:nvPr/>
          </p:nvCxnSpPr>
          <p:spPr>
            <a:xfrm rot="10800000" flipH="1">
              <a:off x="6867418" y="5845997"/>
              <a:ext cx="202500" cy="33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3" name="Google Shape;143;p16"/>
            <p:cNvSpPr/>
            <p:nvPr/>
          </p:nvSpPr>
          <p:spPr>
            <a:xfrm>
              <a:off x="3558559" y="4267271"/>
              <a:ext cx="1280100" cy="694800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rgbClr val="0F243E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FPKI PA</a:t>
              </a: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4951564" y="5462284"/>
              <a:ext cx="822900" cy="8229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TWG</a:t>
              </a: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2606686" y="5469852"/>
              <a:ext cx="822900" cy="8229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SSP Working Group</a:t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3787178" y="5464397"/>
              <a:ext cx="822900" cy="8229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CPWG</a:t>
              </a:r>
              <a:endParaRPr/>
            </a:p>
          </p:txBody>
        </p:sp>
        <p:cxnSp>
          <p:nvCxnSpPr>
            <p:cNvPr id="147" name="Google Shape;147;p16"/>
            <p:cNvCxnSpPr>
              <a:stCxn id="136" idx="6"/>
            </p:cNvCxnSpPr>
            <p:nvPr/>
          </p:nvCxnSpPr>
          <p:spPr>
            <a:xfrm>
              <a:off x="2039512" y="4618171"/>
              <a:ext cx="1562400" cy="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8" name="Google Shape;148;p16"/>
            <p:cNvCxnSpPr>
              <a:stCxn id="143" idx="2"/>
              <a:endCxn id="145" idx="0"/>
            </p:cNvCxnSpPr>
            <p:nvPr/>
          </p:nvCxnSpPr>
          <p:spPr>
            <a:xfrm rot="5400000">
              <a:off x="3354409" y="4625771"/>
              <a:ext cx="507900" cy="1180500"/>
            </a:xfrm>
            <a:prstGeom prst="bentConnector3">
              <a:avLst>
                <a:gd name="adj1" fmla="val 49988"/>
              </a:avLst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9" name="Google Shape;149;p16"/>
            <p:cNvCxnSpPr>
              <a:stCxn id="139" idx="1"/>
              <a:endCxn id="136" idx="0"/>
            </p:cNvCxnSpPr>
            <p:nvPr/>
          </p:nvCxnSpPr>
          <p:spPr>
            <a:xfrm flipH="1">
              <a:off x="1445136" y="3654820"/>
              <a:ext cx="1269300" cy="597600"/>
            </a:xfrm>
            <a:prstGeom prst="bentConnector2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0" name="Google Shape;150;p16"/>
            <p:cNvCxnSpPr>
              <a:stCxn id="135" idx="2"/>
              <a:endCxn id="151" idx="0"/>
            </p:cNvCxnSpPr>
            <p:nvPr/>
          </p:nvCxnSpPr>
          <p:spPr>
            <a:xfrm rot="-5400000" flipH="1">
              <a:off x="5070369" y="2859895"/>
              <a:ext cx="1043400" cy="1734600"/>
            </a:xfrm>
            <a:prstGeom prst="bentConnector3">
              <a:avLst>
                <a:gd name="adj1" fmla="val 42324"/>
              </a:avLst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51" name="Google Shape;151;p16"/>
            <p:cNvSpPr/>
            <p:nvPr/>
          </p:nvSpPr>
          <p:spPr>
            <a:xfrm>
              <a:off x="5865039" y="4248975"/>
              <a:ext cx="1188600" cy="731400"/>
            </a:xfrm>
            <a:prstGeom prst="ellipse">
              <a:avLst/>
            </a:prstGeom>
            <a:solidFill>
              <a:schemeClr val="accent3"/>
            </a:solidFill>
            <a:ln w="25400" cap="flat" cmpd="sng">
              <a:solidFill>
                <a:srgbClr val="4F612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SSI Committee</a:t>
              </a:r>
              <a:endParaRPr/>
            </a:p>
          </p:txBody>
        </p:sp>
        <p:cxnSp>
          <p:nvCxnSpPr>
            <p:cNvPr id="152" name="Google Shape;152;p16"/>
            <p:cNvCxnSpPr>
              <a:stCxn id="143" idx="2"/>
              <a:endCxn id="146" idx="0"/>
            </p:cNvCxnSpPr>
            <p:nvPr/>
          </p:nvCxnSpPr>
          <p:spPr>
            <a:xfrm rot="-5400000" flipH="1">
              <a:off x="3947809" y="5212871"/>
              <a:ext cx="502200" cy="600"/>
            </a:xfrm>
            <a:prstGeom prst="bentConnector3">
              <a:avLst>
                <a:gd name="adj1" fmla="val 50013"/>
              </a:avLst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3" name="Google Shape;153;p16"/>
            <p:cNvCxnSpPr>
              <a:stCxn id="143" idx="2"/>
              <a:endCxn id="144" idx="0"/>
            </p:cNvCxnSpPr>
            <p:nvPr/>
          </p:nvCxnSpPr>
          <p:spPr>
            <a:xfrm rot="-5400000" flipH="1">
              <a:off x="4530709" y="4629971"/>
              <a:ext cx="500100" cy="1164300"/>
            </a:xfrm>
            <a:prstGeom prst="bentConnector3">
              <a:avLst>
                <a:gd name="adj1" fmla="val 50011"/>
              </a:avLst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4" name="Google Shape;154;p16"/>
            <p:cNvCxnSpPr>
              <a:stCxn id="151" idx="4"/>
              <a:endCxn id="140" idx="0"/>
            </p:cNvCxnSpPr>
            <p:nvPr/>
          </p:nvCxnSpPr>
          <p:spPr>
            <a:xfrm flipH="1">
              <a:off x="6456039" y="4980375"/>
              <a:ext cx="3300" cy="457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5" name="Google Shape;155;p16"/>
            <p:cNvCxnSpPr>
              <a:stCxn id="135" idx="1"/>
              <a:endCxn id="139" idx="0"/>
            </p:cNvCxnSpPr>
            <p:nvPr/>
          </p:nvCxnSpPr>
          <p:spPr>
            <a:xfrm flipH="1">
              <a:off x="3354519" y="2857345"/>
              <a:ext cx="730200" cy="449400"/>
            </a:xfrm>
            <a:prstGeom prst="bentConnector2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Macintosh PowerPoint</Application>
  <PresentationFormat>On-screen Show (4:3)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1_Office Theme</vt:lpstr>
      <vt:lpstr>Federal Identity Governance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Federal Identity Governance Structure</dc:title>
  <cp:lastModifiedBy>Kenneth Myers</cp:lastModifiedBy>
  <cp:revision>1</cp:revision>
  <dcterms:modified xsi:type="dcterms:W3CDTF">2021-09-09T13:16:49Z</dcterms:modified>
</cp:coreProperties>
</file>