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71" r:id="rId6"/>
    <p:sldId id="264" r:id="rId7"/>
    <p:sldId id="263" r:id="rId8"/>
    <p:sldId id="278" r:id="rId9"/>
    <p:sldId id="279" r:id="rId10"/>
    <p:sldId id="274" r:id="rId11"/>
    <p:sldId id="275" r:id="rId12"/>
    <p:sldId id="273" r:id="rId13"/>
    <p:sldId id="277" r:id="rId14"/>
    <p:sldId id="280" r:id="rId15"/>
    <p:sldId id="281" r:id="rId16"/>
    <p:sldId id="282" r:id="rId17"/>
    <p:sldId id="261" r:id="rId18"/>
    <p:sldId id="285" r:id="rId19"/>
    <p:sldId id="284" r:id="rId20"/>
    <p:sldId id="269" r:id="rId21"/>
    <p:sldId id="258" r:id="rId22"/>
    <p:sldId id="270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Wi-Fi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4968"/>
              </p:ext>
            </p:extLst>
          </p:nvPr>
        </p:nvGraphicFramePr>
        <p:xfrm>
          <a:off x="1475656" y="45091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Mao-Chun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2018.09.25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15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Connection Step 1: Scan</a:t>
            </a:r>
            <a:br>
              <a:rPr lang="en-US" altLang="zh-TW" dirty="0"/>
            </a:br>
            <a:r>
              <a:rPr lang="en-US" altLang="zh-TW" dirty="0" smtClean="0"/>
              <a:t>(Find AP)</a:t>
            </a:r>
            <a:endParaRPr lang="zh-TW" altLang="en-US" dirty="0"/>
          </a:p>
        </p:txBody>
      </p:sp>
      <p:pic>
        <p:nvPicPr>
          <p:cNvPr id="4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90734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0" y="226197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50568" y="1779585"/>
            <a:ext cx="26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Active Scan</a:t>
            </a:r>
            <a:endParaRPr lang="en-US" altLang="zh-TW" dirty="0"/>
          </a:p>
        </p:txBody>
      </p:sp>
      <p:sp>
        <p:nvSpPr>
          <p:cNvPr id="7" name="向右箭號 6"/>
          <p:cNvSpPr/>
          <p:nvPr/>
        </p:nvSpPr>
        <p:spPr>
          <a:xfrm>
            <a:off x="1870650" y="2276872"/>
            <a:ext cx="5274257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Probe Request (SSID = NULL)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1870650" y="2990146"/>
            <a:ext cx="5195026" cy="57606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Probe Response (SSID = XXX)</a:t>
            </a:r>
            <a:endParaRPr lang="zh-TW" altLang="en-US" dirty="0"/>
          </a:p>
        </p:txBody>
      </p:sp>
      <p:pic>
        <p:nvPicPr>
          <p:cNvPr id="10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25" y="4656167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7" y="452740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579405" y="4045018"/>
            <a:ext cx="26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Passive Scan</a:t>
            </a:r>
            <a:endParaRPr lang="en-US" altLang="zh-TW" dirty="0"/>
          </a:p>
        </p:txBody>
      </p:sp>
      <p:sp>
        <p:nvSpPr>
          <p:cNvPr id="14" name="向左箭號 13"/>
          <p:cNvSpPr/>
          <p:nvPr/>
        </p:nvSpPr>
        <p:spPr>
          <a:xfrm>
            <a:off x="1870650" y="4725144"/>
            <a:ext cx="5195026" cy="10984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Beacon (SSID = XXX)</a:t>
            </a:r>
          </a:p>
          <a:p>
            <a:pPr algn="ctr"/>
            <a:r>
              <a:rPr lang="en-US" altLang="zh-TW" dirty="0" smtClean="0"/>
              <a:t>(Periodically Send by AP)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58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Connection Step 2: </a:t>
            </a:r>
            <a:r>
              <a:rPr lang="en-US" altLang="zh-TW" dirty="0" smtClean="0"/>
              <a:t>AUTH/ASSOC</a:t>
            </a:r>
            <a:br>
              <a:rPr lang="en-US" altLang="zh-TW" dirty="0" smtClean="0"/>
            </a:br>
            <a:r>
              <a:rPr lang="en-US" altLang="zh-TW" dirty="0" smtClean="0"/>
              <a:t>(Connect to AP)</a:t>
            </a:r>
            <a:endParaRPr lang="zh-TW" altLang="en-US" dirty="0"/>
          </a:p>
        </p:txBody>
      </p:sp>
      <p:pic>
        <p:nvPicPr>
          <p:cNvPr id="4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90734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0" y="226197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1870650" y="2276872"/>
            <a:ext cx="5274257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Authentication 1 (AUTH Request)</a:t>
            </a:r>
            <a:endParaRPr lang="zh-TW" altLang="en-US" dirty="0"/>
          </a:p>
        </p:txBody>
      </p:sp>
      <p:sp>
        <p:nvSpPr>
          <p:cNvPr id="7" name="向左箭號 6"/>
          <p:cNvSpPr/>
          <p:nvPr/>
        </p:nvSpPr>
        <p:spPr>
          <a:xfrm>
            <a:off x="1870650" y="2990146"/>
            <a:ext cx="5195026" cy="57606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Authentication </a:t>
            </a:r>
            <a:r>
              <a:rPr lang="en-US" altLang="zh-TW" dirty="0" smtClean="0"/>
              <a:t>2 (AUTH Response)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1943819" y="3718610"/>
            <a:ext cx="5274257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Association 1 (ASSOC Request)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1943819" y="4431884"/>
            <a:ext cx="5195026" cy="57606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Association 2 (ASSOC Response)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37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Connection Step 3 </a:t>
            </a:r>
            <a:r>
              <a:rPr lang="en-US" altLang="zh-TW" dirty="0" smtClean="0"/>
              <a:t>: 4-way Hand-Shake</a:t>
            </a:r>
            <a:br>
              <a:rPr lang="en-US" altLang="zh-TW" dirty="0" smtClean="0"/>
            </a:br>
            <a:r>
              <a:rPr lang="en-US" altLang="zh-TW" dirty="0" smtClean="0"/>
              <a:t>(Get Decryption Key)</a:t>
            </a:r>
            <a:endParaRPr lang="zh-TW" altLang="en-US" dirty="0"/>
          </a:p>
        </p:txBody>
      </p:sp>
      <p:pic>
        <p:nvPicPr>
          <p:cNvPr id="6" name="Picture 4" descr="https://i2.wp.com/www.purewifi.tw/wp-content/uploads/2017/10/15-1.jpg?resize=660%2C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3" y="1556792"/>
            <a:ext cx="903372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爆炸 1 3"/>
          <p:cNvSpPr/>
          <p:nvPr/>
        </p:nvSpPr>
        <p:spPr>
          <a:xfrm>
            <a:off x="179512" y="1412776"/>
            <a:ext cx="2880320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Ins="90000" rtlCol="0" anchor="ctr"/>
          <a:lstStyle/>
          <a:p>
            <a:pPr algn="ctr"/>
            <a:r>
              <a:rPr lang="en-US" altLang="zh-TW" dirty="0" smtClean="0"/>
              <a:t>Note!!</a:t>
            </a:r>
          </a:p>
          <a:p>
            <a:pPr algn="ctr"/>
            <a:r>
              <a:rPr lang="en-US" altLang="zh-TW" dirty="0" smtClean="0"/>
              <a:t>These are data packets,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en-US" altLang="zh-TW" dirty="0" smtClean="0"/>
              <a:t> control packets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27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ROAMING</a:t>
            </a:r>
            <a:endParaRPr lang="zh-TW" altLang="en-US" dirty="0"/>
          </a:p>
        </p:txBody>
      </p:sp>
      <p:pic>
        <p:nvPicPr>
          <p:cNvPr id="4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59878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" y="1900195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959878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C:\Users\mao-chun.PBT\AppData\Local\Microsoft\Windows\INetCache\IE\P3NHENTU\it-router-schema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671512"/>
            <a:ext cx="1944216" cy="66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接點 48"/>
          <p:cNvCxnSpPr>
            <a:stCxn id="4" idx="2"/>
            <a:endCxn id="7" idx="1"/>
          </p:cNvCxnSpPr>
          <p:nvPr/>
        </p:nvCxnSpPr>
        <p:spPr>
          <a:xfrm rot="16200000" flipH="1">
            <a:off x="2125215" y="4279373"/>
            <a:ext cx="1007579" cy="244583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48"/>
          <p:cNvCxnSpPr>
            <a:stCxn id="7" idx="3"/>
            <a:endCxn id="6" idx="2"/>
          </p:cNvCxnSpPr>
          <p:nvPr/>
        </p:nvCxnSpPr>
        <p:spPr>
          <a:xfrm flipV="1">
            <a:off x="5796136" y="4998500"/>
            <a:ext cx="2450712" cy="10075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5" idx="2"/>
            <a:endCxn id="4" idx="0"/>
          </p:cNvCxnSpPr>
          <p:nvPr/>
        </p:nvCxnSpPr>
        <p:spPr>
          <a:xfrm>
            <a:off x="1406087" y="3196339"/>
            <a:ext cx="1" cy="76353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00195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接點 22"/>
          <p:cNvCxnSpPr>
            <a:stCxn id="19" idx="2"/>
            <a:endCxn id="6" idx="0"/>
          </p:cNvCxnSpPr>
          <p:nvPr/>
        </p:nvCxnSpPr>
        <p:spPr>
          <a:xfrm>
            <a:off x="6444208" y="3196339"/>
            <a:ext cx="1802640" cy="76353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爆炸 1 25"/>
          <p:cNvSpPr/>
          <p:nvPr/>
        </p:nvSpPr>
        <p:spPr>
          <a:xfrm>
            <a:off x="2054159" y="2636912"/>
            <a:ext cx="4390049" cy="244827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When User move from AP1 to AP2 &amp; signal of AP1 is too weak, roaming to AP2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19" idx="2"/>
            <a:endCxn id="4" idx="0"/>
          </p:cNvCxnSpPr>
          <p:nvPr/>
        </p:nvCxnSpPr>
        <p:spPr>
          <a:xfrm flipH="1">
            <a:off x="1406088" y="3196339"/>
            <a:ext cx="5038120" cy="76353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endCxn id="19" idx="1"/>
          </p:cNvCxnSpPr>
          <p:nvPr/>
        </p:nvCxnSpPr>
        <p:spPr>
          <a:xfrm>
            <a:off x="2128607" y="2548267"/>
            <a:ext cx="366752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2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Data Path Functionalities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RTS </a:t>
            </a:r>
            <a:r>
              <a:rPr lang="en-US" altLang="zh-TW" dirty="0" smtClean="0"/>
              <a:t>Threshold</a:t>
            </a:r>
          </a:p>
          <a:p>
            <a:pPr lvl="1"/>
            <a:r>
              <a:rPr lang="en-US" altLang="zh-TW" dirty="0" smtClean="0"/>
              <a:t>The data length threshold to use RTS/CTS mechanism</a:t>
            </a:r>
          </a:p>
          <a:p>
            <a:r>
              <a:rPr lang="en-US" altLang="zh-TW" dirty="0"/>
              <a:t>Fragmentation </a:t>
            </a:r>
            <a:r>
              <a:rPr lang="en-US" altLang="zh-TW" dirty="0" smtClean="0"/>
              <a:t>Threshold</a:t>
            </a:r>
          </a:p>
          <a:p>
            <a:pPr lvl="1"/>
            <a:r>
              <a:rPr lang="en-US" altLang="zh-TW" dirty="0" smtClean="0"/>
              <a:t>The data length threshold to do fragmentation.</a:t>
            </a:r>
          </a:p>
          <a:p>
            <a:r>
              <a:rPr lang="en-US" altLang="zh-TW" dirty="0" smtClean="0"/>
              <a:t>Channel</a:t>
            </a:r>
          </a:p>
          <a:p>
            <a:pPr lvl="1"/>
            <a:r>
              <a:rPr lang="en-US" altLang="zh-TW" dirty="0" smtClean="0"/>
              <a:t>The Central Frequency of Wi-Fi</a:t>
            </a:r>
          </a:p>
          <a:p>
            <a:r>
              <a:rPr lang="en-US" altLang="zh-TW" dirty="0" smtClean="0"/>
              <a:t>Bandwidth</a:t>
            </a:r>
          </a:p>
          <a:p>
            <a:pPr lvl="1"/>
            <a:r>
              <a:rPr lang="en-US" altLang="zh-TW" dirty="0" smtClean="0"/>
              <a:t>The width of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4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 &amp; Frequency (2.4G)</a:t>
            </a:r>
            <a:endParaRPr lang="zh-TW" altLang="en-US" dirty="0"/>
          </a:p>
        </p:txBody>
      </p:sp>
      <p:pic>
        <p:nvPicPr>
          <p:cNvPr id="1026" name="Picture 2" descr="http://img.my.csdn.net/uploads/201208/31/1346404436_65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7" y="2204865"/>
            <a:ext cx="887626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501317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hannel bandwidth </a:t>
            </a:r>
            <a:r>
              <a:rPr lang="en-US" altLang="zh-TW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overlap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the others, so there is more interference than 5G channel.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channel </a:t>
            </a:r>
            <a:r>
              <a:rPr lang="en-US" altLang="zh-TW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1/6/11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the suggested settings when multiple 2.4G Wi-Fi coexist in a same area. (Reduce interference and get max channel number)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55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 &amp; Frequency (5G)</a:t>
            </a:r>
            <a:endParaRPr lang="zh-TW" altLang="en-US" dirty="0"/>
          </a:p>
        </p:txBody>
      </p:sp>
      <p:pic>
        <p:nvPicPr>
          <p:cNvPr id="1028" name="Picture 4" descr="ã5G channel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8177"/>
            <a:ext cx="9144000" cy="41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594928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UNII-2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UNII-2e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頻道，先前已有說明因為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頻道還用於軍用設備和氣象雷達，如果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選擇使用這些頻道時，在偵測到雷達的訊號時必須自動切換頻道，所以無線區域網路設備要使用這些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頻道必須通過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檢驗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(UNII-2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只限室內使用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，以確定它們能確實按照規範要求，提供自動迴避及遵循使用前的靜默期等待時間，以避免干擾雷達的運作，從總體數量來看，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頻道占了目前開放的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5GHz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的一半以上，即使目前的國際趨勢是朝向開放更多的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GHz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頻段，但這些計畫中可以開放的頻段還是以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為主。</a:t>
            </a:r>
          </a:p>
        </p:txBody>
      </p:sp>
    </p:spTree>
    <p:extLst>
      <p:ext uri="{BB962C8B-B14F-4D97-AF65-F5344CB8AC3E}">
        <p14:creationId xmlns:p14="http://schemas.microsoft.com/office/powerpoint/2010/main" val="264891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Technologies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WPS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WPS (Wi-Fi Protected Setup) </a:t>
            </a:r>
            <a:r>
              <a:rPr lang="zh-TW" altLang="en-US" dirty="0"/>
              <a:t>是</a:t>
            </a:r>
            <a:r>
              <a:rPr lang="en-US" altLang="zh-TW" dirty="0"/>
              <a:t>Wi- Fi </a:t>
            </a:r>
            <a:r>
              <a:rPr lang="zh-TW" altLang="en-US" dirty="0"/>
              <a:t>聯盟推動的一個協定，主要目的是為了簡化用戶在無線安全性方面的設定，當</a:t>
            </a:r>
            <a:r>
              <a:rPr lang="en-US" altLang="zh-TW" dirty="0"/>
              <a:t>AP</a:t>
            </a:r>
            <a:r>
              <a:rPr lang="zh-TW" altLang="en-US" dirty="0"/>
              <a:t>進入</a:t>
            </a:r>
            <a:r>
              <a:rPr lang="en-US" altLang="zh-TW" dirty="0"/>
              <a:t>WPS</a:t>
            </a:r>
            <a:r>
              <a:rPr lang="zh-TW" altLang="en-US" dirty="0"/>
              <a:t>模式之後，使用者只需在</a:t>
            </a:r>
            <a:r>
              <a:rPr lang="en-US" altLang="zh-TW" dirty="0"/>
              <a:t>Client</a:t>
            </a:r>
            <a:r>
              <a:rPr lang="zh-TW" altLang="en-US" dirty="0"/>
              <a:t>端按下一個按鈕便可以成功連線，無須再做繁瑣的安全性設定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PIN</a:t>
            </a:r>
            <a:r>
              <a:rPr lang="zh-TW" altLang="en-US" dirty="0" smtClean="0"/>
              <a:t>碼連線方式</a:t>
            </a:r>
            <a:endParaRPr lang="en-US" altLang="zh-TW" dirty="0" smtClean="0"/>
          </a:p>
          <a:p>
            <a:pPr lvl="1"/>
            <a:r>
              <a:rPr lang="en-US" altLang="zh-TW" dirty="0"/>
              <a:t>PBC</a:t>
            </a:r>
            <a:r>
              <a:rPr lang="zh-TW" altLang="en-US" dirty="0"/>
              <a:t>模式</a:t>
            </a:r>
            <a:r>
              <a:rPr lang="en-US" altLang="zh-TW" dirty="0"/>
              <a:t>(Push-Button Connection)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80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STBC/LDPC/</a:t>
            </a:r>
            <a:r>
              <a:rPr lang="en-US" altLang="zh-TW" dirty="0" err="1" smtClean="0"/>
              <a:t>Beamforming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STBC (</a:t>
            </a:r>
            <a:r>
              <a:rPr lang="en-US" altLang="zh-TW" dirty="0"/>
              <a:t>Space–time block coding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Use on multiple antenna</a:t>
            </a:r>
          </a:p>
          <a:p>
            <a:pPr lvl="1"/>
            <a:r>
              <a:rPr lang="en-US" altLang="zh-TW" dirty="0"/>
              <a:t>transmit multiple copies of a data stream</a:t>
            </a:r>
            <a:endParaRPr lang="en-US" altLang="zh-TW" dirty="0" smtClean="0"/>
          </a:p>
          <a:p>
            <a:pPr lvl="1"/>
            <a:r>
              <a:rPr lang="en-US" altLang="zh-TW" dirty="0"/>
              <a:t>improve the reliability of data transfer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LDPC (Low-density parity-check)</a:t>
            </a:r>
          </a:p>
          <a:p>
            <a:pPr lvl="1"/>
            <a:r>
              <a:rPr lang="en-US" altLang="zh-TW" dirty="0" smtClean="0"/>
              <a:t>For Data Correction</a:t>
            </a:r>
          </a:p>
          <a:p>
            <a:pPr lvl="1"/>
            <a:r>
              <a:rPr lang="en-US" altLang="zh-TW" dirty="0" smtClean="0"/>
              <a:t>Often used with </a:t>
            </a:r>
            <a:r>
              <a:rPr lang="en-US" altLang="zh-TW" dirty="0" err="1" smtClean="0"/>
              <a:t>Beamforming</a:t>
            </a:r>
            <a:r>
              <a:rPr lang="en-US" altLang="zh-TW" dirty="0" smtClean="0"/>
              <a:t> together.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Beamforming</a:t>
            </a:r>
            <a:endParaRPr lang="en-US" altLang="zh-TW" dirty="0"/>
          </a:p>
          <a:p>
            <a:pPr lvl="1"/>
            <a:r>
              <a:rPr lang="en-US" altLang="zh-TW" dirty="0"/>
              <a:t>Make the signal to be directional.</a:t>
            </a:r>
          </a:p>
          <a:p>
            <a:pPr lvl="1"/>
            <a:r>
              <a:rPr lang="en-US" altLang="zh-TW" dirty="0"/>
              <a:t>Could use more power and transfer through the wall</a:t>
            </a:r>
          </a:p>
          <a:p>
            <a:pPr lvl="1"/>
            <a:r>
              <a:rPr lang="en-US" altLang="zh-TW" dirty="0"/>
              <a:t>Increase the transmit coverage and reduce the interference.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9289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 Overview</a:t>
            </a:r>
          </a:p>
          <a:p>
            <a:r>
              <a:rPr lang="en-US" altLang="zh-TW" dirty="0" smtClean="0"/>
              <a:t>Concept &amp; Basic Functionalities</a:t>
            </a:r>
          </a:p>
          <a:p>
            <a:r>
              <a:rPr lang="en-US" altLang="zh-TW" dirty="0" smtClean="0"/>
              <a:t>Important Technologies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652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MIMO/MU-MIMO/DBDC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9821" y="2387026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923837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211869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499901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787933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5517" y="5150968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9204" y="152062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MIMO</a:t>
            </a:r>
          </a:p>
          <a:p>
            <a:pPr algn="ctr"/>
            <a:r>
              <a:rPr lang="en-US" altLang="zh-TW" dirty="0" smtClean="0"/>
              <a:t>(4 stream example)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70449" y="2387026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28" idx="0"/>
          </p:cNvCxnSpPr>
          <p:nvPr/>
        </p:nvCxnSpPr>
        <p:spPr>
          <a:xfrm rot="5400000">
            <a:off x="2076338" y="4211153"/>
            <a:ext cx="2958552" cy="517703"/>
          </a:xfrm>
          <a:prstGeom prst="bentConnector3">
            <a:avLst>
              <a:gd name="adj1" fmla="val 50000"/>
            </a:avLst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102497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390529" y="2990728"/>
            <a:ext cx="0" cy="216024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26" idx="0"/>
          </p:cNvCxnSpPr>
          <p:nvPr/>
        </p:nvCxnSpPr>
        <p:spPr>
          <a:xfrm rot="16200000" flipH="1">
            <a:off x="3476963" y="4192324"/>
            <a:ext cx="2973197" cy="570003"/>
          </a:xfrm>
          <a:prstGeom prst="bentConnector3">
            <a:avLst>
              <a:gd name="adj1" fmla="val 50000"/>
            </a:avLst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96145" y="5150968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915816" y="152062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MU-MIMO</a:t>
            </a:r>
          </a:p>
          <a:p>
            <a:pPr algn="ctr"/>
            <a:r>
              <a:rPr lang="en-US" altLang="zh-TW" dirty="0" smtClean="0"/>
              <a:t>(2+1+1 stream example)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72499" y="5963925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20698" y="5949280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39388" y="3886182"/>
            <a:ext cx="12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2.4G or 5G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630016" y="3853916"/>
            <a:ext cx="12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2.4G or 5G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960042" y="2387025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205409" y="15206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DBDC</a:t>
            </a:r>
          </a:p>
          <a:p>
            <a:pPr algn="ctr"/>
            <a:r>
              <a:rPr lang="en-US" altLang="zh-TW" dirty="0" smtClean="0"/>
              <a:t>(1+2 stream example)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537557" y="5167336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205409" y="5181528"/>
            <a:ext cx="1152128" cy="60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7098377" y="2990728"/>
            <a:ext cx="0" cy="216024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962473" y="2990728"/>
            <a:ext cx="0" cy="216024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773126" y="3714945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2.4G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488324" y="3714945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5G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7668344" y="3007096"/>
            <a:ext cx="0" cy="216024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9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OFDM/OFDMA</a:t>
            </a:r>
            <a:endParaRPr lang="zh-TW" altLang="en-US" dirty="0"/>
          </a:p>
        </p:txBody>
      </p:sp>
      <p:pic>
        <p:nvPicPr>
          <p:cNvPr id="1028" name="Picture 4" descr="http://www.ni.com/cms/images/devzone/tut/figure_8_ofdma_201605171524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36" y="1700808"/>
            <a:ext cx="9165836" cy="416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4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TWT</a:t>
            </a:r>
            <a:endParaRPr lang="zh-TW" altLang="en-US" dirty="0"/>
          </a:p>
        </p:txBody>
      </p:sp>
      <p:pic>
        <p:nvPicPr>
          <p:cNvPr id="4098" name="Picture 2" descr="ãWi-Fi TW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3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 Overview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2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Wi-Fi SPEC Generation </a:t>
            </a:r>
            <a:r>
              <a:rPr lang="en-US" altLang="zh-TW" dirty="0"/>
              <a:t>History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96919"/>
              </p:ext>
            </p:extLst>
          </p:nvPr>
        </p:nvGraphicFramePr>
        <p:xfrm>
          <a:off x="457200" y="1600200"/>
          <a:ext cx="8213027" cy="4709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50365"/>
                <a:gridCol w="828993"/>
                <a:gridCol w="913130"/>
                <a:gridCol w="719455"/>
                <a:gridCol w="915543"/>
                <a:gridCol w="1770761"/>
                <a:gridCol w="1414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Generation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Freq.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Support</a:t>
                      </a:r>
                    </a:p>
                    <a:p>
                      <a:r>
                        <a:rPr lang="en-US" altLang="zh-TW" sz="1200" dirty="0" smtClean="0"/>
                        <a:t>Bandwidth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Max</a:t>
                      </a:r>
                    </a:p>
                    <a:p>
                      <a:r>
                        <a:rPr lang="en-US" altLang="zh-TW" sz="1200" baseline="0" dirty="0" smtClean="0"/>
                        <a:t>Stream</a:t>
                      </a:r>
                    </a:p>
                    <a:p>
                      <a:r>
                        <a:rPr lang="en-US" altLang="zh-TW" sz="1200" baseline="0" dirty="0" smtClean="0"/>
                        <a:t>number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Max </a:t>
                      </a:r>
                      <a:r>
                        <a:rPr lang="en-US" altLang="zh-TW" sz="1200" dirty="0" smtClean="0"/>
                        <a:t>Rate</a:t>
                      </a:r>
                    </a:p>
                    <a:p>
                      <a:r>
                        <a:rPr lang="en-US" altLang="zh-TW" sz="1200" dirty="0" smtClean="0"/>
                        <a:t>per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stream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Generation</a:t>
                      </a:r>
                      <a:r>
                        <a:rPr lang="en-US" altLang="zh-TW" sz="1200" baseline="0" dirty="0" smtClean="0"/>
                        <a:t> Upgrade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Representative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Function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802.11b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(1)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11Mbps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</a:t>
                      </a:r>
                      <a:r>
                        <a:rPr lang="en-US" altLang="zh-TW" sz="1200" baseline="0" dirty="0" smtClean="0"/>
                        <a:t> Origin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54Mbps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5G Origin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802.11g (2)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54Mbps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 Traffic Upgrade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802.11n (3)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2.4G + 5G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72.2Mbps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.Integration of 2.4G &amp; 5G</a:t>
                      </a:r>
                    </a:p>
                    <a:p>
                      <a:r>
                        <a:rPr lang="en-US" altLang="zh-TW" sz="1200" dirty="0" smtClean="0"/>
                        <a:t>.Traffic</a:t>
                      </a:r>
                      <a:r>
                        <a:rPr lang="en-US" altLang="zh-TW" sz="1200" baseline="0" dirty="0" smtClean="0"/>
                        <a:t> Extension</a:t>
                      </a:r>
                    </a:p>
                    <a:p>
                      <a:r>
                        <a:rPr lang="en-US" altLang="zh-TW" sz="1200" baseline="0" dirty="0" smtClean="0"/>
                        <a:t>.Multi-Stream Support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MIMO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40MHz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150Mbps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802.11ac</a:t>
                      </a:r>
                    </a:p>
                    <a:p>
                      <a:r>
                        <a:rPr lang="en-US" altLang="zh-TW" sz="1200" dirty="0" smtClean="0"/>
                        <a:t>-wave</a:t>
                      </a:r>
                      <a:r>
                        <a:rPr lang="en-US" altLang="zh-TW" sz="1200" baseline="0" dirty="0" smtClean="0"/>
                        <a:t> 1 </a:t>
                      </a:r>
                      <a:r>
                        <a:rPr lang="en-US" altLang="zh-TW" sz="1200" dirty="0" smtClean="0"/>
                        <a:t>(4)</a:t>
                      </a:r>
                    </a:p>
                    <a:p>
                      <a:r>
                        <a:rPr lang="en-US" altLang="zh-TW" sz="1200" dirty="0" smtClean="0"/>
                        <a:t>-wave 2 (5, MU-MIMO)</a:t>
                      </a:r>
                      <a:endParaRPr lang="zh-TW" altLang="en-US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2.4G + 5G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20MHz</a:t>
                      </a:r>
                      <a:endParaRPr lang="zh-TW" altLang="en-US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87.6Mbps</a:t>
                      </a:r>
                      <a:endParaRPr lang="zh-TW" altLang="en-US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.Traffic Upgrade</a:t>
                      </a:r>
                    </a:p>
                    <a:p>
                      <a:r>
                        <a:rPr lang="en-US" altLang="zh-TW" sz="1200" dirty="0" smtClean="0"/>
                        <a:t>.Multi-User Support</a:t>
                      </a:r>
                      <a:endParaRPr lang="zh-TW" altLang="en-US" sz="12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altLang="zh-TW" sz="1200" dirty="0" smtClean="0"/>
                        <a:t>MU-MIMO</a:t>
                      </a:r>
                      <a:r>
                        <a:rPr lang="en-US" altLang="zh-TW" sz="1200" baseline="0" dirty="0" smtClean="0"/>
                        <a:t> (DL)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256QAM</a:t>
                      </a:r>
                      <a:endParaRPr lang="zh-TW" alt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1200" dirty="0" smtClean="0"/>
                        <a:t>40MHz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14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200Mbps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433.3Mbps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571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80MHz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/>
                        <a:t>866.7Mbps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160MHz</a:t>
                      </a:r>
                      <a:endParaRPr lang="zh-TW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802.11ax (6)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2.4G + 5G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160MHz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1000Mbps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smtClean="0"/>
                        <a:t>Large</a:t>
                      </a:r>
                      <a:r>
                        <a:rPr lang="en-US" altLang="zh-TW" sz="1200" baseline="0" smtClean="0"/>
                        <a:t> Number of User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OFDMA</a:t>
                      </a:r>
                    </a:p>
                    <a:p>
                      <a:r>
                        <a:rPr lang="en-US" altLang="zh-TW" sz="1200" dirty="0" smtClean="0"/>
                        <a:t>MU-MIMO</a:t>
                      </a:r>
                      <a:r>
                        <a:rPr lang="en-US" altLang="zh-TW" sz="1200" baseline="0" dirty="0" smtClean="0"/>
                        <a:t> (DL+UL)</a:t>
                      </a:r>
                    </a:p>
                    <a:p>
                      <a:r>
                        <a:rPr lang="en-US" altLang="zh-TW" sz="1200" baseline="0" dirty="0" smtClean="0"/>
                        <a:t>TWT</a:t>
                      </a:r>
                    </a:p>
                    <a:p>
                      <a:r>
                        <a:rPr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1024QAM</a:t>
                      </a:r>
                      <a:endParaRPr lang="en-US" altLang="zh-TW" sz="1200" baseline="0" dirty="0" smtClean="0"/>
                    </a:p>
                    <a:p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4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Security History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850367"/>
              </p:ext>
            </p:extLst>
          </p:nvPr>
        </p:nvGraphicFramePr>
        <p:xfrm>
          <a:off x="457200" y="1600200"/>
          <a:ext cx="8291264" cy="330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75309"/>
                <a:gridCol w="2570734"/>
                <a:gridCol w="1814703"/>
                <a:gridCol w="1487805"/>
                <a:gridCol w="13427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Security</a:t>
                      </a:r>
                    </a:p>
                    <a:p>
                      <a:r>
                        <a:rPr lang="en-US" altLang="zh-TW" dirty="0" smtClean="0"/>
                        <a:t>Category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Encryption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Method</a:t>
                      </a:r>
                    </a:p>
                    <a:p>
                      <a:r>
                        <a:rPr lang="en-US" altLang="zh-TW" dirty="0" smtClean="0"/>
                        <a:t>(Key Length, note)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Authentication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RC4 (1~255, Cracked)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802.11 Origin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Phase out</a:t>
                      </a:r>
                      <a:endParaRPr lang="zh-TW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WPA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.TKIP (128, traffic reduce)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.AES (128/192/256)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effectLst/>
                        </a:rPr>
                        <a:t>.802.11x (Server)</a:t>
                      </a:r>
                    </a:p>
                    <a:p>
                      <a:r>
                        <a:rPr lang="en-US" altLang="zh-TW" sz="1800" kern="1200" dirty="0" smtClean="0">
                          <a:effectLst/>
                        </a:rPr>
                        <a:t>.PSK (Local)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802.11i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dirty="0" smtClean="0"/>
                        <a:t>(temp</a:t>
                      </a:r>
                      <a:r>
                        <a:rPr lang="en-US" altLang="zh-TW" baseline="0" dirty="0" smtClean="0"/>
                        <a:t> ver.)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WPA2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WPA3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2018.06 Announce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WAPI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.SM4 (128)</a:t>
                      </a:r>
                    </a:p>
                    <a:p>
                      <a:r>
                        <a:rPr lang="en-US" altLang="zh-TW" dirty="0" smtClean="0"/>
                        <a:t>.AES (128/192/256)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Chinese Standard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01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Concept &amp; Basic Functionalities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1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Topology</a:t>
            </a:r>
            <a:endParaRPr lang="zh-TW" altLang="en-US" dirty="0"/>
          </a:p>
        </p:txBody>
      </p:sp>
      <p:pic>
        <p:nvPicPr>
          <p:cNvPr id="3079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871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94" y="5315954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mao-chun.PBT\AppData\Local\Microsoft\Windows\INetCache\IE\YAEE47NF\router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5" y="4084462"/>
            <a:ext cx="1308397" cy="86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mao-chun.PBT\AppData\Local\Microsoft\Windows\INetCache\IE\P3NHENTU\it-router-schema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5" y="5500698"/>
            <a:ext cx="1944216" cy="66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"/>
          <p:cNvSpPr>
            <a:spLocks noChangeAspect="1" noEditPoints="1" noChangeArrowheads="1"/>
          </p:cNvSpPr>
          <p:nvPr/>
        </p:nvSpPr>
        <p:spPr bwMode="auto">
          <a:xfrm>
            <a:off x="649861" y="2426003"/>
            <a:ext cx="1645985" cy="110303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cxnSp>
        <p:nvCxnSpPr>
          <p:cNvPr id="6" name="直線接點 5"/>
          <p:cNvCxnSpPr>
            <a:stCxn id="4" idx="1"/>
          </p:cNvCxnSpPr>
          <p:nvPr/>
        </p:nvCxnSpPr>
        <p:spPr>
          <a:xfrm>
            <a:off x="1472854" y="3527867"/>
            <a:ext cx="13785" cy="574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3082" idx="2"/>
            <a:endCxn id="3083" idx="0"/>
          </p:cNvCxnSpPr>
          <p:nvPr/>
        </p:nvCxnSpPr>
        <p:spPr>
          <a:xfrm flipH="1">
            <a:off x="1472853" y="4945278"/>
            <a:ext cx="1" cy="555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3080" idx="1"/>
            <a:endCxn id="3083" idx="3"/>
          </p:cNvCxnSpPr>
          <p:nvPr/>
        </p:nvCxnSpPr>
        <p:spPr>
          <a:xfrm flipH="1">
            <a:off x="2444961" y="5835265"/>
            <a:ext cx="1389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79" idx="1"/>
            <a:endCxn id="3080" idx="3"/>
          </p:cNvCxnSpPr>
          <p:nvPr/>
        </p:nvCxnSpPr>
        <p:spPr>
          <a:xfrm flipH="1">
            <a:off x="5279233" y="5835265"/>
            <a:ext cx="181304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755656" y="1484784"/>
            <a:ext cx="900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55656" y="1772816"/>
            <a:ext cx="9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737338" y="13001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Wireless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755786" y="162126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Wired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127052" y="43302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932794" y="6169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016653" y="619165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092280" y="619165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 Device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287399" y="5085184"/>
            <a:ext cx="181304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Infrastructure</a:t>
            </a:r>
          </a:p>
          <a:p>
            <a:pPr algn="ctr"/>
            <a:r>
              <a:rPr lang="en-US" altLang="zh-TW" dirty="0" smtClean="0"/>
              <a:t>(Server-Client)</a:t>
            </a:r>
            <a:endParaRPr lang="zh-TW" altLang="en-US" dirty="0"/>
          </a:p>
        </p:txBody>
      </p:sp>
      <p:pic>
        <p:nvPicPr>
          <p:cNvPr id="44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26" y="273657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接點 44"/>
          <p:cNvCxnSpPr>
            <a:stCxn id="44" idx="2"/>
            <a:endCxn id="3079" idx="0"/>
          </p:cNvCxnSpPr>
          <p:nvPr/>
        </p:nvCxnSpPr>
        <p:spPr>
          <a:xfrm>
            <a:off x="7735198" y="4032717"/>
            <a:ext cx="5154" cy="11544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779695" y="4110364"/>
            <a:ext cx="181304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Ad-Hoc</a:t>
            </a:r>
          </a:p>
          <a:p>
            <a:pPr algn="ctr"/>
            <a:r>
              <a:rPr lang="en-US" altLang="zh-TW" dirty="0" smtClean="0"/>
              <a:t>(P2P)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15816" y="2409592"/>
            <a:ext cx="3528392" cy="574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Wi-Fi Direct</a:t>
            </a:r>
          </a:p>
          <a:p>
            <a:pPr algn="ctr"/>
            <a:r>
              <a:rPr lang="en-US" altLang="zh-TW" dirty="0" smtClean="0"/>
              <a:t>(Negotiation for Server/Client role)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915816" y="3097202"/>
            <a:ext cx="3528392" cy="574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Hotspot</a:t>
            </a:r>
          </a:p>
          <a:p>
            <a:pPr algn="ctr"/>
            <a:r>
              <a:rPr lang="en-US" altLang="zh-TW" dirty="0" smtClean="0"/>
              <a:t>(Server Role on Client Device)</a:t>
            </a:r>
            <a:endParaRPr lang="zh-TW" altLang="en-US" dirty="0"/>
          </a:p>
        </p:txBody>
      </p:sp>
      <p:cxnSp>
        <p:nvCxnSpPr>
          <p:cNvPr id="31" name="肘形接點 30"/>
          <p:cNvCxnSpPr>
            <a:stCxn id="46" idx="0"/>
            <a:endCxn id="28" idx="3"/>
          </p:cNvCxnSpPr>
          <p:nvPr/>
        </p:nvCxnSpPr>
        <p:spPr>
          <a:xfrm rot="16200000" flipV="1">
            <a:off x="5858550" y="3282694"/>
            <a:ext cx="1413329" cy="242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46" idx="0"/>
            <a:endCxn id="50" idx="3"/>
          </p:cNvCxnSpPr>
          <p:nvPr/>
        </p:nvCxnSpPr>
        <p:spPr>
          <a:xfrm rot="16200000" flipV="1">
            <a:off x="6202355" y="3626499"/>
            <a:ext cx="725719" cy="242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BSS (Basic Service Set)</a:t>
            </a:r>
          </a:p>
          <a:p>
            <a:r>
              <a:rPr lang="en-US" altLang="zh-TW" dirty="0" smtClean="0"/>
              <a:t>ESS (Extended Service Set)</a:t>
            </a:r>
          </a:p>
          <a:p>
            <a:r>
              <a:rPr lang="en-US" altLang="zh-TW" dirty="0" smtClean="0"/>
              <a:t>SSID (</a:t>
            </a:r>
            <a:r>
              <a:rPr lang="en-US" altLang="zh-TW" dirty="0"/>
              <a:t>Service Set </a:t>
            </a:r>
            <a:r>
              <a:rPr lang="en-US" altLang="zh-TW" dirty="0" smtClean="0"/>
              <a:t>Identifier)</a:t>
            </a:r>
          </a:p>
          <a:p>
            <a:pPr lvl="1"/>
            <a:r>
              <a:rPr lang="en-US" altLang="zh-TW" dirty="0" smtClean="0"/>
              <a:t>A name </a:t>
            </a:r>
            <a:r>
              <a:rPr lang="en-US" altLang="zh-TW" dirty="0"/>
              <a:t>human defined</a:t>
            </a:r>
            <a:r>
              <a:rPr lang="en-US" altLang="zh-TW" dirty="0" smtClean="0"/>
              <a:t> to a AP for user to identify.</a:t>
            </a:r>
          </a:p>
          <a:p>
            <a:r>
              <a:rPr lang="en-US" altLang="zh-TW" dirty="0" smtClean="0"/>
              <a:t>BSSID (Basic SSID)</a:t>
            </a:r>
          </a:p>
          <a:p>
            <a:pPr lvl="1"/>
            <a:r>
              <a:rPr lang="en-US" altLang="zh-TW" dirty="0" smtClean="0"/>
              <a:t>The Link-Layer MAC address of AP</a:t>
            </a:r>
          </a:p>
          <a:p>
            <a:r>
              <a:rPr lang="en-US" altLang="zh-TW" dirty="0" smtClean="0"/>
              <a:t>ESSID (Extended SSID)</a:t>
            </a:r>
          </a:p>
          <a:p>
            <a:pPr lvl="1"/>
            <a:r>
              <a:rPr lang="en-US" altLang="zh-TW" dirty="0"/>
              <a:t>A name human defined to a</a:t>
            </a:r>
            <a:r>
              <a:rPr lang="en-US" altLang="zh-TW" dirty="0" smtClean="0"/>
              <a:t> set of BSS for roaming.</a:t>
            </a:r>
          </a:p>
          <a:p>
            <a:r>
              <a:rPr lang="en-US" altLang="zh-TW" dirty="0" smtClean="0"/>
              <a:t>HESSID</a:t>
            </a:r>
          </a:p>
          <a:p>
            <a:pPr lvl="1"/>
            <a:r>
              <a:rPr lang="en-US" altLang="zh-TW" dirty="0" smtClean="0"/>
              <a:t>The MAC address choose from one of the BSSID in the 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4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9" y="190947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433" y="3923495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>
            <a:stCxn id="8" idx="2"/>
            <a:endCxn id="5" idx="0"/>
          </p:cNvCxnSpPr>
          <p:nvPr/>
        </p:nvCxnSpPr>
        <p:spPr>
          <a:xfrm>
            <a:off x="1318713" y="3283264"/>
            <a:ext cx="1899240" cy="64023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52639" y="291393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pic>
        <p:nvPicPr>
          <p:cNvPr id="13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43" y="191119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588743" y="291393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4" idx="2"/>
            <a:endCxn id="5" idx="0"/>
          </p:cNvCxnSpPr>
          <p:nvPr/>
        </p:nvCxnSpPr>
        <p:spPr>
          <a:xfrm>
            <a:off x="2254817" y="3283264"/>
            <a:ext cx="963136" cy="64023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850937" y="1318816"/>
            <a:ext cx="2364576" cy="367240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46800" rtlCol="0" anchor="t"/>
          <a:lstStyle/>
          <a:p>
            <a:pPr algn="ctr"/>
            <a:endParaRPr lang="zh-TW" altLang="en-US" dirty="0">
              <a:solidFill>
                <a:schemeClr val="tx2"/>
              </a:solidFill>
            </a:endParaRPr>
          </a:p>
        </p:txBody>
      </p:sp>
      <p:pic>
        <p:nvPicPr>
          <p:cNvPr id="21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90" y="190947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接點 22"/>
          <p:cNvCxnSpPr>
            <a:stCxn id="25" idx="2"/>
            <a:endCxn id="5" idx="0"/>
          </p:cNvCxnSpPr>
          <p:nvPr/>
        </p:nvCxnSpPr>
        <p:spPr>
          <a:xfrm flipH="1">
            <a:off x="3217953" y="3283264"/>
            <a:ext cx="813711" cy="64023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365590" y="291393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pic>
        <p:nvPicPr>
          <p:cNvPr id="26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694" y="191119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4301694" y="29156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28" name="直線接點 27"/>
          <p:cNvCxnSpPr>
            <a:stCxn id="27" idx="2"/>
            <a:endCxn id="5" idx="0"/>
          </p:cNvCxnSpPr>
          <p:nvPr/>
        </p:nvCxnSpPr>
        <p:spPr>
          <a:xfrm flipH="1">
            <a:off x="3217953" y="3284984"/>
            <a:ext cx="1749815" cy="6385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215513" y="1318816"/>
            <a:ext cx="2220583" cy="367240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46800" rtlCol="0" anchor="t"/>
          <a:lstStyle/>
          <a:p>
            <a:pPr algn="ctr"/>
            <a:endParaRPr lang="zh-TW" altLang="en-US" dirty="0">
              <a:solidFill>
                <a:schemeClr val="tx2"/>
              </a:solidFill>
            </a:endParaRPr>
          </a:p>
        </p:txBody>
      </p:sp>
      <p:pic>
        <p:nvPicPr>
          <p:cNvPr id="31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47" y="191119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mao-chun.PBT\AppData\Local\Microsoft\Windows\INetCache\IE\P3NHENTU\router-155899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69" y="3959878"/>
            <a:ext cx="1445039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接點 32"/>
          <p:cNvCxnSpPr>
            <a:stCxn id="35" idx="2"/>
            <a:endCxn id="32" idx="0"/>
          </p:cNvCxnSpPr>
          <p:nvPr/>
        </p:nvCxnSpPr>
        <p:spPr>
          <a:xfrm>
            <a:off x="6686821" y="3284984"/>
            <a:ext cx="470768" cy="6748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020747" y="29156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pic>
        <p:nvPicPr>
          <p:cNvPr id="36" name="Picture 7" descr="C:\Users\mao-chun.PBT\AppData\Local\Microsoft\Windows\INetCache\IE\YAEE47NF\smartphone-163288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51" y="191291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6956851" y="29156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38" name="直線接點 37"/>
          <p:cNvCxnSpPr>
            <a:stCxn id="37" idx="2"/>
            <a:endCxn id="32" idx="0"/>
          </p:cNvCxnSpPr>
          <p:nvPr/>
        </p:nvCxnSpPr>
        <p:spPr>
          <a:xfrm flipH="1">
            <a:off x="7157589" y="3284984"/>
            <a:ext cx="465336" cy="6748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6219045" y="1318816"/>
            <a:ext cx="1872208" cy="367240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46800" rtlCol="0" anchor="t"/>
          <a:lstStyle/>
          <a:p>
            <a:pPr algn="ctr"/>
            <a:endParaRPr lang="zh-TW" altLang="en-US" dirty="0">
              <a:solidFill>
                <a:schemeClr val="tx2"/>
              </a:solidFill>
            </a:endParaRPr>
          </a:p>
        </p:txBody>
      </p:sp>
      <p:pic>
        <p:nvPicPr>
          <p:cNvPr id="48" name="Picture 11" descr="C:\Users\mao-chun.PBT\AppData\Local\Microsoft\Windows\INetCache\IE\P3NHENTU\it-router-schema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31" y="5661248"/>
            <a:ext cx="1944216" cy="66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直線接點 48"/>
          <p:cNvCxnSpPr>
            <a:stCxn id="7" idx="2"/>
            <a:endCxn id="48" idx="1"/>
          </p:cNvCxnSpPr>
          <p:nvPr/>
        </p:nvCxnSpPr>
        <p:spPr>
          <a:xfrm rot="16200000" flipH="1">
            <a:off x="3472149" y="5227032"/>
            <a:ext cx="514587" cy="102297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48"/>
          <p:cNvCxnSpPr>
            <a:stCxn id="48" idx="3"/>
            <a:endCxn id="56" idx="2"/>
          </p:cNvCxnSpPr>
          <p:nvPr/>
        </p:nvCxnSpPr>
        <p:spPr>
          <a:xfrm flipV="1">
            <a:off x="6185147" y="5517232"/>
            <a:ext cx="978865" cy="4785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850936" y="260648"/>
            <a:ext cx="8041544" cy="48974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b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ESS-1</a:t>
            </a:r>
          </a:p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ESSID: RoamingSet1</a:t>
            </a:r>
          </a:p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HESSID: 00:02:FF:FF:FF:10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17326" y="4870901"/>
            <a:ext cx="26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AP1</a:t>
            </a:r>
          </a:p>
          <a:p>
            <a:pPr algn="ctr"/>
            <a:r>
              <a:rPr lang="en-US" altLang="zh-TW" dirty="0"/>
              <a:t>BSSID: </a:t>
            </a:r>
            <a:r>
              <a:rPr lang="en-US" altLang="zh-TW" dirty="0" smtClean="0"/>
              <a:t>00:02:FF:FF:FF:22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71267" y="4834897"/>
            <a:ext cx="26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AP1</a:t>
            </a:r>
          </a:p>
          <a:p>
            <a:pPr algn="ctr"/>
            <a:r>
              <a:rPr lang="en-US" altLang="zh-TW" dirty="0"/>
              <a:t>BSSID: </a:t>
            </a:r>
            <a:r>
              <a:rPr lang="en-US" altLang="zh-TW" dirty="0" smtClean="0"/>
              <a:t>00:02:FF:FF:FF:10</a:t>
            </a:r>
            <a:endParaRPr lang="en-US" altLang="zh-TW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0937" y="1318816"/>
            <a:ext cx="237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BSS-1</a:t>
            </a:r>
          </a:p>
          <a:p>
            <a:pPr algn="ctr"/>
            <a:r>
              <a:rPr lang="en-US" altLang="zh-TW" dirty="0">
                <a:solidFill>
                  <a:schemeClr val="tx2"/>
                </a:solidFill>
              </a:rPr>
              <a:t>SSID : </a:t>
            </a:r>
            <a:r>
              <a:rPr lang="en-US" altLang="zh-TW" dirty="0" err="1" smtClean="0">
                <a:solidFill>
                  <a:schemeClr val="tx2"/>
                </a:solidFill>
              </a:rPr>
              <a:t>For_Employee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20747" y="1318816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BSS-3</a:t>
            </a:r>
          </a:p>
          <a:p>
            <a:pPr algn="ctr"/>
            <a:r>
              <a:rPr lang="en-US" altLang="zh-TW" dirty="0">
                <a:solidFill>
                  <a:schemeClr val="tx2"/>
                </a:solidFill>
              </a:rPr>
              <a:t>SSID : </a:t>
            </a:r>
            <a:r>
              <a:rPr lang="en-US" altLang="zh-TW" dirty="0" err="1" smtClean="0">
                <a:solidFill>
                  <a:schemeClr val="tx2"/>
                </a:solidFill>
              </a:rPr>
              <a:t>MyWLAN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108089" y="1318816"/>
            <a:ext cx="243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BSS-2</a:t>
            </a:r>
          </a:p>
          <a:p>
            <a:pPr algn="ctr"/>
            <a:r>
              <a:rPr lang="en-US" altLang="zh-TW" dirty="0">
                <a:solidFill>
                  <a:schemeClr val="tx2"/>
                </a:solidFill>
              </a:rPr>
              <a:t>SSID : </a:t>
            </a:r>
            <a:r>
              <a:rPr lang="en-US" altLang="zh-TW" dirty="0" err="1" smtClean="0">
                <a:solidFill>
                  <a:schemeClr val="tx2"/>
                </a:solidFill>
              </a:rPr>
              <a:t>For_Customer</a:t>
            </a:r>
            <a:endParaRPr lang="en-US" altLang="zh-TW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872</Words>
  <Application>Microsoft Office PowerPoint</Application>
  <PresentationFormat>如螢幕大小 (4:3)</PresentationFormat>
  <Paragraphs>231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Wi-Fi Introduction</vt:lpstr>
      <vt:lpstr>Agenda</vt:lpstr>
      <vt:lpstr>SPEC Overview</vt:lpstr>
      <vt:lpstr>Wi-Fi SPEC Generation History</vt:lpstr>
      <vt:lpstr>Security History</vt:lpstr>
      <vt:lpstr>Concept &amp; Basic Functionalities</vt:lpstr>
      <vt:lpstr>Topology</vt:lpstr>
      <vt:lpstr>Service Set</vt:lpstr>
      <vt:lpstr>PowerPoint 簡報</vt:lpstr>
      <vt:lpstr>Connection Step 1: Scan (Find AP)</vt:lpstr>
      <vt:lpstr>Connection Step 2: AUTH/ASSOC (Connect to AP)</vt:lpstr>
      <vt:lpstr>Connection Step 3 : 4-way Hand-Shake (Get Decryption Key)</vt:lpstr>
      <vt:lpstr>ROAMING</vt:lpstr>
      <vt:lpstr>Some Data Path Functionalities</vt:lpstr>
      <vt:lpstr>Channel &amp; Frequency (2.4G)</vt:lpstr>
      <vt:lpstr>Channel &amp; Frequency (5G)</vt:lpstr>
      <vt:lpstr>Technologies</vt:lpstr>
      <vt:lpstr>WPS</vt:lpstr>
      <vt:lpstr>STBC/LDPC/Beamforming</vt:lpstr>
      <vt:lpstr>MIMO/MU-MIMO/DBDC</vt:lpstr>
      <vt:lpstr>OFDM/OFDMA</vt:lpstr>
      <vt:lpstr>TWT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Introduciton</dc:title>
  <dc:creator>Mao-Chun(林茂群)</dc:creator>
  <cp:lastModifiedBy>(Mao-Chun)林茂群</cp:lastModifiedBy>
  <cp:revision>305</cp:revision>
  <dcterms:created xsi:type="dcterms:W3CDTF">2018-09-21T07:32:30Z</dcterms:created>
  <dcterms:modified xsi:type="dcterms:W3CDTF">2018-10-23T08:07:44Z</dcterms:modified>
</cp:coreProperties>
</file>