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7" r:id="rId3"/>
    <p:sldId id="259" r:id="rId4"/>
    <p:sldId id="316" r:id="rId5"/>
    <p:sldId id="317" r:id="rId6"/>
    <p:sldId id="258" r:id="rId7"/>
    <p:sldId id="288" r:id="rId8"/>
    <p:sldId id="291" r:id="rId9"/>
    <p:sldId id="272" r:id="rId10"/>
    <p:sldId id="318" r:id="rId11"/>
    <p:sldId id="286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5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71" r:id="rId35"/>
    <p:sldId id="328" r:id="rId36"/>
    <p:sldId id="275" r:id="rId3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67" autoAdjust="0"/>
  </p:normalViewPr>
  <p:slideViewPr>
    <p:cSldViewPr>
      <p:cViewPr>
        <p:scale>
          <a:sx n="80" d="100"/>
          <a:sy n="80" d="100"/>
        </p:scale>
        <p:origin x="-151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1E66-796F-426F-B643-A11B9B9DDCD0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290FB-2335-444A-8EF8-7CD713EFBC2D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7308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5001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CREIAMO</a:t>
            </a:r>
            <a:r>
              <a:rPr lang="it-IT" baseline="0" dirty="0" smtClean="0"/>
              <a:t> un tunnel tra R1 ed R9 richiedendo 512Kb.</a:t>
            </a:r>
          </a:p>
          <a:p>
            <a:r>
              <a:rPr lang="it-IT" baseline="0" dirty="0" smtClean="0"/>
              <a:t>Si vede facilemente che i path possibili sono 2. Secondo l’algoritmo il path scelto sarà 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R1-R4-R9. Vediamo perchè</a:t>
            </a:r>
            <a:r>
              <a:rPr lang="it-I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next slides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Caratteristiche:</a:t>
            </a:r>
          </a:p>
          <a:p>
            <a:r>
              <a:rPr lang="it-IT" dirty="0"/>
              <a:t>	1) No memory leaks: importante</a:t>
            </a:r>
            <a:r>
              <a:rPr lang="it-IT" baseline="0" dirty="0"/>
              <a:t> perchè in caso di poche risorse sull’host la memoria allcoata dinamicamente</a:t>
            </a:r>
          </a:p>
          <a:p>
            <a:r>
              <a:rPr lang="it-IT" baseline="0" dirty="0"/>
              <a:t>			e non liberata correttamente potrebbe degradare ulteriormente le prestazioni</a:t>
            </a:r>
          </a:p>
          <a:p>
            <a:r>
              <a:rPr lang="it-IT" baseline="0" dirty="0"/>
              <a:t>	2) Topologia è aggiornata ogni volta prima di calcolare un path, per garantire il più possibile la consistenza!</a:t>
            </a:r>
          </a:p>
          <a:p>
            <a:r>
              <a:rPr lang="it-IT" baseline="0" dirty="0"/>
              <a:t>	3) La funzione obiettivo per la scelta del path ottimo tiene conto della percentuale di risorse disponibili sui vari path! </a:t>
            </a:r>
          </a:p>
          <a:p>
            <a:r>
              <a:rPr lang="it-IT" baseline="0" dirty="0"/>
              <a:t>		(approfondito successivamente)</a:t>
            </a:r>
          </a:p>
          <a:p>
            <a:r>
              <a:rPr lang="it-IT" baseline="0" dirty="0"/>
              <a:t>	4) L’utente specificherà le credenziali per l’accesso remoto (con telnet) ,nome del tunnel e del path durante la configurazione.</a:t>
            </a:r>
          </a:p>
          <a:p>
            <a:r>
              <a:rPr lang="it-IT" baseline="0" dirty="0"/>
              <a:t>		(esempio successivamente)</a:t>
            </a:r>
          </a:p>
          <a:p>
            <a:endParaRPr lang="it-I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mostrare</a:t>
            </a:r>
            <a:r>
              <a:rPr lang="it-IT" baseline="0" dirty="0"/>
              <a:t> meglio le caratteristiche del tool consideriamo un esempio d’uso. Innanzitutto vediamo la rete in cui sarà usato: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9259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</a:t>
            </a:r>
            <a:r>
              <a:rPr lang="it-IT" baseline="0" dirty="0" smtClean="0"/>
              <a:t> path configurato è quello previsto. Perchè?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07077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L’algoritmo esegue i seguenti calcoli</a:t>
            </a:r>
            <a:r>
              <a:rPr lang="it-IT" baseline="0" dirty="0" smtClean="0"/>
              <a:t> e confronta i valori delle f.o.</a:t>
            </a:r>
          </a:p>
          <a:p>
            <a:endParaRPr lang="it-IT" baseline="0" dirty="0" smtClean="0"/>
          </a:p>
          <a:p>
            <a:r>
              <a:rPr lang="it-IT" baseline="0" dirty="0" smtClean="0"/>
              <a:t>Cosa succede se vogliamo creare un nuovo tunnel tra R1 ed R9 con 512Kb di banda? Vediamo che l’algoritmo sceglierà nuovamente lo stesso path..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21666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74826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0791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Eseguendo i calcoli si</a:t>
            </a:r>
            <a:r>
              <a:rPr lang="it-IT" baseline="0" dirty="0" smtClean="0"/>
              <a:t> vede come l’lagoritmo preferisce di nuovo il path R1-R4-R9. Perchè? Ovviamente perchè l’utilizzazione percentuale dei link di tale path è migliore! Infatti nel caso venisse scelto l’altro path si avrebbe la saturazione del link tra R4 ed R7!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7969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0935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Vediamo ora un caso</a:t>
            </a:r>
            <a:r>
              <a:rPr lang="it-IT" baseline="0" dirty="0" smtClean="0"/>
              <a:t> diverso in cui si mette in evidenzia il funzionamo dell’algoritmo nel caso di “path equivalenti”.</a:t>
            </a:r>
          </a:p>
          <a:p>
            <a:r>
              <a:rPr lang="it-IT" baseline="0" dirty="0" smtClean="0"/>
              <a:t>Scegliamo di allocare un tunnel tra R4 ed R1 con 256 Kb di banda. Il caso è molto banale: abbiamo sempre 2 path ed il path migliore è R4-R3-R1.</a:t>
            </a:r>
          </a:p>
          <a:p>
            <a:r>
              <a:rPr lang="it-IT" baseline="0" dirty="0" smtClean="0"/>
              <a:t>Vediamo perchè ...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27842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2327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3190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/>
              <a:t>Considerando una topologia di questo tipo configurata oppurtunatamente; in particolare: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abilitazione di ospf traffic-eng</a:t>
            </a:r>
          </a:p>
          <a:p>
            <a:pPr lvl="2">
              <a:buFont typeface="Arial" pitchFamily="34" charset="0"/>
              <a:buChar char="•"/>
            </a:pPr>
            <a:r>
              <a:rPr lang="it-IT" dirty="0"/>
              <a:t> abilitazione</a:t>
            </a:r>
            <a:r>
              <a:rPr lang="it-IT" baseline="0" dirty="0"/>
              <a:t> a mpls traffic-eng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riservazione di una parte della capacità totale sulle interfacce di ogni router (rsvp)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abilitazione ad snmp</a:t>
            </a:r>
            <a:br>
              <a:rPr lang="it-IT" baseline="0" dirty="0"/>
            </a:br>
            <a:endParaRPr lang="it-IT" baseline="0" dirty="0"/>
          </a:p>
          <a:p>
            <a:pPr lvl="0">
              <a:buFont typeface="Arial" pitchFamily="34" charset="0"/>
              <a:buNone/>
            </a:pPr>
            <a:r>
              <a:rPr lang="it-IT" baseline="0" dirty="0"/>
              <a:t>Tool in esecuzione sulla macchina virtuale con Core 4.7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Allcoando nuovamente un tunnel</a:t>
            </a:r>
            <a:r>
              <a:rPr lang="it-IT" baseline="0" dirty="0" smtClean="0"/>
              <a:t> tra R4 ed R1 con 256 Kb ci ritroviamo in una situazione interessante: i due path hanno lo stesso valore della f.o.</a:t>
            </a:r>
          </a:p>
          <a:p>
            <a:r>
              <a:rPr lang="it-IT" baseline="0" dirty="0" smtClean="0"/>
              <a:t>(il valore è ritenuto uguale con uno scarto di 0.01)  </a:t>
            </a:r>
            <a:r>
              <a:rPr lang="it-IT" baseline="0" dirty="0" smtClean="0">
                <a:sym typeface="Wingdings" pitchFamily="2" charset="2"/>
              </a:rPr>
              <a:t> a parità di f.o. Viene preferito il path più breve! (con meno hop!)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83822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6146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64348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7223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Inoltre per rendere funzionante la VM è stato necessario: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installare Quagga (già presente)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installare gcc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installare net-snmp</a:t>
            </a:r>
          </a:p>
          <a:p>
            <a:pPr lvl="2">
              <a:buFont typeface="Arial" pitchFamily="34" charset="0"/>
              <a:buChar char="•"/>
            </a:pPr>
            <a:r>
              <a:rPr lang="it-IT" baseline="0" dirty="0"/>
              <a:t> installare gftp (per la comunicazione con l’host ed il caricamento del codice!)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5992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0043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2851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90FB-2335-444A-8EF8-7CD713EFBC2D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A6B1B7-5F6D-4A0E-9473-8F2B554DC98B}" type="datetimeFigureOut">
              <a:rPr lang="it-IT" smtClean="0"/>
              <a:pPr/>
              <a:t>24/04/2017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4CC652-C042-4A59-A4A6-0180CD2A85D7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LSPConfigurationTool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per la configurazione  </a:t>
            </a:r>
          </a:p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 LSP MPLS-TE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949280"/>
            <a:ext cx="54726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Basile Mariano, Buono Angelo</a:t>
            </a:r>
            <a:endParaRPr lang="it-IT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</a:endParaRPr>
          </a:p>
        </p:txBody>
      </p:sp>
      <p:pic>
        <p:nvPicPr>
          <p:cNvPr id="5" name="Picture 4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4789599"/>
            <a:ext cx="1747051" cy="178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Costruzione </a:t>
            </a:r>
            <a:r>
              <a:rPr lang="it-IT" dirty="0"/>
              <a:t>della </a:t>
            </a:r>
            <a:r>
              <a:rPr lang="it-IT" dirty="0" smtClean="0"/>
              <a:t>topologia (2)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624078" indent="-514350">
              <a:buNone/>
            </a:pPr>
            <a:r>
              <a:rPr lang="it-IT" sz="2600" dirty="0" smtClean="0"/>
              <a:t>Il recupero delle informazioni sul traffic-engineering  avviene attraverso richeiste SNMP ad agent SNMP configurati sui router della rete</a:t>
            </a:r>
            <a:r>
              <a:rPr lang="it-IT" dirty="0" smtClean="0"/>
              <a:t>:</a:t>
            </a:r>
          </a:p>
          <a:p>
            <a:pPr marL="411480" lvl="1" indent="0">
              <a:buNone/>
            </a:pPr>
            <a:endParaRPr lang="it-IT" sz="2000" i="1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i="1" u="sng" dirty="0" smtClean="0">
                <a:solidFill>
                  <a:srgbClr val="3F6E8C"/>
                </a:solidFill>
              </a:rPr>
              <a:t>capacità massima riservata per i TE tunnels</a:t>
            </a:r>
            <a:r>
              <a:rPr lang="it-IT" sz="2400" i="1" dirty="0" smtClean="0">
                <a:solidFill>
                  <a:srgbClr val="3F6E8C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i="1" u="sng" dirty="0" smtClean="0">
                <a:solidFill>
                  <a:srgbClr val="3F6E8C"/>
                </a:solidFill>
              </a:rPr>
              <a:t>capacità massima riservabile per singolo TE tunnel</a:t>
            </a:r>
            <a:r>
              <a:rPr lang="it-IT" sz="2400" i="1" dirty="0" smtClean="0">
                <a:solidFill>
                  <a:srgbClr val="3F6E8C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i="1" u="sng" dirty="0" smtClean="0">
                <a:solidFill>
                  <a:srgbClr val="3F6E8C"/>
                </a:solidFill>
              </a:rPr>
              <a:t>la capacità totale attualmente utilizzata</a:t>
            </a:r>
            <a:r>
              <a:rPr lang="it-IT" sz="2400" i="1" dirty="0" smtClean="0">
                <a:solidFill>
                  <a:srgbClr val="3F6E8C"/>
                </a:solidFill>
              </a:rPr>
              <a:t>.</a:t>
            </a:r>
          </a:p>
          <a:p>
            <a:pPr lvl="2"/>
            <a:endParaRPr lang="it-IT" sz="2000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L'interfaccia </a:t>
            </a:r>
            <a:r>
              <a:rPr lang="it-IT" dirty="0"/>
              <a:t>di utilizzo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85000" lnSpcReduction="20000"/>
          </a:bodyPr>
          <a:lstStyle/>
          <a:p>
            <a:pPr>
              <a:buNone/>
            </a:pPr>
            <a:r>
              <a:rPr lang="it-IT" sz="3100" dirty="0"/>
              <a:t>Il </a:t>
            </a:r>
            <a:r>
              <a:rPr lang="it-IT" sz="3100" dirty="0" err="1"/>
              <a:t>tool</a:t>
            </a:r>
            <a:r>
              <a:rPr lang="it-IT" sz="3100" dirty="0"/>
              <a:t> si presenta all'utente attraverso un'interfaccia che permette di:</a:t>
            </a: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>
                <a:solidFill>
                  <a:srgbClr val="438086"/>
                </a:solidFill>
              </a:rPr>
              <a:t>Visualizzare la topologia della rete.</a:t>
            </a:r>
            <a:endParaRPr lang="it-IT" sz="2400" dirty="0"/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/>
              <a:t>Visualizzare le interconnessioni di un dato router.</a:t>
            </a: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/>
              <a:t>Creare un LSP MPLS-TE con relativo requisito di capacità.</a:t>
            </a: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/>
              <a:t>Aggiornare esplicitamente le informazioni sulla topologia.</a:t>
            </a: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/>
              <a:t>Visualizzare le info relative ad un dato LSP MPLS-TE.</a:t>
            </a: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/>
              <a:t>Uscire dal </a:t>
            </a:r>
            <a:r>
              <a:rPr lang="it-IT" sz="2400" dirty="0" err="1"/>
              <a:t>tool</a:t>
            </a:r>
            <a:r>
              <a:rPr lang="it-IT" sz="2400" dirty="0"/>
              <a:t>.</a:t>
            </a:r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L'interfaccia </a:t>
            </a:r>
            <a:r>
              <a:rPr lang="it-IT" dirty="0"/>
              <a:t>di </a:t>
            </a:r>
            <a:r>
              <a:rPr lang="it-IT" dirty="0" smtClean="0"/>
              <a:t>utilizzo (2)</a:t>
            </a:r>
            <a:endParaRPr lang="it-IT" dirty="0"/>
          </a:p>
        </p:txBody>
      </p:sp>
      <p:pic>
        <p:nvPicPr>
          <p:cNvPr id="7" name="Segnaposto contenuto 4" descr="Screenshot_2017-04-12_16-17-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5865" t="9059" r="21307" b="30551"/>
          <a:stretch>
            <a:fillRect/>
          </a:stretch>
        </p:blipFill>
        <p:spPr>
          <a:xfrm>
            <a:off x="554401" y="1944000"/>
            <a:ext cx="7478389" cy="4827600"/>
          </a:xfrm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</a:t>
            </a:r>
            <a:endParaRPr lang="it-IT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 smtClean="0"/>
              <a:t>L’algoritmo per la creazione del path costruisce l’albero dei percorsi possibili dal router di ingress.</a:t>
            </a:r>
          </a:p>
          <a:p>
            <a:pPr>
              <a:buNone/>
            </a:pPr>
            <a:r>
              <a:rPr lang="it-IT" sz="2600" dirty="0" smtClean="0"/>
              <a:t> </a:t>
            </a:r>
          </a:p>
          <a:p>
            <a:r>
              <a:rPr lang="it-IT" sz="2600" dirty="0" smtClean="0"/>
              <a:t>L’algoritmo per la ricerca del path ottimo confronta i vari percorsi in base al valore della funzione obiettivo: </a:t>
            </a:r>
            <a:br>
              <a:rPr lang="it-IT" sz="2600" dirty="0" smtClean="0"/>
            </a:br>
            <a:endParaRPr lang="it-IT" sz="2600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8047" y="4869160"/>
            <a:ext cx="5102225" cy="12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(2)</a:t>
            </a:r>
            <a:endParaRPr lang="it-IT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600" i="1" u="sng" dirty="0" smtClean="0"/>
              <a:t>Solo in caso di presenza di un percorso dal router ingress al router </a:t>
            </a:r>
            <a:r>
              <a:rPr lang="it-IT" sz="2600" u="sng" dirty="0" smtClean="0"/>
              <a:t>engress che soddisfa il requisito di capacità specificato</a:t>
            </a:r>
            <a:r>
              <a:rPr lang="it-IT" sz="2600" dirty="0" smtClean="0"/>
              <a:t> il tool provvede ad:</a:t>
            </a:r>
          </a:p>
          <a:p>
            <a:endParaRPr lang="it-IT" sz="2400" dirty="0" smtClean="0"/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>
                <a:solidFill>
                  <a:srgbClr val="3F6E8C"/>
                </a:solidFill>
              </a:rPr>
              <a:t>acquisire e validare username e password, per la connessione remota all'ingress router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>
                <a:solidFill>
                  <a:srgbClr val="3F6E8C"/>
                </a:solidFill>
              </a:rPr>
              <a:t>acquisire e validare nome dell'LSP e nome del path esplicito</a:t>
            </a:r>
            <a:endParaRPr lang="it-IT" sz="2400" i="1" dirty="0" smtClean="0"/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>
                <a:solidFill>
                  <a:srgbClr val="3F6E8C"/>
                </a:solidFill>
              </a:rPr>
              <a:t>configurare il Label Switched Path</a:t>
            </a:r>
            <a:endParaRPr lang="it-IT" sz="2400" dirty="0" smtClean="0"/>
          </a:p>
          <a:p>
            <a:pPr marL="624078" indent="-514350">
              <a:buFont typeface="+mj-lt"/>
              <a:buAutoNum type="arabicPeriod"/>
            </a:pPr>
            <a:endParaRPr lang="it-IT" sz="2400" i="1" dirty="0" smtClean="0"/>
          </a:p>
          <a:p>
            <a:pPr marL="624078" indent="-514350">
              <a:buFont typeface="+mj-lt"/>
              <a:buAutoNum type="arabicPeriod"/>
            </a:pPr>
            <a:endParaRPr lang="it-IT" sz="2400" i="1" dirty="0" smtClean="0"/>
          </a:p>
          <a:p>
            <a:pPr marL="109728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(3)</a:t>
            </a:r>
            <a:endParaRPr lang="it-IT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00" y="1943999"/>
            <a:ext cx="7437931" cy="48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4000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(4)</a:t>
            </a:r>
            <a:endParaRPr lang="it-IT" dirty="0"/>
          </a:p>
        </p:txBody>
      </p:sp>
      <p:pic>
        <p:nvPicPr>
          <p:cNvPr id="7" name="Content Placeholder 3" descr="Tool_3_example_telne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4400" y="1944000"/>
            <a:ext cx="7767263" cy="4827600"/>
          </a:xfrm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(5)</a:t>
            </a:r>
            <a:endParaRPr lang="it-IT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00" y="1944000"/>
            <a:ext cx="7418020" cy="48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(5)</a:t>
            </a:r>
            <a:endParaRPr lang="it-IT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00" y="1944000"/>
            <a:ext cx="7436303" cy="48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</a:t>
            </a:r>
            <a:endParaRPr lang="it-IT" dirty="0"/>
          </a:p>
        </p:txBody>
      </p:sp>
      <p:pic>
        <p:nvPicPr>
          <p:cNvPr id="6" name="Content Placeholder 5" descr="rete_esempio_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048" y="2249488"/>
            <a:ext cx="8065904" cy="4324350"/>
          </a:xfrm>
        </p:spPr>
      </p:pic>
      <p:sp>
        <p:nvSpPr>
          <p:cNvPr id="7" name="TextBox 6"/>
          <p:cNvSpPr txBox="1"/>
          <p:nvPr/>
        </p:nvSpPr>
        <p:spPr>
          <a:xfrm>
            <a:off x="2123728" y="6258798"/>
            <a:ext cx="108012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Av. Band: 1024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 band: 1024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8" name="Rectangle 7"/>
          <p:cNvSpPr/>
          <p:nvPr/>
        </p:nvSpPr>
        <p:spPr>
          <a:xfrm>
            <a:off x="4716016" y="5250686"/>
            <a:ext cx="1088760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/>
              <a:t>Av. Band: 4096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 Band: 4096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9" name="Rectangle 8"/>
          <p:cNvSpPr/>
          <p:nvPr/>
        </p:nvSpPr>
        <p:spPr>
          <a:xfrm>
            <a:off x="4965078" y="5898758"/>
            <a:ext cx="103746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/>
              <a:t>Av. Band: 512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Max. Band: 512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10" name="Rectangle 9"/>
          <p:cNvSpPr/>
          <p:nvPr/>
        </p:nvSpPr>
        <p:spPr>
          <a:xfrm>
            <a:off x="6765278" y="4869160"/>
            <a:ext cx="1119217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/>
              <a:t>Av. Band: 2048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Max. Band: 2048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pic>
        <p:nvPicPr>
          <p:cNvPr id="11" name="Immagine 10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it-IT" dirty="0"/>
              <a:t>Cos’è LSPConfigurationTool?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70000" lnSpcReduction="20000"/>
          </a:bodyPr>
          <a:lstStyle/>
          <a:p>
            <a:pPr>
              <a:buNone/>
            </a:pPr>
            <a:r>
              <a:rPr lang="it-IT" sz="3400" dirty="0"/>
              <a:t>SW per la </a:t>
            </a:r>
            <a:r>
              <a:rPr lang="it-IT" sz="3400" dirty="0">
                <a:solidFill>
                  <a:srgbClr val="222222"/>
                </a:solidFill>
                <a:latin typeface="Georgia"/>
                <a:cs typeface="Arial"/>
              </a:rPr>
              <a:t>configurazione di LSP MPLS-TE</a:t>
            </a:r>
            <a:r>
              <a:rPr lang="it-IT" sz="3400" dirty="0"/>
              <a:t>, tra due router </a:t>
            </a:r>
            <a:r>
              <a:rPr lang="it-IT" sz="3400" dirty="0" smtClean="0"/>
              <a:t>ingress/egress</a:t>
            </a:r>
            <a:r>
              <a:rPr lang="it-IT" sz="3400" dirty="0"/>
              <a:t>, con requisito di capacità specificato.</a:t>
            </a:r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3400" dirty="0"/>
              <a:t>Caratteristiche:</a:t>
            </a:r>
          </a:p>
          <a:p>
            <a:pPr>
              <a:buNone/>
            </a:pPr>
            <a:endParaRPr lang="it-IT" sz="2400" dirty="0"/>
          </a:p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rgbClr val="438086"/>
                </a:solidFill>
              </a:rPr>
              <a:t>Usabilità</a:t>
            </a:r>
            <a:endParaRPr lang="it-IT" sz="2600" b="1" dirty="0">
              <a:solidFill>
                <a:schemeClr val="tx1"/>
              </a:solidFill>
            </a:endParaRPr>
          </a:p>
          <a:p>
            <a:pPr marL="704088" lvl="2" indent="0">
              <a:lnSpc>
                <a:spcPct val="150000"/>
              </a:lnSpc>
              <a:buNone/>
            </a:pPr>
            <a:r>
              <a:rPr lang="it-IT" sz="2600" dirty="0">
                <a:solidFill>
                  <a:srgbClr val="438086"/>
                </a:solidFill>
              </a:rPr>
              <a:t>Elevata semplicità di utilizzo</a:t>
            </a:r>
            <a:endParaRPr lang="it-IT" sz="2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rgbClr val="438086"/>
                </a:solidFill>
              </a:rPr>
              <a:t>Robustezza</a:t>
            </a:r>
          </a:p>
          <a:p>
            <a:pPr marL="704088" lvl="2" indent="0">
              <a:lnSpc>
                <a:spcPct val="150000"/>
              </a:lnSpc>
              <a:buNone/>
            </a:pPr>
            <a:r>
              <a:rPr lang="it-IT" sz="2600" dirty="0">
                <a:solidFill>
                  <a:srgbClr val="438086"/>
                </a:solidFill>
              </a:rPr>
              <a:t>Consistenza delle informazioni topologiche anche nel caso di guasti</a:t>
            </a:r>
          </a:p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rgbClr val="438086"/>
                </a:solidFill>
              </a:rPr>
              <a:t>Bassa complessità di storage </a:t>
            </a:r>
          </a:p>
          <a:p>
            <a:pPr marL="667512" lvl="2" indent="0">
              <a:lnSpc>
                <a:spcPct val="150000"/>
              </a:lnSpc>
              <a:buNone/>
            </a:pPr>
            <a:r>
              <a:rPr lang="it-IT" sz="2600" dirty="0">
                <a:solidFill>
                  <a:srgbClr val="438086"/>
                </a:solidFill>
              </a:rPr>
              <a:t> Qualche centinaio di KB nel caso di una rete di 100 router</a:t>
            </a:r>
          </a:p>
          <a:p>
            <a:pPr marL="402336" lvl="1" indent="0">
              <a:lnSpc>
                <a:spcPct val="150000"/>
              </a:lnSpc>
              <a:buNone/>
            </a:pPr>
            <a:endParaRPr lang="it-IT" sz="2200" dirty="0">
              <a:solidFill>
                <a:srgbClr val="438086"/>
              </a:solidFill>
            </a:endParaRPr>
          </a:p>
          <a:p>
            <a:pPr lvl="1"/>
            <a:endParaRPr lang="it-IT" sz="2200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(2</a:t>
            </a:r>
            <a:r>
              <a:rPr lang="it-IT" dirty="0"/>
              <a:t>)</a:t>
            </a:r>
          </a:p>
        </p:txBody>
      </p:sp>
      <p:pic>
        <p:nvPicPr>
          <p:cNvPr id="6" name="Segnaposto contenuto 5" descr="r1_to_r9_lsp_reques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4400" y="1944000"/>
            <a:ext cx="7438736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85750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Scegliamo di creare un tunnel tra R1 ed R9 con capacità 512Kb</a:t>
            </a:r>
          </a:p>
        </p:txBody>
      </p:sp>
      <p:pic>
        <p:nvPicPr>
          <p:cNvPr id="7" name="Immagine 6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(3</a:t>
            </a:r>
            <a:r>
              <a:rPr lang="it-IT" dirty="0"/>
              <a:t>)</a:t>
            </a:r>
          </a:p>
        </p:txBody>
      </p:sp>
      <p:pic>
        <p:nvPicPr>
          <p:cNvPr id="5" name="Segnaposto contenuto 4" descr="r1_to_r9_lsp_confi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4400" y="1944000"/>
            <a:ext cx="7535514" cy="4827600"/>
          </a:xfrm>
        </p:spPr>
      </p:pic>
      <p:sp>
        <p:nvSpPr>
          <p:cNvPr id="6" name="TextBox 5"/>
          <p:cNvSpPr txBox="1"/>
          <p:nvPr/>
        </p:nvSpPr>
        <p:spPr>
          <a:xfrm>
            <a:off x="0" y="289560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Il path selezionato è R1-R4-R9. Segue la configurazione su R1.</a:t>
            </a:r>
          </a:p>
        </p:txBody>
      </p:sp>
      <p:pic>
        <p:nvPicPr>
          <p:cNvPr id="7" name="Immagine 6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(4</a:t>
            </a:r>
            <a:r>
              <a:rPr lang="it-IT" dirty="0"/>
              <a:t>)</a:t>
            </a:r>
          </a:p>
        </p:txBody>
      </p:sp>
      <p:pic>
        <p:nvPicPr>
          <p:cNvPr id="6" name="Content Placeholder 5" descr="rete_esempio_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048" y="2249488"/>
            <a:ext cx="8065904" cy="4324350"/>
          </a:xfrm>
        </p:spPr>
      </p:pic>
      <p:sp>
        <p:nvSpPr>
          <p:cNvPr id="7" name="TextBox 6"/>
          <p:cNvSpPr txBox="1"/>
          <p:nvPr/>
        </p:nvSpPr>
        <p:spPr>
          <a:xfrm>
            <a:off x="2123728" y="6258798"/>
            <a:ext cx="108012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Av. Band: 512 </a:t>
            </a:r>
            <a:r>
              <a:rPr lang="it-IT" sz="800" dirty="0" smtClean="0">
                <a:solidFill>
                  <a:srgbClr val="FF0000"/>
                </a:solidFill>
              </a:rPr>
              <a:t>Kb</a:t>
            </a:r>
            <a:endParaRPr lang="it-IT" sz="800" dirty="0">
              <a:solidFill>
                <a:srgbClr val="FF0000"/>
              </a:solidFill>
            </a:endParaRPr>
          </a:p>
          <a:p>
            <a:r>
              <a:rPr lang="it-IT" sz="800" dirty="0"/>
              <a:t>Max band: 1024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8" name="Rectangle 7"/>
          <p:cNvSpPr/>
          <p:nvPr/>
        </p:nvSpPr>
        <p:spPr>
          <a:xfrm>
            <a:off x="4716016" y="5250686"/>
            <a:ext cx="1088760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Av. Band: 3584 </a:t>
            </a:r>
            <a:r>
              <a:rPr lang="it-IT" sz="800" dirty="0" smtClean="0">
                <a:solidFill>
                  <a:srgbClr val="FF0000"/>
                </a:solidFill>
              </a:rPr>
              <a:t>Kb</a:t>
            </a:r>
            <a:endParaRPr lang="it-IT" sz="800" dirty="0">
              <a:solidFill>
                <a:srgbClr val="FF0000"/>
              </a:solidFill>
            </a:endParaRPr>
          </a:p>
          <a:p>
            <a:r>
              <a:rPr lang="it-IT" sz="800" dirty="0"/>
              <a:t>Max Band: 4096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9" name="Rectangle 8"/>
          <p:cNvSpPr/>
          <p:nvPr/>
        </p:nvSpPr>
        <p:spPr>
          <a:xfrm>
            <a:off x="4965078" y="5898758"/>
            <a:ext cx="103746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/>
              <a:t>Av. Band: 512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Max. Band: 512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10" name="Rectangle 9"/>
          <p:cNvSpPr/>
          <p:nvPr/>
        </p:nvSpPr>
        <p:spPr>
          <a:xfrm>
            <a:off x="6765278" y="4869160"/>
            <a:ext cx="1119217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it-IT" sz="800" dirty="0"/>
              <a:t>Av. Band: 2048 </a:t>
            </a:r>
            <a:r>
              <a:rPr lang="it-IT" sz="800" dirty="0" smtClean="0"/>
              <a:t>Kb</a:t>
            </a:r>
            <a:endParaRPr lang="it-IT" sz="800" dirty="0"/>
          </a:p>
          <a:p>
            <a:r>
              <a:rPr lang="it-IT" sz="800" dirty="0"/>
              <a:t>Max. Band: 2048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62" y="3828415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l’algoritmo sceglie PATH1 perché ha </a:t>
            </a:r>
            <a:r>
              <a:rPr lang="it-IT" dirty="0" err="1"/>
              <a:t>f.o</a:t>
            </a:r>
            <a:r>
              <a:rPr lang="it-IT" dirty="0"/>
              <a:t>. maggiore di almeno 0.01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2195572"/>
            <a:ext cx="630019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PATH1: R1-R4-R9   </a:t>
            </a:r>
          </a:p>
          <a:p>
            <a:r>
              <a:rPr lang="it-IT" dirty="0" err="1"/>
              <a:t>f.o</a:t>
            </a:r>
            <a:r>
              <a:rPr lang="it-IT" dirty="0"/>
              <a:t>. = ½ * [((1024-512)/1024)+((4096-512)/4096)]  = 0.687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990215"/>
            <a:ext cx="78123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PATH2: R1-R4-R7-R9   </a:t>
            </a:r>
          </a:p>
          <a:p>
            <a:r>
              <a:rPr lang="it-IT" dirty="0" err="1"/>
              <a:t>f.o</a:t>
            </a:r>
            <a:r>
              <a:rPr lang="it-IT" dirty="0"/>
              <a:t>.=1/3 * [((1024-512)/1024)+((512-512)/512)+((2048-512)/2048)]=0.416</a:t>
            </a:r>
          </a:p>
        </p:txBody>
      </p:sp>
      <p:pic>
        <p:nvPicPr>
          <p:cNvPr id="11" name="Immagine 10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(5</a:t>
            </a:r>
            <a:r>
              <a:rPr lang="it-IT" dirty="0"/>
              <a:t>)</a:t>
            </a:r>
          </a:p>
        </p:txBody>
      </p:sp>
      <p:pic>
        <p:nvPicPr>
          <p:cNvPr id="6" name="Segnaposto contenuto 5" descr="r1_to_r9_lsp2_request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-344" t="190" r="4398" b="-190"/>
          <a:stretch>
            <a:fillRect/>
          </a:stretch>
        </p:blipFill>
        <p:spPr>
          <a:xfrm>
            <a:off x="554400" y="1944000"/>
            <a:ext cx="7516578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87655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Scegliamo di creare un altro tunnel tra R1 ed R9 con capacità 512Kb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(6</a:t>
            </a:r>
            <a:r>
              <a:rPr lang="it-IT" dirty="0"/>
              <a:t>)</a:t>
            </a:r>
          </a:p>
        </p:txBody>
      </p:sp>
      <p:pic>
        <p:nvPicPr>
          <p:cNvPr id="6" name="Segnaposto contenuto 5" descr="r1_to_r9_lsp2_config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211"/>
          <a:stretch>
            <a:fillRect/>
          </a:stretch>
        </p:blipFill>
        <p:spPr>
          <a:xfrm>
            <a:off x="777727" y="1944000"/>
            <a:ext cx="7106641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752725"/>
            <a:ext cx="471601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path</a:t>
            </a:r>
            <a:r>
              <a:rPr lang="it-IT" dirty="0"/>
              <a:t> selezionato è nuovamente R1-R4-R9. </a:t>
            </a:r>
          </a:p>
          <a:p>
            <a:r>
              <a:rPr lang="it-IT" dirty="0"/>
              <a:t>Segue la configurazione su R1.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(7</a:t>
            </a:r>
            <a:r>
              <a:rPr lang="it-IT" dirty="0"/>
              <a:t>)</a:t>
            </a:r>
          </a:p>
        </p:txBody>
      </p:sp>
      <p:pic>
        <p:nvPicPr>
          <p:cNvPr id="6" name="Content Placeholder 5" descr="rete_esempio_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048" y="2249488"/>
            <a:ext cx="8065904" cy="4324350"/>
          </a:xfrm>
        </p:spPr>
      </p:pic>
      <p:sp>
        <p:nvSpPr>
          <p:cNvPr id="7" name="TextBox 6"/>
          <p:cNvSpPr txBox="1"/>
          <p:nvPr/>
        </p:nvSpPr>
        <p:spPr>
          <a:xfrm>
            <a:off x="2123728" y="6258798"/>
            <a:ext cx="108012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Av. Band: 0 </a:t>
            </a:r>
            <a:r>
              <a:rPr lang="it-IT" sz="800" dirty="0" smtClean="0">
                <a:solidFill>
                  <a:srgbClr val="FF0000"/>
                </a:solidFill>
              </a:rPr>
              <a:t>Kb</a:t>
            </a:r>
            <a:endParaRPr lang="it-IT" sz="800" dirty="0">
              <a:solidFill>
                <a:srgbClr val="FF0000"/>
              </a:solidFill>
            </a:endParaRPr>
          </a:p>
          <a:p>
            <a:r>
              <a:rPr lang="it-IT" sz="800" dirty="0"/>
              <a:t>Max band: 1024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8" name="Rectangle 7"/>
          <p:cNvSpPr/>
          <p:nvPr/>
        </p:nvSpPr>
        <p:spPr>
          <a:xfrm>
            <a:off x="4716016" y="5250686"/>
            <a:ext cx="1088760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Av. Band: 3072 </a:t>
            </a:r>
            <a:r>
              <a:rPr lang="it-IT" sz="800" dirty="0" smtClean="0">
                <a:solidFill>
                  <a:srgbClr val="FF0000"/>
                </a:solidFill>
              </a:rPr>
              <a:t>bB</a:t>
            </a:r>
            <a:endParaRPr lang="it-IT" sz="800" dirty="0">
              <a:solidFill>
                <a:srgbClr val="FF0000"/>
              </a:solidFill>
            </a:endParaRPr>
          </a:p>
          <a:p>
            <a:r>
              <a:rPr lang="it-IT" sz="800" dirty="0"/>
              <a:t>Max Band: 4096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9" name="Rectangle 8"/>
          <p:cNvSpPr/>
          <p:nvPr/>
        </p:nvSpPr>
        <p:spPr>
          <a:xfrm>
            <a:off x="4965078" y="5898758"/>
            <a:ext cx="1037463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/>
              <a:t>Av</a:t>
            </a:r>
            <a:r>
              <a:rPr lang="it-IT" sz="800" dirty="0"/>
              <a:t>. Band: 512 </a:t>
            </a:r>
            <a:r>
              <a:rPr lang="it-IT" sz="800" dirty="0" smtClean="0"/>
              <a:t>Kb</a:t>
            </a:r>
            <a:r>
              <a:rPr lang="en-US" sz="800" dirty="0"/>
              <a:t> </a:t>
            </a:r>
          </a:p>
          <a:p>
            <a:r>
              <a:rPr lang="it-IT" sz="800" dirty="0"/>
              <a:t>Max. Band: </a:t>
            </a:r>
            <a:r>
              <a:rPr lang="it-IT" sz="800" dirty="0" smtClean="0"/>
              <a:t>512 Kb</a:t>
            </a:r>
            <a:endParaRPr lang="it-IT" sz="800" dirty="0"/>
          </a:p>
        </p:txBody>
      </p:sp>
      <p:sp>
        <p:nvSpPr>
          <p:cNvPr id="10" name="Rectangle 9"/>
          <p:cNvSpPr/>
          <p:nvPr/>
        </p:nvSpPr>
        <p:spPr>
          <a:xfrm>
            <a:off x="6765278" y="4869160"/>
            <a:ext cx="1119217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/>
              <a:t>Av</a:t>
            </a:r>
            <a:r>
              <a:rPr lang="it-IT" sz="800" dirty="0"/>
              <a:t>. Band: 2048 </a:t>
            </a:r>
            <a:r>
              <a:rPr lang="it-IT" sz="800" dirty="0" smtClean="0"/>
              <a:t>KB</a:t>
            </a:r>
            <a:r>
              <a:rPr lang="en-US" sz="800" dirty="0" smtClean="0"/>
              <a:t>b</a:t>
            </a:r>
            <a:endParaRPr lang="en-US" sz="800" dirty="0"/>
          </a:p>
          <a:p>
            <a:r>
              <a:rPr lang="it-IT" sz="800" dirty="0"/>
              <a:t>Max. Band: 2048 </a:t>
            </a:r>
            <a:r>
              <a:rPr lang="it-IT" sz="800" dirty="0" smtClean="0"/>
              <a:t>Kb</a:t>
            </a:r>
            <a:endParaRPr lang="it-IT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195572"/>
            <a:ext cx="630019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PATH1: R1-R4-R9   </a:t>
            </a:r>
          </a:p>
          <a:p>
            <a:r>
              <a:rPr lang="it-IT" dirty="0" err="1"/>
              <a:t>f.o</a:t>
            </a:r>
            <a:r>
              <a:rPr lang="it-IT" dirty="0"/>
              <a:t>. = ½ * [((512-512)/1024)+((3584-512)/4096)]  = 0.375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68638"/>
            <a:ext cx="781208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PATH2: R1-R4-R7-R9   </a:t>
            </a:r>
          </a:p>
          <a:p>
            <a:r>
              <a:rPr lang="it-IT" dirty="0" err="1"/>
              <a:t>f.o</a:t>
            </a:r>
            <a:r>
              <a:rPr lang="it-IT" dirty="0"/>
              <a:t>. =  1/3 * [((512-512)/1024)+((512-512)/512)+((2048-512)/2048)] = 0.25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4208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l’algoritmo sceglie PATH1 perché ha f.o. maggiore di almeno 0.01</a:t>
            </a:r>
          </a:p>
        </p:txBody>
      </p:sp>
      <p:pic>
        <p:nvPicPr>
          <p:cNvPr id="14" name="Immagine 1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 smtClean="0"/>
              <a:t>Creazione di un LSP (7)</a:t>
            </a:r>
            <a:r>
              <a:rPr lang="it-IT" dirty="0" smtClean="0">
                <a:solidFill>
                  <a:srgbClr val="000000"/>
                </a:solidFill>
              </a:rPr>
              <a:t>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600" dirty="0" smtClean="0"/>
          </a:p>
          <a:p>
            <a:r>
              <a:rPr lang="it-IT" sz="2600" dirty="0" smtClean="0"/>
              <a:t>Se </a:t>
            </a:r>
            <a:r>
              <a:rPr lang="it-IT" sz="2600" dirty="0"/>
              <a:t>il valore della funzione obiettivo differisce per meno di un centesimo (1%), i due path sono considerati equivalenti.</a:t>
            </a:r>
          </a:p>
          <a:p>
            <a:endParaRPr lang="it-IT" sz="2600" dirty="0"/>
          </a:p>
          <a:p>
            <a:r>
              <a:rPr lang="it-IT" sz="2600" dirty="0"/>
              <a:t>In caso di path equivalenti viene scelto come path migliore quello con il minor numero di hop.</a:t>
            </a:r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7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rete_gns3_scenario_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04453" y="2000250"/>
            <a:ext cx="7463946" cy="4324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>
            <a:noAutofit/>
          </a:bodyPr>
          <a:lstStyle/>
          <a:p>
            <a:r>
              <a:rPr lang="it-IT" dirty="0"/>
              <a:t>Esempio: </a:t>
            </a:r>
            <a:r>
              <a:rPr lang="it-IT" dirty="0" smtClean="0"/>
              <a:t>Scelta dell’LSP</a:t>
            </a:r>
            <a:r>
              <a:rPr lang="it-IT" dirty="0"/>
              <a:t> </a:t>
            </a:r>
            <a:endParaRPr lang="it-IT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1788" y="4926013"/>
            <a:ext cx="12319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r>
              <a:rPr lang="it-IT" sz="800" i="1" dirty="0" err="1"/>
              <a:t>Av</a:t>
            </a:r>
            <a:r>
              <a:rPr lang="it-IT" sz="800" i="1" dirty="0"/>
              <a:t>. Band: 1024 </a:t>
            </a:r>
            <a:r>
              <a:rPr lang="it-IT" sz="800" i="1" dirty="0" smtClean="0"/>
              <a:t> K</a:t>
            </a:r>
            <a:r>
              <a:rPr lang="en-US" sz="800" i="1" dirty="0" smtClean="0"/>
              <a:t>b</a:t>
            </a:r>
            <a:endParaRPr lang="en-US" sz="800" i="1" dirty="0">
              <a:solidFill>
                <a:srgbClr val="000000"/>
              </a:solidFill>
              <a:latin typeface="Georgia"/>
            </a:endParaRPr>
          </a:p>
          <a:p>
            <a:r>
              <a:rPr lang="it-IT" sz="800" i="1" dirty="0"/>
              <a:t>Max band: 1024 </a:t>
            </a:r>
            <a:r>
              <a:rPr lang="it-IT" sz="800" i="1" dirty="0" smtClean="0"/>
              <a:t> K</a:t>
            </a:r>
            <a:r>
              <a:rPr lang="en-US" sz="800" i="1" dirty="0" smtClean="0"/>
              <a:t>b</a:t>
            </a:r>
            <a:endParaRPr lang="en-US" sz="800" i="1" dirty="0"/>
          </a:p>
        </p:txBody>
      </p:sp>
      <p:sp>
        <p:nvSpPr>
          <p:cNvPr id="9" name="Rectangle 8"/>
          <p:cNvSpPr/>
          <p:nvPr/>
        </p:nvSpPr>
        <p:spPr>
          <a:xfrm>
            <a:off x="3027538" y="6010275"/>
            <a:ext cx="1061509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/>
              <a:t>Av</a:t>
            </a:r>
            <a:r>
              <a:rPr lang="it-IT" sz="800" dirty="0"/>
              <a:t>. Band: 512 </a:t>
            </a:r>
            <a:r>
              <a:rPr lang="it-IT" sz="800" dirty="0" smtClean="0"/>
              <a:t> K</a:t>
            </a:r>
            <a:r>
              <a:rPr lang="en-US" sz="800" dirty="0" smtClean="0"/>
              <a:t>b</a:t>
            </a:r>
            <a:endParaRPr lang="en-US" sz="800" dirty="0"/>
          </a:p>
          <a:p>
            <a:r>
              <a:rPr lang="it-IT" sz="800" dirty="0"/>
              <a:t>Max. Band: 512 </a:t>
            </a:r>
            <a:r>
              <a:rPr lang="it-IT" sz="800" dirty="0" smtClean="0"/>
              <a:t> Kb</a:t>
            </a:r>
            <a:endParaRPr lang="it-IT" sz="800" dirty="0"/>
          </a:p>
        </p:txBody>
      </p:sp>
      <p:sp>
        <p:nvSpPr>
          <p:cNvPr id="10" name="Rectangle 9"/>
          <p:cNvSpPr/>
          <p:nvPr/>
        </p:nvSpPr>
        <p:spPr>
          <a:xfrm>
            <a:off x="2339752" y="5034662"/>
            <a:ext cx="1146175" cy="338554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r>
              <a:rPr lang="it-IT" sz="800" i="1" dirty="0" err="1"/>
              <a:t>Av</a:t>
            </a:r>
            <a:r>
              <a:rPr lang="it-IT" sz="800" i="1" dirty="0"/>
              <a:t>. Band: 1024 </a:t>
            </a:r>
            <a:r>
              <a:rPr lang="it-IT" sz="800" i="1" dirty="0" smtClean="0"/>
              <a:t> Kb</a:t>
            </a:r>
            <a:endParaRPr lang="it-IT" sz="800" dirty="0"/>
          </a:p>
          <a:p>
            <a:r>
              <a:rPr lang="it-IT" sz="800" i="1" dirty="0"/>
              <a:t>Max band: 1024 </a:t>
            </a:r>
            <a:r>
              <a:rPr lang="it-IT" sz="800" i="1" dirty="0" smtClean="0"/>
              <a:t> Kb</a:t>
            </a:r>
            <a:r>
              <a:rPr lang="en-US" sz="800" dirty="0"/>
              <a:t> </a:t>
            </a:r>
          </a:p>
        </p:txBody>
      </p:sp>
      <p:pic>
        <p:nvPicPr>
          <p:cNvPr id="8" name="Immagine 7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8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(1</a:t>
            </a:r>
            <a:r>
              <a:rPr lang="it-IT" dirty="0"/>
              <a:t>)</a:t>
            </a:r>
          </a:p>
        </p:txBody>
      </p:sp>
      <p:pic>
        <p:nvPicPr>
          <p:cNvPr id="4" name="Segnaposto contenuto 3" descr="r4_to_r1_lsp_request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2448" t="8065" r="2284" b="7193"/>
          <a:stretch>
            <a:fillRect/>
          </a:stretch>
        </p:blipFill>
        <p:spPr>
          <a:xfrm>
            <a:off x="554400" y="1944000"/>
            <a:ext cx="7794754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87655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Scegliamo di creare un tunnel tra R4 ed R1 con capacità 256Kb</a:t>
            </a:r>
          </a:p>
        </p:txBody>
      </p:sp>
    </p:spTree>
    <p:extLst>
      <p:ext uri="{BB962C8B-B14F-4D97-AF65-F5344CB8AC3E}">
        <p14:creationId xmlns:p14="http://schemas.microsoft.com/office/powerpoint/2010/main" xmlns="" val="34290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(2</a:t>
            </a:r>
            <a:r>
              <a:rPr lang="it-IT" dirty="0"/>
              <a:t>)</a:t>
            </a:r>
          </a:p>
        </p:txBody>
      </p:sp>
      <p:pic>
        <p:nvPicPr>
          <p:cNvPr id="4" name="Segnaposto contenuto 3" descr="r4_to_r1_lsp_config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4027" t="4732" r="3872" b="3831"/>
          <a:stretch>
            <a:fillRect/>
          </a:stretch>
        </p:blipFill>
        <p:spPr>
          <a:xfrm>
            <a:off x="554400" y="1944000"/>
            <a:ext cx="7439182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752725"/>
            <a:ext cx="701992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path</a:t>
            </a:r>
            <a:r>
              <a:rPr lang="it-IT" dirty="0"/>
              <a:t> selezionato è R4-R3-R1. Segue la configurazione su R4.</a:t>
            </a:r>
          </a:p>
        </p:txBody>
      </p:sp>
    </p:spTree>
    <p:extLst>
      <p:ext uri="{BB962C8B-B14F-4D97-AF65-F5344CB8AC3E}">
        <p14:creationId xmlns:p14="http://schemas.microsoft.com/office/powerpoint/2010/main" xmlns="" val="2469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450"/>
            <a:ext cx="8229600" cy="1066800"/>
          </a:xfrm>
        </p:spPr>
        <p:txBody>
          <a:bodyPr/>
          <a:lstStyle/>
          <a:p>
            <a:r>
              <a:rPr lang="it-IT" dirty="0"/>
              <a:t>Scenario d'utilizzo</a:t>
            </a:r>
            <a:endParaRPr lang="it-IT" dirty="0">
              <a:solidFill>
                <a:srgbClr val="424456"/>
              </a:solidFill>
              <a:latin typeface="Trebuchet MS"/>
            </a:endParaRPr>
          </a:p>
        </p:txBody>
      </p:sp>
      <p:pic>
        <p:nvPicPr>
          <p:cNvPr id="5" name="Segnaposto contenuto 4" descr="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79450" y="1895475"/>
            <a:ext cx="8079086" cy="4680830"/>
          </a:xfrm>
        </p:spPr>
      </p:pic>
      <p:pic>
        <p:nvPicPr>
          <p:cNvPr id="7" name="Immagine 6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rete_gns3_scenario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330" y="2333625"/>
            <a:ext cx="7029450" cy="4095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(3</a:t>
            </a:r>
            <a:r>
              <a:rPr lang="it-IT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1512" y="5049287"/>
            <a:ext cx="1099981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Av</a:t>
            </a:r>
            <a:r>
              <a:rPr lang="it-IT" sz="800" dirty="0">
                <a:solidFill>
                  <a:srgbClr val="FF0000"/>
                </a:solidFill>
              </a:rPr>
              <a:t>. Band: 768 </a:t>
            </a:r>
            <a:r>
              <a:rPr lang="it-IT" sz="800" dirty="0" smtClean="0">
                <a:solidFill>
                  <a:srgbClr val="FF0000"/>
                </a:solidFill>
              </a:rPr>
              <a:t> Kb</a:t>
            </a:r>
            <a:endParaRPr lang="it-IT" sz="800" dirty="0">
              <a:solidFill>
                <a:srgbClr val="FF0000"/>
              </a:solidFill>
            </a:endParaRPr>
          </a:p>
          <a:p>
            <a:r>
              <a:rPr lang="it-IT" sz="800" dirty="0"/>
              <a:t>Max Band: 1024 </a:t>
            </a:r>
            <a:r>
              <a:rPr lang="it-IT" sz="800" dirty="0" smtClean="0"/>
              <a:t> Kb</a:t>
            </a:r>
            <a:endParaRPr lang="it-IT" sz="800" dirty="0"/>
          </a:p>
        </p:txBody>
      </p:sp>
      <p:sp>
        <p:nvSpPr>
          <p:cNvPr id="9" name="Rectangle 8"/>
          <p:cNvSpPr/>
          <p:nvPr/>
        </p:nvSpPr>
        <p:spPr>
          <a:xfrm>
            <a:off x="2808565" y="6124575"/>
            <a:ext cx="1061509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/>
              <a:t>Av</a:t>
            </a:r>
            <a:r>
              <a:rPr lang="it-IT" sz="800" dirty="0"/>
              <a:t>. Band: 512 </a:t>
            </a:r>
            <a:r>
              <a:rPr lang="it-IT" sz="800" dirty="0" smtClean="0"/>
              <a:t> Kb</a:t>
            </a:r>
            <a:r>
              <a:rPr lang="en-US" sz="800" dirty="0"/>
              <a:t> </a:t>
            </a:r>
          </a:p>
          <a:p>
            <a:r>
              <a:rPr lang="it-IT" sz="800" dirty="0"/>
              <a:t>Max. Band: 512 </a:t>
            </a:r>
            <a:r>
              <a:rPr lang="it-IT" sz="800" dirty="0" smtClean="0"/>
              <a:t> Kb</a:t>
            </a:r>
            <a:endParaRPr lang="it-IT" sz="800" dirty="0"/>
          </a:p>
        </p:txBody>
      </p:sp>
      <p:sp>
        <p:nvSpPr>
          <p:cNvPr id="10" name="Rectangle 9"/>
          <p:cNvSpPr/>
          <p:nvPr/>
        </p:nvSpPr>
        <p:spPr>
          <a:xfrm>
            <a:off x="2195736" y="5157192"/>
            <a:ext cx="1124026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Av</a:t>
            </a:r>
            <a:r>
              <a:rPr lang="it-IT" sz="800" dirty="0">
                <a:solidFill>
                  <a:srgbClr val="FF0000"/>
                </a:solidFill>
              </a:rPr>
              <a:t>. Band: 768 </a:t>
            </a:r>
            <a:r>
              <a:rPr lang="it-IT" sz="800" dirty="0" smtClean="0">
                <a:solidFill>
                  <a:srgbClr val="FF0000"/>
                </a:solidFill>
              </a:rPr>
              <a:t> Kb</a:t>
            </a:r>
            <a:endParaRPr lang="it-IT" sz="800" dirty="0"/>
          </a:p>
          <a:p>
            <a:r>
              <a:rPr lang="it-IT" sz="800" dirty="0"/>
              <a:t>Max Band: 1024 </a:t>
            </a:r>
            <a:r>
              <a:rPr lang="it-IT" sz="800" dirty="0" smtClean="0"/>
              <a:t> Kb</a:t>
            </a:r>
            <a:r>
              <a:rPr lang="en-US" sz="800" dirty="0"/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62" y="2114550"/>
            <a:ext cx="630019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PATH1: R4-R3-R1   </a:t>
            </a:r>
          </a:p>
          <a:p>
            <a:r>
              <a:rPr lang="it-IT" dirty="0" err="1"/>
              <a:t>f.o</a:t>
            </a:r>
            <a:r>
              <a:rPr lang="it-IT" dirty="0"/>
              <a:t>. = ½ * [((1024-256)/1024)+((1024-256)/1024)]  = 0.75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68638"/>
            <a:ext cx="51480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PATH2: R4-R1  f.o. =  1 * ((512-256)/512) 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62" y="3714750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l’algoritmo sceglie PATH1 perché ha f.o. maggiore di almeno 0.01</a:t>
            </a:r>
          </a:p>
        </p:txBody>
      </p:sp>
      <p:pic>
        <p:nvPicPr>
          <p:cNvPr id="14" name="Immagine 1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2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(4</a:t>
            </a:r>
            <a:r>
              <a:rPr lang="it-IT" dirty="0"/>
              <a:t>)</a:t>
            </a:r>
          </a:p>
        </p:txBody>
      </p:sp>
      <p:pic>
        <p:nvPicPr>
          <p:cNvPr id="4" name="Segnaposto contenuto 3" descr="r4_to_r1_lsp2_request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2118" t="2826" r="3420" b="4132"/>
          <a:stretch>
            <a:fillRect/>
          </a:stretch>
        </p:blipFill>
        <p:spPr>
          <a:xfrm>
            <a:off x="554400" y="1944000"/>
            <a:ext cx="7519569" cy="4827600"/>
          </a:xfrm>
        </p:spPr>
      </p:pic>
      <p:sp>
        <p:nvSpPr>
          <p:cNvPr id="5" name="TextBox 4"/>
          <p:cNvSpPr txBox="1"/>
          <p:nvPr/>
        </p:nvSpPr>
        <p:spPr>
          <a:xfrm>
            <a:off x="1" y="2876550"/>
            <a:ext cx="7164288" cy="369888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Scegliamo di creare un altro tunnel tra R4 ed R1 con capacità 256Kb</a:t>
            </a:r>
          </a:p>
        </p:txBody>
      </p:sp>
    </p:spTree>
    <p:extLst>
      <p:ext uri="{BB962C8B-B14F-4D97-AF65-F5344CB8AC3E}">
        <p14:creationId xmlns:p14="http://schemas.microsoft.com/office/powerpoint/2010/main" xmlns="" val="33163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Scelta dell’LSP (5</a:t>
            </a:r>
            <a:r>
              <a:rPr lang="it-IT" dirty="0"/>
              <a:t>)</a:t>
            </a:r>
          </a:p>
        </p:txBody>
      </p:sp>
      <p:pic>
        <p:nvPicPr>
          <p:cNvPr id="4" name="Segnaposto contenuto 3" descr="r4_to_r1_lsp2_config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1732" t="3170" r="2772" b="2614"/>
          <a:stretch>
            <a:fillRect/>
          </a:stretch>
        </p:blipFill>
        <p:spPr>
          <a:xfrm>
            <a:off x="554400" y="1944000"/>
            <a:ext cx="7774814" cy="4827600"/>
          </a:xfrm>
        </p:spPr>
      </p:pic>
      <p:sp>
        <p:nvSpPr>
          <p:cNvPr id="5" name="TextBox 4"/>
          <p:cNvSpPr txBox="1"/>
          <p:nvPr/>
        </p:nvSpPr>
        <p:spPr>
          <a:xfrm>
            <a:off x="0" y="2752725"/>
            <a:ext cx="70202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path</a:t>
            </a:r>
            <a:r>
              <a:rPr lang="it-IT" dirty="0"/>
              <a:t> selezionato adesso è  R4-R1. Segue la configurazione su R4.</a:t>
            </a:r>
          </a:p>
        </p:txBody>
      </p:sp>
    </p:spTree>
    <p:extLst>
      <p:ext uri="{BB962C8B-B14F-4D97-AF65-F5344CB8AC3E}">
        <p14:creationId xmlns:p14="http://schemas.microsoft.com/office/powerpoint/2010/main" xmlns="" val="160009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rete_gns3_scenario_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8900" y="2138541"/>
            <a:ext cx="7463946" cy="4324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/>
          <a:lstStyle/>
          <a:p>
            <a:r>
              <a:rPr lang="it-IT" dirty="0" smtClean="0"/>
              <a:t>Esempio: Scelta dell’LSP (6)</a:t>
            </a:r>
            <a:endParaRPr lang="it-IT" i="1" dirty="0"/>
          </a:p>
        </p:txBody>
      </p:sp>
      <p:sp>
        <p:nvSpPr>
          <p:cNvPr id="8" name="Rectangle 7"/>
          <p:cNvSpPr/>
          <p:nvPr/>
        </p:nvSpPr>
        <p:spPr>
          <a:xfrm>
            <a:off x="3716946" y="4905376"/>
            <a:ext cx="1149674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i="1" dirty="0" err="1"/>
              <a:t>Av</a:t>
            </a:r>
            <a:r>
              <a:rPr lang="it-IT" sz="800" i="1" dirty="0"/>
              <a:t>. Band: 768 </a:t>
            </a:r>
            <a:r>
              <a:rPr lang="it-IT" sz="800" i="1" dirty="0" smtClean="0"/>
              <a:t> Kb</a:t>
            </a:r>
            <a:r>
              <a:rPr lang="en-US" sz="800" i="1" dirty="0"/>
              <a:t> </a:t>
            </a:r>
            <a:r>
              <a:rPr lang="en-US" sz="800" dirty="0"/>
              <a:t> </a:t>
            </a:r>
          </a:p>
          <a:p>
            <a:r>
              <a:rPr lang="it-IT" sz="800" i="1" dirty="0"/>
              <a:t>Max. Band: 1024 </a:t>
            </a:r>
            <a:r>
              <a:rPr lang="it-IT" sz="800" i="1" dirty="0" smtClean="0"/>
              <a:t> Kb</a:t>
            </a:r>
            <a:endParaRPr lang="it-IT" sz="800" i="1" dirty="0"/>
          </a:p>
        </p:txBody>
      </p:sp>
      <p:sp>
        <p:nvSpPr>
          <p:cNvPr id="9" name="Rectangle 8"/>
          <p:cNvSpPr/>
          <p:nvPr/>
        </p:nvSpPr>
        <p:spPr>
          <a:xfrm>
            <a:off x="2633267" y="6153150"/>
            <a:ext cx="1043876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Av</a:t>
            </a:r>
            <a:r>
              <a:rPr lang="it-IT" sz="800" dirty="0">
                <a:solidFill>
                  <a:srgbClr val="FF0000"/>
                </a:solidFill>
              </a:rPr>
              <a:t>. Band: </a:t>
            </a:r>
            <a:r>
              <a:rPr lang="it-IT" sz="800" dirty="0" smtClean="0">
                <a:solidFill>
                  <a:srgbClr val="FF0000"/>
                </a:solidFill>
              </a:rPr>
              <a:t>256  Kb</a:t>
            </a:r>
            <a:r>
              <a:rPr lang="en-US" sz="800" dirty="0">
                <a:solidFill>
                  <a:srgbClr val="000000"/>
                </a:solidFill>
              </a:rPr>
              <a:t> </a:t>
            </a:r>
            <a:endParaRPr lang="it-IT" sz="800" i="1" dirty="0"/>
          </a:p>
          <a:p>
            <a:r>
              <a:rPr lang="it-IT" sz="800" dirty="0"/>
              <a:t>Max Band: 512 </a:t>
            </a:r>
            <a:r>
              <a:rPr lang="it-IT" sz="800" dirty="0" smtClean="0"/>
              <a:t> Kb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22855" y="5013176"/>
            <a:ext cx="1149674" cy="338554"/>
          </a:xfrm>
          <a:prstGeom prst="rect">
            <a:avLst/>
          </a:prstGeom>
          <a:solidFill>
            <a:srgbClr val="FFC000"/>
          </a:solidFill>
        </p:spPr>
        <p:txBody>
          <a:bodyPr wrap="none" anchor="t">
            <a:spAutoFit/>
          </a:bodyPr>
          <a:lstStyle/>
          <a:p>
            <a:r>
              <a:rPr lang="it-IT" sz="800" i="1" dirty="0" err="1"/>
              <a:t>Av</a:t>
            </a:r>
            <a:r>
              <a:rPr lang="it-IT" sz="800" i="1" dirty="0"/>
              <a:t>. Band: 768 </a:t>
            </a:r>
            <a:r>
              <a:rPr lang="it-IT" sz="800" i="1" dirty="0" smtClean="0"/>
              <a:t> Kb</a:t>
            </a:r>
            <a:r>
              <a:rPr lang="en-US" sz="800" i="1" dirty="0"/>
              <a:t> </a:t>
            </a:r>
            <a:r>
              <a:rPr lang="en-US" sz="800" dirty="0"/>
              <a:t>  </a:t>
            </a:r>
            <a:endParaRPr lang="it-IT" sz="800" dirty="0"/>
          </a:p>
          <a:p>
            <a:r>
              <a:rPr lang="it-IT" sz="800" i="1" dirty="0"/>
              <a:t>Max. Band: 1024 </a:t>
            </a:r>
            <a:r>
              <a:rPr lang="it-IT" sz="800" i="1" dirty="0" smtClean="0"/>
              <a:t> Kb</a:t>
            </a:r>
            <a:endParaRPr lang="it-IT" sz="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195572"/>
            <a:ext cx="630019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i="1" dirty="0"/>
              <a:t>PATH1: R4-R3-R1   </a:t>
            </a:r>
            <a:r>
              <a:rPr lang="en-US" i="1" dirty="0"/>
              <a:t> </a:t>
            </a:r>
            <a:endParaRPr lang="it-IT" i="1" dirty="0"/>
          </a:p>
          <a:p>
            <a:r>
              <a:rPr lang="it-IT" i="1" dirty="0" err="1"/>
              <a:t>f.o</a:t>
            </a:r>
            <a:r>
              <a:rPr lang="it-IT" i="1" dirty="0"/>
              <a:t>. = ½ * [((768-256)/1024)+((768-256)/1024)]  = 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68638"/>
            <a:ext cx="33478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i="1" dirty="0"/>
              <a:t>PATH2: R4-R1</a:t>
            </a:r>
          </a:p>
          <a:p>
            <a:r>
              <a:rPr lang="it-IT" i="1" dirty="0" err="1"/>
              <a:t>f.o</a:t>
            </a:r>
            <a:r>
              <a:rPr lang="it-IT" i="1" dirty="0"/>
              <a:t>. = 1 * ((512-256)/512) 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41763"/>
            <a:ext cx="78004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it-IT" i="1" dirty="0"/>
              <a:t>l’algoritmo a parità di </a:t>
            </a:r>
            <a:r>
              <a:rPr lang="it-IT" i="1" dirty="0" err="1"/>
              <a:t>f.o</a:t>
            </a:r>
            <a:r>
              <a:rPr lang="it-IT" i="1" dirty="0"/>
              <a:t> sceglie il percorso col minor numero di hop.</a:t>
            </a:r>
            <a:endParaRPr lang="it-IT" i="1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" name="Immagine 1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299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>
            <a:noAutofit/>
          </a:bodyPr>
          <a:lstStyle/>
          <a:p>
            <a:r>
              <a:rPr lang="it-IT" dirty="0" smtClean="0"/>
              <a:t>La </a:t>
            </a:r>
            <a:r>
              <a:rPr lang="it-IT" dirty="0"/>
              <a:t>consistenza dei </a:t>
            </a:r>
            <a:r>
              <a:rPr lang="it-IT" dirty="0" smtClean="0"/>
              <a:t>dati</a:t>
            </a:r>
            <a:endParaRPr lang="it-IT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4325112"/>
          </a:xfrm>
        </p:spPr>
        <p:txBody>
          <a:bodyPr vert="horz" anchor="t">
            <a:normAutofit fontScale="92500" lnSpcReduction="10000"/>
          </a:bodyPr>
          <a:lstStyle/>
          <a:p>
            <a:pPr>
              <a:buNone/>
            </a:pPr>
            <a:endParaRPr lang="it-IT" sz="2600" dirty="0" smtClean="0"/>
          </a:p>
          <a:p>
            <a:pPr>
              <a:buNone/>
            </a:pPr>
            <a:r>
              <a:rPr lang="it-IT" dirty="0" smtClean="0"/>
              <a:t>Dal </a:t>
            </a:r>
            <a:r>
              <a:rPr lang="it-IT" dirty="0"/>
              <a:t>momento in cui l'utente richiede la configurazione di un LSP al momento in cui il router di ingress viene contattato ci potrebbero essere cambiamenti topologici della rete</a:t>
            </a:r>
            <a:r>
              <a:rPr lang="it-IT" dirty="0" smtClean="0"/>
              <a:t>:</a:t>
            </a:r>
          </a:p>
          <a:p>
            <a:pPr>
              <a:buNone/>
            </a:pPr>
            <a:endParaRPr lang="it-IT" sz="2600" dirty="0">
              <a:solidFill>
                <a:srgbClr val="3F6E8C"/>
              </a:solidFill>
            </a:endParaRPr>
          </a:p>
          <a:p>
            <a:pPr lvl="1"/>
            <a:r>
              <a:rPr lang="it-IT" sz="2400" dirty="0">
                <a:solidFill>
                  <a:srgbClr val="3F6E8C"/>
                </a:solidFill>
              </a:rPr>
              <a:t>Un router appartenente all'LSP individuato potrebbe essere non più raggiungibile</a:t>
            </a:r>
            <a:r>
              <a:rPr lang="it-IT" sz="2400" dirty="0" smtClean="0">
                <a:solidFill>
                  <a:srgbClr val="3F6E8C"/>
                </a:solidFill>
              </a:rPr>
              <a:t>.</a:t>
            </a:r>
          </a:p>
          <a:p>
            <a:pPr lvl="1"/>
            <a:endParaRPr lang="it-IT" sz="2400" dirty="0" smtClean="0">
              <a:solidFill>
                <a:srgbClr val="3F6E8C"/>
              </a:solidFill>
            </a:endParaRPr>
          </a:p>
          <a:p>
            <a:pPr lvl="1"/>
            <a:r>
              <a:rPr lang="it-IT" sz="2400" i="1" dirty="0" smtClean="0">
                <a:solidFill>
                  <a:srgbClr val="3F6E8C"/>
                </a:solidFill>
              </a:rPr>
              <a:t>Il tool provvede ad aggiornare le capacità residue sui router coinvolti </a:t>
            </a:r>
            <a:r>
              <a:rPr lang="it-IT" sz="2400" i="1" u="sng" dirty="0" smtClean="0">
                <a:solidFill>
                  <a:srgbClr val="3F6E8C"/>
                </a:solidFill>
              </a:rPr>
              <a:t>solo se la configurazione dell'LSP è andata a buon fine</a:t>
            </a:r>
            <a:endParaRPr lang="it-IT" sz="2400" dirty="0">
              <a:solidFill>
                <a:srgbClr val="3F6E8C"/>
              </a:solidFill>
            </a:endParaRPr>
          </a:p>
          <a:p>
            <a:pPr>
              <a:lnSpc>
                <a:spcPct val="150000"/>
              </a:lnSpc>
            </a:pPr>
            <a:endParaRPr lang="it-IT" i="1" dirty="0">
              <a:solidFill>
                <a:srgbClr val="3F6E8C"/>
              </a:solidFill>
            </a:endParaRPr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000"/>
            <a:ext cx="8229600" cy="1066800"/>
          </a:xfrm>
        </p:spPr>
        <p:txBody>
          <a:bodyPr>
            <a:noAutofit/>
          </a:bodyPr>
          <a:lstStyle/>
          <a:p>
            <a:r>
              <a:rPr lang="it-IT" dirty="0" smtClean="0"/>
              <a:t>La </a:t>
            </a:r>
            <a:r>
              <a:rPr lang="it-IT" dirty="0"/>
              <a:t>consistenza dei </a:t>
            </a:r>
            <a:r>
              <a:rPr lang="it-IT" dirty="0" smtClean="0"/>
              <a:t>dati (2)</a:t>
            </a:r>
            <a:endParaRPr lang="it-IT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4325112"/>
          </a:xfrm>
        </p:spPr>
        <p:txBody>
          <a:bodyPr vert="horz" anchor="t">
            <a:normAutofit/>
          </a:bodyPr>
          <a:lstStyle/>
          <a:p>
            <a:pPr>
              <a:buNone/>
            </a:pPr>
            <a:endParaRPr lang="it-IT" sz="2600" dirty="0" smtClean="0"/>
          </a:p>
          <a:p>
            <a:pPr>
              <a:lnSpc>
                <a:spcPct val="110000"/>
              </a:lnSpc>
              <a:buNone/>
            </a:pPr>
            <a:r>
              <a:rPr lang="it-IT" sz="2600" u="sng" dirty="0" smtClean="0"/>
              <a:t>Topologia e capacità residue</a:t>
            </a:r>
            <a:r>
              <a:rPr lang="it-IT" sz="2600" dirty="0" smtClean="0"/>
              <a:t> vengono comunque aggiornate nei seguenti casi:</a:t>
            </a:r>
            <a:endParaRPr lang="it-IT" sz="2600" dirty="0">
              <a:solidFill>
                <a:srgbClr val="3F6E8C"/>
              </a:solidFill>
            </a:endParaRPr>
          </a:p>
          <a:p>
            <a:pPr marL="925830" lvl="1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/>
              <a:t>Automaticamente all’avvio.</a:t>
            </a:r>
          </a:p>
          <a:p>
            <a:pPr marL="925830" lvl="1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/>
              <a:t>Automaticamente in seguito alla richiesta di creazione di un tunnel.</a:t>
            </a:r>
          </a:p>
          <a:p>
            <a:pPr marL="925830" lvl="1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400" i="1" dirty="0" smtClean="0"/>
              <a:t>On-demand, tramite il comando 4 del tool.</a:t>
            </a:r>
          </a:p>
          <a:p>
            <a:pPr>
              <a:lnSpc>
                <a:spcPct val="150000"/>
              </a:lnSpc>
            </a:pPr>
            <a:endParaRPr lang="it-IT" i="1" dirty="0">
              <a:solidFill>
                <a:srgbClr val="3F6E8C"/>
              </a:solidFill>
            </a:endParaRPr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</a:t>
            </a:r>
          </a:p>
        </p:txBody>
      </p:sp>
      <p:pic>
        <p:nvPicPr>
          <p:cNvPr id="4" name="Picture 3" descr="Unip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4789599"/>
            <a:ext cx="1747051" cy="1783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594928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Basile Mariano, Buono Angelo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/>
              <a:t>Target Host  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109728" indent="0">
              <a:buNone/>
            </a:pPr>
            <a:r>
              <a:rPr lang="it-IT" sz="2600" u="sng" dirty="0"/>
              <a:t>VM con Linux Micro Core 4.7.7</a:t>
            </a:r>
            <a:r>
              <a:rPr lang="it-IT" sz="2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i="1" dirty="0">
                <a:solidFill>
                  <a:srgbClr val="3F6E8C"/>
                </a:solidFill>
              </a:rPr>
              <a:t>1 </a:t>
            </a:r>
            <a:r>
              <a:rPr lang="it-IT" i="1" dirty="0" smtClean="0">
                <a:solidFill>
                  <a:srgbClr val="3F6E8C"/>
                </a:solidFill>
              </a:rPr>
              <a:t>CPU</a:t>
            </a:r>
            <a:endParaRPr lang="it-IT" i="1" dirty="0">
              <a:solidFill>
                <a:srgbClr val="438086"/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i="1" dirty="0">
                <a:solidFill>
                  <a:srgbClr val="438086"/>
                </a:solidFill>
              </a:rPr>
              <a:t>8 MB di sistema </a:t>
            </a:r>
            <a:r>
              <a:rPr lang="it-IT" i="1" dirty="0" smtClean="0">
                <a:solidFill>
                  <a:srgbClr val="438086"/>
                </a:solidFill>
              </a:rPr>
              <a:t>operativo</a:t>
            </a:r>
            <a:endParaRPr lang="it-IT" i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it-IT" i="1" dirty="0"/>
              <a:t>200 MB di memoria </a:t>
            </a:r>
            <a:r>
              <a:rPr lang="it-IT" i="1" dirty="0" smtClean="0"/>
              <a:t>secondaria</a:t>
            </a:r>
            <a:endParaRPr lang="it-IT" i="1" dirty="0"/>
          </a:p>
          <a:p>
            <a:pPr lvl="1">
              <a:lnSpc>
                <a:spcPct val="150000"/>
              </a:lnSpc>
            </a:pPr>
            <a:r>
              <a:rPr lang="it-IT" i="1" dirty="0"/>
              <a:t>Interfaccia a linea di </a:t>
            </a:r>
            <a:r>
              <a:rPr lang="it-IT" i="1" dirty="0" smtClean="0"/>
              <a:t>comando</a:t>
            </a:r>
            <a:endParaRPr lang="it-IT" i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it-IT" dirty="0"/>
          </a:p>
        </p:txBody>
      </p:sp>
      <p:pic>
        <p:nvPicPr>
          <p:cNvPr id="5" name="Immagine 4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/>
              <a:t>Target </a:t>
            </a:r>
            <a:r>
              <a:rPr lang="it-IT" dirty="0" smtClean="0"/>
              <a:t>Host (2)</a:t>
            </a:r>
            <a:r>
              <a:rPr lang="it-IT" dirty="0"/>
              <a:t>  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109728" indent="0">
              <a:buNone/>
            </a:pPr>
            <a:r>
              <a:rPr lang="it-IT" sz="2600" dirty="0" smtClean="0"/>
              <a:t>Applicativi necessari all'esecuzione del tool:</a:t>
            </a:r>
          </a:p>
          <a:p>
            <a:pPr lvl="1">
              <a:lnSpc>
                <a:spcPct val="150000"/>
              </a:lnSpc>
            </a:pPr>
            <a:r>
              <a:rPr lang="it-IT" i="1" dirty="0" smtClean="0">
                <a:solidFill>
                  <a:srgbClr val="3F6E8C"/>
                </a:solidFill>
              </a:rPr>
              <a:t>Quagga</a:t>
            </a:r>
          </a:p>
          <a:p>
            <a:pPr lvl="1">
              <a:lnSpc>
                <a:spcPct val="150000"/>
              </a:lnSpc>
            </a:pPr>
            <a:r>
              <a:rPr lang="it-IT" i="1" dirty="0" smtClean="0">
                <a:solidFill>
                  <a:srgbClr val="438086"/>
                </a:solidFill>
              </a:rPr>
              <a:t>Net-Snmp</a:t>
            </a:r>
          </a:p>
          <a:p>
            <a:pPr lvl="1">
              <a:lnSpc>
                <a:spcPct val="150000"/>
              </a:lnSpc>
            </a:pPr>
            <a:r>
              <a:rPr lang="it-IT" i="1" dirty="0" smtClean="0">
                <a:solidFill>
                  <a:srgbClr val="438086"/>
                </a:solidFill>
              </a:rPr>
              <a:t>Compilatore gcc + compiletc</a:t>
            </a:r>
          </a:p>
          <a:p>
            <a:pPr lvl="1">
              <a:lnSpc>
                <a:spcPct val="150000"/>
              </a:lnSpc>
            </a:pPr>
            <a:r>
              <a:rPr lang="it-IT" i="1" dirty="0" smtClean="0">
                <a:solidFill>
                  <a:srgbClr val="438086"/>
                </a:solidFill>
              </a:rPr>
              <a:t>Expect</a:t>
            </a:r>
          </a:p>
          <a:p>
            <a:pPr lvl="1">
              <a:lnSpc>
                <a:spcPct val="150000"/>
              </a:lnSpc>
            </a:pPr>
            <a:r>
              <a:rPr lang="it-IT" i="1" dirty="0" smtClean="0"/>
              <a:t>Shell bash</a:t>
            </a:r>
          </a:p>
        </p:txBody>
      </p:sp>
      <p:pic>
        <p:nvPicPr>
          <p:cNvPr id="5" name="Immagine 4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1066800"/>
          </a:xfrm>
        </p:spPr>
        <p:txBody>
          <a:bodyPr/>
          <a:lstStyle/>
          <a:p>
            <a:r>
              <a:rPr lang="it-IT" dirty="0"/>
              <a:t>Come eseguire il </a:t>
            </a:r>
            <a:r>
              <a:rPr lang="it-IT" dirty="0" err="1"/>
              <a:t>tool</a:t>
            </a:r>
            <a:r>
              <a:rPr lang="it-IT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7900"/>
            <a:ext cx="8229600" cy="4325112"/>
          </a:xfrm>
        </p:spPr>
        <p:txBody>
          <a:bodyPr vert="horz" anchor="t">
            <a:normAutofit/>
          </a:bodyPr>
          <a:lstStyle/>
          <a:p>
            <a:pPr marL="118872" indent="0">
              <a:buNone/>
            </a:pPr>
            <a:r>
              <a:rPr lang="it-IT" sz="2600" dirty="0" smtClean="0"/>
              <a:t>Autenticarsi sull’host ed eseguire:</a:t>
            </a:r>
            <a:endParaRPr lang="it-IT" sz="2600" dirty="0">
              <a:solidFill>
                <a:srgbClr val="000000"/>
              </a:solidFill>
              <a:latin typeface="Georgia"/>
            </a:endParaRPr>
          </a:p>
          <a:p>
            <a:pPr marL="925830" lvl="1" indent="-514350">
              <a:lnSpc>
                <a:spcPct val="200000"/>
              </a:lnSpc>
              <a:buFont typeface="+mj-lt"/>
              <a:buAutoNum type="arabicPeriod"/>
            </a:pPr>
            <a:r>
              <a:rPr lang="it-IT" sz="2400" i="1" dirty="0" smtClean="0">
                <a:solidFill>
                  <a:srgbClr val="438086"/>
                </a:solidFill>
              </a:rPr>
              <a:t>cd </a:t>
            </a:r>
            <a:r>
              <a:rPr lang="it-IT" sz="2400" i="1" dirty="0">
                <a:solidFill>
                  <a:srgbClr val="438086"/>
                </a:solidFill>
              </a:rPr>
              <a:t>/</a:t>
            </a:r>
            <a:r>
              <a:rPr lang="it-IT" sz="2400" i="1" dirty="0" smtClean="0">
                <a:solidFill>
                  <a:srgbClr val="438086"/>
                </a:solidFill>
              </a:rPr>
              <a:t>mnt/sda1/tce/project</a:t>
            </a:r>
            <a:endParaRPr lang="it-IT" sz="2400" i="1" dirty="0">
              <a:solidFill>
                <a:schemeClr val="tx1"/>
              </a:solidFill>
            </a:endParaRPr>
          </a:p>
          <a:p>
            <a:pPr marL="868680" lvl="1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i="1" dirty="0"/>
              <a:t> sudo ./</a:t>
            </a:r>
            <a:r>
              <a:rPr lang="it-IT" sz="2400" i="1" dirty="0" smtClean="0"/>
              <a:t>lsp</a:t>
            </a:r>
            <a:endParaRPr lang="it-IT" sz="2400" i="1" dirty="0"/>
          </a:p>
          <a:p>
            <a:pPr marL="411480" lvl="1" indent="0">
              <a:lnSpc>
                <a:spcPct val="200000"/>
              </a:lnSpc>
              <a:buNone/>
            </a:pPr>
            <a:r>
              <a:rPr lang="it-IT" sz="2400" i="1" u="sng" dirty="0"/>
              <a:t>N.B: Per l'autenticazione utilizzare lo username </a:t>
            </a:r>
            <a:r>
              <a:rPr lang="it-IT" sz="2400" i="1" u="sng" dirty="0" err="1"/>
              <a:t>tc</a:t>
            </a:r>
            <a:endParaRPr lang="it-IT" sz="2400" i="1" u="sng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1066800"/>
          </a:xfrm>
        </p:spPr>
        <p:txBody>
          <a:bodyPr/>
          <a:lstStyle/>
          <a:p>
            <a:r>
              <a:rPr lang="it-IT" dirty="0"/>
              <a:t>Avvio del </a:t>
            </a:r>
            <a:r>
              <a:rPr lang="it-IT" dirty="0" err="1"/>
              <a:t>tool</a:t>
            </a:r>
            <a:endParaRPr lang="it-IT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7900"/>
            <a:ext cx="8229600" cy="4325112"/>
          </a:xfrm>
        </p:spPr>
        <p:txBody>
          <a:bodyPr vert="horz" anchor="t">
            <a:normAutofit/>
          </a:bodyPr>
          <a:lstStyle/>
          <a:p>
            <a:pPr marL="118872" indent="0">
              <a:buNone/>
            </a:pPr>
            <a:r>
              <a:rPr lang="it-IT" sz="2600" dirty="0"/>
              <a:t>All'avvio il </a:t>
            </a:r>
            <a:r>
              <a:rPr lang="it-IT" sz="2600" dirty="0" err="1"/>
              <a:t>tool</a:t>
            </a:r>
            <a:r>
              <a:rPr lang="it-IT" sz="2600" dirty="0"/>
              <a:t> provvede essenzialmente a:</a:t>
            </a:r>
            <a:endParaRPr lang="it-IT" sz="2600" dirty="0">
              <a:solidFill>
                <a:srgbClr val="000000"/>
              </a:solidFill>
              <a:latin typeface="Georgia"/>
            </a:endParaRPr>
          </a:p>
          <a:p>
            <a:pPr marL="118872" indent="0">
              <a:buNone/>
            </a:pPr>
            <a:endParaRPr lang="it-IT" dirty="0"/>
          </a:p>
          <a:p>
            <a:pPr marL="633222" indent="-514350">
              <a:buFont typeface="+mj-lt"/>
              <a:buAutoNum type="arabicPeriod"/>
            </a:pPr>
            <a:r>
              <a:rPr lang="it-IT" sz="2400" i="1" dirty="0">
                <a:solidFill>
                  <a:srgbClr val="3F6E8C"/>
                </a:solidFill>
              </a:rPr>
              <a:t>configurare l'interfaccia ethernet, eth0, tramite la quale l'host è connesso alla rete</a:t>
            </a:r>
            <a:r>
              <a:rPr lang="it-IT" sz="2400" i="1" dirty="0" smtClean="0">
                <a:solidFill>
                  <a:srgbClr val="3F6E8C"/>
                </a:solidFill>
              </a:rPr>
              <a:t>.</a:t>
            </a:r>
            <a:r>
              <a:rPr lang="it-IT" sz="2400" dirty="0"/>
              <a:t/>
            </a:r>
            <a:br>
              <a:rPr lang="it-IT" sz="2400" dirty="0"/>
            </a:br>
            <a:endParaRPr lang="it-IT" sz="2400" dirty="0"/>
          </a:p>
          <a:p>
            <a:pPr marL="633222" indent="-514350">
              <a:buFont typeface="+mj-lt"/>
              <a:buAutoNum type="arabicPeriod"/>
            </a:pPr>
            <a:r>
              <a:rPr lang="it-IT" sz="2400" i="1" dirty="0">
                <a:solidFill>
                  <a:srgbClr val="3F6E8C"/>
                </a:solidFill>
              </a:rPr>
              <a:t>abilitare il protocollo di </a:t>
            </a:r>
            <a:r>
              <a:rPr lang="it-IT" sz="2400" i="1" dirty="0" err="1">
                <a:solidFill>
                  <a:srgbClr val="3F6E8C"/>
                </a:solidFill>
              </a:rPr>
              <a:t>routing</a:t>
            </a:r>
            <a:r>
              <a:rPr lang="it-IT" sz="2400" i="1" dirty="0">
                <a:solidFill>
                  <a:srgbClr val="3F6E8C"/>
                </a:solidFill>
              </a:rPr>
              <a:t> </a:t>
            </a:r>
            <a:r>
              <a:rPr lang="it-IT" sz="2400" i="1" dirty="0" err="1">
                <a:solidFill>
                  <a:srgbClr val="3F6E8C"/>
                </a:solidFill>
              </a:rPr>
              <a:t>ospf</a:t>
            </a:r>
            <a:r>
              <a:rPr lang="it-IT" sz="2400" i="1" dirty="0">
                <a:solidFill>
                  <a:srgbClr val="3F6E8C"/>
                </a:solidFill>
              </a:rPr>
              <a:t> al fine di ricostruire la topologia della rete.</a:t>
            </a:r>
          </a:p>
          <a:p>
            <a:pPr marL="633222" indent="-514350">
              <a:buFont typeface="+mj-lt"/>
              <a:buAutoNum type="arabicPeriod"/>
            </a:pPr>
            <a:endParaRPr lang="it-IT" sz="2400" dirty="0"/>
          </a:p>
          <a:p>
            <a:pPr marL="633222" indent="-514350">
              <a:buFont typeface="+mj-lt"/>
              <a:buAutoNum type="arabicPeriod"/>
            </a:pPr>
            <a:r>
              <a:rPr lang="it-IT" sz="2400" i="1" dirty="0">
                <a:solidFill>
                  <a:srgbClr val="3F6E8C"/>
                </a:solidFill>
              </a:rPr>
              <a:t>salvare tali informazioni nei file di configurazione</a:t>
            </a:r>
            <a:r>
              <a:rPr lang="it-IT" sz="2400" dirty="0">
                <a:solidFill>
                  <a:srgbClr val="3F6E8C"/>
                </a:solidFill>
              </a:rPr>
              <a:t>.</a:t>
            </a:r>
            <a:endParaRPr lang="it-IT" sz="2400" i="1" dirty="0">
              <a:solidFill>
                <a:srgbClr val="3F6E8C"/>
              </a:solidFill>
            </a:endParaRPr>
          </a:p>
          <a:p>
            <a:pPr marL="411480" lvl="1" indent="0">
              <a:lnSpc>
                <a:spcPct val="200000"/>
              </a:lnSpc>
              <a:buNone/>
            </a:pPr>
            <a:endParaRPr lang="it-IT" sz="2400" i="1" u="sng" dirty="0">
              <a:solidFill>
                <a:srgbClr val="438086"/>
              </a:solidFill>
            </a:endParaRPr>
          </a:p>
          <a:p>
            <a:pPr marL="411480" lvl="1" indent="0">
              <a:lnSpc>
                <a:spcPct val="200000"/>
              </a:lnSpc>
              <a:buNone/>
            </a:pPr>
            <a:endParaRPr lang="it-IT" sz="2400" i="1" u="sng" dirty="0">
              <a:solidFill>
                <a:srgbClr val="438086"/>
              </a:solidFill>
            </a:endParaRPr>
          </a:p>
          <a:p>
            <a:pPr marL="411480" lvl="1" indent="0">
              <a:lnSpc>
                <a:spcPct val="200000"/>
              </a:lnSpc>
              <a:buNone/>
            </a:pPr>
            <a:endParaRPr lang="it-IT" sz="2400" i="1" u="sng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98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1066800"/>
          </a:xfrm>
        </p:spPr>
        <p:txBody>
          <a:bodyPr/>
          <a:lstStyle/>
          <a:p>
            <a:r>
              <a:rPr lang="it-IT" dirty="0"/>
              <a:t>Avvio del </a:t>
            </a:r>
            <a:r>
              <a:rPr lang="it-IT" dirty="0" err="1"/>
              <a:t>tool</a:t>
            </a:r>
            <a:r>
              <a:rPr lang="it-IT" dirty="0"/>
              <a:t> (2)</a:t>
            </a:r>
            <a:endParaRPr lang="it-IT" dirty="0">
              <a:solidFill>
                <a:srgbClr val="424456"/>
              </a:solidFill>
              <a:latin typeface="Trebuchet MS"/>
            </a:endParaRPr>
          </a:p>
        </p:txBody>
      </p:sp>
      <p:pic>
        <p:nvPicPr>
          <p:cNvPr id="5" name="Immagine 4" descr="QuaggaTool_O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450" y="1943100"/>
            <a:ext cx="7751622" cy="4826476"/>
          </a:xfrm>
          <a:prstGeom prst="rect">
            <a:avLst/>
          </a:prstGeom>
        </p:spPr>
      </p:pic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22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066800"/>
          </a:xfrm>
        </p:spPr>
        <p:txBody>
          <a:bodyPr/>
          <a:lstStyle/>
          <a:p>
            <a:r>
              <a:rPr lang="it-IT" dirty="0" smtClean="0"/>
              <a:t>Costruzione </a:t>
            </a:r>
            <a:r>
              <a:rPr lang="it-IT" dirty="0"/>
              <a:t>della topologia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95600"/>
          </a:xfrm>
        </p:spPr>
        <p:txBody>
          <a:bodyPr vert="horz" anchor="t">
            <a:normAutofit/>
          </a:bodyPr>
          <a:lstStyle/>
          <a:p>
            <a:pPr marL="624078" indent="-514350">
              <a:buNone/>
            </a:pPr>
            <a:r>
              <a:rPr lang="it-IT" dirty="0">
                <a:latin typeface="Georgia"/>
              </a:rPr>
              <a:t>La ricostruzione topologica </a:t>
            </a:r>
            <a:r>
              <a:rPr lang="it-IT" dirty="0" smtClean="0">
                <a:latin typeface="Georgia"/>
              </a:rPr>
              <a:t>avviene attraverso </a:t>
            </a:r>
            <a:r>
              <a:rPr lang="it-IT" dirty="0">
                <a:latin typeface="Georgia"/>
              </a:rPr>
              <a:t>il database generato dal protocollo </a:t>
            </a:r>
            <a:r>
              <a:rPr lang="it-IT" dirty="0" smtClean="0">
                <a:latin typeface="Georgia"/>
              </a:rPr>
              <a:t>OSPF.</a:t>
            </a:r>
            <a:endParaRPr lang="it-IT" dirty="0">
              <a:solidFill>
                <a:srgbClr val="000000"/>
              </a:solidFill>
              <a:latin typeface="Georgia"/>
            </a:endParaRPr>
          </a:p>
          <a:p>
            <a:pPr lvl="2">
              <a:buNone/>
            </a:pPr>
            <a:endParaRPr lang="it-IT" dirty="0"/>
          </a:p>
          <a:p>
            <a:pPr>
              <a:buNone/>
            </a:pPr>
            <a:endParaRPr lang="it-IT" sz="2400" i="1" u="sng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it-IT" dirty="0" smtClean="0"/>
          </a:p>
          <a:p>
            <a:pPr marL="109728" indent="0">
              <a:buNone/>
            </a:pPr>
            <a:endParaRPr lang="it-IT" dirty="0"/>
          </a:p>
        </p:txBody>
      </p:sp>
      <p:pic>
        <p:nvPicPr>
          <p:cNvPr id="4" name="Immagine 3" descr="Unip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6650" y="682925"/>
            <a:ext cx="1496325" cy="1533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7332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 smtClean="0">
                <a:solidFill>
                  <a:srgbClr val="3F6E8C"/>
                </a:solidFill>
              </a:rPr>
              <a:t>Per tale motivo </a:t>
            </a:r>
            <a:r>
              <a:rPr lang="it-IT" sz="2800" i="1" u="sng" dirty="0" smtClean="0">
                <a:solidFill>
                  <a:srgbClr val="3F6E8C"/>
                </a:solidFill>
              </a:rPr>
              <a:t>si anticipano le richieste SNMP!</a:t>
            </a:r>
            <a:endParaRPr lang="it-IT" sz="2800" dirty="0" smtClean="0">
              <a:solidFill>
                <a:srgbClr val="3F6E8C"/>
              </a:solidFill>
            </a:endParaRPr>
          </a:p>
          <a:p>
            <a:endParaRPr lang="it-IT" sz="2800" dirty="0"/>
          </a:p>
        </p:txBody>
      </p:sp>
      <p:sp>
        <p:nvSpPr>
          <p:cNvPr id="6" name="Rectangle 5"/>
          <p:cNvSpPr/>
          <p:nvPr/>
        </p:nvSpPr>
        <p:spPr>
          <a:xfrm>
            <a:off x="683568" y="358753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400" i="1" dirty="0" smtClean="0">
                <a:solidFill>
                  <a:srgbClr val="3F6E8C"/>
                </a:solidFill>
              </a:rPr>
              <a:t>Qualora un router già presente nel database interrompesse, a causa di eventuali guasti (hw o sw), l'invio degli annunci OSPF di tipo 1, </a:t>
            </a:r>
            <a:r>
              <a:rPr lang="it-IT" sz="2400" i="1" u="sng" dirty="0" smtClean="0">
                <a:solidFill>
                  <a:srgbClr val="3F6E8C"/>
                </a:solidFill>
              </a:rPr>
              <a:t>si continuerebbe ad avere nel database OSPF una entry a lui riservata.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3094</TotalTime>
  <Words>1202</Words>
  <Application>Microsoft Office PowerPoint</Application>
  <PresentationFormat>On-screen Show (4:3)</PresentationFormat>
  <Paragraphs>249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LSPConfigurationTool</vt:lpstr>
      <vt:lpstr>Cos’è LSPConfigurationTool?</vt:lpstr>
      <vt:lpstr>Scenario d'utilizzo</vt:lpstr>
      <vt:lpstr>Target Host   </vt:lpstr>
      <vt:lpstr>Target Host (2)   </vt:lpstr>
      <vt:lpstr>Come eseguire il tool?</vt:lpstr>
      <vt:lpstr>Avvio del tool</vt:lpstr>
      <vt:lpstr>Avvio del tool (2)</vt:lpstr>
      <vt:lpstr>Costruzione della topologia</vt:lpstr>
      <vt:lpstr>Costruzione della topologia (2)</vt:lpstr>
      <vt:lpstr>L'interfaccia di utilizzo</vt:lpstr>
      <vt:lpstr>L'interfaccia di utilizzo (2)</vt:lpstr>
      <vt:lpstr>Creazione di un LSP</vt:lpstr>
      <vt:lpstr>Creazione di un LSP (2)</vt:lpstr>
      <vt:lpstr>Creazione di un LSP (3)</vt:lpstr>
      <vt:lpstr>Creazione di un LSP (4)</vt:lpstr>
      <vt:lpstr>Creazione di un LSP (5)</vt:lpstr>
      <vt:lpstr>Creazione di un LSP (5)</vt:lpstr>
      <vt:lpstr>Esempio: Scelta dell’LSP</vt:lpstr>
      <vt:lpstr>Esempio: Scelta dell’LSP (2)</vt:lpstr>
      <vt:lpstr>Esempio: Scelta dell’LSP (3)</vt:lpstr>
      <vt:lpstr>Esempio: Scelta dell’LSP (4)</vt:lpstr>
      <vt:lpstr>Esempio: Scelta dell’LSP (5)</vt:lpstr>
      <vt:lpstr>Esempio: Scelta dell’LSP (6)</vt:lpstr>
      <vt:lpstr>Esempio: Scelta dell’LSP (7)</vt:lpstr>
      <vt:lpstr>Creazione di un LSP (7) </vt:lpstr>
      <vt:lpstr>Esempio: Scelta dell’LSP </vt:lpstr>
      <vt:lpstr>Esempio: Scelta dell’LSP (1)</vt:lpstr>
      <vt:lpstr>Esempio: Scelta dell’LSP (2)</vt:lpstr>
      <vt:lpstr>Esempio: Scelta dell’LSP (3)</vt:lpstr>
      <vt:lpstr>Esempio: Scelta dell’LSP (4)</vt:lpstr>
      <vt:lpstr>Esempio: Scelta dell’LSP (5)</vt:lpstr>
      <vt:lpstr>Esempio: Scelta dell’LSP (6)</vt:lpstr>
      <vt:lpstr>La consistenza dei dati</vt:lpstr>
      <vt:lpstr>La consistenza dei dati (2)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LSPConfigurationTool</dc:title>
  <dc:creator>angelo buono</dc:creator>
  <cp:lastModifiedBy>angelo buono</cp:lastModifiedBy>
  <cp:revision>866</cp:revision>
  <dcterms:created xsi:type="dcterms:W3CDTF">2017-04-02T16:35:25Z</dcterms:created>
  <dcterms:modified xsi:type="dcterms:W3CDTF">2017-04-26T09:30:57Z</dcterms:modified>
</cp:coreProperties>
</file>