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ntro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838200" y="1676400"/>
            <a:ext cx="5867400" cy="2289175"/>
          </a:xfrm>
        </p:spPr>
        <p:txBody>
          <a:bodyPr anchor="b">
            <a:normAutofit/>
          </a:bodyPr>
          <a:lstStyle>
            <a:lvl1pPr algn="l">
              <a:defRPr sz="40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838200" y="4504944"/>
            <a:ext cx="6400800" cy="1085088"/>
          </a:xfrm>
        </p:spPr>
        <p:txBody>
          <a:bodyPr>
            <a:normAutofit/>
          </a:bodyPr>
          <a:lstStyle>
            <a:lvl1pPr marL="0" indent="0" algn="l">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83450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00000"/>
              </a:lnSpc>
              <a:spcBef>
                <a:spcPts val="0"/>
              </a:spcBef>
              <a:spcAft>
                <a:spcPts val="600"/>
              </a:spcAft>
              <a:buClr>
                <a:schemeClr val="tx2"/>
              </a:buClr>
              <a:defRPr sz="2000">
                <a:solidFill>
                  <a:schemeClr val="tx1"/>
                </a:solidFill>
              </a:defRPr>
            </a:lvl1pPr>
            <a:lvl2pPr>
              <a:lnSpc>
                <a:spcPct val="100000"/>
              </a:lnSpc>
              <a:spcBef>
                <a:spcPts val="0"/>
              </a:spcBef>
              <a:spcAft>
                <a:spcPts val="600"/>
              </a:spcAft>
              <a:defRPr sz="1800">
                <a:solidFill>
                  <a:schemeClr val="tx1"/>
                </a:solidFill>
              </a:defRPr>
            </a:lvl2pPr>
            <a:lvl3pPr marL="1143000" indent="-228600">
              <a:lnSpc>
                <a:spcPct val="100000"/>
              </a:lnSpc>
              <a:spcBef>
                <a:spcPts val="0"/>
              </a:spcBef>
              <a:spcAft>
                <a:spcPts val="600"/>
              </a:spcAft>
              <a:buClrTx/>
              <a:buFont typeface="Wingdings" panose="05000000000000000000" pitchFamily="2" charset="2"/>
              <a:buChar char="§"/>
              <a:defRPr sz="1800">
                <a:solidFill>
                  <a:schemeClr val="tx1"/>
                </a:solidFill>
              </a:defRPr>
            </a:lvl3pPr>
            <a:lvl4pPr marL="1600200" indent="-228600">
              <a:lnSpc>
                <a:spcPct val="100000"/>
              </a:lnSpc>
              <a:spcBef>
                <a:spcPts val="0"/>
              </a:spcBef>
              <a:spcAft>
                <a:spcPts val="600"/>
              </a:spcAft>
              <a:buClrTx/>
              <a:buFont typeface="Wingdings" panose="05000000000000000000" pitchFamily="2" charset="2"/>
              <a:buChar char="§"/>
              <a:defRPr sz="1800">
                <a:solidFill>
                  <a:schemeClr val="tx1"/>
                </a:solidFill>
              </a:defRPr>
            </a:lvl4pPr>
            <a:lvl5pPr marL="2057400" indent="-228600">
              <a:lnSpc>
                <a:spcPct val="100000"/>
              </a:lnSpc>
              <a:spcBef>
                <a:spcPts val="0"/>
              </a:spcBef>
              <a:spcAft>
                <a:spcPts val="600"/>
              </a:spcAft>
              <a:buClrTx/>
              <a:buFont typeface="Wingdings" panose="05000000000000000000" pitchFamily="2" charset="2"/>
              <a:buChar cha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6BDDE3B-6E17-4A89-9F93-DBB317C0A6AD}" type="slidenum">
              <a:rPr lang="en-US" smtClean="0">
                <a:solidFill>
                  <a:srgbClr val="1C1C1C"/>
                </a:solidFill>
              </a:rPr>
              <a:pPr/>
              <a:t>‹#›</a:t>
            </a:fld>
            <a:endParaRPr lang="en-US" dirty="0">
              <a:solidFill>
                <a:srgbClr val="1C1C1C"/>
              </a:solidFill>
            </a:endParaRPr>
          </a:p>
        </p:txBody>
      </p:sp>
    </p:spTree>
    <p:extLst>
      <p:ext uri="{BB962C8B-B14F-4D97-AF65-F5344CB8AC3E}">
        <p14:creationId xmlns:p14="http://schemas.microsoft.com/office/powerpoint/2010/main" val="309406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Foot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00000"/>
              </a:lnSpc>
              <a:spcBef>
                <a:spcPts val="0"/>
              </a:spcBef>
              <a:spcAft>
                <a:spcPts val="600"/>
              </a:spcAft>
              <a:buClr>
                <a:schemeClr val="tx2"/>
              </a:buClr>
              <a:defRPr sz="2000">
                <a:solidFill>
                  <a:schemeClr val="tx1"/>
                </a:solidFill>
              </a:defRPr>
            </a:lvl1pPr>
            <a:lvl2pPr>
              <a:lnSpc>
                <a:spcPct val="100000"/>
              </a:lnSpc>
              <a:spcBef>
                <a:spcPts val="0"/>
              </a:spcBef>
              <a:spcAft>
                <a:spcPts val="600"/>
              </a:spcAft>
              <a:defRPr sz="1800">
                <a:solidFill>
                  <a:schemeClr val="tx1"/>
                </a:solidFill>
              </a:defRPr>
            </a:lvl2pPr>
            <a:lvl3pPr marL="1143000" indent="-228600">
              <a:lnSpc>
                <a:spcPct val="100000"/>
              </a:lnSpc>
              <a:spcBef>
                <a:spcPts val="0"/>
              </a:spcBef>
              <a:spcAft>
                <a:spcPts val="600"/>
              </a:spcAft>
              <a:buClrTx/>
              <a:buFont typeface="Wingdings" panose="05000000000000000000" pitchFamily="2" charset="2"/>
              <a:buChar char="§"/>
              <a:defRPr sz="1800">
                <a:solidFill>
                  <a:schemeClr val="tx1"/>
                </a:solidFill>
              </a:defRPr>
            </a:lvl3pPr>
            <a:lvl4pPr marL="1600200" indent="-228600">
              <a:lnSpc>
                <a:spcPct val="100000"/>
              </a:lnSpc>
              <a:spcBef>
                <a:spcPts val="0"/>
              </a:spcBef>
              <a:spcAft>
                <a:spcPts val="600"/>
              </a:spcAft>
              <a:buClrTx/>
              <a:buFont typeface="Wingdings" panose="05000000000000000000" pitchFamily="2" charset="2"/>
              <a:buChar char="§"/>
              <a:defRPr sz="1800">
                <a:solidFill>
                  <a:schemeClr val="tx1"/>
                </a:solidFill>
              </a:defRPr>
            </a:lvl4pPr>
            <a:lvl5pPr marL="2057400" indent="-228600">
              <a:lnSpc>
                <a:spcPct val="100000"/>
              </a:lnSpc>
              <a:spcBef>
                <a:spcPts val="0"/>
              </a:spcBef>
              <a:spcAft>
                <a:spcPts val="600"/>
              </a:spcAft>
              <a:buClrTx/>
              <a:buFont typeface="Wingdings" panose="05000000000000000000" pitchFamily="2" charset="2"/>
              <a:buChar cha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23672" y="6056376"/>
            <a:ext cx="7543800" cy="365125"/>
          </a:xfrm>
          <a:prstGeom prst="rect">
            <a:avLst/>
          </a:prstGeom>
        </p:spPr>
        <p:txBody>
          <a:bodyPr/>
          <a:lstStyle>
            <a:lvl1pPr>
              <a:defRPr sz="1600" b="1">
                <a:solidFill>
                  <a:schemeClr val="tx1"/>
                </a:solidFill>
                <a:latin typeface="Arial" panose="020B0604020202020204" pitchFamily="34" charset="0"/>
                <a:cs typeface="Arial" panose="020B0604020202020204" pitchFamily="34" charset="0"/>
              </a:defRPr>
            </a:lvl1pPr>
          </a:lstStyle>
          <a:p>
            <a:endParaRPr lang="en-US" dirty="0">
              <a:solidFill>
                <a:srgbClr val="1C1C1C"/>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BDDE3B-6E17-4A89-9F93-DBB317C0A6A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14054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ransition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560576" y="1524000"/>
            <a:ext cx="6108192" cy="3429000"/>
          </a:xfrm>
        </p:spPr>
        <p:txBody>
          <a:bodyPr>
            <a:normAutofit/>
          </a:bodyPr>
          <a:lstStyle>
            <a:lvl1pPr>
              <a:defRPr sz="4000">
                <a:solidFill>
                  <a:schemeClr val="tx2"/>
                </a:solidFill>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C6BDDE3B-6E17-4A89-9F93-DBB317C0A6AD}" type="slidenum">
              <a:rPr lang="en-US" smtClean="0">
                <a:solidFill>
                  <a:srgbClr val="1C1C1C"/>
                </a:solidFill>
              </a:rPr>
              <a:pPr/>
              <a:t>‹#›</a:t>
            </a:fld>
            <a:endParaRPr lang="en-US" dirty="0">
              <a:solidFill>
                <a:srgbClr val="1C1C1C"/>
              </a:solidFill>
            </a:endParaRPr>
          </a:p>
        </p:txBody>
      </p:sp>
    </p:spTree>
    <p:extLst>
      <p:ext uri="{BB962C8B-B14F-4D97-AF65-F5344CB8AC3E}">
        <p14:creationId xmlns:p14="http://schemas.microsoft.com/office/powerpoint/2010/main" val="172556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Slide Number Placeholder 4"/>
          <p:cNvSpPr>
            <a:spLocks noGrp="1"/>
          </p:cNvSpPr>
          <p:nvPr>
            <p:ph type="sldNum" sz="quarter" idx="12"/>
          </p:nvPr>
        </p:nvSpPr>
        <p:spPr/>
        <p:txBody>
          <a:bodyPr/>
          <a:lstStyle/>
          <a:p>
            <a:fld id="{C6BDDE3B-6E17-4A89-9F93-DBB317C0A6AD}" type="slidenum">
              <a:rPr lang="en-US" smtClean="0">
                <a:solidFill>
                  <a:srgbClr val="1C1C1C"/>
                </a:solidFill>
              </a:rPr>
              <a:pPr/>
              <a:t>‹#›</a:t>
            </a:fld>
            <a:endParaRPr lang="en-US" dirty="0">
              <a:solidFill>
                <a:srgbClr val="1C1C1C"/>
              </a:solidFill>
            </a:endParaRPr>
          </a:p>
        </p:txBody>
      </p:sp>
    </p:spTree>
    <p:extLst>
      <p:ext uri="{BB962C8B-B14F-4D97-AF65-F5344CB8AC3E}">
        <p14:creationId xmlns:p14="http://schemas.microsoft.com/office/powerpoint/2010/main" val="164246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Content Slide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344424" y="1066800"/>
            <a:ext cx="4038600" cy="5059363"/>
          </a:xfrm>
        </p:spPr>
        <p:txBody>
          <a:bodyPr/>
          <a:lstStyle>
            <a:lvl1pPr>
              <a:buClr>
                <a:schemeClr val="tx2"/>
              </a:buClr>
              <a:defRPr sz="2000"/>
            </a:lvl1pPr>
            <a:lvl2pPr>
              <a:buClrTx/>
              <a:defRPr sz="1800"/>
            </a:lvl2pPr>
            <a:lvl3pPr>
              <a:buClrTx/>
              <a:defRPr sz="1800"/>
            </a:lvl3pPr>
            <a:lvl4pPr>
              <a:buClrTx/>
              <a:defRPr sz="1800"/>
            </a:lvl4pPr>
            <a:lvl5pPr>
              <a:buClrTx/>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5424" y="1066800"/>
            <a:ext cx="4038600" cy="5059363"/>
          </a:xfrm>
        </p:spPr>
        <p:txBody>
          <a:bodyPr/>
          <a:lstStyle>
            <a:lvl1pPr>
              <a:buClr>
                <a:schemeClr val="tx2"/>
              </a:buClr>
              <a:defRPr sz="2000"/>
            </a:lvl1pPr>
            <a:lvl2pPr>
              <a:buClrTx/>
              <a:defRPr sz="1800"/>
            </a:lvl2pPr>
            <a:lvl3pPr>
              <a:buClrTx/>
              <a:defRPr sz="1800"/>
            </a:lvl3pPr>
            <a:lvl4pPr>
              <a:buClrTx/>
              <a:defRPr sz="1800"/>
            </a:lvl4pPr>
            <a:lvl5pPr>
              <a:buClrTx/>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C6BDDE3B-6E17-4A89-9F93-DBB317C0A6AD}" type="slidenum">
              <a:rPr lang="en-US" smtClean="0">
                <a:solidFill>
                  <a:srgbClr val="1C1C1C"/>
                </a:solidFill>
              </a:rPr>
              <a:pPr/>
              <a:t>‹#›</a:t>
            </a:fld>
            <a:endParaRPr lang="en-US" dirty="0">
              <a:solidFill>
                <a:srgbClr val="1C1C1C"/>
              </a:solidFill>
            </a:endParaRPr>
          </a:p>
        </p:txBody>
      </p:sp>
    </p:spTree>
    <p:extLst>
      <p:ext uri="{BB962C8B-B14F-4D97-AF65-F5344CB8AC3E}">
        <p14:creationId xmlns:p14="http://schemas.microsoft.com/office/powerpoint/2010/main" val="361668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359664" y="1066800"/>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59664" y="1706562"/>
            <a:ext cx="4040188" cy="3951288"/>
          </a:xfrm>
        </p:spPr>
        <p:txBody>
          <a:bodyPr/>
          <a:lstStyle>
            <a:lvl1pPr marL="274320" indent="-274320">
              <a:buClr>
                <a:schemeClr val="tx2"/>
              </a:buClr>
              <a:buFont typeface="Wingdings" panose="05000000000000000000" pitchFamily="2" charset="2"/>
              <a:buChar char="§"/>
              <a:defRPr sz="2000"/>
            </a:lvl1pPr>
            <a:lvl2pPr>
              <a:buClrTx/>
              <a:defRPr sz="1800"/>
            </a:lvl2pPr>
            <a:lvl3pPr>
              <a:buClrTx/>
              <a:defRPr sz="1800"/>
            </a:lvl3pPr>
            <a:lvl4pPr>
              <a:buClrTx/>
              <a:defRPr sz="1800"/>
            </a:lvl4pPr>
            <a:lvl5pPr>
              <a:buClrTx/>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47489" y="1066800"/>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47489" y="1706562"/>
            <a:ext cx="4041775" cy="3951288"/>
          </a:xfrm>
        </p:spPr>
        <p:txBody>
          <a:bodyPr/>
          <a:lstStyle>
            <a:lvl1pPr>
              <a:buClr>
                <a:schemeClr val="tx2"/>
              </a:buClr>
              <a:defRPr sz="2000"/>
            </a:lvl1pPr>
            <a:lvl2pPr>
              <a:buClrTx/>
              <a:defRPr sz="1800"/>
            </a:lvl2pPr>
            <a:lvl3pPr>
              <a:buClrTx/>
              <a:defRPr sz="1800"/>
            </a:lvl3pPr>
            <a:lvl4pPr>
              <a:buClrTx/>
              <a:defRPr sz="1800"/>
            </a:lvl4pPr>
            <a:lvl5pPr>
              <a:buClrTx/>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C6BDDE3B-6E17-4A89-9F93-DBB317C0A6AD}" type="slidenum">
              <a:rPr lang="en-US" smtClean="0">
                <a:solidFill>
                  <a:srgbClr val="1C1C1C"/>
                </a:solidFill>
              </a:rPr>
              <a:pPr/>
              <a:t>‹#›</a:t>
            </a:fld>
            <a:endParaRPr lang="en-US" dirty="0">
              <a:solidFill>
                <a:srgbClr val="1C1C1C"/>
              </a:solidFill>
            </a:endParaRPr>
          </a:p>
        </p:txBody>
      </p:sp>
    </p:spTree>
    <p:extLst>
      <p:ext uri="{BB962C8B-B14F-4D97-AF65-F5344CB8AC3E}">
        <p14:creationId xmlns:p14="http://schemas.microsoft.com/office/powerpoint/2010/main" val="415441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1588" y="1588"/>
                        <a:ext cx="1587" cy="1587"/>
                      </a:xfrm>
                      <a:prstGeom prst="rect">
                        <a:avLst/>
                      </a:prstGeom>
                    </p:spPr>
                  </p:pic>
                </p:oleObj>
              </mc:Fallback>
            </mc:AlternateContent>
          </a:graphicData>
        </a:graphic>
      </p:graphicFrame>
      <p:pic>
        <p:nvPicPr>
          <p:cNvPr id="7" name="Picture 6"/>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92608" y="0"/>
            <a:ext cx="8229600"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92608" y="102076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5240" y="6548374"/>
            <a:ext cx="2133600" cy="365125"/>
          </a:xfrm>
          <a:prstGeom prst="rect">
            <a:avLst/>
          </a:prstGeom>
        </p:spPr>
        <p:txBody>
          <a:bodyPr vert="horz" lIns="91440" tIns="45720" rIns="91440" bIns="45720" rtlCol="0" anchor="ctr"/>
          <a:lstStyle>
            <a:lvl1pPr algn="l">
              <a:defRPr sz="900" b="1">
                <a:solidFill>
                  <a:schemeClr val="tx1"/>
                </a:solidFill>
                <a:latin typeface="Arial" panose="020B0604020202020204" pitchFamily="34" charset="0"/>
                <a:cs typeface="Arial" panose="020B0604020202020204" pitchFamily="34" charset="0"/>
              </a:defRPr>
            </a:lvl1pPr>
          </a:lstStyle>
          <a:p>
            <a:fld id="{C6BDDE3B-6E17-4A89-9F93-DBB317C0A6AD}" type="slidenum">
              <a:rPr lang="en-US" smtClean="0">
                <a:solidFill>
                  <a:srgbClr val="1C1C1C"/>
                </a:solidFill>
              </a:rPr>
              <a:pPr/>
              <a:t>‹#›</a:t>
            </a:fld>
            <a:endParaRPr lang="en-US" dirty="0">
              <a:solidFill>
                <a:srgbClr val="1C1C1C"/>
              </a:solidFill>
            </a:endParaRPr>
          </a:p>
        </p:txBody>
      </p:sp>
      <p:sp>
        <p:nvSpPr>
          <p:cNvPr id="5" name="MSIPCMContentMarking" descr="{&quot;HashCode&quot;:-269598334,&quot;Placement&quot;:&quot;Footer&quot;,&quot;Top&quot;:522.0343,&quot;Left&quot;:326.857727,&quot;SlideWidth&quot;:720,&quot;SlideHeight&quot;:540}">
            <a:extLst>
              <a:ext uri="{FF2B5EF4-FFF2-40B4-BE49-F238E27FC236}">
                <a16:creationId xmlns:a16="http://schemas.microsoft.com/office/drawing/2014/main" id="{DD10AEAC-0A60-428B-8BCD-480EF7D44272}"/>
              </a:ext>
            </a:extLst>
          </p:cNvPr>
          <p:cNvSpPr txBox="1"/>
          <p:nvPr userDrawn="1"/>
        </p:nvSpPr>
        <p:spPr>
          <a:xfrm>
            <a:off x="4151093" y="6629836"/>
            <a:ext cx="841815" cy="228163"/>
          </a:xfrm>
          <a:prstGeom prst="rect">
            <a:avLst/>
          </a:prstGeom>
          <a:noFill/>
        </p:spPr>
        <p:txBody>
          <a:bodyPr vert="horz" wrap="square" lIns="0" tIns="0" rIns="0" bIns="0" rtlCol="0" anchor="ctr" anchorCtr="1">
            <a:spAutoFit/>
          </a:bodyPr>
          <a:lstStyle/>
          <a:p>
            <a:pPr algn="ctr">
              <a:spcBef>
                <a:spcPts val="0"/>
              </a:spcBef>
              <a:spcAft>
                <a:spcPts val="0"/>
              </a:spcAft>
            </a:pPr>
            <a:r>
              <a:rPr lang="en-US" sz="800">
                <a:solidFill>
                  <a:srgbClr val="000000"/>
                </a:solidFill>
                <a:latin typeface="Calibri" panose="020F0502020204030204" pitchFamily="34" charset="0"/>
              </a:rPr>
              <a:t>INTERNAL USE</a:t>
            </a:r>
          </a:p>
        </p:txBody>
      </p:sp>
    </p:spTree>
    <p:extLst>
      <p:ext uri="{BB962C8B-B14F-4D97-AF65-F5344CB8AC3E}">
        <p14:creationId xmlns:p14="http://schemas.microsoft.com/office/powerpoint/2010/main" val="4149006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l" defTabSz="914400" rtl="0" eaLnBrk="1" latinLnBrk="0" hangingPunct="1">
        <a:spcBef>
          <a:spcPct val="0"/>
        </a:spcBef>
        <a:buNone/>
        <a:defRPr sz="2800" b="1" kern="1200">
          <a:solidFill>
            <a:schemeClr val="tx2"/>
          </a:solidFill>
          <a:latin typeface="Arial" panose="020B0604020202020204" pitchFamily="34" charset="0"/>
          <a:ea typeface="+mj-ea"/>
          <a:cs typeface="Arial" panose="020B0604020202020204" pitchFamily="34" charset="0"/>
        </a:defRPr>
      </a:lvl1pPr>
    </p:titleStyle>
    <p:bodyStyle>
      <a:lvl1pPr marL="274320" indent="-274320" algn="l" defTabSz="914400" rtl="0" eaLnBrk="1" latinLnBrk="0" hangingPunct="1">
        <a:spcBef>
          <a:spcPts val="0"/>
        </a:spcBef>
        <a:spcAft>
          <a:spcPts val="600"/>
        </a:spcAft>
        <a:buClr>
          <a:schemeClr val="tx2"/>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a:t>Analytics Case Study</a:t>
            </a:r>
          </a:p>
        </p:txBody>
      </p:sp>
      <p:sp>
        <p:nvSpPr>
          <p:cNvPr id="3075" name="Rectangle 3"/>
          <p:cNvSpPr>
            <a:spLocks noGrp="1" noChangeArrowheads="1"/>
          </p:cNvSpPr>
          <p:nvPr>
            <p:ph type="subTitle" idx="1"/>
          </p:nvPr>
        </p:nvSpPr>
        <p:spPr/>
        <p:txBody>
          <a:bodyPr/>
          <a:lstStyle/>
          <a:p>
            <a:pPr eaLnBrk="1" hangingPunct="1"/>
            <a:r>
              <a:rPr lang="en-US" altLang="en-US" dirty="0"/>
              <a:t>THD Payments</a:t>
            </a:r>
          </a:p>
          <a:p>
            <a:pPr eaLnBrk="1" hangingPunct="1"/>
            <a:r>
              <a:rPr lang="en-US" altLang="en-US" dirty="0"/>
              <a:t>Feb 2023 – Remote </a:t>
            </a:r>
          </a:p>
        </p:txBody>
      </p:sp>
    </p:spTree>
    <p:extLst>
      <p:ext uri="{BB962C8B-B14F-4D97-AF65-F5344CB8AC3E}">
        <p14:creationId xmlns:p14="http://schemas.microsoft.com/office/powerpoint/2010/main" val="355382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itle 1"/>
          <p:cNvSpPr>
            <a:spLocks noGrp="1"/>
          </p:cNvSpPr>
          <p:nvPr>
            <p:ph type="title"/>
          </p:nvPr>
        </p:nvSpPr>
        <p:spPr>
          <a:xfrm>
            <a:off x="292608" y="0"/>
            <a:ext cx="8229600" cy="762000"/>
          </a:xfrm>
        </p:spPr>
        <p:txBody>
          <a:bodyPr>
            <a:normAutofit/>
          </a:bodyPr>
          <a:lstStyle/>
          <a:p>
            <a:r>
              <a:rPr lang="en-US" dirty="0"/>
              <a:t>Case Study Overview</a:t>
            </a:r>
          </a:p>
        </p:txBody>
      </p:sp>
      <p:sp>
        <p:nvSpPr>
          <p:cNvPr id="4" name="Slide Number Placeholder 3"/>
          <p:cNvSpPr>
            <a:spLocks noGrp="1"/>
          </p:cNvSpPr>
          <p:nvPr>
            <p:ph type="sldNum" sz="quarter" idx="12"/>
          </p:nvPr>
        </p:nvSpPr>
        <p:spPr/>
        <p:txBody>
          <a:bodyPr/>
          <a:lstStyle/>
          <a:p>
            <a:fld id="{C6BDDE3B-6E17-4A89-9F93-DBB317C0A6AD}" type="slidenum">
              <a:rPr lang="en-US" smtClean="0">
                <a:solidFill>
                  <a:srgbClr val="1C1C1C"/>
                </a:solidFill>
              </a:rPr>
              <a:pPr/>
              <a:t>2</a:t>
            </a:fld>
            <a:endParaRPr lang="en-US" dirty="0">
              <a:solidFill>
                <a:srgbClr val="1C1C1C"/>
              </a:solidFill>
            </a:endParaRPr>
          </a:p>
        </p:txBody>
      </p:sp>
      <p:sp>
        <p:nvSpPr>
          <p:cNvPr id="8" name="TextBox 7"/>
          <p:cNvSpPr txBox="1"/>
          <p:nvPr/>
        </p:nvSpPr>
        <p:spPr>
          <a:xfrm>
            <a:off x="359068" y="806504"/>
            <a:ext cx="8442032" cy="3247043"/>
          </a:xfrm>
          <a:prstGeom prst="rect">
            <a:avLst/>
          </a:prstGeom>
          <a:noFill/>
        </p:spPr>
        <p:txBody>
          <a:bodyPr wrap="square" rtlCol="0">
            <a:spAutoFit/>
          </a:bodyPr>
          <a:lstStyle/>
          <a:p>
            <a:pPr>
              <a:spcAft>
                <a:spcPts val="300"/>
              </a:spcAft>
            </a:pPr>
            <a:r>
              <a:rPr lang="en-US" sz="1200" b="1" dirty="0">
                <a:solidFill>
                  <a:srgbClr val="1C1C1C"/>
                </a:solidFill>
              </a:rPr>
              <a:t>Objective:</a:t>
            </a:r>
          </a:p>
          <a:p>
            <a:pPr marL="171450" indent="-171450">
              <a:spcAft>
                <a:spcPts val="300"/>
              </a:spcAft>
              <a:buClr>
                <a:srgbClr val="F58220"/>
              </a:buClr>
              <a:buFont typeface="Wingdings" panose="05000000000000000000" pitchFamily="2" charset="2"/>
              <a:buChar char="§"/>
            </a:pPr>
            <a:r>
              <a:rPr lang="en-US" sz="1200" dirty="0">
                <a:solidFill>
                  <a:srgbClr val="1C1C1C"/>
                </a:solidFill>
                <a:cs typeface="Arial" panose="020B0604020202020204" pitchFamily="34" charset="0"/>
              </a:rPr>
              <a:t>General Data Analysis and </a:t>
            </a:r>
            <a:r>
              <a:rPr lang="en-US" sz="1200" dirty="0" err="1">
                <a:solidFill>
                  <a:srgbClr val="1C1C1C"/>
                </a:solidFill>
                <a:cs typeface="Arial" panose="020B0604020202020204" pitchFamily="34" charset="0"/>
              </a:rPr>
              <a:t>Powerpoint</a:t>
            </a:r>
            <a:r>
              <a:rPr lang="en-US" sz="1200" dirty="0">
                <a:solidFill>
                  <a:srgbClr val="1C1C1C"/>
                </a:solidFill>
                <a:cs typeface="Arial" panose="020B0604020202020204" pitchFamily="34" charset="0"/>
              </a:rPr>
              <a:t> Report Out</a:t>
            </a:r>
          </a:p>
          <a:p>
            <a:pPr>
              <a:buClr>
                <a:srgbClr val="F58220"/>
              </a:buClr>
            </a:pPr>
            <a:endParaRPr lang="en-US" sz="1200" dirty="0">
              <a:solidFill>
                <a:srgbClr val="1C1C1C"/>
              </a:solidFill>
              <a:cs typeface="Arial" panose="020B0604020202020204" pitchFamily="34" charset="0"/>
            </a:endParaRPr>
          </a:p>
          <a:p>
            <a:pPr>
              <a:buClr>
                <a:srgbClr val="F58220"/>
              </a:buClr>
            </a:pPr>
            <a:r>
              <a:rPr lang="en-US" sz="1200" b="1" dirty="0">
                <a:solidFill>
                  <a:srgbClr val="1C1C1C"/>
                </a:solidFill>
              </a:rPr>
              <a:t>Tools (minimum):</a:t>
            </a:r>
          </a:p>
          <a:p>
            <a:pPr marL="171450" indent="-171450">
              <a:spcAft>
                <a:spcPts val="300"/>
              </a:spcAft>
              <a:buClr>
                <a:srgbClr val="F58220"/>
              </a:buClr>
              <a:buFont typeface="Wingdings" panose="05000000000000000000" pitchFamily="2" charset="2"/>
              <a:buChar char="§"/>
            </a:pPr>
            <a:r>
              <a:rPr lang="en-US" sz="1200" dirty="0">
                <a:solidFill>
                  <a:srgbClr val="1C1C1C"/>
                </a:solidFill>
                <a:cs typeface="Arial" panose="020B0604020202020204" pitchFamily="34" charset="0"/>
              </a:rPr>
              <a:t>MS Excel</a:t>
            </a:r>
          </a:p>
          <a:p>
            <a:pPr marL="171450" indent="-171450">
              <a:spcAft>
                <a:spcPts val="300"/>
              </a:spcAft>
              <a:buClr>
                <a:srgbClr val="F58220"/>
              </a:buClr>
              <a:buFont typeface="Wingdings" panose="05000000000000000000" pitchFamily="2" charset="2"/>
              <a:buChar char="§"/>
            </a:pPr>
            <a:r>
              <a:rPr lang="en-US" sz="1200" dirty="0">
                <a:solidFill>
                  <a:srgbClr val="1C1C1C"/>
                </a:solidFill>
                <a:cs typeface="Arial" panose="020B0604020202020204" pitchFamily="34" charset="0"/>
              </a:rPr>
              <a:t>MS </a:t>
            </a:r>
            <a:r>
              <a:rPr lang="en-US" sz="1200" dirty="0" err="1">
                <a:solidFill>
                  <a:srgbClr val="1C1C1C"/>
                </a:solidFill>
                <a:cs typeface="Arial" panose="020B0604020202020204" pitchFamily="34" charset="0"/>
              </a:rPr>
              <a:t>Powerpoint</a:t>
            </a:r>
            <a:endParaRPr lang="en-US" sz="1200" dirty="0">
              <a:solidFill>
                <a:srgbClr val="1C1C1C"/>
              </a:solidFill>
            </a:endParaRPr>
          </a:p>
          <a:p>
            <a:pPr marL="171450" indent="-171450">
              <a:spcAft>
                <a:spcPts val="300"/>
              </a:spcAft>
              <a:buClr>
                <a:srgbClr val="F58220"/>
              </a:buClr>
              <a:buFont typeface="Wingdings" panose="05000000000000000000" pitchFamily="2" charset="2"/>
              <a:buChar char="§"/>
            </a:pPr>
            <a:endParaRPr lang="en-US" sz="1200" dirty="0">
              <a:solidFill>
                <a:srgbClr val="1C1C1C"/>
              </a:solidFill>
              <a:cs typeface="Arial" panose="020B0604020202020204" pitchFamily="34" charset="0"/>
            </a:endParaRPr>
          </a:p>
          <a:p>
            <a:pPr>
              <a:buClr>
                <a:srgbClr val="F58220"/>
              </a:buClr>
            </a:pPr>
            <a:r>
              <a:rPr lang="en-US" sz="1200" b="1" dirty="0">
                <a:solidFill>
                  <a:srgbClr val="1C1C1C"/>
                </a:solidFill>
              </a:rPr>
              <a:t>The case study will consist of 1 data set:</a:t>
            </a:r>
          </a:p>
          <a:p>
            <a:pPr marL="171450" indent="-171450">
              <a:spcAft>
                <a:spcPts val="300"/>
              </a:spcAft>
              <a:buClr>
                <a:srgbClr val="F58220"/>
              </a:buClr>
              <a:buFont typeface="Wingdings" panose="05000000000000000000" pitchFamily="2" charset="2"/>
              <a:buChar char="§"/>
            </a:pPr>
            <a:r>
              <a:rPr lang="en-US" sz="1200" dirty="0">
                <a:solidFill>
                  <a:srgbClr val="1C1C1C"/>
                </a:solidFill>
                <a:cs typeface="Arial" panose="020B0604020202020204" pitchFamily="34" charset="0"/>
              </a:rPr>
              <a:t>Excel Data Set</a:t>
            </a:r>
          </a:p>
          <a:p>
            <a:pPr marL="171450" indent="-171450">
              <a:spcAft>
                <a:spcPts val="300"/>
              </a:spcAft>
              <a:buClr>
                <a:srgbClr val="F58220"/>
              </a:buClr>
              <a:buFont typeface="Wingdings" panose="05000000000000000000" pitchFamily="2" charset="2"/>
              <a:buChar char="§"/>
            </a:pPr>
            <a:endParaRPr lang="en-US" sz="1200" dirty="0">
              <a:solidFill>
                <a:srgbClr val="1C1C1C"/>
              </a:solidFill>
              <a:cs typeface="Arial" panose="020B0604020202020204" pitchFamily="34" charset="0"/>
            </a:endParaRPr>
          </a:p>
          <a:p>
            <a:pPr>
              <a:buClr>
                <a:srgbClr val="F58220"/>
              </a:buClr>
            </a:pPr>
            <a:r>
              <a:rPr lang="en-US" sz="1200" b="1" dirty="0">
                <a:solidFill>
                  <a:srgbClr val="1C1C1C"/>
                </a:solidFill>
              </a:rPr>
              <a:t>Other information</a:t>
            </a:r>
          </a:p>
          <a:p>
            <a:pPr marL="171450" indent="-171450">
              <a:spcAft>
                <a:spcPts val="300"/>
              </a:spcAft>
              <a:buClr>
                <a:srgbClr val="F58220"/>
              </a:buClr>
              <a:buFont typeface="Wingdings" panose="05000000000000000000" pitchFamily="2" charset="2"/>
              <a:buChar char="§"/>
            </a:pPr>
            <a:r>
              <a:rPr lang="en-US" sz="1200" dirty="0">
                <a:solidFill>
                  <a:srgbClr val="1C1C1C"/>
                </a:solidFill>
                <a:cs typeface="Arial" panose="020B0604020202020204" pitchFamily="34" charset="0"/>
              </a:rPr>
              <a:t>You have approximately 24 hours to complete the case study </a:t>
            </a:r>
          </a:p>
          <a:p>
            <a:pPr marL="628650" lvl="1" indent="-171450">
              <a:spcAft>
                <a:spcPts val="300"/>
              </a:spcAft>
              <a:buClr>
                <a:srgbClr val="F58220"/>
              </a:buClr>
              <a:buFont typeface="Wingdings" panose="05000000000000000000" pitchFamily="2" charset="2"/>
              <a:buChar char="§"/>
            </a:pPr>
            <a:r>
              <a:rPr lang="en-US" sz="1200" dirty="0">
                <a:solidFill>
                  <a:srgbClr val="1C1C1C"/>
                </a:solidFill>
                <a:cs typeface="Arial" panose="020B0604020202020204" pitchFamily="34" charset="0"/>
              </a:rPr>
              <a:t>24 hours for analysis and preparation (typically takes 2.5 – 3.0hrs)</a:t>
            </a:r>
          </a:p>
          <a:p>
            <a:pPr marL="628650" lvl="1" indent="-171450">
              <a:spcAft>
                <a:spcPts val="300"/>
              </a:spcAft>
              <a:buClr>
                <a:srgbClr val="F58220"/>
              </a:buClr>
              <a:buFont typeface="Wingdings" panose="05000000000000000000" pitchFamily="2" charset="2"/>
              <a:buChar char="§"/>
            </a:pPr>
            <a:r>
              <a:rPr lang="en-US" sz="1200" dirty="0">
                <a:solidFill>
                  <a:srgbClr val="1C1C1C"/>
                </a:solidFill>
                <a:cs typeface="Arial" panose="020B0604020202020204" pitchFamily="34" charset="0"/>
              </a:rPr>
              <a:t>30 minutes for presentation and Q&amp;A</a:t>
            </a:r>
          </a:p>
          <a:p>
            <a:pPr marL="171450" indent="-171450">
              <a:spcAft>
                <a:spcPts val="300"/>
              </a:spcAft>
              <a:buClr>
                <a:srgbClr val="F58220"/>
              </a:buClr>
              <a:buFont typeface="Wingdings" panose="05000000000000000000" pitchFamily="2" charset="2"/>
              <a:buChar char="§"/>
            </a:pPr>
            <a:endParaRPr lang="en-US" sz="1200" dirty="0">
              <a:solidFill>
                <a:srgbClr val="1C1C1C"/>
              </a:solidFill>
              <a:cs typeface="Arial" panose="020B0604020202020204" pitchFamily="34" charset="0"/>
            </a:endParaRPr>
          </a:p>
        </p:txBody>
      </p:sp>
    </p:spTree>
    <p:extLst>
      <p:ext uri="{BB962C8B-B14F-4D97-AF65-F5344CB8AC3E}">
        <p14:creationId xmlns:p14="http://schemas.microsoft.com/office/powerpoint/2010/main" val="111055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itle 1"/>
          <p:cNvSpPr>
            <a:spLocks noGrp="1"/>
          </p:cNvSpPr>
          <p:nvPr>
            <p:ph type="title"/>
          </p:nvPr>
        </p:nvSpPr>
        <p:spPr>
          <a:xfrm>
            <a:off x="292608" y="0"/>
            <a:ext cx="8229600" cy="762000"/>
          </a:xfrm>
        </p:spPr>
        <p:txBody>
          <a:bodyPr/>
          <a:lstStyle/>
          <a:p>
            <a:r>
              <a:rPr lang="en-US" dirty="0"/>
              <a:t>Part 1: Instructions</a:t>
            </a:r>
          </a:p>
        </p:txBody>
      </p:sp>
      <p:sp>
        <p:nvSpPr>
          <p:cNvPr id="4" name="Slide Number Placeholder 3"/>
          <p:cNvSpPr>
            <a:spLocks noGrp="1"/>
          </p:cNvSpPr>
          <p:nvPr>
            <p:ph type="sldNum" sz="quarter" idx="12"/>
          </p:nvPr>
        </p:nvSpPr>
        <p:spPr/>
        <p:txBody>
          <a:bodyPr/>
          <a:lstStyle/>
          <a:p>
            <a:fld id="{C6BDDE3B-6E17-4A89-9F93-DBB317C0A6AD}" type="slidenum">
              <a:rPr lang="en-US" smtClean="0">
                <a:solidFill>
                  <a:srgbClr val="1C1C1C"/>
                </a:solidFill>
              </a:rPr>
              <a:pPr/>
              <a:t>3</a:t>
            </a:fld>
            <a:endParaRPr lang="en-US" dirty="0">
              <a:solidFill>
                <a:srgbClr val="1C1C1C"/>
              </a:solidFill>
            </a:endParaRPr>
          </a:p>
        </p:txBody>
      </p:sp>
      <p:sp>
        <p:nvSpPr>
          <p:cNvPr id="8" name="TextBox 7"/>
          <p:cNvSpPr txBox="1"/>
          <p:nvPr/>
        </p:nvSpPr>
        <p:spPr>
          <a:xfrm>
            <a:off x="359068" y="806504"/>
            <a:ext cx="8442032" cy="1977464"/>
          </a:xfrm>
          <a:prstGeom prst="rect">
            <a:avLst/>
          </a:prstGeom>
          <a:noFill/>
        </p:spPr>
        <p:txBody>
          <a:bodyPr wrap="square" rtlCol="0">
            <a:spAutoFit/>
          </a:bodyPr>
          <a:lstStyle/>
          <a:p>
            <a:r>
              <a:rPr lang="en-US" sz="1200" dirty="0"/>
              <a:t>The Regional Merchandising Manager (RMM) for the Southeast region recently received her second quarter sales report where she was surprised to see a drop in year-over-year comparative sales beginning after Week 23. The second quarter weekly sales trend shown in the figure below is the aggregate of six product categories across the three markets in the Southeast region.  She has asked you to help her understand what drove the decline in sales so that she can determine whether there are any merchandising actions that she needs to take.  </a:t>
            </a:r>
            <a:br>
              <a:rPr lang="en-US" sz="1200" dirty="0"/>
            </a:br>
            <a:endParaRPr lang="en-US" sz="1200" dirty="0"/>
          </a:p>
          <a:p>
            <a:r>
              <a:rPr lang="en-US" sz="1200" dirty="0"/>
              <a:t>Provided to you in Excel are store sales and inventory data by product category by week. After examining the data, present any quantitative and/or qualitative findings in a brief </a:t>
            </a:r>
            <a:r>
              <a:rPr lang="en-US" sz="1200" dirty="0" err="1"/>
              <a:t>Powerpoint</a:t>
            </a:r>
            <a:r>
              <a:rPr lang="en-US" sz="1200" dirty="0"/>
              <a:t> presentation to review with the RMM.</a:t>
            </a:r>
          </a:p>
          <a:p>
            <a:pPr>
              <a:spcAft>
                <a:spcPts val="300"/>
              </a:spcAft>
            </a:pPr>
            <a:endParaRPr lang="en-US" sz="1200" dirty="0">
              <a:solidFill>
                <a:srgbClr val="1C1C1C"/>
              </a:solidFill>
              <a:cs typeface="Arial" panose="020B0604020202020204" pitchFamily="34" charset="0"/>
            </a:endParaRPr>
          </a:p>
          <a:p>
            <a:pPr>
              <a:spcAft>
                <a:spcPts val="300"/>
              </a:spcAft>
            </a:pPr>
            <a:r>
              <a:rPr lang="en-US" sz="1200" b="1" dirty="0">
                <a:solidFill>
                  <a:srgbClr val="1C1C1C"/>
                </a:solidFill>
                <a:cs typeface="Arial" panose="020B0604020202020204" pitchFamily="34" charset="0"/>
              </a:rPr>
              <a:t>Data Set: </a:t>
            </a:r>
            <a:r>
              <a:rPr lang="en-US" sz="1200" b="1" dirty="0">
                <a:solidFill>
                  <a:srgbClr val="FF0000"/>
                </a:solidFill>
                <a:cs typeface="Arial" panose="020B0604020202020204" pitchFamily="34" charset="0"/>
              </a:rPr>
              <a:t>Case Study Data.xlsx</a:t>
            </a:r>
          </a:p>
        </p:txBody>
      </p:sp>
      <p:pic>
        <p:nvPicPr>
          <p:cNvPr id="6" name="Picture 5"/>
          <p:cNvPicPr/>
          <p:nvPr/>
        </p:nvPicPr>
        <p:blipFill rotWithShape="1">
          <a:blip r:embed="rId5">
            <a:extLst>
              <a:ext uri="{28A0092B-C50C-407E-A947-70E740481C1C}">
                <a14:useLocalDpi xmlns:a14="http://schemas.microsoft.com/office/drawing/2010/main" val="0"/>
              </a:ext>
            </a:extLst>
          </a:blip>
          <a:srcRect b="41970"/>
          <a:stretch/>
        </p:blipFill>
        <p:spPr bwMode="auto">
          <a:xfrm>
            <a:off x="829808" y="3186980"/>
            <a:ext cx="6857365" cy="3061970"/>
          </a:xfrm>
          <a:prstGeom prst="rect">
            <a:avLst/>
          </a:prstGeom>
          <a:noFill/>
          <a:ln>
            <a:noFill/>
          </a:ln>
          <a:extLst>
            <a:ext uri="{53640926-AAD7-44D8-BBD7-CCE9431645EC}">
              <a14:shadowObscured xmlns:a14="http://schemas.microsoft.com/office/drawing/2010/main"/>
            </a:ext>
          </a:extLst>
        </p:spPr>
      </p:pic>
      <p:pic>
        <p:nvPicPr>
          <p:cNvPr id="7" name="Picture 6"/>
          <p:cNvPicPr/>
          <p:nvPr/>
        </p:nvPicPr>
        <p:blipFill rotWithShape="1">
          <a:blip r:embed="rId6">
            <a:extLst>
              <a:ext uri="{28A0092B-C50C-407E-A947-70E740481C1C}">
                <a14:useLocalDpi xmlns:a14="http://schemas.microsoft.com/office/drawing/2010/main" val="0"/>
              </a:ext>
            </a:extLst>
          </a:blip>
          <a:srcRect l="84321" r="7342" b="94943"/>
          <a:stretch/>
        </p:blipFill>
        <p:spPr bwMode="auto">
          <a:xfrm>
            <a:off x="4580084" y="4484211"/>
            <a:ext cx="968375" cy="4679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43219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THD 2015 - Standard Template">
  <a:themeElements>
    <a:clrScheme name="THD PowerPoint Template">
      <a:dk1>
        <a:srgbClr val="1C1C1C"/>
      </a:dk1>
      <a:lt1>
        <a:srgbClr val="FFFFFF"/>
      </a:lt1>
      <a:dk2>
        <a:srgbClr val="F58220"/>
      </a:dk2>
      <a:lt2>
        <a:srgbClr val="E8E8E8"/>
      </a:lt2>
      <a:accent1>
        <a:srgbClr val="D0D0D0"/>
      </a:accent1>
      <a:accent2>
        <a:srgbClr val="AEAEAE"/>
      </a:accent2>
      <a:accent3>
        <a:srgbClr val="F58220"/>
      </a:accent3>
      <a:accent4>
        <a:srgbClr val="E8E8E8"/>
      </a:accent4>
      <a:accent5>
        <a:srgbClr val="C6C6C6"/>
      </a:accent5>
      <a:accent6>
        <a:srgbClr val="F58220"/>
      </a:accent6>
      <a:hlink>
        <a:srgbClr val="5F5F5F"/>
      </a:hlink>
      <a:folHlink>
        <a:srgbClr val="0000B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978</TotalTime>
  <Words>224</Words>
  <Application>Microsoft Office PowerPoint</Application>
  <PresentationFormat>On-screen Show (4:3)</PresentationFormat>
  <Paragraphs>25</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Wingdings</vt:lpstr>
      <vt:lpstr>3_THD 2015 - Standard Template</vt:lpstr>
      <vt:lpstr>think-cell Slide</vt:lpstr>
      <vt:lpstr>Analytics Case Study</vt:lpstr>
      <vt:lpstr>Case Study Overview</vt:lpstr>
      <vt:lpstr>Part 1: Instructions</vt:lpstr>
    </vt:vector>
  </TitlesOfParts>
  <Company>The Home Depot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Altenbach, Stephen</dc:creator>
  <cp:lastModifiedBy>Gilkey, David</cp:lastModifiedBy>
  <cp:revision>29</cp:revision>
  <cp:lastPrinted>2018-01-19T16:58:15Z</cp:lastPrinted>
  <dcterms:created xsi:type="dcterms:W3CDTF">2018-01-19T01:16:08Z</dcterms:created>
  <dcterms:modified xsi:type="dcterms:W3CDTF">2023-02-20T18:50:32Z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04591e-2156-4e7e-b8dc-60ccb91b4f06_Enabled">
    <vt:lpwstr>true</vt:lpwstr>
  </property>
  <property fmtid="{D5CDD505-2E9C-101B-9397-08002B2CF9AE}" pid="3" name="MSIP_Label_1a04591e-2156-4e7e-b8dc-60ccb91b4f06_SetDate">
    <vt:lpwstr>2023-02-20T18:50:32Z</vt:lpwstr>
  </property>
  <property fmtid="{D5CDD505-2E9C-101B-9397-08002B2CF9AE}" pid="4" name="MSIP_Label_1a04591e-2156-4e7e-b8dc-60ccb91b4f06_Method">
    <vt:lpwstr>Standard</vt:lpwstr>
  </property>
  <property fmtid="{D5CDD505-2E9C-101B-9397-08002B2CF9AE}" pid="5" name="MSIP_Label_1a04591e-2156-4e7e-b8dc-60ccb91b4f06_Name">
    <vt:lpwstr>Internal-THD</vt:lpwstr>
  </property>
  <property fmtid="{D5CDD505-2E9C-101B-9397-08002B2CF9AE}" pid="6" name="MSIP_Label_1a04591e-2156-4e7e-b8dc-60ccb91b4f06_SiteId">
    <vt:lpwstr>fb7e6711-b619-4fbe-afe6-f83b12673323</vt:lpwstr>
  </property>
  <property fmtid="{D5CDD505-2E9C-101B-9397-08002B2CF9AE}" pid="7" name="MSIP_Label_1a04591e-2156-4e7e-b8dc-60ccb91b4f06_ActionId">
    <vt:lpwstr>a6150b62-75c8-4f75-8189-8f21f588c0e4</vt:lpwstr>
  </property>
  <property fmtid="{D5CDD505-2E9C-101B-9397-08002B2CF9AE}" pid="8" name="MSIP_Label_1a04591e-2156-4e7e-b8dc-60ccb91b4f06_ContentBits">
    <vt:lpwstr>2</vt:lpwstr>
  </property>
</Properties>
</file>