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2"/>
  </p:notesMasterIdLst>
  <p:sldIdLst>
    <p:sldId id="256" r:id="rId2"/>
    <p:sldId id="286" r:id="rId3"/>
    <p:sldId id="313" r:id="rId4"/>
    <p:sldId id="287" r:id="rId5"/>
    <p:sldId id="288" r:id="rId6"/>
    <p:sldId id="290" r:id="rId7"/>
    <p:sldId id="291" r:id="rId8"/>
    <p:sldId id="289" r:id="rId9"/>
    <p:sldId id="314" r:id="rId10"/>
    <p:sldId id="292" r:id="rId11"/>
    <p:sldId id="271" r:id="rId12"/>
    <p:sldId id="257" r:id="rId13"/>
    <p:sldId id="273" r:id="rId14"/>
    <p:sldId id="277" r:id="rId15"/>
    <p:sldId id="274" r:id="rId16"/>
    <p:sldId id="293" r:id="rId17"/>
    <p:sldId id="276" r:id="rId18"/>
    <p:sldId id="275" r:id="rId19"/>
    <p:sldId id="294" r:id="rId20"/>
    <p:sldId id="270" r:id="rId21"/>
    <p:sldId id="278" r:id="rId22"/>
    <p:sldId id="279" r:id="rId23"/>
    <p:sldId id="280" r:id="rId24"/>
    <p:sldId id="281" r:id="rId25"/>
    <p:sldId id="283" r:id="rId26"/>
    <p:sldId id="284" r:id="rId27"/>
    <p:sldId id="282" r:id="rId28"/>
    <p:sldId id="295" r:id="rId29"/>
    <p:sldId id="297" r:id="rId30"/>
    <p:sldId id="298" r:id="rId31"/>
    <p:sldId id="300" r:id="rId32"/>
    <p:sldId id="301" r:id="rId33"/>
    <p:sldId id="302" r:id="rId34"/>
    <p:sldId id="307" r:id="rId35"/>
    <p:sldId id="304" r:id="rId36"/>
    <p:sldId id="305" r:id="rId37"/>
    <p:sldId id="306" r:id="rId38"/>
    <p:sldId id="308" r:id="rId39"/>
    <p:sldId id="309" r:id="rId40"/>
    <p:sldId id="311" r:id="rId41"/>
    <p:sldId id="258" r:id="rId42"/>
    <p:sldId id="259" r:id="rId43"/>
    <p:sldId id="268" r:id="rId44"/>
    <p:sldId id="269" r:id="rId45"/>
    <p:sldId id="262" r:id="rId46"/>
    <p:sldId id="263" r:id="rId47"/>
    <p:sldId id="264" r:id="rId48"/>
    <p:sldId id="265" r:id="rId49"/>
    <p:sldId id="267" r:id="rId50"/>
    <p:sldId id="312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8"/>
    <p:restoredTop sz="94407"/>
  </p:normalViewPr>
  <p:slideViewPr>
    <p:cSldViewPr snapToGrid="0" snapToObjects="1">
      <p:cViewPr varScale="1">
        <p:scale>
          <a:sx n="165" d="100"/>
          <a:sy n="165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1481-91AB-D84D-BD3A-B3B0586DA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F0149-C3CF-CA46-ADC7-CBD4DCAD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40A3-5AB7-2548-8F9F-1BD1C916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7B27-2639-644A-9525-C42B7E5D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D4B3-7621-B341-A146-77A123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0BA3-1C9C-5742-A99F-D24518B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127B-AB01-A542-BECA-1270FA94D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F345-803E-B246-ABE8-D75690D0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88E0-F057-0A43-B21F-2931361F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28D3-8383-254E-9BD7-7409FC25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C445F-E6B9-0C4A-B540-0AB721BD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0DA28-F243-3946-83BA-B007E8CD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8BB2-6E51-E441-9874-416D88D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0F1F-230C-7849-B3E0-B10CCCF1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7F95-116D-F742-A7B4-922A9D3E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C06E-4029-A84A-97A2-78EB6CDB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B451-9597-4341-B76C-40D98CDF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67D8-B761-594B-BA3C-8A2F2640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53EB-593C-0A4A-9007-A536A3E8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BBEC-34CA-C743-9414-B89EF99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5CC3-A009-5244-BB73-4FA3ECD0E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F91F-B2E3-3A43-91FE-3F42EE9A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AF9F-743B-574D-B17F-F99CC35D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F5A1-41B9-7742-B2A1-500CB9AA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88E5-D924-4348-B933-65989A2F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E2EE-1E20-614B-93AB-F04F55AE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BB8F-B8B6-6A4D-B7A9-3E4C5FB6C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8A338-C8D1-0F4F-82CC-91C2A3FB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BF91-C674-D04C-B5C8-FDE131AF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C00F-3143-244D-A51B-90A36AAC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A9004-162B-4F47-A22D-9D2436CF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19BF-EF1D-2445-BA71-78575A76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5EBC0-F847-0346-9576-0E15E21B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3205C-4789-9040-87A2-498C50CB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3E78-4C3B-2547-9BD9-D86ECC15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CAA1B-0D1D-9E4B-80A4-0D51815E2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45420-8D7C-6A45-A85C-3A296AFE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0B873-7FF9-CA42-9885-D179E2A6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391B9-1849-7947-8E56-11695C26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9D1-386E-A64F-9A42-FF0969C7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6B8AA-7B5C-4941-B45A-78ADD2C3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C4D5B-3DA6-6E44-B9EA-D0FFD9F5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4988-0988-DD48-A7B6-DDD7E8B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E7489-AD65-0D4A-8789-990AAAC3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F4820-3F98-484A-8E9A-A7303D7E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9D9BB-A65C-9746-AF73-A4655AEB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118A-1833-0446-B29E-94D91816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4F96-C487-CA4F-B724-FF17466D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1AA15-C38A-3040-85A4-A2E10FCC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28D8-B092-6944-B342-E9ECD854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D760-972A-B545-96E1-EF9725E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1E38-AF75-1448-BEFF-8EFB68FF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4E6A-08F7-6248-8DC8-049D00FB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7AD27-7CEE-824E-BA65-A413E932A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324A2-E7EB-E84B-A185-94C2A7CB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300A-04B9-8E49-889C-0396516A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0D63-F89C-B446-A0F6-6373D4A9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6F75E-CE2C-2A48-AB07-4B737CF2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238B4-392F-3942-BBDC-CCB5C71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4956-8734-C946-94F5-6B59E440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7E1-DBE1-9B47-8E1C-23BDF01BC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C5E7-5BB9-B347-A22C-BD4DEC2A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4D8E-DCE0-404F-8F0F-79ABF8DA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Reading: section 1.1 </a:t>
            </a:r>
          </a:p>
          <a:p>
            <a:r>
              <a:rPr lang="en-US" dirty="0"/>
              <a:t>Statistical distribution</a:t>
            </a:r>
          </a:p>
          <a:p>
            <a:r>
              <a:rPr lang="en-US" dirty="0"/>
              <a:t>Central Limit Theorem</a:t>
            </a:r>
          </a:p>
          <a:p>
            <a:r>
              <a:rPr lang="en-US" dirty="0"/>
              <a:t>Bootstrapping</a:t>
            </a:r>
          </a:p>
          <a:p>
            <a:r>
              <a:rPr lang="en-US" dirty="0"/>
              <a:t>Coding practices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09E42C-9BC3-9D44-BEA5-F1FA9F057502}"/>
              </a:ext>
            </a:extLst>
          </p:cNvPr>
          <p:cNvSpPr/>
          <p:nvPr/>
        </p:nvSpPr>
        <p:spPr>
          <a:xfrm>
            <a:off x="1766807" y="3381324"/>
            <a:ext cx="5633632" cy="111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Probability density function (PDF)</a:t>
            </a:r>
          </a:p>
          <a:p>
            <a:r>
              <a:rPr lang="en-US" dirty="0"/>
              <a:t>Gaussian as a PDF</a:t>
            </a:r>
          </a:p>
          <a:p>
            <a:r>
              <a:rPr lang="en-US" dirty="0"/>
              <a:t>The area covered by the PDF is the probability</a:t>
            </a:r>
          </a:p>
          <a:p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data, 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  <a:p>
            <a:r>
              <a:rPr lang="en-US" dirty="0"/>
              <a:t>More generally,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07EC4-E3F2-4141-BA6D-4967E604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12" y="3398857"/>
            <a:ext cx="4570575" cy="1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5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D6C9AA-255F-5246-9594-06A2A87A4DB9}"/>
              </a:ext>
            </a:extLst>
          </p:cNvPr>
          <p:cNvSpPr/>
          <p:nvPr/>
        </p:nvSpPr>
        <p:spPr>
          <a:xfrm>
            <a:off x="2433232" y="1777248"/>
            <a:ext cx="5602639" cy="146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>
            <a:normAutofit/>
          </a:bodyPr>
          <a:lstStyle/>
          <a:p>
            <a:r>
              <a:rPr lang="en-US" dirty="0"/>
              <a:t>Higher order moments about the mean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r=2: Second order moment is variance. </a:t>
            </a:r>
          </a:p>
          <a:p>
            <a:r>
              <a:rPr lang="en-US" dirty="0"/>
              <a:t>r=3: Third order moment is skewness.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22860-ECCA-B146-9878-962DC1AC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13" y="2020350"/>
            <a:ext cx="459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2:</a:t>
            </a:r>
          </a:p>
          <a:p>
            <a:r>
              <a:rPr lang="en-US" dirty="0"/>
              <a:t>Example: rolling a dice</a:t>
            </a:r>
          </a:p>
          <a:p>
            <a:r>
              <a:rPr lang="en-US" dirty="0"/>
              <a:t>Let’s imagine rolling a dice N times and record the numbers as X = 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…. X</a:t>
            </a:r>
            <a:r>
              <a:rPr lang="en-US" baseline="-25000" dirty="0"/>
              <a:t>N</a:t>
            </a:r>
            <a:r>
              <a:rPr lang="en-US" dirty="0"/>
              <a:t>] </a:t>
            </a:r>
          </a:p>
          <a:p>
            <a:endParaRPr lang="en-US" dirty="0"/>
          </a:p>
          <a:p>
            <a:r>
              <a:rPr lang="en-US" dirty="0"/>
              <a:t>For a large N, what is the expected mean of X?</a:t>
            </a:r>
          </a:p>
          <a:p>
            <a:endParaRPr lang="en-US" dirty="0"/>
          </a:p>
          <a:p>
            <a:r>
              <a:rPr lang="en-US" dirty="0"/>
              <a:t>What is the expected standard deviation of X? </a:t>
            </a:r>
          </a:p>
        </p:txBody>
      </p:sp>
    </p:spTree>
    <p:extLst>
      <p:ext uri="{BB962C8B-B14F-4D97-AF65-F5344CB8AC3E}">
        <p14:creationId xmlns:p14="http://schemas.microsoft.com/office/powerpoint/2010/main" val="57017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B6ED2C-EFBF-5D46-A538-5C16B529140D}"/>
              </a:ext>
            </a:extLst>
          </p:cNvPr>
          <p:cNvSpPr/>
          <p:nvPr/>
        </p:nvSpPr>
        <p:spPr>
          <a:xfrm>
            <a:off x="1213071" y="1748091"/>
            <a:ext cx="6466340" cy="111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mean of X?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B729E-B99B-DB4C-B071-F509269F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98" y="1892845"/>
            <a:ext cx="5664200" cy="8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1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FD1920-6315-5A42-8DFE-0CB5C076CFD7}"/>
              </a:ext>
            </a:extLst>
          </p:cNvPr>
          <p:cNvSpPr/>
          <p:nvPr/>
        </p:nvSpPr>
        <p:spPr>
          <a:xfrm>
            <a:off x="1309606" y="1748091"/>
            <a:ext cx="6214821" cy="1114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expected mean of X?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say P(x) is the probability of having the value, x. In this case, P(x) is constant, 1/6, for the range from 1 to 6.   If N is very large, you will get roughly equal occurrence from 1 to 6, i.e. with the equal probability of 1/6.  Then you expect to get the mean of 3.5 as the sum of </a:t>
            </a:r>
            <a:r>
              <a:rPr lang="en-US" dirty="0" err="1"/>
              <a:t>xP</a:t>
            </a:r>
            <a:r>
              <a:rPr lang="en-US" dirty="0"/>
              <a:t>(x)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B729E-B99B-DB4C-B071-F509269F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98" y="1892845"/>
            <a:ext cx="5664200" cy="8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7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D1745-8D05-5E41-8A2F-B6F29DAE0D74}"/>
              </a:ext>
            </a:extLst>
          </p:cNvPr>
          <p:cNvSpPr/>
          <p:nvPr/>
        </p:nvSpPr>
        <p:spPr>
          <a:xfrm>
            <a:off x="1213071" y="1748090"/>
            <a:ext cx="6466340" cy="2985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mean of X?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B729E-B99B-DB4C-B071-F509269F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98" y="1892845"/>
            <a:ext cx="5664200" cy="82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BDE758-02DE-424F-8B52-C5E43025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24" y="2956331"/>
            <a:ext cx="3596822" cy="14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5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DB16C3-C9C4-0245-9567-21F9F4F4D311}"/>
              </a:ext>
            </a:extLst>
          </p:cNvPr>
          <p:cNvSpPr/>
          <p:nvPr/>
        </p:nvSpPr>
        <p:spPr>
          <a:xfrm>
            <a:off x="1782305" y="2120682"/>
            <a:ext cx="5377912" cy="180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Given a PDF of a dataset, f(x), the mean can be calculated as follows.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810628-E818-E34C-8A9E-FF5821CB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5" y="2323954"/>
            <a:ext cx="4169853" cy="12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standard deviation of X?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3AB39-B7F3-D14F-BB87-8C642261B251}"/>
              </a:ext>
            </a:extLst>
          </p:cNvPr>
          <p:cNvSpPr/>
          <p:nvPr/>
        </p:nvSpPr>
        <p:spPr>
          <a:xfrm>
            <a:off x="837654" y="1849462"/>
            <a:ext cx="7523682" cy="1800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7B6B3-1C2B-B044-A26F-BB088739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7" y="2036623"/>
            <a:ext cx="7123611" cy="10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C32E1D-E601-E144-B057-C88F2BD3EA67}"/>
              </a:ext>
            </a:extLst>
          </p:cNvPr>
          <p:cNvSpPr/>
          <p:nvPr/>
        </p:nvSpPr>
        <p:spPr>
          <a:xfrm>
            <a:off x="837654" y="1849462"/>
            <a:ext cx="7523682" cy="278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B398-6A2D-234A-B192-15B5A90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standard deviation of X?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7B6B3-1C2B-B044-A26F-BB088739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7" y="2036623"/>
            <a:ext cx="7123611" cy="10702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715FAD-3158-1648-9E86-063AC0D52FC7}"/>
              </a:ext>
            </a:extLst>
          </p:cNvPr>
          <p:cNvSpPr/>
          <p:nvPr/>
        </p:nvSpPr>
        <p:spPr>
          <a:xfrm>
            <a:off x="975360" y="2812869"/>
            <a:ext cx="1593669" cy="426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5E99F-3C29-6D4D-BB1E-C28BE27C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6" y="2926081"/>
            <a:ext cx="4641669" cy="14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F0ABCF-57B4-6E46-897F-312D36736CD7}"/>
              </a:ext>
            </a:extLst>
          </p:cNvPr>
          <p:cNvSpPr/>
          <p:nvPr/>
        </p:nvSpPr>
        <p:spPr>
          <a:xfrm>
            <a:off x="1686186" y="2278251"/>
            <a:ext cx="6186953" cy="154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Given a PDF of a dataset, f(x), the variance can be calculated as the second moment around the mean.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9F6B4-C266-F34F-858F-BAC25CB6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07" y="2429471"/>
            <a:ext cx="5207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1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DE8E21-665C-0AFA-5A37-0DEC3406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38" y="181610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4C9B6-C086-7DC9-D590-DAEE7B2D8962}"/>
              </a:ext>
            </a:extLst>
          </p:cNvPr>
          <p:cNvSpPr txBox="1"/>
          <p:nvPr/>
        </p:nvSpPr>
        <p:spPr>
          <a:xfrm>
            <a:off x="5532826" y="3057513"/>
            <a:ext cx="2363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 = 61.934°F</a:t>
            </a:r>
          </a:p>
          <a:p>
            <a:r>
              <a:rPr lang="en-US" dirty="0"/>
              <a:t>Median = 61.921°F</a:t>
            </a:r>
          </a:p>
          <a:p>
            <a:r>
              <a:rPr lang="en-US" dirty="0" err="1"/>
              <a:t>s.d.</a:t>
            </a:r>
            <a:r>
              <a:rPr lang="en-US" dirty="0"/>
              <a:t> = 1.437 °F</a:t>
            </a:r>
          </a:p>
        </p:txBody>
      </p:sp>
    </p:spTree>
    <p:extLst>
      <p:ext uri="{BB962C8B-B14F-4D97-AF65-F5344CB8AC3E}">
        <p14:creationId xmlns:p14="http://schemas.microsoft.com/office/powerpoint/2010/main" val="1186677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613FB9-29CA-BA4E-A926-7E638DD02129}"/>
              </a:ext>
            </a:extLst>
          </p:cNvPr>
          <p:cNvSpPr/>
          <p:nvPr/>
        </p:nvSpPr>
        <p:spPr>
          <a:xfrm>
            <a:off x="3828081" y="1836548"/>
            <a:ext cx="3938846" cy="255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/>
          <a:lstStyle/>
          <a:p>
            <a:r>
              <a:rPr lang="en-US" dirty="0"/>
              <a:t>In continuous notation, </a:t>
            </a:r>
          </a:p>
          <a:p>
            <a:endParaRPr lang="en-US" dirty="0"/>
          </a:p>
          <a:p>
            <a:r>
              <a:rPr lang="en-US" dirty="0"/>
              <a:t>Mean</a:t>
            </a:r>
          </a:p>
          <a:p>
            <a:endParaRPr lang="en-US" dirty="0"/>
          </a:p>
          <a:p>
            <a:r>
              <a:rPr lang="en-US" dirty="0"/>
              <a:t>Variance</a:t>
            </a:r>
          </a:p>
          <a:p>
            <a:endParaRPr lang="en-US" dirty="0"/>
          </a:p>
          <a:p>
            <a:r>
              <a:rPr lang="en-US" dirty="0"/>
              <a:t>k-</a:t>
            </a:r>
            <a:r>
              <a:rPr lang="en-US" dirty="0" err="1"/>
              <a:t>th</a:t>
            </a:r>
            <a:r>
              <a:rPr lang="en-US" dirty="0"/>
              <a:t> moment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9008C-649F-E648-A442-145DA76F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66" y="1977492"/>
            <a:ext cx="2105564" cy="68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916EC-FCB1-3E41-A638-FB08B67F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664" y="2824471"/>
            <a:ext cx="2621951" cy="576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61A52-5FFE-9641-9EED-677DE431E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664" y="3562967"/>
            <a:ext cx="2944243" cy="6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2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1. Mean of sample mean (M) is equal to the population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for large enough samples. </a:t>
            </a:r>
          </a:p>
          <a:p>
            <a:endParaRPr lang="en-US" dirty="0"/>
          </a:p>
          <a:p>
            <a:r>
              <a:rPr lang="en-US" dirty="0"/>
              <a:t>What does this mean?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F2F8B-71C0-624A-9CF6-48C1F4CBCF13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1. Mean of sample mean (M) is equal to the population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for large enough samples.</a:t>
            </a:r>
          </a:p>
          <a:p>
            <a:endParaRPr lang="en-US" dirty="0"/>
          </a:p>
          <a:p>
            <a:r>
              <a:rPr lang="en-US" dirty="0"/>
              <a:t>Dice example: Let’s say you roll N=10 times, record average value as sample mean (M). </a:t>
            </a:r>
          </a:p>
          <a:p>
            <a:r>
              <a:rPr lang="en-US" dirty="0"/>
              <a:t>Repeat this (N=10 rolls) many times, you will have many sample means [M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, …]. Then average of M will converge to 3.5.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48ED0-050A-3143-AB1C-5B5B668BBA10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2. Standard error                measures the average distance between sample mean (M) and the 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0478E-164D-7E43-B259-06B8FA98F559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47A24-6E80-B146-8E41-C76F3BAA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71" y="2175121"/>
            <a:ext cx="694195" cy="2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3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2. Standard error                measures the average distance between sample mean (M) and the 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Dice example: Sample mean, M, averages to 3.5 but each member of M is not exactly at 3.5. </a:t>
            </a:r>
          </a:p>
          <a:p>
            <a:r>
              <a:rPr lang="en-US" dirty="0"/>
              <a:t>Its typical error (difference from 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=3.5) is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15DFD-ACEC-0D44-AB7E-DB1D8E6332DA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9CFE2-4A8B-7040-9EB7-21FEFEEE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69" y="3874497"/>
            <a:ext cx="2097983" cy="380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FDA8E7-52B1-A14B-BAEA-D48DAE36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165" y="2175121"/>
            <a:ext cx="694195" cy="29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3. Sample mean (M) follows the normal distribution (Gaussian) regardless of the parent population.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15DFD-ACEC-0D44-AB7E-DB1D8E6332DA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C808-2376-654C-BDF5-044CFE1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D428-74B0-1E41-837C-81E47309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  <a:p>
            <a:endParaRPr lang="en-US" dirty="0"/>
          </a:p>
          <a:p>
            <a:r>
              <a:rPr lang="en-US" dirty="0"/>
              <a:t>3. Sample mean (M) follows the normal distribution (Gaussian) regardless of the parent population. </a:t>
            </a:r>
          </a:p>
          <a:p>
            <a:endParaRPr lang="en-US" dirty="0"/>
          </a:p>
          <a:p>
            <a:r>
              <a:rPr lang="en-US" dirty="0"/>
              <a:t>Dice example: Make a histogram of M. We will see Gaussian distribution!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15DFD-ACEC-0D44-AB7E-DB1D8E6332DA}"/>
              </a:ext>
            </a:extLst>
          </p:cNvPr>
          <p:cNvSpPr/>
          <p:nvPr/>
        </p:nvSpPr>
        <p:spPr>
          <a:xfrm>
            <a:off x="465826" y="2070340"/>
            <a:ext cx="8049524" cy="828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7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2656-9399-3F41-944F-5A546D7E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example: rolling a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40E2-D152-594B-BFF7-F1F758DC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computer program to generate random number [1,6] for N times. </a:t>
            </a:r>
          </a:p>
          <a:p>
            <a:r>
              <a:rPr lang="en-US" dirty="0"/>
              <a:t>Then average the N numbers and record the result as </a:t>
            </a:r>
            <a:r>
              <a:rPr lang="en-US" b="1" dirty="0"/>
              <a:t>M</a:t>
            </a:r>
            <a:r>
              <a:rPr lang="en-US" dirty="0"/>
              <a:t>. </a:t>
            </a:r>
          </a:p>
          <a:p>
            <a:r>
              <a:rPr lang="en-US" dirty="0"/>
              <a:t>Repeat many times (let’s say 1,000 times). </a:t>
            </a:r>
          </a:p>
          <a:p>
            <a:endParaRPr lang="en-US" dirty="0"/>
          </a:p>
          <a:p>
            <a:r>
              <a:rPr lang="en-US" dirty="0"/>
              <a:t>What is the mean and standard deviation of </a:t>
            </a:r>
            <a:r>
              <a:rPr lang="en-US" b="1" dirty="0"/>
              <a:t>M</a:t>
            </a:r>
            <a:r>
              <a:rPr lang="en-US" dirty="0"/>
              <a:t>? </a:t>
            </a:r>
          </a:p>
          <a:p>
            <a:r>
              <a:rPr lang="en-US" dirty="0"/>
              <a:t>How does the histogram of </a:t>
            </a:r>
            <a:r>
              <a:rPr lang="en-US" b="1" dirty="0"/>
              <a:t>M</a:t>
            </a:r>
            <a:r>
              <a:rPr lang="en-US" dirty="0"/>
              <a:t> look like?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268016"/>
            <a:ext cx="43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libraries first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74F14-EDBE-CF44-A7E6-8738A5DD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822450"/>
            <a:ext cx="6337300" cy="74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1AE87-9811-D449-BFB7-70C53CE52B93}"/>
              </a:ext>
            </a:extLst>
          </p:cNvPr>
          <p:cNvSpPr txBox="1"/>
          <p:nvPr/>
        </p:nvSpPr>
        <p:spPr>
          <a:xfrm>
            <a:off x="1323702" y="2931027"/>
            <a:ext cx="61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parameters (K=1000) and prepare an empty array for 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CF8507-43B4-484E-8423-6A5B14C7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73" y="3506325"/>
            <a:ext cx="6642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69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093841"/>
            <a:ext cx="641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 loop. Use random number generator. Store average in 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1AE87-9811-D449-BFB7-70C53CE52B93}"/>
              </a:ext>
            </a:extLst>
          </p:cNvPr>
          <p:cNvSpPr txBox="1"/>
          <p:nvPr/>
        </p:nvSpPr>
        <p:spPr>
          <a:xfrm>
            <a:off x="1323703" y="2869431"/>
            <a:ext cx="612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Mean of sample mean (M) is equal to the population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for large enough samples.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F4484-4536-D946-B6CE-CA9FE7E4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73" y="1575752"/>
            <a:ext cx="65278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7AE9B-09B3-AA46-AFCD-68AA985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73" y="3615981"/>
            <a:ext cx="6413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56A-6B28-17D7-988D-086886691C42}"/>
              </a:ext>
            </a:extLst>
          </p:cNvPr>
          <p:cNvSpPr txBox="1">
            <a:spLocks/>
          </p:cNvSpPr>
          <p:nvPr/>
        </p:nvSpPr>
        <p:spPr>
          <a:xfrm>
            <a:off x="1686186" y="273844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EAS2655 – Week 1 review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50332-048D-DD59-905B-0CF69C28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4" y="1915121"/>
            <a:ext cx="3482281" cy="687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488E3C-638B-D787-CCF9-79CE393B5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9794" y="1369219"/>
                <a:ext cx="6540138" cy="32635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Probability distribution function (PDF) of Gaussian distribution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Mean: </a:t>
                </a:r>
                <a:r>
                  <a:rPr lang="en-US" dirty="0" err="1"/>
                  <a:t>μ</a:t>
                </a:r>
                <a:endParaRPr lang="en-US" dirty="0"/>
              </a:p>
              <a:p>
                <a:pPr lvl="1"/>
                <a:r>
                  <a:rPr lang="en-US" dirty="0"/>
                  <a:t>Standard deviation: 𝝈</a:t>
                </a:r>
              </a:p>
              <a:p>
                <a:endParaRPr lang="en-US" dirty="0"/>
              </a:p>
              <a:p>
                <a:r>
                  <a:rPr lang="en-US" dirty="0"/>
                  <a:t>The area covered by a Gaussian PDF is one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488E3C-638B-D787-CCF9-79CE393B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94" y="1369219"/>
                <a:ext cx="6540138" cy="3263504"/>
              </a:xfrm>
              <a:prstGeom prst="rect">
                <a:avLst/>
              </a:prstGeom>
              <a:blipFill>
                <a:blip r:embed="rId3"/>
                <a:stretch>
                  <a:fillRect l="-969" t="-2724" b="-2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65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093841"/>
            <a:ext cx="64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Standard error measures the average distance between sample mean (M) and the 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4144E-A62A-144B-8D02-7C708DD6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52" y="1999169"/>
            <a:ext cx="2739831" cy="4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3230F-4966-D247-9753-9CDB47DC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10" y="2088013"/>
            <a:ext cx="1179167" cy="49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AD698-AC90-564F-B0A7-3722EEB2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020" y="2115622"/>
            <a:ext cx="2450176" cy="444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2E03CF-1135-070D-60AB-005B0A352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260" y="2723356"/>
            <a:ext cx="5740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1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364-2829-994D-A3AA-DF230CA0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0B3A2-5133-284C-A367-BD50E15622A6}"/>
              </a:ext>
            </a:extLst>
          </p:cNvPr>
          <p:cNvSpPr txBox="1"/>
          <p:nvPr/>
        </p:nvSpPr>
        <p:spPr>
          <a:xfrm>
            <a:off x="1323703" y="1093841"/>
            <a:ext cx="641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Sample mean (M) follows the normal distribution (Gaussian) regardless of the parent population.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E84D7-F9EE-794F-9D47-7777E72F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19" y="1853884"/>
            <a:ext cx="4096113" cy="28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0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sample (non-overlapping) 10 years from the past 144 years (1879 to 2022). Take the average. </a:t>
            </a:r>
          </a:p>
          <a:p>
            <a:endParaRPr lang="en-US" dirty="0"/>
          </a:p>
          <a:p>
            <a:r>
              <a:rPr lang="en-US" dirty="0"/>
              <a:t>Repeat this many times. This will generate distribution of 10-year average temperature. </a:t>
            </a:r>
          </a:p>
          <a:p>
            <a:endParaRPr lang="en-US" dirty="0"/>
          </a:p>
          <a:p>
            <a:r>
              <a:rPr lang="en-US" dirty="0"/>
              <a:t>How does this compare to Gaussian with the expected mean and standard error?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01810"/>
          </a:xfrm>
        </p:spPr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644488" y="1556087"/>
            <a:ext cx="3283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Is the last ~10 years significantly warmer than the long-term mean? 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22D3A4-43AC-8FC7-7B7C-7DB5C547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5" y="1233515"/>
            <a:ext cx="5217814" cy="35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37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71553"/>
          </a:xfrm>
        </p:spPr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BF0220-18E9-604F-9392-C1AD4DF2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2" y="1045283"/>
            <a:ext cx="4632622" cy="34744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N=10-year random sampling</a:t>
            </a:r>
          </a:p>
          <a:p>
            <a:r>
              <a:rPr lang="en-US" dirty="0"/>
              <a:t>Repeated K=1000 times</a:t>
            </a:r>
          </a:p>
          <a:p>
            <a:endParaRPr lang="en-US" dirty="0"/>
          </a:p>
          <a:p>
            <a:r>
              <a:rPr lang="en-US" dirty="0"/>
              <a:t>Mean of sample mean (M) = 61.89°F</a:t>
            </a:r>
          </a:p>
          <a:p>
            <a:r>
              <a:rPr lang="en-US" dirty="0"/>
              <a:t>True mean (</a:t>
            </a:r>
            <a:r>
              <a:rPr lang="en-US" dirty="0">
                <a:latin typeface="Symbol" pitchFamily="2" charset="2"/>
              </a:rPr>
              <a:t>m</a:t>
            </a:r>
            <a:r>
              <a:rPr lang="en-US" dirty="0"/>
              <a:t>) = 61.88°F</a:t>
            </a:r>
          </a:p>
          <a:p>
            <a:r>
              <a:rPr lang="en-US" dirty="0"/>
              <a:t>Standard deviation of M = 0.44°F</a:t>
            </a:r>
          </a:p>
          <a:p>
            <a:r>
              <a:rPr lang="en-US" dirty="0"/>
              <a:t>Standard error (           )= 0.44°F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4562E-0BC8-3B4F-9253-E1A3D19F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06" y="3400362"/>
            <a:ext cx="546957" cy="2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last 10 years (2010-2019) the average temperature was 64.23°F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95 percentile = 62.63°F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4504D-E517-AF48-8D7D-463648D7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56" y="1131075"/>
            <a:ext cx="4518231" cy="33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35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last 10 years (2010-2019) the average temperature was 64.23°F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95 percentile = 62.63°F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99 percentile = 63.00°F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D27A7-EE27-A24C-9313-AB0FF735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38" y="1172222"/>
            <a:ext cx="4520474" cy="33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13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529216" y="1402080"/>
            <a:ext cx="3283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the last 10 years (2010-2019) the average temperature was 64.23°F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95 percentile = 62.63°F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99 percentile = 63.00°F</a:t>
            </a:r>
          </a:p>
          <a:p>
            <a:endParaRPr lang="en-US" dirty="0"/>
          </a:p>
          <a:p>
            <a:r>
              <a:rPr lang="en-US" dirty="0"/>
              <a:t>Last 10 years was significantly warmer relative to the long-term mean. How significant? It is much higher than 99 percentile.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F363E-B7C1-2A48-B0C6-15F8B854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1112996"/>
            <a:ext cx="500888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96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FDE4-866A-DD44-B98A-E0A5DAEF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 / Bootstrap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5043-AF6F-9543-95C8-3CBF8252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re-sampling of dataset</a:t>
            </a:r>
          </a:p>
          <a:p>
            <a:endParaRPr lang="en-US" dirty="0"/>
          </a:p>
          <a:p>
            <a:r>
              <a:rPr lang="en-US" dirty="0"/>
              <a:t>It can be applied to determine standard error and the statistical tests of hypothesis</a:t>
            </a:r>
          </a:p>
          <a:p>
            <a:endParaRPr lang="en-US" dirty="0"/>
          </a:p>
          <a:p>
            <a:r>
              <a:rPr lang="en-US" dirty="0"/>
              <a:t>This is called Monte Carlo Simulation. This approach allows to estimate percentile values from random resampling. </a:t>
            </a:r>
          </a:p>
          <a:p>
            <a:endParaRPr lang="en-US" dirty="0"/>
          </a:p>
          <a:p>
            <a:r>
              <a:rPr lang="en-US" dirty="0"/>
              <a:t>We will apply this approach to the historical climate data in the next lecture.  </a:t>
            </a:r>
          </a:p>
        </p:txBody>
      </p:sp>
    </p:spTree>
    <p:extLst>
      <p:ext uri="{BB962C8B-B14F-4D97-AF65-F5344CB8AC3E}">
        <p14:creationId xmlns:p14="http://schemas.microsoft.com/office/powerpoint/2010/main" val="518168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AF1B-10BC-7E43-BC3D-CFD7E536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9" y="1870169"/>
            <a:ext cx="7886700" cy="994172"/>
          </a:xfrm>
        </p:spPr>
        <p:txBody>
          <a:bodyPr/>
          <a:lstStyle/>
          <a:p>
            <a:r>
              <a:rPr lang="en-US" dirty="0"/>
              <a:t>Additional material: Linear Algebra Review (1)</a:t>
            </a:r>
          </a:p>
        </p:txBody>
      </p:sp>
    </p:spTree>
    <p:extLst>
      <p:ext uri="{BB962C8B-B14F-4D97-AF65-F5344CB8AC3E}">
        <p14:creationId xmlns:p14="http://schemas.microsoft.com/office/powerpoint/2010/main" val="7217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Mean = Median = Mode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 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 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1A5F1-A148-5946-B770-97C2D263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97" y="3784780"/>
            <a:ext cx="4935220" cy="8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40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8" y="1735531"/>
            <a:ext cx="1457325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A8768-E820-1446-904F-5B2A9AC47F5B}"/>
              </a:ext>
            </a:extLst>
          </p:cNvPr>
          <p:cNvSpPr txBox="1"/>
          <p:nvPr/>
        </p:nvSpPr>
        <p:spPr>
          <a:xfrm>
            <a:off x="3463872" y="1735531"/>
            <a:ext cx="4372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physics, vector has a direction and magnitude, like velocity of a moving object. </a:t>
            </a:r>
          </a:p>
          <a:p>
            <a:endParaRPr lang="en-US" dirty="0"/>
          </a:p>
          <a:p>
            <a:r>
              <a:rPr lang="en-US" dirty="0"/>
              <a:t>In data science, a series of data can be expressed as a vector or an 1D array (let’s say there are </a:t>
            </a:r>
            <a:r>
              <a:rPr lang="en-US" i="1" dirty="0"/>
              <a:t>m</a:t>
            </a:r>
            <a:r>
              <a:rPr lang="en-US" dirty="0"/>
              <a:t> data points, then you have a </a:t>
            </a:r>
            <a:r>
              <a:rPr lang="en-US" i="1" dirty="0"/>
              <a:t>m</a:t>
            </a:r>
            <a:r>
              <a:rPr lang="en-US" dirty="0"/>
              <a:t>-dimensional vector)</a:t>
            </a:r>
          </a:p>
        </p:txBody>
      </p:sp>
    </p:spTree>
    <p:extLst>
      <p:ext uri="{BB962C8B-B14F-4D97-AF65-F5344CB8AC3E}">
        <p14:creationId xmlns:p14="http://schemas.microsoft.com/office/powerpoint/2010/main" val="2216921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7" y="1735530"/>
            <a:ext cx="1457325" cy="1857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20" y="1735530"/>
            <a:ext cx="1447800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4839127" y="1285407"/>
            <a:ext cx="357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5332288" y="3806576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295490" y="3134903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5332288" y="3134903"/>
            <a:ext cx="1926405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5732978" y="3737225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6840446" y="3419780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5813889" y="3073531"/>
            <a:ext cx="11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dirty="0"/>
              <a:t>+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7" y="2115578"/>
            <a:ext cx="4233595" cy="1575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94" y="4036867"/>
            <a:ext cx="382905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1518006" y="2571750"/>
            <a:ext cx="305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projection of </a:t>
            </a:r>
            <a:r>
              <a:rPr lang="en-US" b="1" dirty="0"/>
              <a:t>x</a:t>
            </a:r>
            <a:r>
              <a:rPr lang="en-US" dirty="0"/>
              <a:t> onto </a:t>
            </a:r>
            <a:r>
              <a:rPr lang="en-US" b="1" dirty="0"/>
              <a:t>y</a:t>
            </a:r>
            <a:r>
              <a:rPr lang="en-US" dirty="0"/>
              <a:t> is: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10786F-B23F-CE4F-AB77-85B4A54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85" y="3092957"/>
            <a:ext cx="2107194" cy="714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F880DF-23A1-2E4A-AF35-251984D089DA}"/>
              </a:ext>
            </a:extLst>
          </p:cNvPr>
          <p:cNvCxnSpPr/>
          <p:nvPr/>
        </p:nvCxnSpPr>
        <p:spPr>
          <a:xfrm flipH="1" flipV="1">
            <a:off x="7547651" y="2910294"/>
            <a:ext cx="281256" cy="43651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B3CC0-0738-F244-A374-2B261703F432}"/>
              </a:ext>
            </a:extLst>
          </p:cNvPr>
          <p:cNvCxnSpPr/>
          <p:nvPr/>
        </p:nvCxnSpPr>
        <p:spPr>
          <a:xfrm flipV="1">
            <a:off x="6888821" y="2910294"/>
            <a:ext cx="658830" cy="436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BCB153-B92F-F648-9276-8161F6A1657E}"/>
              </a:ext>
            </a:extLst>
          </p:cNvPr>
          <p:cNvSpPr/>
          <p:nvPr/>
        </p:nvSpPr>
        <p:spPr>
          <a:xfrm>
            <a:off x="1315093" y="2451181"/>
            <a:ext cx="3256907" cy="16327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86694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C45F6-2E48-834C-9246-C0B67BD1DF50}"/>
              </a:ext>
            </a:extLst>
          </p:cNvPr>
          <p:cNvSpPr txBox="1"/>
          <p:nvPr/>
        </p:nvSpPr>
        <p:spPr>
          <a:xfrm>
            <a:off x="1518006" y="2571750"/>
            <a:ext cx="305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projection of </a:t>
            </a:r>
            <a:r>
              <a:rPr lang="en-US" b="1" dirty="0"/>
              <a:t>y</a:t>
            </a:r>
            <a:r>
              <a:rPr lang="en-US" dirty="0"/>
              <a:t> onto </a:t>
            </a:r>
            <a:r>
              <a:rPr lang="en-US" b="1" dirty="0"/>
              <a:t>x</a:t>
            </a:r>
            <a:r>
              <a:rPr lang="en-US" dirty="0"/>
              <a:t> is: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30DC52-601E-274A-AAD7-E70943AD3E38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C59F-3D0C-2141-B7E5-78D00AB9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25" y="3120776"/>
            <a:ext cx="2181225" cy="7143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98FA58-F2D2-5B49-A885-9E20F3186BE7}"/>
              </a:ext>
            </a:extLst>
          </p:cNvPr>
          <p:cNvSpPr/>
          <p:nvPr/>
        </p:nvSpPr>
        <p:spPr>
          <a:xfrm>
            <a:off x="1315093" y="2451181"/>
            <a:ext cx="3256907" cy="1632797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FFFF00"/>
              </a:highligh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4B66DD-F171-4241-80DD-426E6FB19172}"/>
              </a:ext>
            </a:extLst>
          </p:cNvPr>
          <p:cNvCxnSpPr>
            <a:cxnSpLocks/>
          </p:cNvCxnSpPr>
          <p:nvPr/>
        </p:nvCxnSpPr>
        <p:spPr>
          <a:xfrm flipV="1">
            <a:off x="7828907" y="2692320"/>
            <a:ext cx="0" cy="6544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FE56BC-3C24-E942-9420-703A0D544D51}"/>
              </a:ext>
            </a:extLst>
          </p:cNvPr>
          <p:cNvCxnSpPr>
            <a:cxnSpLocks/>
          </p:cNvCxnSpPr>
          <p:nvPr/>
        </p:nvCxnSpPr>
        <p:spPr>
          <a:xfrm flipV="1">
            <a:off x="6888821" y="3346806"/>
            <a:ext cx="96320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23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16AA7-6DDA-B447-851C-8D8FF633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7" y="1735530"/>
            <a:ext cx="1457325" cy="185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3575406" y="1983127"/>
            <a:ext cx="4245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data analysis, vector can contain a collection of measurements (e.g. mean August temperature of Atlanta from last 140 years)</a:t>
            </a:r>
          </a:p>
        </p:txBody>
      </p:sp>
    </p:spTree>
    <p:extLst>
      <p:ext uri="{BB962C8B-B14F-4D97-AF65-F5344CB8AC3E}">
        <p14:creationId xmlns:p14="http://schemas.microsoft.com/office/powerpoint/2010/main" val="3400138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5031769" y="2260126"/>
            <a:ext cx="348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subtract mean of </a:t>
            </a:r>
            <a:r>
              <a:rPr lang="en-US" b="1" dirty="0"/>
              <a:t>x </a:t>
            </a:r>
            <a:r>
              <a:rPr lang="en-US" dirty="0"/>
              <a:t>from all elements, so </a:t>
            </a:r>
            <a:r>
              <a:rPr lang="en-US" b="1" dirty="0"/>
              <a:t>x</a:t>
            </a:r>
            <a:r>
              <a:rPr lang="en-US" dirty="0"/>
              <a:t> becomes </a:t>
            </a:r>
            <a:r>
              <a:rPr lang="en-US" b="1" dirty="0"/>
              <a:t>x’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523A8-0814-1249-9C7F-91E70CDA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35" y="1643062"/>
            <a:ext cx="35337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75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4572000" y="2596352"/>
            <a:ext cx="4351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 </a:t>
            </a:r>
            <a:r>
              <a:rPr lang="en-US" b="1" dirty="0"/>
              <a:t>x’ </a:t>
            </a:r>
            <a:r>
              <a:rPr lang="en-US" dirty="0"/>
              <a:t>with itself the square of the </a:t>
            </a:r>
            <a:r>
              <a:rPr lang="en-US" b="1" dirty="0"/>
              <a:t>”length” of the x’ vector. </a:t>
            </a:r>
          </a:p>
          <a:p>
            <a:endParaRPr lang="en-US" dirty="0"/>
          </a:p>
          <a:p>
            <a:r>
              <a:rPr lang="en-US" dirty="0"/>
              <a:t>It is equal to the </a:t>
            </a:r>
            <a:r>
              <a:rPr lang="en-US" b="1" dirty="0"/>
              <a:t>variance (</a:t>
            </a:r>
            <a:r>
              <a:rPr lang="en-US" b="1" dirty="0">
                <a:latin typeface="Symbol" pitchFamily="2" charset="2"/>
              </a:rPr>
              <a:t>s</a:t>
            </a:r>
            <a:r>
              <a:rPr lang="en-US" b="1" baseline="30000" dirty="0"/>
              <a:t>2</a:t>
            </a:r>
            <a:r>
              <a:rPr lang="en-US" b="1" dirty="0"/>
              <a:t> or </a:t>
            </a:r>
            <a:r>
              <a:rPr lang="en-US" b="1" dirty="0" err="1">
                <a:latin typeface="Symbol" pitchFamily="2" charset="2"/>
              </a:rPr>
              <a:t>s</a:t>
            </a:r>
            <a:r>
              <a:rPr lang="en-US" b="1" baseline="-25000" dirty="0" err="1"/>
              <a:t>xx</a:t>
            </a:r>
            <a:r>
              <a:rPr lang="en-US" b="1" dirty="0"/>
              <a:t>) </a:t>
            </a:r>
            <a:r>
              <a:rPr lang="en-US" dirty="0"/>
              <a:t>of the data contained in vector </a:t>
            </a:r>
            <a:r>
              <a:rPr lang="en-US" b="1" dirty="0"/>
              <a:t>x </a:t>
            </a:r>
            <a:r>
              <a:rPr lang="en-US" dirty="0"/>
              <a:t>multiplied by N-1</a:t>
            </a:r>
          </a:p>
          <a:p>
            <a:endParaRPr lang="en-US" dirty="0"/>
          </a:p>
          <a:p>
            <a:r>
              <a:rPr lang="en-US" dirty="0"/>
              <a:t>The “length” |</a:t>
            </a:r>
            <a:r>
              <a:rPr lang="en-US" b="1" dirty="0"/>
              <a:t>x’</a:t>
            </a:r>
            <a:r>
              <a:rPr lang="en-US" dirty="0"/>
              <a:t>| is also called the </a:t>
            </a:r>
            <a:r>
              <a:rPr lang="en-US" b="1" dirty="0"/>
              <a:t>L2 norm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3A3FCA-DDA0-FE4F-82ED-FDAF5B3F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05926"/>
            <a:ext cx="7181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7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930453" y="2596352"/>
            <a:ext cx="7584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 </a:t>
            </a:r>
            <a:r>
              <a:rPr lang="en-US" b="1" dirty="0"/>
              <a:t>x’ </a:t>
            </a:r>
            <a:r>
              <a:rPr lang="en-US" dirty="0"/>
              <a:t>and </a:t>
            </a:r>
            <a:r>
              <a:rPr lang="en-US" b="1" dirty="0"/>
              <a:t>y’</a:t>
            </a:r>
            <a:r>
              <a:rPr lang="en-US" dirty="0"/>
              <a:t> is: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the </a:t>
            </a:r>
            <a:r>
              <a:rPr lang="en-US" b="1" dirty="0"/>
              <a:t>covariance</a:t>
            </a:r>
            <a:r>
              <a:rPr lang="en-US" dirty="0"/>
              <a:t> of the data contained in vector </a:t>
            </a:r>
            <a:r>
              <a:rPr lang="en-US" b="1" dirty="0"/>
              <a:t>x </a:t>
            </a:r>
            <a:r>
              <a:rPr lang="en-US" dirty="0"/>
              <a:t>and</a:t>
            </a:r>
            <a:r>
              <a:rPr lang="en-US" b="1" dirty="0"/>
              <a:t> y </a:t>
            </a:r>
            <a:r>
              <a:rPr lang="en-US" dirty="0"/>
              <a:t>(multiplied by N-1)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(2) the </a:t>
            </a:r>
            <a:r>
              <a:rPr lang="en-US" b="1" dirty="0"/>
              <a:t>projection</a:t>
            </a:r>
            <a:r>
              <a:rPr lang="en-US" dirty="0"/>
              <a:t> of </a:t>
            </a:r>
            <a:r>
              <a:rPr lang="en-US" b="1" dirty="0"/>
              <a:t>x</a:t>
            </a:r>
            <a:r>
              <a:rPr lang="en-US" dirty="0"/>
              <a:t> onto </a:t>
            </a:r>
            <a:r>
              <a:rPr lang="en-US" b="1" dirty="0"/>
              <a:t>y </a:t>
            </a:r>
            <a:r>
              <a:rPr lang="en-US" dirty="0"/>
              <a:t>(multiplied by |</a:t>
            </a:r>
            <a:r>
              <a:rPr lang="en-US" b="1" dirty="0"/>
              <a:t>y’</a:t>
            </a:r>
            <a:r>
              <a:rPr lang="en-US" dirty="0"/>
              <a:t>|)</a:t>
            </a:r>
          </a:p>
          <a:p>
            <a:endParaRPr lang="en-US" dirty="0"/>
          </a:p>
          <a:p>
            <a:r>
              <a:rPr lang="en-US" dirty="0"/>
              <a:t>(3) Proportional to the </a:t>
            </a:r>
            <a:r>
              <a:rPr lang="en-US" b="1" dirty="0"/>
              <a:t>correlation</a:t>
            </a:r>
            <a:r>
              <a:rPr lang="en-US" dirty="0"/>
              <a:t> between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93" y="1741684"/>
            <a:ext cx="4400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0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C71-2A28-424B-982C-10D2454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and (co)variance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127EB-2BE2-B845-B20A-2B64848A593A}"/>
              </a:ext>
            </a:extLst>
          </p:cNvPr>
          <p:cNvSpPr txBox="1"/>
          <p:nvPr/>
        </p:nvSpPr>
        <p:spPr>
          <a:xfrm>
            <a:off x="930453" y="2596352"/>
            <a:ext cx="7584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 </a:t>
            </a:r>
            <a:r>
              <a:rPr lang="en-US" b="1" dirty="0"/>
              <a:t>x’ </a:t>
            </a:r>
            <a:r>
              <a:rPr lang="en-US" dirty="0"/>
              <a:t>and </a:t>
            </a:r>
            <a:r>
              <a:rPr lang="en-US" b="1" dirty="0"/>
              <a:t>y’</a:t>
            </a:r>
            <a:r>
              <a:rPr lang="en-US" dirty="0"/>
              <a:t> is: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the </a:t>
            </a:r>
            <a:r>
              <a:rPr lang="en-US" b="1" dirty="0"/>
              <a:t>covariance</a:t>
            </a:r>
            <a:r>
              <a:rPr lang="en-US" dirty="0"/>
              <a:t> of the data contained in vector </a:t>
            </a:r>
            <a:r>
              <a:rPr lang="en-US" b="1" dirty="0"/>
              <a:t>x </a:t>
            </a:r>
            <a:r>
              <a:rPr lang="en-US" dirty="0"/>
              <a:t>and</a:t>
            </a:r>
            <a:r>
              <a:rPr lang="en-US" b="1" dirty="0"/>
              <a:t> y </a:t>
            </a:r>
            <a:r>
              <a:rPr lang="en-US" dirty="0"/>
              <a:t>(multiplied by N-1)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(2) the </a:t>
            </a:r>
            <a:r>
              <a:rPr lang="en-US" b="1" dirty="0"/>
              <a:t>projection</a:t>
            </a:r>
            <a:r>
              <a:rPr lang="en-US" dirty="0"/>
              <a:t> of </a:t>
            </a:r>
            <a:r>
              <a:rPr lang="en-US" b="1" dirty="0"/>
              <a:t>x</a:t>
            </a:r>
            <a:r>
              <a:rPr lang="en-US" dirty="0"/>
              <a:t> onto </a:t>
            </a:r>
            <a:r>
              <a:rPr lang="en-US" b="1" dirty="0"/>
              <a:t>y </a:t>
            </a:r>
            <a:r>
              <a:rPr lang="en-US" dirty="0"/>
              <a:t>(multiplied by |</a:t>
            </a:r>
            <a:r>
              <a:rPr lang="en-US" b="1" dirty="0"/>
              <a:t>y’</a:t>
            </a:r>
            <a:r>
              <a:rPr lang="en-US" dirty="0"/>
              <a:t>|)</a:t>
            </a:r>
          </a:p>
          <a:p>
            <a:endParaRPr lang="en-US" dirty="0"/>
          </a:p>
          <a:p>
            <a:r>
              <a:rPr lang="en-US" dirty="0"/>
              <a:t>(3) Proportional to the </a:t>
            </a:r>
            <a:r>
              <a:rPr lang="en-US" b="1" dirty="0"/>
              <a:t>correlation</a:t>
            </a:r>
            <a:r>
              <a:rPr lang="en-US" dirty="0"/>
              <a:t> between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EA06-91F0-DD4E-817D-157EBD5B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93" y="1741684"/>
            <a:ext cx="440055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5502D-7F67-1E47-9583-66379A42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29" y="3956067"/>
            <a:ext cx="1981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4222B-8CDC-FF47-A1DC-DFCFC431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94" y="2196188"/>
            <a:ext cx="3556000" cy="266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129" y="1369219"/>
            <a:ext cx="7051803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Mean = Median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E590-B2E7-544E-857E-55D9F133D355}"/>
              </a:ext>
            </a:extLst>
          </p:cNvPr>
          <p:cNvSpPr txBox="1"/>
          <p:nvPr/>
        </p:nvSpPr>
        <p:spPr>
          <a:xfrm>
            <a:off x="6613361" y="2094985"/>
            <a:ext cx="16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Median/mean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B46ADA-3889-F948-B064-A50D8D34C5F1}"/>
              </a:ext>
            </a:extLst>
          </p:cNvPr>
          <p:cNvCxnSpPr/>
          <p:nvPr/>
        </p:nvCxnSpPr>
        <p:spPr>
          <a:xfrm>
            <a:off x="6479178" y="2196188"/>
            <a:ext cx="94343" cy="268338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2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D21-18E8-C94D-A0D5-21B1A4B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to next week!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EB65-2130-BB48-A0D3-D9650593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4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2E77A5-A81D-A042-BBB8-2C577564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97" y="2164657"/>
            <a:ext cx="3556000" cy="266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51" y="1369219"/>
            <a:ext cx="7253281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Mean = Median = Mode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±1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Symbol" pitchFamily="2" charset="2"/>
              </a:rPr>
              <a:t>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E590-B2E7-544E-857E-55D9F133D355}"/>
              </a:ext>
            </a:extLst>
          </p:cNvPr>
          <p:cNvSpPr txBox="1"/>
          <p:nvPr/>
        </p:nvSpPr>
        <p:spPr>
          <a:xfrm>
            <a:off x="7089504" y="3683841"/>
            <a:ext cx="16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±1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ymbol" pitchFamily="2" charset="2"/>
              </a:rPr>
              <a:t>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B46ADA-3889-F948-B064-A50D8D34C5F1}"/>
              </a:ext>
            </a:extLst>
          </p:cNvPr>
          <p:cNvCxnSpPr/>
          <p:nvPr/>
        </p:nvCxnSpPr>
        <p:spPr>
          <a:xfrm>
            <a:off x="6137481" y="4268035"/>
            <a:ext cx="94343" cy="26833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529BA-C389-2A4B-BB98-BA7882AE4A21}"/>
              </a:ext>
            </a:extLst>
          </p:cNvPr>
          <p:cNvCxnSpPr>
            <a:cxnSpLocks/>
          </p:cNvCxnSpPr>
          <p:nvPr/>
        </p:nvCxnSpPr>
        <p:spPr>
          <a:xfrm flipH="1">
            <a:off x="6924745" y="4252107"/>
            <a:ext cx="152727" cy="28426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F3231-011F-6F42-9412-6778281C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31" y="2172204"/>
            <a:ext cx="3556000" cy="266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39" y="1369219"/>
            <a:ext cx="7144793" cy="3263504"/>
          </a:xfrm>
        </p:spPr>
        <p:txBody>
          <a:bodyPr>
            <a:normAutofit/>
          </a:bodyPr>
          <a:lstStyle/>
          <a:p>
            <a:r>
              <a:rPr lang="en-US" dirty="0"/>
              <a:t>Atlanta’s annual mean temperature ≃ Gaussian</a:t>
            </a:r>
          </a:p>
          <a:p>
            <a:r>
              <a:rPr lang="en-US" dirty="0"/>
              <a:t>Properties of Gaussian (normal distribution)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Mean = Median = Mode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±2</a:t>
            </a:r>
            <a:r>
              <a:rPr lang="en-US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contains 95%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E590-B2E7-544E-857E-55D9F133D355}"/>
              </a:ext>
            </a:extLst>
          </p:cNvPr>
          <p:cNvSpPr txBox="1"/>
          <p:nvPr/>
        </p:nvSpPr>
        <p:spPr>
          <a:xfrm>
            <a:off x="7524206" y="3683841"/>
            <a:ext cx="119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±2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ymbol" pitchFamily="2" charset="2"/>
              </a:rPr>
              <a:t>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B46ADA-3889-F948-B064-A50D8D34C5F1}"/>
              </a:ext>
            </a:extLst>
          </p:cNvPr>
          <p:cNvCxnSpPr/>
          <p:nvPr/>
        </p:nvCxnSpPr>
        <p:spPr>
          <a:xfrm>
            <a:off x="5872785" y="4256003"/>
            <a:ext cx="94343" cy="26833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2529BA-C389-2A4B-BB98-BA7882AE4A21}"/>
              </a:ext>
            </a:extLst>
          </p:cNvPr>
          <p:cNvCxnSpPr>
            <a:cxnSpLocks/>
          </p:cNvCxnSpPr>
          <p:nvPr/>
        </p:nvCxnSpPr>
        <p:spPr>
          <a:xfrm flipH="1">
            <a:off x="7285693" y="4252107"/>
            <a:ext cx="152727" cy="28426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7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369219"/>
            <a:ext cx="6540138" cy="3263504"/>
          </a:xfrm>
        </p:spPr>
        <p:txBody>
          <a:bodyPr>
            <a:normAutofit/>
          </a:bodyPr>
          <a:lstStyle/>
          <a:p>
            <a:r>
              <a:rPr lang="en-US" dirty="0"/>
              <a:t>Probability density function (PDF)</a:t>
            </a:r>
          </a:p>
          <a:p>
            <a:r>
              <a:rPr lang="en-US" dirty="0"/>
              <a:t>Gaussian as a PDF</a:t>
            </a:r>
          </a:p>
          <a:p>
            <a:r>
              <a:rPr lang="en-US" dirty="0"/>
              <a:t>The area covered by the PDF is the probability</a:t>
            </a:r>
          </a:p>
          <a:p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±1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68% of data, </a:t>
            </a:r>
            <a:r>
              <a:rPr lang="en-US" dirty="0">
                <a:latin typeface="Symbol" pitchFamily="2" charset="2"/>
              </a:rPr>
              <a:t>m </a:t>
            </a:r>
            <a:r>
              <a:rPr lang="en-US" dirty="0"/>
              <a:t>±2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contains 95% of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99CC-BA41-1343-8D80-10BCE762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13" y="3042509"/>
            <a:ext cx="2276660" cy="1707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F3276-6D7B-E547-B97E-B58C7980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89" y="2977403"/>
            <a:ext cx="2361535" cy="1771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1E814-CF66-594B-8897-EDA0A4B61C9F}"/>
              </a:ext>
            </a:extLst>
          </p:cNvPr>
          <p:cNvSpPr txBox="1"/>
          <p:nvPr/>
        </p:nvSpPr>
        <p:spPr>
          <a:xfrm>
            <a:off x="3436744" y="3236494"/>
            <a:ext cx="8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7E86B-5975-084D-B1CD-975129C16DAC}"/>
              </a:ext>
            </a:extLst>
          </p:cNvPr>
          <p:cNvSpPr txBox="1"/>
          <p:nvPr/>
        </p:nvSpPr>
        <p:spPr>
          <a:xfrm>
            <a:off x="6151595" y="3236494"/>
            <a:ext cx="8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368318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EE45-8A54-CE20-7D8A-6D1D2FBABE95}"/>
              </a:ext>
            </a:extLst>
          </p:cNvPr>
          <p:cNvSpPr txBox="1">
            <a:spLocks/>
          </p:cNvSpPr>
          <p:nvPr/>
        </p:nvSpPr>
        <p:spPr>
          <a:xfrm>
            <a:off x="1686186" y="273844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EAS2655 – Week 2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48B68F3-9077-B58F-3242-F575C2F9112D}"/>
              </a:ext>
            </a:extLst>
          </p:cNvPr>
          <p:cNvSpPr txBox="1">
            <a:spLocks/>
          </p:cNvSpPr>
          <p:nvPr/>
        </p:nvSpPr>
        <p:spPr>
          <a:xfrm>
            <a:off x="1619794" y="1369219"/>
            <a:ext cx="6540138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1: Atlanta Annual mean temperature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AD4F8E-D688-7E42-0969-86FED1C0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4" y="1823849"/>
            <a:ext cx="3046484" cy="208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5A0AC-2071-ECF3-93A1-C390562DA097}"/>
              </a:ext>
            </a:extLst>
          </p:cNvPr>
          <p:cNvSpPr txBox="1"/>
          <p:nvPr/>
        </p:nvSpPr>
        <p:spPr>
          <a:xfrm>
            <a:off x="3487119" y="182384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mean = 61.934°F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</a:t>
            </a:r>
            <a:r>
              <a:rPr lang="en-US" dirty="0" err="1"/>
              <a:t>s.d.</a:t>
            </a:r>
            <a:r>
              <a:rPr lang="en-US" dirty="0"/>
              <a:t> = 1.437 °F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within mean 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± 1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s.d.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104/144 = 72.2%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within mean 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± 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s.d.</a:t>
            </a:r>
            <a:r>
              <a:rPr lang="en-US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138/144 = 95.8%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1838</Words>
  <Application>Microsoft Macintosh PowerPoint</Application>
  <PresentationFormat>On-screen Show (16:9)</PresentationFormat>
  <Paragraphs>282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Symbol</vt:lpstr>
      <vt:lpstr>Office Theme</vt:lpstr>
      <vt:lpstr>EAS2655 – Week 2</vt:lpstr>
      <vt:lpstr>EAS2655 – Week 1 review</vt:lpstr>
      <vt:lpstr>PowerPoint Presentation</vt:lpstr>
      <vt:lpstr>EAS2655 – Week 2</vt:lpstr>
      <vt:lpstr>EAS2655 – Week 2</vt:lpstr>
      <vt:lpstr>EAS2655 – Week 2</vt:lpstr>
      <vt:lpstr>EAS2655 – Week 2</vt:lpstr>
      <vt:lpstr>EAS2655 – Week 2</vt:lpstr>
      <vt:lpstr>PowerPoint Presentation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EAS2655 – Week 2</vt:lpstr>
      <vt:lpstr>Computational example: rolling a dice</vt:lpstr>
      <vt:lpstr>Python example</vt:lpstr>
      <vt:lpstr>Python example</vt:lpstr>
      <vt:lpstr>Python example</vt:lpstr>
      <vt:lpstr>Python example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Application to Atlanta’s temperature data</vt:lpstr>
      <vt:lpstr>Monte Carlo simulation / Bootstrap method</vt:lpstr>
      <vt:lpstr>Additional material: Linear Algebra Review (1)</vt:lpstr>
      <vt:lpstr>Vector</vt:lpstr>
      <vt:lpstr>Vector</vt:lpstr>
      <vt:lpstr>Vector</vt:lpstr>
      <vt:lpstr>Vector</vt:lpstr>
      <vt:lpstr>Vector</vt:lpstr>
      <vt:lpstr>Inner product and (co)variance</vt:lpstr>
      <vt:lpstr>Inner product and (co)variance</vt:lpstr>
      <vt:lpstr>Inner product and (co)variance</vt:lpstr>
      <vt:lpstr>Inner product and (co)variance</vt:lpstr>
      <vt:lpstr>Inner product and (co)variance</vt:lpstr>
      <vt:lpstr>Continue to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74</cp:revision>
  <dcterms:created xsi:type="dcterms:W3CDTF">2020-08-17T11:38:51Z</dcterms:created>
  <dcterms:modified xsi:type="dcterms:W3CDTF">2023-01-16T19:59:42Z</dcterms:modified>
</cp:coreProperties>
</file>