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03" r:id="rId3"/>
    <p:sldId id="305" r:id="rId4"/>
    <p:sldId id="306" r:id="rId5"/>
    <p:sldId id="307" r:id="rId6"/>
    <p:sldId id="372" r:id="rId7"/>
    <p:sldId id="386" r:id="rId8"/>
    <p:sldId id="385" r:id="rId9"/>
    <p:sldId id="365" r:id="rId10"/>
    <p:sldId id="374" r:id="rId11"/>
    <p:sldId id="367" r:id="rId12"/>
    <p:sldId id="370" r:id="rId13"/>
    <p:sldId id="371" r:id="rId14"/>
    <p:sldId id="376" r:id="rId15"/>
    <p:sldId id="375" r:id="rId16"/>
    <p:sldId id="383" r:id="rId17"/>
    <p:sldId id="377" r:id="rId18"/>
    <p:sldId id="373" r:id="rId19"/>
    <p:sldId id="378" r:id="rId20"/>
    <p:sldId id="380" r:id="rId21"/>
    <p:sldId id="381" r:id="rId22"/>
    <p:sldId id="382" r:id="rId23"/>
    <p:sldId id="387" r:id="rId24"/>
    <p:sldId id="388" r:id="rId25"/>
    <p:sldId id="3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889"/>
  </p:normalViewPr>
  <p:slideViewPr>
    <p:cSldViewPr snapToGrid="0" snapToObjects="1">
      <p:cViewPr varScale="1">
        <p:scale>
          <a:sx n="107" d="100"/>
          <a:sy n="107" d="100"/>
        </p:scale>
        <p:origin x="128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4F317-20CF-8743-BD52-36F017CA8E2A}"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2200F-F6F0-E747-8CCD-9F1EA18F3C71}" type="slidenum">
              <a:rPr lang="en-US" smtClean="0"/>
              <a:t>‹#›</a:t>
            </a:fld>
            <a:endParaRPr lang="en-US"/>
          </a:p>
        </p:txBody>
      </p:sp>
    </p:spTree>
    <p:extLst>
      <p:ext uri="{BB962C8B-B14F-4D97-AF65-F5344CB8AC3E}">
        <p14:creationId xmlns:p14="http://schemas.microsoft.com/office/powerpoint/2010/main" val="1481775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2</a:t>
            </a:fld>
            <a:endParaRPr lang="en-US"/>
          </a:p>
        </p:txBody>
      </p:sp>
    </p:spTree>
    <p:extLst>
      <p:ext uri="{BB962C8B-B14F-4D97-AF65-F5344CB8AC3E}">
        <p14:creationId xmlns:p14="http://schemas.microsoft.com/office/powerpoint/2010/main" val="3538837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23</a:t>
            </a:fld>
            <a:endParaRPr lang="en-US"/>
          </a:p>
        </p:txBody>
      </p:sp>
    </p:spTree>
    <p:extLst>
      <p:ext uri="{BB962C8B-B14F-4D97-AF65-F5344CB8AC3E}">
        <p14:creationId xmlns:p14="http://schemas.microsoft.com/office/powerpoint/2010/main" val="989512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24</a:t>
            </a:fld>
            <a:endParaRPr lang="en-US"/>
          </a:p>
        </p:txBody>
      </p:sp>
    </p:spTree>
    <p:extLst>
      <p:ext uri="{BB962C8B-B14F-4D97-AF65-F5344CB8AC3E}">
        <p14:creationId xmlns:p14="http://schemas.microsoft.com/office/powerpoint/2010/main" val="102701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25</a:t>
            </a:fld>
            <a:endParaRPr lang="en-US"/>
          </a:p>
        </p:txBody>
      </p:sp>
    </p:spTree>
    <p:extLst>
      <p:ext uri="{BB962C8B-B14F-4D97-AF65-F5344CB8AC3E}">
        <p14:creationId xmlns:p14="http://schemas.microsoft.com/office/powerpoint/2010/main" val="18621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3</a:t>
            </a:fld>
            <a:endParaRPr lang="en-US"/>
          </a:p>
        </p:txBody>
      </p:sp>
    </p:spTree>
    <p:extLst>
      <p:ext uri="{BB962C8B-B14F-4D97-AF65-F5344CB8AC3E}">
        <p14:creationId xmlns:p14="http://schemas.microsoft.com/office/powerpoint/2010/main" val="189708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4</a:t>
            </a:fld>
            <a:endParaRPr lang="en-US"/>
          </a:p>
        </p:txBody>
      </p:sp>
    </p:spTree>
    <p:extLst>
      <p:ext uri="{BB962C8B-B14F-4D97-AF65-F5344CB8AC3E}">
        <p14:creationId xmlns:p14="http://schemas.microsoft.com/office/powerpoint/2010/main" val="49134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F933B-B1A4-C246-AE65-4CA72B74D501}" type="slidenum">
              <a:rPr lang="en-US" smtClean="0"/>
              <a:t>5</a:t>
            </a:fld>
            <a:endParaRPr lang="en-US"/>
          </a:p>
        </p:txBody>
      </p:sp>
    </p:spTree>
    <p:extLst>
      <p:ext uri="{BB962C8B-B14F-4D97-AF65-F5344CB8AC3E}">
        <p14:creationId xmlns:p14="http://schemas.microsoft.com/office/powerpoint/2010/main" val="230415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t = signal/SE</a:t>
            </a:r>
          </a:p>
        </p:txBody>
      </p:sp>
      <p:sp>
        <p:nvSpPr>
          <p:cNvPr id="4" name="Slide Number Placeholder 3"/>
          <p:cNvSpPr>
            <a:spLocks noGrp="1"/>
          </p:cNvSpPr>
          <p:nvPr>
            <p:ph type="sldNum" sz="quarter" idx="5"/>
          </p:nvPr>
        </p:nvSpPr>
        <p:spPr/>
        <p:txBody>
          <a:bodyPr/>
          <a:lstStyle/>
          <a:p>
            <a:fld id="{4902200F-F6F0-E747-8CCD-9F1EA18F3C71}" type="slidenum">
              <a:rPr lang="en-US" smtClean="0"/>
              <a:t>9</a:t>
            </a:fld>
            <a:endParaRPr lang="en-US"/>
          </a:p>
        </p:txBody>
      </p:sp>
    </p:spTree>
    <p:extLst>
      <p:ext uri="{BB962C8B-B14F-4D97-AF65-F5344CB8AC3E}">
        <p14:creationId xmlns:p14="http://schemas.microsoft.com/office/powerpoint/2010/main" val="908791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18</a:t>
            </a:fld>
            <a:endParaRPr lang="en-US"/>
          </a:p>
        </p:txBody>
      </p:sp>
    </p:spTree>
    <p:extLst>
      <p:ext uri="{BB962C8B-B14F-4D97-AF65-F5344CB8AC3E}">
        <p14:creationId xmlns:p14="http://schemas.microsoft.com/office/powerpoint/2010/main" val="3087558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20</a:t>
            </a:fld>
            <a:endParaRPr lang="en-US"/>
          </a:p>
        </p:txBody>
      </p:sp>
    </p:spTree>
    <p:extLst>
      <p:ext uri="{BB962C8B-B14F-4D97-AF65-F5344CB8AC3E}">
        <p14:creationId xmlns:p14="http://schemas.microsoft.com/office/powerpoint/2010/main" val="311564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21</a:t>
            </a:fld>
            <a:endParaRPr lang="en-US"/>
          </a:p>
        </p:txBody>
      </p:sp>
    </p:spTree>
    <p:extLst>
      <p:ext uri="{BB962C8B-B14F-4D97-AF65-F5344CB8AC3E}">
        <p14:creationId xmlns:p14="http://schemas.microsoft.com/office/powerpoint/2010/main" val="630718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02200F-F6F0-E747-8CCD-9F1EA18F3C71}" type="slidenum">
              <a:rPr lang="en-US" smtClean="0"/>
              <a:t>22</a:t>
            </a:fld>
            <a:endParaRPr lang="en-US"/>
          </a:p>
        </p:txBody>
      </p:sp>
    </p:spTree>
    <p:extLst>
      <p:ext uri="{BB962C8B-B14F-4D97-AF65-F5344CB8AC3E}">
        <p14:creationId xmlns:p14="http://schemas.microsoft.com/office/powerpoint/2010/main" val="350895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E43C-6F21-724E-A5D8-1DEDF941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C100B5-748B-4344-A89E-F7F66892A0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B60025-5FC3-DA45-B8AA-B9D619A15F2B}"/>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B013FD2B-7C59-594B-9CCB-8B08D7624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B95B0-17FF-0A41-BF84-60C94A85EDAC}"/>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96425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2F01-4162-1449-A764-88E37C7190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3834A-F41C-4743-ADEE-994FADA58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F03B0-20C6-8F44-B3DF-281D31070D0A}"/>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89A70EA2-3A22-974D-B1EE-2BF952AD1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DA51D-DBE8-1B4D-86B5-2BC3211FD628}"/>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04241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4B9B07-2CFD-FC4B-B01E-C1D60D9989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7D8D3-928B-F840-8B28-ACD36F25F5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168D2-9012-6A42-8AF4-E502E6BFC17C}"/>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B9559204-8011-5A4A-A53B-CEA3E7448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DC224-5A46-5540-8086-B09FD7C6E505}"/>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25196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E45F-9E0C-3E49-B2C8-693E47C71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325C5-DFBD-A444-8647-AE79E4D22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5632C-09BE-ED41-ACC0-5A8E824F1A2C}"/>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77C59951-3C03-F34D-9276-376ECADD1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CF02C-99B2-CF4C-BDB7-DC595467B42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25130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A83C-C6CE-B942-A214-EDFA447D1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873D3-8285-1443-BEB8-C14A6EE33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EA34C-D5CA-814C-B6AE-B81E1E752C14}"/>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574B2A86-3FD3-C74F-8BEA-1336E8133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3B20-7E26-D549-935B-DB3A5812AC61}"/>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79681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84FB-E602-2F4D-834A-20F0F5E78E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50A8BB-C86D-8948-A8AA-FF1FEC05D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BBB645-F122-FD4B-ACC4-A0C0967B9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101264-2B1B-1548-BF8E-26D835E2BD51}"/>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6" name="Footer Placeholder 5">
            <a:extLst>
              <a:ext uri="{FF2B5EF4-FFF2-40B4-BE49-F238E27FC236}">
                <a16:creationId xmlns:a16="http://schemas.microsoft.com/office/drawing/2014/main" id="{2BBFAAB9-99A3-C845-9B0B-5F9191389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DAB04-5985-9D4C-9B78-7706012623C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240211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A67EC-E3B5-674A-BCBA-BED1A78DC2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D6D8C-376F-AE40-9D8F-849C0EBE24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068A1-3699-714B-B9EF-EEB3D5EBB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A992F5-8C03-F641-82CA-3D4E030AE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AA323E-DCBF-BE45-A7D3-7BB4634EB0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54C18E-2870-1B44-9AD6-27A765AEB946}"/>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8" name="Footer Placeholder 7">
            <a:extLst>
              <a:ext uri="{FF2B5EF4-FFF2-40B4-BE49-F238E27FC236}">
                <a16:creationId xmlns:a16="http://schemas.microsoft.com/office/drawing/2014/main" id="{8864E664-B7B4-FB41-A045-E846A86A1D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1EBBCB-EE4C-BB47-9A4D-21EE79DD336A}"/>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973058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10150-6B73-2D40-AEB7-5201F7226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9DB82E-B545-8044-9776-4343294BEF6B}"/>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4" name="Footer Placeholder 3">
            <a:extLst>
              <a:ext uri="{FF2B5EF4-FFF2-40B4-BE49-F238E27FC236}">
                <a16:creationId xmlns:a16="http://schemas.microsoft.com/office/drawing/2014/main" id="{84855003-422A-2646-959A-AEDD6D31D2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631707-B21A-C147-A451-019052D760C0}"/>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1923255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FBB26-9846-E844-A226-C6A46392F427}"/>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3" name="Footer Placeholder 2">
            <a:extLst>
              <a:ext uri="{FF2B5EF4-FFF2-40B4-BE49-F238E27FC236}">
                <a16:creationId xmlns:a16="http://schemas.microsoft.com/office/drawing/2014/main" id="{EF930C43-237E-704C-8743-7522D0CE2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46A76-37BA-754F-995A-76738128008A}"/>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48185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3979-D0CE-8D46-ADA8-82861BAF2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242324-F480-2248-A2B4-4D1588031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9F466E-84C6-E24E-AD49-0B5BAFFB2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6E903-50F8-664E-ADB1-283BFA78620A}"/>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6" name="Footer Placeholder 5">
            <a:extLst>
              <a:ext uri="{FF2B5EF4-FFF2-40B4-BE49-F238E27FC236}">
                <a16:creationId xmlns:a16="http://schemas.microsoft.com/office/drawing/2014/main" id="{B3FCE4D7-8AD5-9F45-8463-52F2FD354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053EC-5B95-AA44-856D-A22C153FF8D2}"/>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326393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1B00-BD5D-9B46-9180-BF4B679BD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1870DB-C2CC-4142-92FA-79DC7B754B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476DF0-83CA-8D4A-9E80-5A42CA664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799C7-7753-1941-B91B-61236B2D5DA1}"/>
              </a:ext>
            </a:extLst>
          </p:cNvPr>
          <p:cNvSpPr>
            <a:spLocks noGrp="1"/>
          </p:cNvSpPr>
          <p:nvPr>
            <p:ph type="dt" sz="half" idx="10"/>
          </p:nvPr>
        </p:nvSpPr>
        <p:spPr/>
        <p:txBody>
          <a:bodyPr/>
          <a:lstStyle/>
          <a:p>
            <a:fld id="{C3F937B1-9855-5942-833C-273B905F516E}" type="datetimeFigureOut">
              <a:rPr lang="en-US" smtClean="0"/>
              <a:t>2/21/23</a:t>
            </a:fld>
            <a:endParaRPr lang="en-US"/>
          </a:p>
        </p:txBody>
      </p:sp>
      <p:sp>
        <p:nvSpPr>
          <p:cNvPr id="6" name="Footer Placeholder 5">
            <a:extLst>
              <a:ext uri="{FF2B5EF4-FFF2-40B4-BE49-F238E27FC236}">
                <a16:creationId xmlns:a16="http://schemas.microsoft.com/office/drawing/2014/main" id="{149A1B93-4A5A-7B49-881E-447D64C99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B7237-0B24-4D4A-A5DD-E56099F0A1F8}"/>
              </a:ext>
            </a:extLst>
          </p:cNvPr>
          <p:cNvSpPr>
            <a:spLocks noGrp="1"/>
          </p:cNvSpPr>
          <p:nvPr>
            <p:ph type="sldNum" sz="quarter" idx="12"/>
          </p:nvPr>
        </p:nvSpPr>
        <p:spPr/>
        <p:txBody>
          <a:bodyPr/>
          <a:lstStyle/>
          <a:p>
            <a:fld id="{6E83DC2C-4562-3F41-8309-90E4C4D93FAE}" type="slidenum">
              <a:rPr lang="en-US" smtClean="0"/>
              <a:t>‹#›</a:t>
            </a:fld>
            <a:endParaRPr lang="en-US"/>
          </a:p>
        </p:txBody>
      </p:sp>
    </p:spTree>
    <p:extLst>
      <p:ext uri="{BB962C8B-B14F-4D97-AF65-F5344CB8AC3E}">
        <p14:creationId xmlns:p14="http://schemas.microsoft.com/office/powerpoint/2010/main" val="62424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D0EB7-99F1-F24E-9400-E8A2B511F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21E2C-4B92-7C44-A8AE-407D77D07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F0B61-3E96-2746-B748-32E64CD7A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937B1-9855-5942-833C-273B905F516E}" type="datetimeFigureOut">
              <a:rPr lang="en-US" smtClean="0"/>
              <a:t>2/21/23</a:t>
            </a:fld>
            <a:endParaRPr lang="en-US"/>
          </a:p>
        </p:txBody>
      </p:sp>
      <p:sp>
        <p:nvSpPr>
          <p:cNvPr id="5" name="Footer Placeholder 4">
            <a:extLst>
              <a:ext uri="{FF2B5EF4-FFF2-40B4-BE49-F238E27FC236}">
                <a16:creationId xmlns:a16="http://schemas.microsoft.com/office/drawing/2014/main" id="{1E0DB007-8BB9-8141-A018-F99EF60BE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CFBEFA-B06D-B942-A6C4-637E01455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3DC2C-4562-3F41-8309-90E4C4D93FAE}" type="slidenum">
              <a:rPr lang="en-US" smtClean="0"/>
              <a:t>‹#›</a:t>
            </a:fld>
            <a:endParaRPr lang="en-US"/>
          </a:p>
        </p:txBody>
      </p:sp>
    </p:spTree>
    <p:extLst>
      <p:ext uri="{BB962C8B-B14F-4D97-AF65-F5344CB8AC3E}">
        <p14:creationId xmlns:p14="http://schemas.microsoft.com/office/powerpoint/2010/main" val="3867305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3037C9-655F-1145-9D18-E21BC121D997}"/>
              </a:ext>
            </a:extLst>
          </p:cNvPr>
          <p:cNvSpPr>
            <a:spLocks noGrp="1"/>
          </p:cNvSpPr>
          <p:nvPr>
            <p:ph type="title"/>
          </p:nvPr>
        </p:nvSpPr>
        <p:spPr/>
        <p:txBody>
          <a:bodyPr/>
          <a:lstStyle/>
          <a:p>
            <a:r>
              <a:rPr lang="en-US" dirty="0"/>
              <a:t>EAS2655 - Week 7 </a:t>
            </a:r>
          </a:p>
        </p:txBody>
      </p:sp>
      <p:sp>
        <p:nvSpPr>
          <p:cNvPr id="5" name="Content Placeholder 4">
            <a:extLst>
              <a:ext uri="{FF2B5EF4-FFF2-40B4-BE49-F238E27FC236}">
                <a16:creationId xmlns:a16="http://schemas.microsoft.com/office/drawing/2014/main" id="{31B2BCA5-455D-2741-B18C-853E86E5922A}"/>
              </a:ext>
            </a:extLst>
          </p:cNvPr>
          <p:cNvSpPr>
            <a:spLocks noGrp="1"/>
          </p:cNvSpPr>
          <p:nvPr>
            <p:ph idx="1"/>
          </p:nvPr>
        </p:nvSpPr>
        <p:spPr/>
        <p:txBody>
          <a:bodyPr/>
          <a:lstStyle/>
          <a:p>
            <a:r>
              <a:rPr lang="en-US" dirty="0"/>
              <a:t>Midterm this week (Thursday Feb 23</a:t>
            </a:r>
            <a:r>
              <a:rPr lang="en-US" baseline="30000" dirty="0"/>
              <a:t>rd</a:t>
            </a:r>
            <a:r>
              <a:rPr lang="en-US" dirty="0"/>
              <a:t>, anytime of the day)</a:t>
            </a:r>
          </a:p>
          <a:p>
            <a:r>
              <a:rPr lang="en-US" dirty="0"/>
              <a:t>Covers material from Week 1 through 6</a:t>
            </a:r>
          </a:p>
          <a:p>
            <a:r>
              <a:rPr lang="en-US" dirty="0"/>
              <a:t>60min, online, open-book, OK to use of calculator, but No </a:t>
            </a:r>
            <a:r>
              <a:rPr lang="en-US" dirty="0" err="1"/>
              <a:t>ChatGPT</a:t>
            </a:r>
            <a:endParaRPr lang="en-US" dirty="0"/>
          </a:p>
          <a:p>
            <a:endParaRPr lang="en-US" dirty="0"/>
          </a:p>
          <a:p>
            <a:r>
              <a:rPr lang="en-US" dirty="0"/>
              <a:t>This week</a:t>
            </a:r>
          </a:p>
          <a:p>
            <a:r>
              <a:rPr lang="en-US" dirty="0"/>
              <a:t>Term project </a:t>
            </a:r>
          </a:p>
          <a:p>
            <a:r>
              <a:rPr lang="en-US" dirty="0"/>
              <a:t> Review of sample questions</a:t>
            </a:r>
          </a:p>
          <a:p>
            <a:endParaRPr lang="en-US" dirty="0"/>
          </a:p>
          <a:p>
            <a:endParaRPr lang="en-US" dirty="0"/>
          </a:p>
          <a:p>
            <a:endParaRPr lang="en-US" dirty="0"/>
          </a:p>
        </p:txBody>
      </p:sp>
    </p:spTree>
    <p:extLst>
      <p:ext uri="{BB962C8B-B14F-4D97-AF65-F5344CB8AC3E}">
        <p14:creationId xmlns:p14="http://schemas.microsoft.com/office/powerpoint/2010/main" val="274127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114699" y="365125"/>
            <a:ext cx="10239101" cy="1325563"/>
          </a:xfrm>
        </p:spPr>
        <p:txBody>
          <a:bodyPr/>
          <a:lstStyle/>
          <a:p>
            <a:r>
              <a:rPr lang="en-US" dirty="0"/>
              <a:t>Quiz 5</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114699" y="1825625"/>
            <a:ext cx="10358616" cy="4351339"/>
          </a:xfrm>
        </p:spPr>
        <p:txBody>
          <a:bodyPr>
            <a:normAutofit/>
          </a:bodyPr>
          <a:lstStyle/>
          <a:p>
            <a:r>
              <a:rPr lang="en-US" dirty="0"/>
              <a:t>The t-value from the previous question could not reject the null hypothesis with 95% confidence level. Assuming that the mean productivity response remains the same, how many more additional deposition events will be required to increase the t-value to 1.9?</a:t>
            </a:r>
          </a:p>
          <a:p>
            <a:pPr marL="514350" indent="-514350">
              <a:buFont typeface="+mj-lt"/>
              <a:buAutoNum type="alphaUcPeriod"/>
            </a:pPr>
            <a:r>
              <a:rPr lang="en-US" dirty="0"/>
              <a:t>6</a:t>
            </a:r>
          </a:p>
          <a:p>
            <a:pPr marL="514350" indent="-514350">
              <a:buFont typeface="+mj-lt"/>
              <a:buAutoNum type="alphaUcPeriod"/>
            </a:pPr>
            <a:r>
              <a:rPr lang="en-US" dirty="0"/>
              <a:t>10</a:t>
            </a:r>
          </a:p>
          <a:p>
            <a:pPr marL="514350" indent="-514350">
              <a:buFont typeface="+mj-lt"/>
              <a:buAutoNum type="alphaUcPeriod"/>
            </a:pPr>
            <a:r>
              <a:rPr lang="en-US" dirty="0"/>
              <a:t>16</a:t>
            </a:r>
          </a:p>
          <a:p>
            <a:pPr marL="514350" indent="-514350">
              <a:buFont typeface="+mj-lt"/>
              <a:buAutoNum type="alphaUcPeriod"/>
            </a:pPr>
            <a:r>
              <a:rPr lang="en-US" dirty="0"/>
              <a:t>20</a:t>
            </a:r>
          </a:p>
        </p:txBody>
      </p:sp>
    </p:spTree>
    <p:extLst>
      <p:ext uri="{BB962C8B-B14F-4D97-AF65-F5344CB8AC3E}">
        <p14:creationId xmlns:p14="http://schemas.microsoft.com/office/powerpoint/2010/main" val="210835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114699" y="365125"/>
            <a:ext cx="10239101" cy="1325563"/>
          </a:xfrm>
        </p:spPr>
        <p:txBody>
          <a:bodyPr/>
          <a:lstStyle/>
          <a:p>
            <a:r>
              <a:rPr lang="en-US" dirty="0"/>
              <a:t>Quiz 6</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114699" y="1825625"/>
            <a:ext cx="10358616" cy="4351339"/>
          </a:xfrm>
        </p:spPr>
        <p:txBody>
          <a:bodyPr>
            <a:normAutofit/>
          </a:bodyPr>
          <a:lstStyle/>
          <a:p>
            <a:r>
              <a:rPr lang="en-US" dirty="0"/>
              <a:t>An online survey shows that the economy-class air ticket from Atlanta to Boston randomly fluctuated following the Gaussian distribution with the mean of $400 and the standard deviation of $50. Approximately what’s the probability for finding a deal below $300??</a:t>
            </a:r>
          </a:p>
          <a:p>
            <a:pPr marL="514350" indent="-514350">
              <a:buFont typeface="+mj-lt"/>
              <a:buAutoNum type="alphaUcPeriod"/>
            </a:pPr>
            <a:r>
              <a:rPr lang="en-US" dirty="0"/>
              <a:t>32%</a:t>
            </a:r>
          </a:p>
          <a:p>
            <a:pPr marL="514350" indent="-514350">
              <a:buFont typeface="+mj-lt"/>
              <a:buAutoNum type="alphaUcPeriod"/>
            </a:pPr>
            <a:r>
              <a:rPr lang="en-US" dirty="0"/>
              <a:t>16%</a:t>
            </a:r>
          </a:p>
          <a:p>
            <a:pPr marL="514350" indent="-514350">
              <a:buFont typeface="+mj-lt"/>
              <a:buAutoNum type="alphaUcPeriod"/>
            </a:pPr>
            <a:r>
              <a:rPr lang="en-US" dirty="0"/>
              <a:t>2.5%</a:t>
            </a:r>
          </a:p>
          <a:p>
            <a:pPr marL="514350" indent="-514350">
              <a:buFont typeface="+mj-lt"/>
              <a:buAutoNum type="alphaUcPeriod"/>
            </a:pPr>
            <a:r>
              <a:rPr lang="en-US" dirty="0"/>
              <a:t>5%</a:t>
            </a:r>
          </a:p>
        </p:txBody>
      </p:sp>
    </p:spTree>
    <p:extLst>
      <p:ext uri="{BB962C8B-B14F-4D97-AF65-F5344CB8AC3E}">
        <p14:creationId xmlns:p14="http://schemas.microsoft.com/office/powerpoint/2010/main" val="329111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894080" y="365125"/>
            <a:ext cx="10459720" cy="1325563"/>
          </a:xfrm>
        </p:spPr>
        <p:txBody>
          <a:bodyPr/>
          <a:lstStyle/>
          <a:p>
            <a:r>
              <a:rPr lang="en-US" dirty="0"/>
              <a:t>Quiz 7</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894081" y="1825625"/>
            <a:ext cx="10579233" cy="4351339"/>
          </a:xfrm>
        </p:spPr>
        <p:txBody>
          <a:bodyPr>
            <a:normAutofit/>
          </a:bodyPr>
          <a:lstStyle/>
          <a:p>
            <a:r>
              <a:rPr lang="en-US" dirty="0"/>
              <a:t>You are investigating the relationship between humidity and pollen count and found a moderate, negative correlation. Which statement is NOT true? </a:t>
            </a:r>
          </a:p>
          <a:p>
            <a:pPr marL="609585" indent="-609585">
              <a:buFont typeface="+mj-lt"/>
              <a:buAutoNum type="alphaUcPeriod"/>
            </a:pPr>
            <a:r>
              <a:rPr lang="en-US" dirty="0"/>
              <a:t>On average, less pollen is observed on high humidity days. </a:t>
            </a:r>
          </a:p>
          <a:p>
            <a:pPr marL="609585" indent="-609585">
              <a:buFont typeface="+mj-lt"/>
              <a:buAutoNum type="alphaUcPeriod"/>
            </a:pPr>
            <a:r>
              <a:rPr lang="en-US" dirty="0"/>
              <a:t>On some high humidity days, more pollen is found. </a:t>
            </a:r>
          </a:p>
          <a:p>
            <a:pPr marL="609585" indent="-609585">
              <a:buFont typeface="+mj-lt"/>
              <a:buAutoNum type="alphaUcPeriod"/>
            </a:pPr>
            <a:r>
              <a:rPr lang="en-US" dirty="0"/>
              <a:t>Correlation does not mean causal relationship. </a:t>
            </a:r>
          </a:p>
          <a:p>
            <a:pPr marL="609585" indent="-609585">
              <a:buFont typeface="+mj-lt"/>
              <a:buAutoNum type="alphaUcPeriod"/>
            </a:pPr>
            <a:r>
              <a:rPr lang="en-US" dirty="0"/>
              <a:t>Pollen level is always high on low humidity days. </a:t>
            </a:r>
          </a:p>
        </p:txBody>
      </p:sp>
    </p:spTree>
    <p:extLst>
      <p:ext uri="{BB962C8B-B14F-4D97-AF65-F5344CB8AC3E}">
        <p14:creationId xmlns:p14="http://schemas.microsoft.com/office/powerpoint/2010/main" val="229718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8</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You performed a linear regression analysis and your data showed R</a:t>
            </a:r>
            <a:r>
              <a:rPr lang="en-US" baseline="30000" dirty="0"/>
              <a:t>2</a:t>
            </a:r>
            <a:r>
              <a:rPr lang="en-US" dirty="0"/>
              <a:t> value of 0.6. Which statement is true? </a:t>
            </a:r>
          </a:p>
          <a:p>
            <a:pPr marL="609585" indent="-609585">
              <a:buFont typeface="+mj-lt"/>
              <a:buAutoNum type="alphaUcPeriod"/>
            </a:pPr>
            <a:r>
              <a:rPr lang="en-US" dirty="0"/>
              <a:t>There is a positive relationship between the two variables. </a:t>
            </a:r>
          </a:p>
          <a:p>
            <a:pPr marL="609585" indent="-609585">
              <a:buFont typeface="+mj-lt"/>
              <a:buAutoNum type="alphaUcPeriod"/>
            </a:pPr>
            <a:r>
              <a:rPr lang="en-US" dirty="0"/>
              <a:t>36% of variance is explained by the linear relationship. </a:t>
            </a:r>
          </a:p>
          <a:p>
            <a:pPr marL="609585" indent="-609585">
              <a:buFont typeface="+mj-lt"/>
              <a:buAutoNum type="alphaUcPeriod"/>
            </a:pPr>
            <a:r>
              <a:rPr lang="en-US" dirty="0"/>
              <a:t>60% of variance is explained by the linear relationship. </a:t>
            </a:r>
          </a:p>
          <a:p>
            <a:pPr marL="609585" indent="-609585">
              <a:buFont typeface="+mj-lt"/>
              <a:buAutoNum type="alphaUcPeriod"/>
            </a:pPr>
            <a:r>
              <a:rPr lang="en-US" dirty="0"/>
              <a:t>Correlation does not mean causal relationship. </a:t>
            </a:r>
          </a:p>
        </p:txBody>
      </p:sp>
    </p:spTree>
    <p:extLst>
      <p:ext uri="{BB962C8B-B14F-4D97-AF65-F5344CB8AC3E}">
        <p14:creationId xmlns:p14="http://schemas.microsoft.com/office/powerpoint/2010/main" val="3517863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9</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Due to the difficulty of obtaining a large sample, I decided to perform hypothesis testing at a lower, 90% confidence level. This makes my conclusion relatively prone to making Type I errors.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88770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10</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An error occurs when you reject the null hypothesis wrongly when random sampling falsely causes an apparently strong signal. If I am using 90% confidence level, on average, this can happen once in every 100 cases.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65379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11</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True or False: I want to narrow the uncertainty in my laboratory measurement by taking larger number of samples. I need to make two times more measurements in order to reduce the standard error by half. </a:t>
            </a:r>
          </a:p>
          <a:p>
            <a:pPr marL="609585" indent="-609585">
              <a:buFont typeface="+mj-lt"/>
              <a:buAutoNum type="alphaUcPeriod"/>
            </a:pPr>
            <a:r>
              <a:rPr lang="en-US" dirty="0"/>
              <a:t>True</a:t>
            </a:r>
          </a:p>
          <a:p>
            <a:pPr marL="609585" indent="-609585">
              <a:buFont typeface="+mj-lt"/>
              <a:buAutoNum type="alphaUcPeriod"/>
            </a:pPr>
            <a:r>
              <a:rPr lang="en-US" dirty="0"/>
              <a:t>False</a:t>
            </a:r>
          </a:p>
        </p:txBody>
      </p:sp>
    </p:spTree>
    <p:extLst>
      <p:ext uri="{BB962C8B-B14F-4D97-AF65-F5344CB8AC3E}">
        <p14:creationId xmlns:p14="http://schemas.microsoft.com/office/powerpoint/2010/main" val="3366185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12</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We want to compare mean January temperature of Atlanta between 1950s and 2000s. The January temperature from 1950 to 1959 has the mean value of 45.4°F with the standard deviation of 4°F. For 2000 to 2009, the mean value is 47.4°F with the standard deviation of 4°F. What would be the null hypothesis? </a:t>
            </a:r>
          </a:p>
          <a:p>
            <a:pPr marL="609585" indent="-609585">
              <a:buFont typeface="+mj-lt"/>
              <a:buAutoNum type="alphaUcPeriod"/>
            </a:pPr>
            <a:r>
              <a:rPr lang="en-US" dirty="0"/>
              <a:t>January temperatures of 1950s and 2000s are different </a:t>
            </a:r>
          </a:p>
          <a:p>
            <a:pPr marL="609585" indent="-609585">
              <a:buFont typeface="+mj-lt"/>
              <a:buAutoNum type="alphaUcPeriod"/>
            </a:pPr>
            <a:r>
              <a:rPr lang="en-US" dirty="0"/>
              <a:t>January temperature of 1950s is warmer than 2000s </a:t>
            </a:r>
          </a:p>
          <a:p>
            <a:pPr marL="609585" indent="-609585">
              <a:buFont typeface="+mj-lt"/>
              <a:buAutoNum type="alphaUcPeriod"/>
            </a:pPr>
            <a:r>
              <a:rPr lang="en-US" dirty="0"/>
              <a:t>January temperature of 1950s is cooler than 2000s </a:t>
            </a:r>
          </a:p>
          <a:p>
            <a:pPr marL="609585" indent="-609585">
              <a:buFont typeface="+mj-lt"/>
              <a:buAutoNum type="alphaUcPeriod"/>
            </a:pPr>
            <a:r>
              <a:rPr lang="en-US" dirty="0"/>
              <a:t>January temperatures of 1950s and 2000s are the same</a:t>
            </a:r>
          </a:p>
        </p:txBody>
      </p:sp>
    </p:spTree>
    <p:extLst>
      <p:ext uri="{BB962C8B-B14F-4D97-AF65-F5344CB8AC3E}">
        <p14:creationId xmlns:p14="http://schemas.microsoft.com/office/powerpoint/2010/main" val="1521621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13</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are analyzing marine primary productivity data following 10 aerosol dust deposition events. Comparing one week before and after the deposition, on average, the ocean productivity increased by 6 </a:t>
            </a:r>
            <a:r>
              <a:rPr lang="en-US" dirty="0" err="1"/>
              <a:t>gC</a:t>
            </a:r>
            <a:r>
              <a:rPr lang="en-US" dirty="0"/>
              <a:t>/m2/day. Standard deviation of productivity is 12 </a:t>
            </a:r>
            <a:r>
              <a:rPr lang="en-US" dirty="0" err="1"/>
              <a:t>gC</a:t>
            </a:r>
            <a:r>
              <a:rPr lang="en-US" dirty="0"/>
              <a:t>/m2/day. What is the t-value?</a:t>
            </a:r>
          </a:p>
          <a:p>
            <a:pPr marL="514350" indent="-514350">
              <a:buFont typeface="+mj-lt"/>
              <a:buAutoNum type="alphaUcPeriod"/>
            </a:pPr>
            <a:r>
              <a:rPr lang="en-US" dirty="0"/>
              <a:t>t = 0.6</a:t>
            </a:r>
          </a:p>
          <a:p>
            <a:pPr marL="514350" indent="-514350">
              <a:buFont typeface="+mj-lt"/>
              <a:buAutoNum type="alphaUcPeriod"/>
            </a:pPr>
            <a:r>
              <a:rPr lang="en-US" dirty="0"/>
              <a:t>t = 0.9</a:t>
            </a:r>
          </a:p>
          <a:p>
            <a:pPr marL="514350" indent="-514350">
              <a:buFont typeface="+mj-lt"/>
              <a:buAutoNum type="alphaUcPeriod"/>
            </a:pPr>
            <a:r>
              <a:rPr lang="en-US" dirty="0"/>
              <a:t>t = 1.2</a:t>
            </a:r>
          </a:p>
          <a:p>
            <a:pPr marL="514350" indent="-514350">
              <a:buFont typeface="+mj-lt"/>
              <a:buAutoNum type="alphaUcPeriod"/>
            </a:pPr>
            <a:r>
              <a:rPr lang="en-US" dirty="0"/>
              <a:t>t = 1.5</a:t>
            </a:r>
          </a:p>
        </p:txBody>
      </p:sp>
    </p:spTree>
    <p:extLst>
      <p:ext uri="{BB962C8B-B14F-4D97-AF65-F5344CB8AC3E}">
        <p14:creationId xmlns:p14="http://schemas.microsoft.com/office/powerpoint/2010/main" val="91163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21805" y="365125"/>
            <a:ext cx="10331995" cy="1325563"/>
          </a:xfrm>
        </p:spPr>
        <p:txBody>
          <a:bodyPr/>
          <a:lstStyle/>
          <a:p>
            <a:r>
              <a:rPr lang="en-US" dirty="0"/>
              <a:t>Quiz 14</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242424" y="1825625"/>
            <a:ext cx="10230891" cy="4351339"/>
          </a:xfrm>
        </p:spPr>
        <p:txBody>
          <a:bodyPr>
            <a:normAutofit/>
          </a:bodyPr>
          <a:lstStyle/>
          <a:p>
            <a:r>
              <a:rPr lang="en-US" dirty="0"/>
              <a:t>Following the previous question, you are performing </a:t>
            </a:r>
            <a:r>
              <a:rPr lang="en-US" i="1" dirty="0"/>
              <a:t>t</a:t>
            </a:r>
            <a:r>
              <a:rPr lang="en-US" dirty="0"/>
              <a:t>-test to determine the significance of the increase in marine primary productivity induced by dust events with one-tailed test. The degree of freedom is 9 and you choose to use 95% confidence level. Fill in the box below to calculate the critical t-value.</a:t>
            </a:r>
          </a:p>
          <a:p>
            <a:endParaRPr lang="en-US" dirty="0"/>
          </a:p>
          <a:p>
            <a:r>
              <a:rPr lang="en-US" dirty="0"/>
              <a:t>&gt;&gt;</a:t>
            </a:r>
            <a:r>
              <a:rPr lang="en-US" dirty="0" err="1"/>
              <a:t>tcrit</a:t>
            </a:r>
            <a:r>
              <a:rPr lang="en-US" dirty="0"/>
              <a:t> = </a:t>
            </a:r>
            <a:r>
              <a:rPr lang="en-US" dirty="0" err="1"/>
              <a:t>tinv</a:t>
            </a:r>
            <a:r>
              <a:rPr lang="en-US" dirty="0"/>
              <a:t>(       ,9)</a:t>
            </a:r>
          </a:p>
          <a:p>
            <a:endParaRPr lang="en-US" dirty="0"/>
          </a:p>
        </p:txBody>
      </p:sp>
      <p:sp>
        <p:nvSpPr>
          <p:cNvPr id="4" name="Rectangle 3">
            <a:extLst>
              <a:ext uri="{FF2B5EF4-FFF2-40B4-BE49-F238E27FC236}">
                <a16:creationId xmlns:a16="http://schemas.microsoft.com/office/drawing/2014/main" id="{9EEDB91D-9151-C84E-33B0-CB30D3A3F8CC}"/>
              </a:ext>
            </a:extLst>
          </p:cNvPr>
          <p:cNvSpPr/>
          <p:nvPr/>
        </p:nvSpPr>
        <p:spPr>
          <a:xfrm>
            <a:off x="3503221" y="4381995"/>
            <a:ext cx="534389" cy="486888"/>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5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232899" y="1825625"/>
            <a:ext cx="10571174" cy="4407225"/>
          </a:xfrm>
        </p:spPr>
        <p:txBody>
          <a:bodyPr>
            <a:normAutofit/>
          </a:bodyPr>
          <a:lstStyle/>
          <a:p>
            <a:r>
              <a:rPr lang="en-US" b="1" dirty="0"/>
              <a:t>Term project requirement</a:t>
            </a:r>
          </a:p>
          <a:p>
            <a:r>
              <a:rPr lang="en-US" dirty="0"/>
              <a:t>Apply </a:t>
            </a:r>
            <a:r>
              <a:rPr lang="en-US" b="1" u="sng" dirty="0"/>
              <a:t>at least one quantitative method </a:t>
            </a:r>
            <a:r>
              <a:rPr lang="en-US" dirty="0"/>
              <a:t>to earth science data</a:t>
            </a:r>
          </a:p>
          <a:p>
            <a:pPr lvl="1"/>
            <a:r>
              <a:rPr lang="en-US" dirty="0"/>
              <a:t>Regression / Correlation</a:t>
            </a:r>
          </a:p>
          <a:p>
            <a:pPr lvl="1"/>
            <a:r>
              <a:rPr lang="en-US" dirty="0"/>
              <a:t>Significance test / t-test</a:t>
            </a:r>
          </a:p>
          <a:p>
            <a:pPr lvl="1"/>
            <a:r>
              <a:rPr lang="en-US" dirty="0"/>
              <a:t>Multiple linear regression</a:t>
            </a:r>
          </a:p>
          <a:p>
            <a:pPr lvl="1"/>
            <a:r>
              <a:rPr lang="en-US" dirty="0"/>
              <a:t>Interpolation / smoothing / curve fitting</a:t>
            </a:r>
          </a:p>
          <a:p>
            <a:pPr lvl="1"/>
            <a:r>
              <a:rPr lang="en-US" dirty="0"/>
              <a:t>Fourier analysis / Singular value decomposition</a:t>
            </a:r>
          </a:p>
          <a:p>
            <a:pPr lvl="1"/>
            <a:r>
              <a:rPr lang="en-US" dirty="0"/>
              <a:t>Ordinary differential equations (ODE)</a:t>
            </a:r>
          </a:p>
          <a:p>
            <a:r>
              <a:rPr lang="en-US" dirty="0"/>
              <a:t>Choose your own topic / group or collaborative projects are welcome</a:t>
            </a:r>
          </a:p>
          <a:p>
            <a:r>
              <a:rPr lang="en-US" dirty="0"/>
              <a:t>Ask EAS faculty members for suggestion</a:t>
            </a:r>
          </a:p>
        </p:txBody>
      </p:sp>
    </p:spTree>
    <p:extLst>
      <p:ext uri="{BB962C8B-B14F-4D97-AF65-F5344CB8AC3E}">
        <p14:creationId xmlns:p14="http://schemas.microsoft.com/office/powerpoint/2010/main" val="3800122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15</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The above t-test was not significant at the stated confidence interval. Assuming that the mean increase of 6 </a:t>
            </a:r>
            <a:r>
              <a:rPr lang="en-US" dirty="0" err="1"/>
              <a:t>gC</a:t>
            </a:r>
            <a:r>
              <a:rPr lang="en-US" dirty="0"/>
              <a:t>/m2/day remains the same, how many additional dust events will be required to increase the magnitude of |t| to 1.8?</a:t>
            </a:r>
          </a:p>
          <a:p>
            <a:pPr marL="514350" indent="-514350">
              <a:buFont typeface="+mj-lt"/>
              <a:buAutoNum type="alphaUcPeriod"/>
            </a:pPr>
            <a:r>
              <a:rPr lang="en-US" dirty="0"/>
              <a:t>4</a:t>
            </a:r>
          </a:p>
          <a:p>
            <a:pPr marL="514350" indent="-514350">
              <a:buFont typeface="+mj-lt"/>
              <a:buAutoNum type="alphaUcPeriod"/>
            </a:pPr>
            <a:r>
              <a:rPr lang="en-US" dirty="0"/>
              <a:t>7</a:t>
            </a:r>
          </a:p>
          <a:p>
            <a:pPr marL="514350" indent="-514350">
              <a:buFont typeface="+mj-lt"/>
              <a:buAutoNum type="alphaUcPeriod"/>
            </a:pPr>
            <a:r>
              <a:rPr lang="en-US" dirty="0"/>
              <a:t>16</a:t>
            </a:r>
          </a:p>
          <a:p>
            <a:pPr marL="514350" indent="-514350">
              <a:buFont typeface="+mj-lt"/>
              <a:buAutoNum type="alphaUcPeriod"/>
            </a:pPr>
            <a:r>
              <a:rPr lang="en-US" dirty="0"/>
              <a:t>30</a:t>
            </a:r>
          </a:p>
        </p:txBody>
      </p:sp>
    </p:spTree>
    <p:extLst>
      <p:ext uri="{BB962C8B-B14F-4D97-AF65-F5344CB8AC3E}">
        <p14:creationId xmlns:p14="http://schemas.microsoft.com/office/powerpoint/2010/main" val="4254361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16</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performed the t-test and concluded that the A and B are not significantly correlated. How did you arrive this conclusion?</a:t>
            </a:r>
          </a:p>
          <a:p>
            <a:pPr marL="514350" indent="-514350">
              <a:buFont typeface="+mj-lt"/>
              <a:buAutoNum type="alphaUcPeriod"/>
            </a:pPr>
            <a:r>
              <a:rPr lang="en-US" dirty="0"/>
              <a:t>The average values of A and B are similar. </a:t>
            </a:r>
          </a:p>
          <a:p>
            <a:pPr marL="514350" indent="-514350">
              <a:buFont typeface="+mj-lt"/>
              <a:buAutoNum type="alphaUcPeriod"/>
            </a:pPr>
            <a:r>
              <a:rPr lang="en-US" dirty="0"/>
              <a:t>The average values of A and B are significantly different. </a:t>
            </a:r>
          </a:p>
          <a:p>
            <a:pPr marL="514350" indent="-514350">
              <a:buFont typeface="+mj-lt"/>
              <a:buAutoNum type="alphaUcPeriod"/>
            </a:pPr>
            <a:r>
              <a:rPr lang="en-US" dirty="0"/>
              <a:t>The effective sample size is large. </a:t>
            </a:r>
          </a:p>
          <a:p>
            <a:pPr marL="514350" indent="-514350">
              <a:buFont typeface="+mj-lt"/>
              <a:buAutoNum type="alphaUcPeriod"/>
            </a:pPr>
            <a:r>
              <a:rPr lang="en-US" dirty="0"/>
              <a:t>The t value of the correlation did not exceed the critical value at the chosen confidence level.</a:t>
            </a:r>
          </a:p>
        </p:txBody>
      </p:sp>
    </p:spTree>
    <p:extLst>
      <p:ext uri="{BB962C8B-B14F-4D97-AF65-F5344CB8AC3E}">
        <p14:creationId xmlns:p14="http://schemas.microsoft.com/office/powerpoint/2010/main" val="4048894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17</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You calculated the correlation coefficient between El-Nino Southern Oscillation and the December sea surface temperature over the Subtropical North Pacific Ocean for the last 66 years. The correlation coefficient was -0.6. What is the 95% confidence interval of the true correlation?</a:t>
            </a:r>
          </a:p>
          <a:p>
            <a:pPr marL="514350" indent="-514350">
              <a:buFont typeface="+mj-lt"/>
              <a:buAutoNum type="alphaUcPeriod"/>
            </a:pPr>
            <a:r>
              <a:rPr lang="en-US" dirty="0"/>
              <a:t>-0.9 &lt; r &lt; -0.3 </a:t>
            </a:r>
          </a:p>
          <a:p>
            <a:pPr marL="514350" indent="-514350">
              <a:buFont typeface="+mj-lt"/>
              <a:buAutoNum type="alphaUcPeriod"/>
            </a:pPr>
            <a:r>
              <a:rPr lang="en-US" dirty="0"/>
              <a:t>-0.8 &lt; r &lt; -0.4 </a:t>
            </a:r>
          </a:p>
          <a:p>
            <a:pPr marL="514350" indent="-514350">
              <a:buFont typeface="+mj-lt"/>
              <a:buAutoNum type="alphaUcPeriod"/>
            </a:pPr>
            <a:r>
              <a:rPr lang="en-US" dirty="0"/>
              <a:t>-0.7 &lt; r &lt; -0.5</a:t>
            </a:r>
          </a:p>
          <a:p>
            <a:pPr marL="514350" indent="-514350">
              <a:buFont typeface="+mj-lt"/>
              <a:buAutoNum type="alphaUcPeriod"/>
            </a:pPr>
            <a:r>
              <a:rPr lang="en-US" dirty="0"/>
              <a:t>-0.65 &lt; r &lt;-0.55</a:t>
            </a:r>
          </a:p>
        </p:txBody>
      </p:sp>
    </p:spTree>
    <p:extLst>
      <p:ext uri="{BB962C8B-B14F-4D97-AF65-F5344CB8AC3E}">
        <p14:creationId xmlns:p14="http://schemas.microsoft.com/office/powerpoint/2010/main" val="220221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18</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Consider the dataset X = [12, 5, 64, 0, 47, 88, 19, 37, 22, 63, 72]. What is the median?</a:t>
            </a:r>
          </a:p>
          <a:p>
            <a:endParaRPr lang="en-US" dirty="0"/>
          </a:p>
          <a:p>
            <a:pPr marL="514350" indent="-514350">
              <a:buFont typeface="+mj-lt"/>
              <a:buAutoNum type="alphaUcPeriod"/>
            </a:pPr>
            <a:r>
              <a:rPr lang="en-US" dirty="0"/>
              <a:t>37</a:t>
            </a:r>
          </a:p>
          <a:p>
            <a:pPr marL="514350" indent="-514350">
              <a:buFont typeface="+mj-lt"/>
              <a:buAutoNum type="alphaUcPeriod"/>
            </a:pPr>
            <a:r>
              <a:rPr lang="en-US" dirty="0"/>
              <a:t>22</a:t>
            </a:r>
          </a:p>
          <a:p>
            <a:pPr marL="514350" indent="-514350">
              <a:buFont typeface="+mj-lt"/>
              <a:buAutoNum type="alphaUcPeriod"/>
            </a:pPr>
            <a:r>
              <a:rPr lang="en-US" dirty="0"/>
              <a:t>42</a:t>
            </a:r>
          </a:p>
          <a:p>
            <a:pPr marL="514350" indent="-514350">
              <a:buFont typeface="+mj-lt"/>
              <a:buAutoNum type="alphaUcPeriod"/>
            </a:pPr>
            <a:r>
              <a:rPr lang="en-US" dirty="0"/>
              <a:t>47</a:t>
            </a:r>
          </a:p>
        </p:txBody>
      </p:sp>
    </p:spTree>
    <p:extLst>
      <p:ext uri="{BB962C8B-B14F-4D97-AF65-F5344CB8AC3E}">
        <p14:creationId xmlns:p14="http://schemas.microsoft.com/office/powerpoint/2010/main" val="371075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19</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b="0" i="0" dirty="0">
                <a:solidFill>
                  <a:srgbClr val="2D3B45"/>
                </a:solidFill>
                <a:effectLst/>
                <a:latin typeface="Calibri" panose="020F0502020204030204" pitchFamily="34" charset="0"/>
                <a:cs typeface="Calibri" panose="020F0502020204030204" pitchFamily="34" charset="0"/>
              </a:rPr>
              <a:t>You have collected a dataset and want to visualize its statistical distribution. What would be the appropriate plot to make?</a:t>
            </a:r>
            <a:endParaRPr lang="en-US" dirty="0">
              <a:latin typeface="Calibri" panose="020F0502020204030204" pitchFamily="34" charset="0"/>
              <a:cs typeface="Calibri" panose="020F0502020204030204" pitchFamily="34" charset="0"/>
            </a:endParaRPr>
          </a:p>
          <a:p>
            <a:pPr marL="514350" indent="-514350">
              <a:buFont typeface="+mj-lt"/>
              <a:buAutoNum type="alphaUcPeriod"/>
            </a:pPr>
            <a:r>
              <a:rPr lang="en-US" dirty="0"/>
              <a:t>Histogram</a:t>
            </a:r>
          </a:p>
          <a:p>
            <a:pPr marL="514350" indent="-514350">
              <a:buFont typeface="+mj-lt"/>
              <a:buAutoNum type="alphaUcPeriod"/>
            </a:pPr>
            <a:r>
              <a:rPr lang="en-US" dirty="0"/>
              <a:t>Scatter diagram</a:t>
            </a:r>
          </a:p>
          <a:p>
            <a:pPr marL="514350" indent="-514350">
              <a:buFont typeface="+mj-lt"/>
              <a:buAutoNum type="alphaUcPeriod"/>
            </a:pPr>
            <a:r>
              <a:rPr lang="en-US" dirty="0"/>
              <a:t>Least square fit</a:t>
            </a:r>
          </a:p>
          <a:p>
            <a:pPr marL="514350" indent="-514350">
              <a:buFont typeface="+mj-lt"/>
              <a:buAutoNum type="alphaUcPeriod"/>
            </a:pPr>
            <a:r>
              <a:rPr lang="en-US" dirty="0"/>
              <a:t>Bar chart</a:t>
            </a:r>
          </a:p>
        </p:txBody>
      </p:sp>
    </p:spTree>
    <p:extLst>
      <p:ext uri="{BB962C8B-B14F-4D97-AF65-F5344CB8AC3E}">
        <p14:creationId xmlns:p14="http://schemas.microsoft.com/office/powerpoint/2010/main" val="64154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20</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b="0" i="0" dirty="0">
                <a:solidFill>
                  <a:srgbClr val="2D3B45"/>
                </a:solidFill>
                <a:effectLst/>
                <a:latin typeface="Calibri" panose="020F0502020204030204" pitchFamily="34" charset="0"/>
                <a:cs typeface="Calibri" panose="020F0502020204030204" pitchFamily="34" charset="0"/>
              </a:rPr>
              <a:t>If the sample size N is sufficiently large, we may assume that the sample mean is normally distributed, i.e. we may approximate its distribution with a Gaussian. What is the minimal sample size that can be considered as sufficiently large?</a:t>
            </a:r>
          </a:p>
          <a:p>
            <a:endParaRPr lang="en-US" dirty="0"/>
          </a:p>
          <a:p>
            <a:pPr marL="514350" indent="-514350">
              <a:buFont typeface="+mj-lt"/>
              <a:buAutoNum type="alphaUcPeriod"/>
            </a:pPr>
            <a:r>
              <a:rPr lang="en-US" dirty="0"/>
              <a:t>N=10</a:t>
            </a:r>
          </a:p>
          <a:p>
            <a:pPr marL="514350" indent="-514350">
              <a:buFont typeface="+mj-lt"/>
              <a:buAutoNum type="alphaUcPeriod"/>
            </a:pPr>
            <a:r>
              <a:rPr lang="en-US" dirty="0"/>
              <a:t>N=15</a:t>
            </a:r>
          </a:p>
          <a:p>
            <a:pPr marL="514350" indent="-514350">
              <a:buFont typeface="+mj-lt"/>
              <a:buAutoNum type="alphaUcPeriod"/>
            </a:pPr>
            <a:r>
              <a:rPr lang="en-US" dirty="0"/>
              <a:t>N=30</a:t>
            </a:r>
          </a:p>
          <a:p>
            <a:pPr marL="514350" indent="-514350">
              <a:buFont typeface="+mj-lt"/>
              <a:buAutoNum type="alphaUcPeriod"/>
            </a:pPr>
            <a:r>
              <a:rPr lang="en-US" dirty="0"/>
              <a:t>N=100</a:t>
            </a:r>
          </a:p>
          <a:p>
            <a:pPr marL="514350" indent="-514350">
              <a:buFont typeface="+mj-lt"/>
              <a:buAutoNum type="alphaUcPeriod"/>
            </a:pPr>
            <a:endParaRPr lang="en-US" dirty="0"/>
          </a:p>
        </p:txBody>
      </p:sp>
    </p:spTree>
    <p:extLst>
      <p:ext uri="{BB962C8B-B14F-4D97-AF65-F5344CB8AC3E}">
        <p14:creationId xmlns:p14="http://schemas.microsoft.com/office/powerpoint/2010/main" val="125633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3" name="TextBox 2">
            <a:extLst>
              <a:ext uri="{FF2B5EF4-FFF2-40B4-BE49-F238E27FC236}">
                <a16:creationId xmlns:a16="http://schemas.microsoft.com/office/drawing/2014/main" id="{EF1A57A8-564A-1845-AF8A-9C6D9683925E}"/>
              </a:ext>
            </a:extLst>
          </p:cNvPr>
          <p:cNvSpPr txBox="1"/>
          <p:nvPr/>
        </p:nvSpPr>
        <p:spPr>
          <a:xfrm>
            <a:off x="984607" y="1346293"/>
            <a:ext cx="10222786" cy="5099538"/>
          </a:xfrm>
          <a:prstGeom prst="rect">
            <a:avLst/>
          </a:prstGeom>
          <a:noFill/>
        </p:spPr>
        <p:txBody>
          <a:bodyPr wrap="square" rtlCol="0">
            <a:spAutoFit/>
          </a:bodyPr>
          <a:lstStyle/>
          <a:p>
            <a:r>
              <a:rPr lang="en-US" sz="3200" dirty="0"/>
              <a:t>Some of term project topics from past years: </a:t>
            </a:r>
            <a:endParaRPr lang="en-US" sz="2667" dirty="0"/>
          </a:p>
          <a:p>
            <a:pPr marL="1066773" lvl="1" indent="-457189">
              <a:buFont typeface="Arial" panose="020B0604020202020204" pitchFamily="34" charset="0"/>
              <a:buChar char="•"/>
            </a:pPr>
            <a:r>
              <a:rPr lang="en-US" sz="2667" dirty="0"/>
              <a:t>Atlantic tropical cyclone statistics</a:t>
            </a:r>
          </a:p>
          <a:p>
            <a:pPr marL="1066773" lvl="1" indent="-457189">
              <a:buFont typeface="Arial" panose="020B0604020202020204" pitchFamily="34" charset="0"/>
              <a:buChar char="•"/>
            </a:pPr>
            <a:r>
              <a:rPr lang="en-US" sz="2667" dirty="0"/>
              <a:t>Correlation analysis of temperature and precipitation in Key West</a:t>
            </a:r>
          </a:p>
          <a:p>
            <a:pPr marL="1066773" lvl="1" indent="-457189">
              <a:buFont typeface="Arial" panose="020B0604020202020204" pitchFamily="34" charset="0"/>
              <a:buChar char="•"/>
            </a:pPr>
            <a:r>
              <a:rPr lang="en-US" sz="2667" dirty="0"/>
              <a:t>Martian Gale Crater Temperature and Pressure Data</a:t>
            </a:r>
          </a:p>
          <a:p>
            <a:pPr marL="1066773" lvl="1" indent="-457189">
              <a:buFont typeface="Arial" panose="020B0604020202020204" pitchFamily="34" charset="0"/>
              <a:buChar char="•"/>
            </a:pPr>
            <a:r>
              <a:rPr lang="en-US" sz="2667" dirty="0"/>
              <a:t>ENSO impacts on North American Cities</a:t>
            </a:r>
          </a:p>
          <a:p>
            <a:pPr marL="1066773" lvl="1" indent="-457189">
              <a:buFont typeface="Arial" panose="020B0604020202020204" pitchFamily="34" charset="0"/>
              <a:buChar char="•"/>
            </a:pPr>
            <a:r>
              <a:rPr lang="en-US" sz="2667" dirty="0"/>
              <a:t>Aerosol optical depth and temperature</a:t>
            </a:r>
          </a:p>
          <a:p>
            <a:pPr marL="1066773" lvl="1" indent="-457189">
              <a:buFont typeface="Arial" panose="020B0604020202020204" pitchFamily="34" charset="0"/>
              <a:buChar char="•"/>
            </a:pPr>
            <a:r>
              <a:rPr lang="en-US" sz="2667" dirty="0"/>
              <a:t>Impact of air quality in LA and Dodgers performance at Home</a:t>
            </a:r>
          </a:p>
          <a:p>
            <a:pPr marL="1066773" lvl="1" indent="-457189">
              <a:buFont typeface="Arial" panose="020B0604020202020204" pitchFamily="34" charset="0"/>
              <a:buChar char="•"/>
            </a:pPr>
            <a:r>
              <a:rPr lang="en-US" sz="2667" dirty="0"/>
              <a:t>Nitrogen loading into Gulf of Mexico</a:t>
            </a:r>
          </a:p>
          <a:p>
            <a:pPr marL="1066773" lvl="1" indent="-457189">
              <a:buFont typeface="Arial" panose="020B0604020202020204" pitchFamily="34" charset="0"/>
              <a:buChar char="•"/>
            </a:pPr>
            <a:r>
              <a:rPr lang="en-US" sz="2667" dirty="0"/>
              <a:t>Campus air quality investigation</a:t>
            </a:r>
          </a:p>
          <a:p>
            <a:pPr marL="1066773" lvl="1" indent="-457189">
              <a:buFont typeface="Arial" panose="020B0604020202020204" pitchFamily="34" charset="0"/>
              <a:buChar char="•"/>
            </a:pPr>
            <a:r>
              <a:rPr lang="en-US" sz="2667" dirty="0"/>
              <a:t>Bermuda Atlantic Time Series Analysis</a:t>
            </a:r>
          </a:p>
          <a:p>
            <a:pPr marL="1066773" lvl="1" indent="-457189">
              <a:buFont typeface="Arial" panose="020B0604020202020204" pitchFamily="34" charset="0"/>
              <a:buChar char="•"/>
            </a:pPr>
            <a:r>
              <a:rPr lang="en-US" sz="2667" dirty="0"/>
              <a:t>The relationship between </a:t>
            </a:r>
            <a:r>
              <a:rPr lang="en-US" sz="2667" dirty="0" err="1"/>
              <a:t>Atribacteria</a:t>
            </a:r>
            <a:r>
              <a:rPr lang="en-US" sz="2667" dirty="0"/>
              <a:t> ASV abundance and geochemistry parameters</a:t>
            </a:r>
          </a:p>
        </p:txBody>
      </p:sp>
    </p:spTree>
    <p:extLst>
      <p:ext uri="{BB962C8B-B14F-4D97-AF65-F5344CB8AC3E}">
        <p14:creationId xmlns:p14="http://schemas.microsoft.com/office/powerpoint/2010/main" val="105164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6" y="318680"/>
            <a:ext cx="8086989" cy="1325563"/>
          </a:xfrm>
        </p:spPr>
        <p:txBody>
          <a:bodyPr/>
          <a:lstStyle/>
          <a:p>
            <a:pPr algn="ctr"/>
            <a:r>
              <a:rPr lang="en-US" dirty="0"/>
              <a:t>EAS2655 – Week 7</a:t>
            </a:r>
          </a:p>
        </p:txBody>
      </p:sp>
      <p:sp>
        <p:nvSpPr>
          <p:cNvPr id="4" name="Content Placeholder 3">
            <a:extLst>
              <a:ext uri="{FF2B5EF4-FFF2-40B4-BE49-F238E27FC236}">
                <a16:creationId xmlns:a16="http://schemas.microsoft.com/office/drawing/2014/main" id="{D2C2A6AB-92AD-C24F-BE9F-FDD7427E806B}"/>
              </a:ext>
            </a:extLst>
          </p:cNvPr>
          <p:cNvSpPr>
            <a:spLocks noGrp="1"/>
          </p:cNvSpPr>
          <p:nvPr>
            <p:ph idx="1"/>
          </p:nvPr>
        </p:nvSpPr>
        <p:spPr>
          <a:xfrm>
            <a:off x="1304818" y="1644243"/>
            <a:ext cx="10319583" cy="4713696"/>
          </a:xfrm>
        </p:spPr>
        <p:txBody>
          <a:bodyPr>
            <a:normAutofit lnSpcReduction="10000"/>
          </a:bodyPr>
          <a:lstStyle/>
          <a:p>
            <a:r>
              <a:rPr lang="en-US" b="1" u="sng" dirty="0"/>
              <a:t>Term project timeline</a:t>
            </a:r>
            <a:endParaRPr lang="en-US" dirty="0"/>
          </a:p>
          <a:p>
            <a:r>
              <a:rPr lang="en-US" dirty="0"/>
              <a:t>March 17 – Topic due (submit via canvas)</a:t>
            </a:r>
          </a:p>
          <a:p>
            <a:pPr lvl="1"/>
            <a:r>
              <a:rPr lang="en-US" dirty="0"/>
              <a:t>Set the scope of your research</a:t>
            </a:r>
          </a:p>
          <a:p>
            <a:pPr lvl="1"/>
            <a:r>
              <a:rPr lang="en-US" dirty="0"/>
              <a:t>We will provide feedback</a:t>
            </a:r>
          </a:p>
          <a:p>
            <a:pPr lvl="1"/>
            <a:r>
              <a:rPr lang="en-US" dirty="0"/>
              <a:t>Schedule office hours if you need input</a:t>
            </a:r>
          </a:p>
          <a:p>
            <a:r>
              <a:rPr lang="en-US" dirty="0"/>
              <a:t>April 18, 20, and 25 – Presentations (aim for 7 min presentation + 2 min Q&amp;A; collaborative projects can go up to 10 min presentation + 3min Q&amp;A)</a:t>
            </a:r>
          </a:p>
          <a:p>
            <a:pPr lvl="1"/>
            <a:r>
              <a:rPr lang="en-US" dirty="0"/>
              <a:t>Presentation slides (aim for 7-10 slides including title, background, results, and conclusions)</a:t>
            </a:r>
          </a:p>
          <a:p>
            <a:pPr lvl="1"/>
            <a:r>
              <a:rPr lang="en-US" dirty="0"/>
              <a:t>Visualize the data analysis</a:t>
            </a:r>
          </a:p>
          <a:p>
            <a:pPr lvl="1"/>
            <a:r>
              <a:rPr lang="en-US" dirty="0"/>
              <a:t>Grading rubric</a:t>
            </a:r>
          </a:p>
        </p:txBody>
      </p:sp>
    </p:spTree>
    <p:extLst>
      <p:ext uri="{BB962C8B-B14F-4D97-AF65-F5344CB8AC3E}">
        <p14:creationId xmlns:p14="http://schemas.microsoft.com/office/powerpoint/2010/main" val="317365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DD2C1-B663-094B-B21C-251630FA8958}"/>
              </a:ext>
            </a:extLst>
          </p:cNvPr>
          <p:cNvSpPr>
            <a:spLocks noGrp="1"/>
          </p:cNvSpPr>
          <p:nvPr>
            <p:ph type="title"/>
          </p:nvPr>
        </p:nvSpPr>
        <p:spPr>
          <a:xfrm>
            <a:off x="1899904" y="318680"/>
            <a:ext cx="8086991" cy="1325563"/>
          </a:xfrm>
        </p:spPr>
        <p:txBody>
          <a:bodyPr/>
          <a:lstStyle/>
          <a:p>
            <a:pPr algn="ctr"/>
            <a:r>
              <a:rPr lang="en-US" dirty="0"/>
              <a:t>EAS2655 – Week 7</a:t>
            </a:r>
          </a:p>
        </p:txBody>
      </p:sp>
      <p:sp>
        <p:nvSpPr>
          <p:cNvPr id="3" name="TextBox 2">
            <a:extLst>
              <a:ext uri="{FF2B5EF4-FFF2-40B4-BE49-F238E27FC236}">
                <a16:creationId xmlns:a16="http://schemas.microsoft.com/office/drawing/2014/main" id="{EF1A57A8-564A-1845-AF8A-9C6D9683925E}"/>
              </a:ext>
            </a:extLst>
          </p:cNvPr>
          <p:cNvSpPr txBox="1"/>
          <p:nvPr/>
        </p:nvSpPr>
        <p:spPr>
          <a:xfrm>
            <a:off x="1448656" y="1555937"/>
            <a:ext cx="8843439" cy="5181162"/>
          </a:xfrm>
          <a:prstGeom prst="rect">
            <a:avLst/>
          </a:prstGeom>
          <a:noFill/>
        </p:spPr>
        <p:txBody>
          <a:bodyPr wrap="square" rtlCol="0">
            <a:spAutoFit/>
          </a:bodyPr>
          <a:lstStyle/>
          <a:p>
            <a:r>
              <a:rPr lang="en-US" sz="3200" dirty="0"/>
              <a:t>Term project grading rubric</a:t>
            </a:r>
          </a:p>
          <a:p>
            <a:pPr marL="609585" indent="-609585">
              <a:buFont typeface="+mj-lt"/>
              <a:buAutoNum type="arabicPeriod"/>
            </a:pPr>
            <a:r>
              <a:rPr lang="en-US" sz="3200" dirty="0"/>
              <a:t>Structure</a:t>
            </a:r>
          </a:p>
          <a:p>
            <a:pPr marL="1219170" lvl="1" indent="-609585">
              <a:buFont typeface="Arial" panose="020B0604020202020204" pitchFamily="34" charset="0"/>
              <a:buChar char="•"/>
            </a:pPr>
            <a:r>
              <a:rPr lang="en-US" sz="2667" dirty="0"/>
              <a:t>Introduction/Method/Results/Conclusion</a:t>
            </a:r>
          </a:p>
          <a:p>
            <a:pPr marL="609585" indent="-609585">
              <a:buFont typeface="+mj-lt"/>
              <a:buAutoNum type="arabicPeriod"/>
            </a:pPr>
            <a:r>
              <a:rPr lang="en-US" sz="3200" dirty="0"/>
              <a:t>Scientific contents</a:t>
            </a:r>
          </a:p>
          <a:p>
            <a:pPr marL="1219170" lvl="1" indent="-609585">
              <a:buFont typeface="Arial" panose="020B0604020202020204" pitchFamily="34" charset="0"/>
              <a:buChar char="•"/>
            </a:pPr>
            <a:r>
              <a:rPr lang="en-US" sz="2667" dirty="0"/>
              <a:t>Stated objective/Data analysis/Interpretation</a:t>
            </a:r>
          </a:p>
          <a:p>
            <a:pPr marL="609585" indent="-609585">
              <a:buFont typeface="+mj-lt"/>
              <a:buAutoNum type="arabicPeriod"/>
            </a:pPr>
            <a:r>
              <a:rPr lang="en-US" sz="3200" dirty="0"/>
              <a:t>Graphics / Figures</a:t>
            </a:r>
          </a:p>
          <a:p>
            <a:pPr marL="1219170" lvl="1" indent="-609585">
              <a:buFont typeface="Arial" panose="020B0604020202020204" pitchFamily="34" charset="0"/>
              <a:buChar char="•"/>
            </a:pPr>
            <a:r>
              <a:rPr lang="en-US" sz="2667" dirty="0"/>
              <a:t>Data presentation/axes labeled correctly?/units/easy to read and understand?</a:t>
            </a:r>
          </a:p>
          <a:p>
            <a:pPr marL="609585" indent="-609585">
              <a:buFont typeface="+mj-lt"/>
              <a:buAutoNum type="arabicPeriod"/>
            </a:pPr>
            <a:r>
              <a:rPr lang="en-US" sz="3200" dirty="0"/>
              <a:t>Delivery of presentation</a:t>
            </a:r>
          </a:p>
          <a:p>
            <a:pPr marL="1219170" lvl="1" indent="-609585">
              <a:buFont typeface="Arial" panose="020B0604020202020204" pitchFamily="34" charset="0"/>
              <a:buChar char="•"/>
            </a:pPr>
            <a:r>
              <a:rPr lang="en-US" sz="2667" dirty="0"/>
              <a:t>Clarity of slides/clear voice and good pace/response to questions</a:t>
            </a:r>
          </a:p>
        </p:txBody>
      </p:sp>
    </p:spTree>
    <p:extLst>
      <p:ext uri="{BB962C8B-B14F-4D97-AF65-F5344CB8AC3E}">
        <p14:creationId xmlns:p14="http://schemas.microsoft.com/office/powerpoint/2010/main" val="376101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Quiz 1</a:t>
            </a:r>
            <a:endParaRPr lang="en-US" dirty="0"/>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are teaching a statistics class with 300 students. You let each student roll dice 9 times, average the numbers and report the result. You then generate a histogram. Which graph do you expect to see?</a:t>
            </a:r>
          </a:p>
        </p:txBody>
      </p:sp>
      <p:pic>
        <p:nvPicPr>
          <p:cNvPr id="4" name="Picture 3">
            <a:extLst>
              <a:ext uri="{FF2B5EF4-FFF2-40B4-BE49-F238E27FC236}">
                <a16:creationId xmlns:a16="http://schemas.microsoft.com/office/drawing/2014/main" id="{24B229FF-9B9D-3926-A451-F67403F02603}"/>
              </a:ext>
            </a:extLst>
          </p:cNvPr>
          <p:cNvPicPr>
            <a:picLocks noChangeAspect="1"/>
          </p:cNvPicPr>
          <p:nvPr/>
        </p:nvPicPr>
        <p:blipFill>
          <a:blip r:embed="rId2"/>
          <a:stretch>
            <a:fillRect/>
          </a:stretch>
        </p:blipFill>
        <p:spPr>
          <a:xfrm>
            <a:off x="1431346" y="3511448"/>
            <a:ext cx="9329307" cy="2665516"/>
          </a:xfrm>
          <a:prstGeom prst="rect">
            <a:avLst/>
          </a:prstGeom>
        </p:spPr>
      </p:pic>
    </p:spTree>
    <p:extLst>
      <p:ext uri="{BB962C8B-B14F-4D97-AF65-F5344CB8AC3E}">
        <p14:creationId xmlns:p14="http://schemas.microsoft.com/office/powerpoint/2010/main" val="272890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Quiz 2</a:t>
            </a:r>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You generated a box plot from the measurements you made in the lab. Approximately, what is the median and IQR?</a:t>
            </a:r>
          </a:p>
          <a:p>
            <a:pPr marL="514350" indent="-514350">
              <a:buFont typeface="+mj-lt"/>
              <a:buAutoNum type="alphaUcPeriod"/>
            </a:pPr>
            <a:r>
              <a:rPr lang="en-US" dirty="0"/>
              <a:t>1 and 1.5</a:t>
            </a:r>
          </a:p>
          <a:p>
            <a:pPr marL="514350" indent="-514350">
              <a:buFont typeface="+mj-lt"/>
              <a:buAutoNum type="alphaUcPeriod"/>
            </a:pPr>
            <a:r>
              <a:rPr lang="en-US" dirty="0"/>
              <a:t>9.5 and 3</a:t>
            </a:r>
          </a:p>
          <a:p>
            <a:pPr marL="514350" indent="-514350">
              <a:buFont typeface="+mj-lt"/>
              <a:buAutoNum type="alphaUcPeriod"/>
            </a:pPr>
            <a:r>
              <a:rPr lang="en-US" dirty="0"/>
              <a:t>10.3 and 1.5</a:t>
            </a:r>
          </a:p>
          <a:p>
            <a:pPr marL="514350" indent="-514350">
              <a:buFont typeface="+mj-lt"/>
              <a:buAutoNum type="alphaUcPeriod"/>
            </a:pPr>
            <a:r>
              <a:rPr lang="en-US" dirty="0"/>
              <a:t>10.3 and 3</a:t>
            </a:r>
          </a:p>
          <a:p>
            <a:endParaRPr lang="en-US" dirty="0"/>
          </a:p>
        </p:txBody>
      </p:sp>
      <p:pic>
        <p:nvPicPr>
          <p:cNvPr id="5" name="Picture 4">
            <a:extLst>
              <a:ext uri="{FF2B5EF4-FFF2-40B4-BE49-F238E27FC236}">
                <a16:creationId xmlns:a16="http://schemas.microsoft.com/office/drawing/2014/main" id="{8D83F3AC-0F06-31BE-2541-50828A974000}"/>
              </a:ext>
            </a:extLst>
          </p:cNvPr>
          <p:cNvPicPr>
            <a:picLocks noChangeAspect="1"/>
          </p:cNvPicPr>
          <p:nvPr/>
        </p:nvPicPr>
        <p:blipFill>
          <a:blip r:embed="rId2"/>
          <a:stretch>
            <a:fillRect/>
          </a:stretch>
        </p:blipFill>
        <p:spPr>
          <a:xfrm>
            <a:off x="5059518" y="3057269"/>
            <a:ext cx="4283219" cy="3254632"/>
          </a:xfrm>
          <a:prstGeom prst="rect">
            <a:avLst/>
          </a:prstGeom>
        </p:spPr>
      </p:pic>
    </p:spTree>
    <p:extLst>
      <p:ext uri="{BB962C8B-B14F-4D97-AF65-F5344CB8AC3E}">
        <p14:creationId xmlns:p14="http://schemas.microsoft.com/office/powerpoint/2010/main" val="32116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3C9E-5456-9B94-7BED-ED2062C69A57}"/>
              </a:ext>
            </a:extLst>
          </p:cNvPr>
          <p:cNvSpPr txBox="1">
            <a:spLocks/>
          </p:cNvSpPr>
          <p:nvPr/>
        </p:nvSpPr>
        <p:spPr>
          <a:xfrm>
            <a:off x="1045029" y="365125"/>
            <a:ext cx="1030877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Quiz 3</a:t>
            </a:r>
          </a:p>
        </p:txBody>
      </p:sp>
      <p:sp>
        <p:nvSpPr>
          <p:cNvPr id="3" name="Content Placeholder 2">
            <a:extLst>
              <a:ext uri="{FF2B5EF4-FFF2-40B4-BE49-F238E27FC236}">
                <a16:creationId xmlns:a16="http://schemas.microsoft.com/office/drawing/2014/main" id="{2096809E-71A4-C36E-2F73-65E873EAFC75}"/>
              </a:ext>
            </a:extLst>
          </p:cNvPr>
          <p:cNvSpPr txBox="1">
            <a:spLocks/>
          </p:cNvSpPr>
          <p:nvPr/>
        </p:nvSpPr>
        <p:spPr>
          <a:xfrm>
            <a:off x="1045030" y="1825625"/>
            <a:ext cx="10428285" cy="435133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You assembled the dataset from your recent field study. The initial processing of the data indicates that the standard deviation is much greater than the IQR from the same dataset, more than a factor of 10. Which statement is most relevant to this situation?</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The sample contains outliers. They must be identified before further analysis.</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It is normal to have different magnitudes between standard deviation and IQR.</a:t>
            </a:r>
          </a:p>
          <a:p>
            <a:pPr marL="514350" indent="-514350">
              <a:buFont typeface="+mj-lt"/>
              <a:buAutoNum type="alphaUcPeriod"/>
            </a:pPr>
            <a:r>
              <a:rPr lang="en-US">
                <a:effectLst/>
                <a:latin typeface="Calibri" panose="020F0502020204030204" pitchFamily="34" charset="0"/>
                <a:cs typeface="Calibri" panose="020F0502020204030204" pitchFamily="34" charset="0"/>
              </a:rPr>
              <a:t>The samples </a:t>
            </a:r>
            <a:r>
              <a:rPr lang="en-US" dirty="0">
                <a:effectLst/>
                <a:latin typeface="Calibri" panose="020F0502020204030204" pitchFamily="34" charset="0"/>
                <a:cs typeface="Calibri" panose="020F0502020204030204" pitchFamily="34" charset="0"/>
              </a:rPr>
              <a:t>of the </a:t>
            </a:r>
            <a:r>
              <a:rPr lang="en-US">
                <a:effectLst/>
                <a:latin typeface="Calibri" panose="020F0502020204030204" pitchFamily="34" charset="0"/>
                <a:cs typeface="Calibri" panose="020F0502020204030204" pitchFamily="34" charset="0"/>
              </a:rPr>
              <a:t>dataset form </a:t>
            </a:r>
            <a:r>
              <a:rPr lang="en-US" dirty="0">
                <a:effectLst/>
                <a:latin typeface="Calibri" panose="020F0502020204030204" pitchFamily="34" charset="0"/>
                <a:cs typeface="Calibri" panose="020F0502020204030204" pitchFamily="34" charset="0"/>
              </a:rPr>
              <a:t>a Gaussian distribution.</a:t>
            </a:r>
          </a:p>
          <a:p>
            <a:pPr marL="514350" indent="-514350">
              <a:buFont typeface="+mj-lt"/>
              <a:buAutoNum type="alphaUcPeriod"/>
            </a:pPr>
            <a:r>
              <a:rPr lang="en-US" dirty="0">
                <a:effectLst/>
                <a:latin typeface="Calibri" panose="020F0502020204030204" pitchFamily="34" charset="0"/>
                <a:cs typeface="Calibri" panose="020F0502020204030204" pitchFamily="34" charset="0"/>
              </a:rPr>
              <a:t>95% confidence interval depends on the standard deviation.</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5814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5F02-2B1F-BD4C-8DA6-6D17F624B270}"/>
              </a:ext>
            </a:extLst>
          </p:cNvPr>
          <p:cNvSpPr>
            <a:spLocks noGrp="1"/>
          </p:cNvSpPr>
          <p:nvPr>
            <p:ph type="title"/>
          </p:nvPr>
        </p:nvSpPr>
        <p:spPr>
          <a:xfrm>
            <a:off x="1045029" y="365125"/>
            <a:ext cx="10308772" cy="1325563"/>
          </a:xfrm>
        </p:spPr>
        <p:txBody>
          <a:bodyPr/>
          <a:lstStyle/>
          <a:p>
            <a:r>
              <a:rPr lang="en-US" dirty="0"/>
              <a:t>Quiz 4</a:t>
            </a:r>
          </a:p>
        </p:txBody>
      </p:sp>
      <p:sp>
        <p:nvSpPr>
          <p:cNvPr id="3" name="Content Placeholder 2">
            <a:extLst>
              <a:ext uri="{FF2B5EF4-FFF2-40B4-BE49-F238E27FC236}">
                <a16:creationId xmlns:a16="http://schemas.microsoft.com/office/drawing/2014/main" id="{10AE21FF-9A8D-BD49-9042-42DCE558C12C}"/>
              </a:ext>
            </a:extLst>
          </p:cNvPr>
          <p:cNvSpPr>
            <a:spLocks noGrp="1"/>
          </p:cNvSpPr>
          <p:nvPr>
            <p:ph idx="1"/>
          </p:nvPr>
        </p:nvSpPr>
        <p:spPr>
          <a:xfrm>
            <a:off x="1045030" y="1825625"/>
            <a:ext cx="10428285" cy="4351339"/>
          </a:xfrm>
        </p:spPr>
        <p:txBody>
          <a:bodyPr>
            <a:normAutofit/>
          </a:bodyPr>
          <a:lstStyle/>
          <a:p>
            <a:r>
              <a:rPr lang="en-US" dirty="0"/>
              <a:t>The Central Limit Theorem states that the average of random samples will produce a Gaussian distribution. The mean of samples derived from 100 measurements is found to be 10 with a sample standard deviation of 1.0. What is the 95% confidence interval of the true population mean?</a:t>
            </a:r>
          </a:p>
          <a:p>
            <a:pPr marL="514350" indent="-514350">
              <a:buFont typeface="+mj-lt"/>
              <a:buAutoNum type="alphaUcPeriod"/>
            </a:pPr>
            <a:r>
              <a:rPr lang="el-GR" dirty="0"/>
              <a:t>9.7 &lt; μ &lt; 10.3</a:t>
            </a:r>
            <a:endParaRPr lang="en-US" dirty="0"/>
          </a:p>
          <a:p>
            <a:pPr marL="514350" indent="-514350">
              <a:buFont typeface="+mj-lt"/>
              <a:buAutoNum type="alphaUcPeriod"/>
            </a:pPr>
            <a:r>
              <a:rPr lang="el-GR" dirty="0"/>
              <a:t>9.</a:t>
            </a:r>
            <a:r>
              <a:rPr lang="en-US" altLang="zh-CN" dirty="0"/>
              <a:t>8</a:t>
            </a:r>
            <a:r>
              <a:rPr lang="el-GR" dirty="0"/>
              <a:t> &lt; μ &lt; 10.</a:t>
            </a:r>
            <a:r>
              <a:rPr lang="en-US" altLang="zh-CN" dirty="0"/>
              <a:t>2</a:t>
            </a:r>
            <a:endParaRPr lang="en-US" dirty="0"/>
          </a:p>
          <a:p>
            <a:pPr marL="514350" indent="-514350">
              <a:buFont typeface="+mj-lt"/>
              <a:buAutoNum type="alphaUcPeriod"/>
            </a:pPr>
            <a:r>
              <a:rPr lang="el-GR" dirty="0"/>
              <a:t>9.</a:t>
            </a:r>
            <a:r>
              <a:rPr lang="en-US" altLang="zh-CN" dirty="0"/>
              <a:t>98</a:t>
            </a:r>
            <a:r>
              <a:rPr lang="el-GR" dirty="0"/>
              <a:t> &lt; μ &lt; 10.</a:t>
            </a:r>
            <a:r>
              <a:rPr lang="en-US" altLang="zh-CN" dirty="0"/>
              <a:t>02</a:t>
            </a:r>
            <a:endParaRPr lang="en-US" dirty="0"/>
          </a:p>
          <a:p>
            <a:pPr marL="514350" indent="-514350">
              <a:buFont typeface="+mj-lt"/>
              <a:buAutoNum type="alphaUcPeriod"/>
            </a:pPr>
            <a:r>
              <a:rPr lang="en-US" altLang="zh-CN" dirty="0"/>
              <a:t>8</a:t>
            </a:r>
            <a:r>
              <a:rPr lang="el-GR" dirty="0"/>
              <a:t> &lt; μ &lt; 1</a:t>
            </a:r>
            <a:r>
              <a:rPr lang="en-US" altLang="zh-CN" dirty="0"/>
              <a:t>2</a:t>
            </a:r>
            <a:endParaRPr lang="en-US" dirty="0"/>
          </a:p>
        </p:txBody>
      </p:sp>
    </p:spTree>
    <p:extLst>
      <p:ext uri="{BB962C8B-B14F-4D97-AF65-F5344CB8AC3E}">
        <p14:creationId xmlns:p14="http://schemas.microsoft.com/office/powerpoint/2010/main" val="972680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1550</Words>
  <Application>Microsoft Macintosh PowerPoint</Application>
  <PresentationFormat>Widescreen</PresentationFormat>
  <Paragraphs>175</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EAS2655 - Week 7 </vt:lpstr>
      <vt:lpstr>EAS2655 – Week 7</vt:lpstr>
      <vt:lpstr>EAS2655 – Week 7</vt:lpstr>
      <vt:lpstr>EAS2655 – Week 7</vt:lpstr>
      <vt:lpstr>EAS2655 – Week 7</vt:lpstr>
      <vt:lpstr>PowerPoint Presentation</vt:lpstr>
      <vt:lpstr>PowerPoint Presentation</vt:lpstr>
      <vt:lpstr>PowerPoint Presentation</vt:lpstr>
      <vt:lpstr>Quiz 4</vt:lpstr>
      <vt:lpstr>Quiz 5</vt:lpstr>
      <vt:lpstr>Quiz 6</vt:lpstr>
      <vt:lpstr>Quiz 7</vt:lpstr>
      <vt:lpstr>Quiz 8</vt:lpstr>
      <vt:lpstr>Quiz 9</vt:lpstr>
      <vt:lpstr>Quiz 10</vt:lpstr>
      <vt:lpstr>Quiz 11</vt:lpstr>
      <vt:lpstr>Quiz 12</vt:lpstr>
      <vt:lpstr>Quiz 13</vt:lpstr>
      <vt:lpstr>Quiz 14</vt:lpstr>
      <vt:lpstr>Quiz 15</vt:lpstr>
      <vt:lpstr>Quiz 16</vt:lpstr>
      <vt:lpstr>Quiz 17</vt:lpstr>
      <vt:lpstr>Quiz 18</vt:lpstr>
      <vt:lpstr>Quiz 19</vt:lpstr>
      <vt:lpstr>Quiz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EAS2655 - Week 7 </dc:title>
  <dc:creator>Microsoft Office User</dc:creator>
  <cp:lastModifiedBy>Liu, Pengfei</cp:lastModifiedBy>
  <cp:revision>19</cp:revision>
  <dcterms:created xsi:type="dcterms:W3CDTF">2021-10-03T13:59:56Z</dcterms:created>
  <dcterms:modified xsi:type="dcterms:W3CDTF">2023-02-21T18:18:28Z</dcterms:modified>
</cp:coreProperties>
</file>