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6"/>
  </p:notesMasterIdLst>
  <p:sldIdLst>
    <p:sldId id="256" r:id="rId2"/>
    <p:sldId id="264" r:id="rId3"/>
    <p:sldId id="365" r:id="rId4"/>
    <p:sldId id="366" r:id="rId5"/>
    <p:sldId id="367" r:id="rId6"/>
    <p:sldId id="368" r:id="rId7"/>
    <p:sldId id="276" r:id="rId8"/>
    <p:sldId id="285" r:id="rId9"/>
    <p:sldId id="296" r:id="rId10"/>
    <p:sldId id="297" r:id="rId11"/>
    <p:sldId id="298" r:id="rId12"/>
    <p:sldId id="306" r:id="rId13"/>
    <p:sldId id="287" r:id="rId14"/>
    <p:sldId id="289" r:id="rId15"/>
    <p:sldId id="299" r:id="rId16"/>
    <p:sldId id="369" r:id="rId17"/>
    <p:sldId id="370" r:id="rId18"/>
    <p:sldId id="372" r:id="rId19"/>
    <p:sldId id="373" r:id="rId20"/>
    <p:sldId id="374" r:id="rId21"/>
    <p:sldId id="265" r:id="rId22"/>
    <p:sldId id="267" r:id="rId23"/>
    <p:sldId id="268" r:id="rId24"/>
    <p:sldId id="266" r:id="rId25"/>
    <p:sldId id="269" r:id="rId26"/>
    <p:sldId id="272" r:id="rId27"/>
    <p:sldId id="271" r:id="rId28"/>
    <p:sldId id="273" r:id="rId29"/>
    <p:sldId id="274" r:id="rId30"/>
    <p:sldId id="375" r:id="rId31"/>
    <p:sldId id="376" r:id="rId32"/>
    <p:sldId id="377" r:id="rId33"/>
    <p:sldId id="378" r:id="rId34"/>
    <p:sldId id="379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83"/>
    <p:restoredTop sz="94390"/>
  </p:normalViewPr>
  <p:slideViewPr>
    <p:cSldViewPr snapToGrid="0" snapToObjects="1">
      <p:cViewPr varScale="1">
        <p:scale>
          <a:sx n="150" d="100"/>
          <a:sy n="150" d="100"/>
        </p:scale>
        <p:origin x="16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D92C-CFCB-4742-9DEE-27E7F947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BAE36-D1CB-5A49-B257-8EA796A94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74D3-7E72-3740-A300-BA26F0E6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0A82-4A64-FE4A-B9BA-945EC53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E5C7-600E-D44D-9B49-B5A53005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3808-B800-CF4F-8B13-4F73F1F1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613D1-5F2D-5946-BC23-69DEF6D94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BD1F-2A66-964F-9040-E912FD3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3ED5-88A5-D948-B5D4-2CFC665B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59FF-8A63-E246-9CAC-0B37A29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9FCDE-D3F2-DA40-9CBA-275F6F10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509AF-EA53-8743-97C3-F527B996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0862-2B86-B242-8537-0E514DC2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7221-1052-2B4B-B807-BC82B1D9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F3C2-65EE-F949-AE47-77A1B7E9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B23-8C96-024E-8F26-3ECBDA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5F17-A10A-804F-BB27-43FEB7BE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5DCF-9189-CB4F-B31D-065440F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B6CA-669E-DA41-B0E3-9C1F2612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2ED6-D2B9-FF43-B250-B873B89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B759-9FD3-E04A-8A2D-04A0C1AB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183BB-EB07-CC47-AAFB-28AD8C62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3C24-73E2-BF43-94F4-2E6B6A37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C997-1C6B-C14C-891F-E606E33E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27C-38AA-3D47-B1C3-9DD35342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7B0C-EF24-A74D-BC03-A0D2BCC7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2EDB-365F-B04C-9496-CE51C6D46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564E-274A-AF4D-BDB7-0B945A16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7D8-8110-3A4D-9D57-1F21558C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4964-A161-EB4C-990E-B1068505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BE444-637A-0B41-9D9A-C073330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295-75F1-364C-8971-B48951F3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FBA7-AF74-2E43-AD6B-656588A6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36F62-1C2D-B34B-9DE2-F42F0702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0E77A-9CBF-C047-ACD3-EDCFB8929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86FF-87F4-5C4F-AB90-76B5612F8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2EE72-BA05-394C-B42B-356E9B5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110A6-A8D9-9C4C-BE2A-A4072463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81ED-3741-214E-AA87-43CF0341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59AB-A9FE-6C41-A8DA-5FC09C7E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7E120-B5AC-2B4B-A4CA-B5F30C8A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7B87-BABF-5C49-91A8-D6F27D0C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BE32-0095-914A-9FF3-1510543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DC2E4-B721-5C4E-B83D-89AA8CFE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4EB1-0F58-E24A-978D-50817CEA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8E966-FB4F-9144-AAF2-981D93C5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F851-B612-FB41-AF8C-65999309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4632-514B-7943-93DC-BDF5F88C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23EF9-8DAE-E843-AD8F-27FA9D0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AFBB-A45C-0643-9E7F-9847AD50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B489A-EB7E-FD41-BDFF-451C4C3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FBAD-DD8F-0847-801F-3C5E5D73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025-5873-B446-9120-F169260A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9BBCD-878B-0F44-9E97-D3AF80652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07D55-2126-104A-A2D7-B6B5ADD6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F8E3-BF64-D64E-8153-4DB8249C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133C-B1FD-E34D-8E38-45E5E12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7E73-B442-0E49-8296-BD8F23D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77991-6D50-5B43-BCF8-11797FDE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4E3A-D235-4B40-B222-4681C618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F9BD-4B4E-354D-8DD5-C37C21123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5390-6FF3-EF4F-A858-3B350868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B82B-EE0F-3E4D-9CD9-1A807087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233182"/>
            <a:ext cx="8112826" cy="3441455"/>
          </a:xfrm>
        </p:spPr>
        <p:txBody>
          <a:bodyPr>
            <a:noAutofit/>
          </a:bodyPr>
          <a:lstStyle/>
          <a:p>
            <a:r>
              <a:rPr lang="en-US" sz="2000" dirty="0"/>
              <a:t>Agenda</a:t>
            </a:r>
          </a:p>
          <a:p>
            <a:r>
              <a:rPr lang="en-US" sz="2000" dirty="0"/>
              <a:t>Midterm online (Feb 23) covers materials up to the end of this week and HW5 (due this Friday)</a:t>
            </a:r>
          </a:p>
          <a:p>
            <a:pPr lvl="1"/>
            <a:r>
              <a:rPr lang="en-US" sz="1700" dirty="0"/>
              <a:t>Open book; calculator allowed; 25 questions; time limit: 60 min (anytime of the day)</a:t>
            </a:r>
          </a:p>
          <a:p>
            <a:pPr lvl="1"/>
            <a:r>
              <a:rPr lang="en-US" sz="1700" dirty="0"/>
              <a:t>Sample midterm questions (and sample answers) will be available this Thursday</a:t>
            </a:r>
          </a:p>
          <a:p>
            <a:pPr lvl="1"/>
            <a:r>
              <a:rPr lang="en-US" sz="1700" dirty="0"/>
              <a:t>Mid-term Review session on next Tuesday</a:t>
            </a:r>
          </a:p>
          <a:p>
            <a:pPr lvl="1"/>
            <a:r>
              <a:rPr lang="en-US" sz="1700" dirty="0"/>
              <a:t>Let us know if you have questions on HW </a:t>
            </a:r>
          </a:p>
          <a:p>
            <a:r>
              <a:rPr lang="en-US" sz="2000" dirty="0"/>
              <a:t>Reading section 1.5</a:t>
            </a:r>
          </a:p>
          <a:p>
            <a:r>
              <a:rPr lang="en-US" sz="2000" dirty="0"/>
              <a:t>Multiple linear regression</a:t>
            </a:r>
          </a:p>
          <a:p>
            <a:r>
              <a:rPr lang="en-US" sz="2000" dirty="0"/>
              <a:t>Fitting a polynomial to input data</a:t>
            </a:r>
          </a:p>
          <a:p>
            <a:r>
              <a:rPr lang="en-US" sz="2000" dirty="0"/>
              <a:t>Interpolation &amp; Smoothing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F0D4E-8507-9E44-B1B7-AD916F835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20" y="1193804"/>
            <a:ext cx="2555086" cy="1164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917A13-952F-9048-B92D-D28334C3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867" y="1358187"/>
            <a:ext cx="4781550" cy="3905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CF3191C-9043-154F-AFE4-7D3E04A1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27" y="2088887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4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6C1DF3-8B4A-2F47-B5C1-B0CA26860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79" y="2181329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AD123-DE85-E34F-88F1-67FF75A79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16" y="1366460"/>
            <a:ext cx="5876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96" y="1051723"/>
            <a:ext cx="1806326" cy="30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FFE80-F18B-A040-80DB-51C5243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" y="1209675"/>
            <a:ext cx="5372100" cy="27241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B712EE6-C9D8-0248-9D21-696F7DA1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1" y="2130656"/>
            <a:ext cx="4116395" cy="2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7C93C-8C6B-E742-9AF1-62BE4D92F685}"/>
              </a:ext>
            </a:extLst>
          </p:cNvPr>
          <p:cNvCxnSpPr/>
          <p:nvPr/>
        </p:nvCxnSpPr>
        <p:spPr>
          <a:xfrm flipV="1">
            <a:off x="1749176" y="3879887"/>
            <a:ext cx="0" cy="496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BA538-973F-5944-B6EA-AC7415C6D0DE}"/>
              </a:ext>
            </a:extLst>
          </p:cNvPr>
          <p:cNvSpPr txBox="1"/>
          <p:nvPr/>
        </p:nvSpPr>
        <p:spPr>
          <a:xfrm>
            <a:off x="1949522" y="4168739"/>
            <a:ext cx="1887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np.polyfit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5836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96" y="1051723"/>
            <a:ext cx="1806326" cy="30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FFE80-F18B-A040-80DB-51C5243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" y="1209675"/>
            <a:ext cx="5372100" cy="27241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B712EE6-C9D8-0248-9D21-696F7DA1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1" y="2130656"/>
            <a:ext cx="4116395" cy="2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7C93C-8C6B-E742-9AF1-62BE4D92F685}"/>
              </a:ext>
            </a:extLst>
          </p:cNvPr>
          <p:cNvCxnSpPr/>
          <p:nvPr/>
        </p:nvCxnSpPr>
        <p:spPr>
          <a:xfrm flipV="1">
            <a:off x="1749176" y="3879887"/>
            <a:ext cx="0" cy="496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BA538-973F-5944-B6EA-AC7415C6D0DE}"/>
              </a:ext>
            </a:extLst>
          </p:cNvPr>
          <p:cNvSpPr txBox="1"/>
          <p:nvPr/>
        </p:nvSpPr>
        <p:spPr>
          <a:xfrm>
            <a:off x="1949522" y="4168739"/>
            <a:ext cx="1887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np.polyfit</a:t>
            </a:r>
            <a:endParaRPr lang="en-US" sz="2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CECB9-783E-3542-9721-B54D073F733D}"/>
              </a:ext>
            </a:extLst>
          </p:cNvPr>
          <p:cNvCxnSpPr/>
          <p:nvPr/>
        </p:nvCxnSpPr>
        <p:spPr>
          <a:xfrm flipH="1">
            <a:off x="3922160" y="870735"/>
            <a:ext cx="1502596" cy="10941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CCCCF-D9B4-8F45-9A62-9068AACB7926}"/>
              </a:ext>
            </a:extLst>
          </p:cNvPr>
          <p:cNvSpPr txBox="1"/>
          <p:nvPr/>
        </p:nvSpPr>
        <p:spPr>
          <a:xfrm>
            <a:off x="5008651" y="339050"/>
            <a:ext cx="3821987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Normalization is often necessary to make this algorithm work for higher order polynomial</a:t>
            </a:r>
          </a:p>
        </p:txBody>
      </p:sp>
    </p:spTree>
    <p:extLst>
      <p:ext uri="{BB962C8B-B14F-4D97-AF65-F5344CB8AC3E}">
        <p14:creationId xmlns:p14="http://schemas.microsoft.com/office/powerpoint/2010/main" val="143126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01DF-478D-F146-A158-A874E4EA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63E-2384-4542-BE85-3CD65810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data often contains noises. </a:t>
            </a:r>
          </a:p>
          <a:p>
            <a:r>
              <a:rPr lang="en-US" dirty="0"/>
              <a:t>For example, atmospheric data contains high-frequency weather events on top of slowly varying climate signals. Ocean data can contain the effects of tides, waves, eddies, seasonal cycles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Sometimes, we want to remove the high-frequency “noises” so that we can focus on the slowly varying climate signals. </a:t>
            </a:r>
          </a:p>
          <a:p>
            <a:endParaRPr lang="en-US" dirty="0"/>
          </a:p>
          <a:p>
            <a:r>
              <a:rPr lang="en-US" dirty="0"/>
              <a:t>Smoothing (filtering) is almost necessary step in data analysis. Fitting a low-order polynomial (or even a line) can be a method to remove the unwanted noises (or high </a:t>
            </a:r>
            <a:r>
              <a:rPr lang="en-US"/>
              <a:t>frequency signal).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5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9B1-7F51-DD42-A52E-BFF805D1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np.polyfit</a:t>
            </a:r>
            <a:r>
              <a:rPr lang="en-US" dirty="0"/>
              <a:t> (python) and </a:t>
            </a:r>
            <a:r>
              <a:rPr lang="en-US" dirty="0" err="1"/>
              <a:t>polyfit</a:t>
            </a:r>
            <a:r>
              <a:rPr lang="en-US" dirty="0"/>
              <a:t>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CADD-D62B-8646-B04D-3D0A4615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C = </a:t>
            </a:r>
            <a:r>
              <a:rPr lang="en-US" dirty="0" err="1"/>
              <a:t>np.polyfit</a:t>
            </a:r>
            <a:r>
              <a:rPr lang="en-US" dirty="0"/>
              <a:t> (</a:t>
            </a:r>
            <a:r>
              <a:rPr lang="en-US" dirty="0" err="1"/>
              <a:t>x,y,n</a:t>
            </a:r>
            <a:r>
              <a:rPr lang="en-US" dirty="0"/>
              <a:t>) will calculate the coefficients (C) for n-</a:t>
            </a:r>
            <a:r>
              <a:rPr lang="en-US" dirty="0" err="1"/>
              <a:t>th</a:t>
            </a:r>
            <a:r>
              <a:rPr lang="en-US" dirty="0"/>
              <a:t> order polynomial fit to the data y(x). </a:t>
            </a:r>
          </a:p>
          <a:p>
            <a:r>
              <a:rPr lang="en-US" dirty="0"/>
              <a:t>Then yest = np.poly1d(C) will create a polynomial function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1BEC5F-A5A3-1D4D-82E2-6BFD7CC1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5" y="2571750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DCE16-5DBB-334D-9FC8-DA32CEF5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1" y="2704726"/>
            <a:ext cx="4486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0C53E8-5A0F-E742-9E10-4088790B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30" y="427616"/>
            <a:ext cx="3201970" cy="44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hematic of a Coupled General Circulation Model (CGCM). On the most basic level, the earth is a closed system that receives energy from the sun and radiates away thermal energy (yellow arrows at the &quot;top of the atmosphere&quot;). A CGCM tries to simulate the processes within this system. It consists of a number of modules that interact with each other. Important modules in state-of-the-art CGCMs are the oceanand-sea-ice module, the atmospheric module, and additional modules that simulate, for example, land surface processes or vegetation. These &quot;building blocks&quot; of the CGCM exchange information with each other via an additional &quot;coupling module&quot;. Coupling is a computationally expensive operation that can account for up to a third of the total required computational resources of a CGCM. A CGCM solves an approximation to the Navier-Stokes equations numerically. These are a set of non-linear partial differential equations that describe the motion of fluids. To solve them, the model must discretize the real world into finite spatial and temporal units. In the three-dimensional space domain, this discretization results in a layered grid. Each grid box contains a single value for each model variable. Processes acting on spatial scales that are smaller than the extent of the grid box must be parameterized. Prominent examples of these &quot;sub-grid&quot; processes are, for example, the formation of clouds and precipitation">
            <a:extLst>
              <a:ext uri="{FF2B5EF4-FFF2-40B4-BE49-F238E27FC236}">
                <a16:creationId xmlns:a16="http://schemas.microsoft.com/office/drawing/2014/main" id="{8F9801D5-3636-6040-B394-6CE639C4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9" y="1443952"/>
            <a:ext cx="3572187" cy="25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6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may need to interpolate data when…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88F68-23BE-554D-92F7-E940F9CB16C3}"/>
              </a:ext>
            </a:extLst>
          </p:cNvPr>
          <p:cNvSpPr txBox="1"/>
          <p:nvPr/>
        </p:nvSpPr>
        <p:spPr>
          <a:xfrm>
            <a:off x="880419" y="1268017"/>
            <a:ext cx="69043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Comparing datasets that are defined in different grid system in space and/or in time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Data points are sparse/irregular/noisy, and it needs to be placed on regular grid before data analysis/interpretation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There is a data gap (missing data) that needs to be filled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Preparing inputs (e.g. boundary conditions) for a model that are continuous, smooth and without gaps</a:t>
            </a:r>
          </a:p>
        </p:txBody>
      </p:sp>
    </p:spTree>
    <p:extLst>
      <p:ext uri="{BB962C8B-B14F-4D97-AF65-F5344CB8AC3E}">
        <p14:creationId xmlns:p14="http://schemas.microsoft.com/office/powerpoint/2010/main" val="210015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7" y="3119246"/>
            <a:ext cx="5972175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MATLAB function, interp1, by default give you the piecewise linear interpolation</a:t>
            </a:r>
            <a:endParaRPr lang="en-US" sz="1350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45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7" y="3119246"/>
            <a:ext cx="5972175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MATLAB function, interp1, by default give you the piecewise linear interpolation</a:t>
            </a:r>
            <a:endParaRPr lang="en-US" sz="1350" dirty="0">
              <a:latin typeface="Symbol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53DD5-873D-D540-B546-6865F2507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216" y="1095929"/>
            <a:ext cx="4548743" cy="37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0ACB-D8A6-7545-91B1-5215E0DB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(MLR)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F358-1795-8D49-AD2A-958D72C2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 : y = ax + b</a:t>
            </a:r>
          </a:p>
          <a:p>
            <a:r>
              <a:rPr lang="en-US" dirty="0"/>
              <a:t>Sometimes we may want to have more than one explanatory variable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…). </a:t>
            </a:r>
          </a:p>
          <a:p>
            <a:r>
              <a:rPr lang="en-US" dirty="0"/>
              <a:t>It can be the same explanatory variable but in polynomial form (x, x</a:t>
            </a:r>
            <a:r>
              <a:rPr lang="en-US" baseline="30000" dirty="0"/>
              <a:t>2</a:t>
            </a:r>
            <a:r>
              <a:rPr lang="en-US" dirty="0"/>
              <a:t>, x</a:t>
            </a:r>
            <a:r>
              <a:rPr lang="en-US" baseline="30000" dirty="0"/>
              <a:t>3</a:t>
            </a:r>
            <a:r>
              <a:rPr lang="en-US" dirty="0"/>
              <a:t>, …). Or it can also be different functions (sin, cos,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Matrix approach</a:t>
            </a:r>
          </a:p>
          <a:p>
            <a:r>
              <a:rPr lang="en-US" dirty="0"/>
              <a:t>MATLAB/Python built-in functions</a:t>
            </a:r>
          </a:p>
          <a:p>
            <a:r>
              <a:rPr lang="en-US" dirty="0"/>
              <a:t>Interpolation and smoothing</a:t>
            </a:r>
          </a:p>
        </p:txBody>
      </p:sp>
    </p:spTree>
    <p:extLst>
      <p:ext uri="{BB962C8B-B14F-4D97-AF65-F5344CB8AC3E}">
        <p14:creationId xmlns:p14="http://schemas.microsoft.com/office/powerpoint/2010/main" val="364137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7" y="3139679"/>
            <a:ext cx="6896100" cy="181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See the option ‘spline’ for the input of interp1 function</a:t>
            </a:r>
            <a:endParaRPr lang="en-US" sz="1350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4439165" y="3777338"/>
            <a:ext cx="200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0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7" y="3139679"/>
            <a:ext cx="6896100" cy="181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See the option ‘spline’ for the input of interp1 function</a:t>
            </a:r>
            <a:endParaRPr lang="en-US" sz="1350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4439165" y="3777338"/>
            <a:ext cx="200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917FC9-D7FB-0C4A-856A-484C204D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165" y="1217376"/>
            <a:ext cx="4686106" cy="38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(linear)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E3BDC-EBEE-A742-AA0D-46F1DAEB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8" y="1514596"/>
            <a:ext cx="4528442" cy="28082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CF2BC5-1479-A249-B6E3-836DE659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97" y="1637016"/>
            <a:ext cx="4060439" cy="26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" y="1396697"/>
            <a:ext cx="4700585" cy="301862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8" y="1552469"/>
            <a:ext cx="4263995" cy="27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4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" y="1396697"/>
            <a:ext cx="4700585" cy="301862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8" y="1552469"/>
            <a:ext cx="4263995" cy="27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C75F2-3F78-B743-A835-4C1EB69140B5}"/>
              </a:ext>
            </a:extLst>
          </p:cNvPr>
          <p:cNvCxnSpPr>
            <a:cxnSpLocks/>
          </p:cNvCxnSpPr>
          <p:nvPr/>
        </p:nvCxnSpPr>
        <p:spPr>
          <a:xfrm flipH="1">
            <a:off x="4184151" y="1101904"/>
            <a:ext cx="2280863" cy="1695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3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7E15-3A93-F347-BA05-48FBF1F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C192-13D5-104F-82AA-359E24B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are in 2 dimensions: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Example: Input is a temperature on 2° x 2° longitude-latitude grid and the desired output is on 1° x 1° grid. </a:t>
            </a:r>
          </a:p>
          <a:p>
            <a:endParaRPr lang="en-US" dirty="0"/>
          </a:p>
          <a:p>
            <a:r>
              <a:rPr lang="en-US" dirty="0"/>
              <a:t>Bilinear interpolation </a:t>
            </a:r>
            <a:r>
              <a:rPr lang="en-US" dirty="0">
                <a:sym typeface="Wingdings" pitchFamily="2" charset="2"/>
              </a:rPr>
              <a:t> this is what I use for the first try. Under the hood, the algorithm first interpolate in one direction, and then linearly interpolate again in the other direction</a:t>
            </a:r>
          </a:p>
          <a:p>
            <a:pPr lvl="1"/>
            <a:r>
              <a:rPr lang="en-US" dirty="0">
                <a:sym typeface="Wingdings" pitchFamily="2" charset="2"/>
              </a:rPr>
              <a:t>Other options would be nearest neighbor and cubic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176231"/>
            <a:ext cx="3920394" cy="39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02" y="1482700"/>
            <a:ext cx="4427520" cy="3392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Bilinear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68668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176231"/>
            <a:ext cx="3920394" cy="39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02" y="1482700"/>
            <a:ext cx="4427520" cy="3392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Bilinear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3629347" y="1410129"/>
            <a:ext cx="1125020" cy="1726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9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51A99E-F692-5E49-9C06-CC99101C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405249"/>
            <a:ext cx="4378385" cy="3464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80645-0C4D-0244-8A89-FFDF741B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3" y="1199776"/>
            <a:ext cx="3877799" cy="3924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Cubic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3629347" y="1410129"/>
            <a:ext cx="1125020" cy="1726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8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interpolate.interp2d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B55AB-D8A3-7C40-A948-0E80AB7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3" y="1268016"/>
            <a:ext cx="6296025" cy="35909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B2CC6E-D2FE-9B4B-9D42-1DE23014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84" y="1347456"/>
            <a:ext cx="4068193" cy="26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21C3-CAE7-9445-BA34-23C0CD4C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5" y="1611089"/>
            <a:ext cx="2586445" cy="152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497874" y="3222169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94E1A-B958-C443-A6F7-89DC7EEC048C}"/>
              </a:ext>
            </a:extLst>
          </p:cNvPr>
          <p:cNvSpPr txBox="1"/>
          <p:nvPr/>
        </p:nvSpPr>
        <p:spPr>
          <a:xfrm>
            <a:off x="4319451" y="1524000"/>
            <a:ext cx="4310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form of Ax = b problem, it represents estimating </a:t>
            </a:r>
            <a:r>
              <a:rPr lang="en-US" b="1" dirty="0"/>
              <a:t>y</a:t>
            </a:r>
            <a:r>
              <a:rPr lang="en-US" dirty="0"/>
              <a:t> as a linear function of</a:t>
            </a:r>
            <a:r>
              <a:rPr lang="en-US" b="1" dirty="0"/>
              <a:t> x </a:t>
            </a:r>
            <a:r>
              <a:rPr lang="en-US" dirty="0"/>
              <a:t>as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To add more explanatory variable than x, you can add more column vector to the </a:t>
            </a:r>
            <a:r>
              <a:rPr lang="en-US" b="1" dirty="0"/>
              <a:t>A</a:t>
            </a:r>
            <a:r>
              <a:rPr lang="en-US" dirty="0"/>
              <a:t> matrix. </a:t>
            </a:r>
          </a:p>
        </p:txBody>
      </p:sp>
    </p:spTree>
    <p:extLst>
      <p:ext uri="{BB962C8B-B14F-4D97-AF65-F5344CB8AC3E}">
        <p14:creationId xmlns:p14="http://schemas.microsoft.com/office/powerpoint/2010/main" val="137265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79E0-DE86-464D-B543-CC026ACB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example: Atmospheric CO2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C0EBA-74BE-459A-B2E5-EC0454739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5"/>
          <a:stretch/>
        </p:blipFill>
        <p:spPr>
          <a:xfrm>
            <a:off x="24384" y="1597152"/>
            <a:ext cx="4859100" cy="318294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32BE381-6C2E-1056-63B3-52EDE3CE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570" y="1901952"/>
            <a:ext cx="4254045" cy="286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6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90FF5-47FA-4446-B5A3-955707866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418" y="1378717"/>
            <a:ext cx="4826635" cy="354162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681722D-DCF1-FB4E-93F6-0E2376E8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53" y="1709643"/>
            <a:ext cx="4153475" cy="28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49DCEF-9A91-9C4E-B150-863810FE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48471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F82DA1-0536-2E4F-B087-940B77AD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10"/>
            <a:ext cx="4644504" cy="353568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980BE44-0AFC-DE45-82E1-45E81C5CB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65" y="1500594"/>
            <a:ext cx="4269030" cy="28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C733CC-15B0-DB4B-AD0B-BBFA2369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Quadratic = 2nd order polynomial fit</a:t>
            </a:r>
          </a:p>
        </p:txBody>
      </p:sp>
    </p:spTree>
    <p:extLst>
      <p:ext uri="{BB962C8B-B14F-4D97-AF65-F5344CB8AC3E}">
        <p14:creationId xmlns:p14="http://schemas.microsoft.com/office/powerpoint/2010/main" val="2356065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2885-BE8D-8A45-AACF-2FEAD106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sine/cosine terms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1EC4E-CF65-1C4D-A3DC-4D9F445E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170666"/>
            <a:ext cx="8035514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5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2885-BE8D-8A45-AACF-2FEAD106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sine/cosine terms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1DAEEB-033B-DF4C-B6E8-C41AA20E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56" y="1156606"/>
            <a:ext cx="5699792" cy="386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941259" y="361536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94E1A-B958-C443-A6F7-89DC7EEC048C}"/>
              </a:ext>
            </a:extLst>
          </p:cNvPr>
          <p:cNvSpPr txBox="1"/>
          <p:nvPr/>
        </p:nvSpPr>
        <p:spPr>
          <a:xfrm>
            <a:off x="4319451" y="1524000"/>
            <a:ext cx="4310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form of Ax = b problem, it represents estimating </a:t>
            </a:r>
            <a:r>
              <a:rPr lang="en-US" b="1" dirty="0"/>
              <a:t>y</a:t>
            </a:r>
            <a:r>
              <a:rPr lang="en-US" dirty="0"/>
              <a:t> as a linear function of</a:t>
            </a:r>
            <a:r>
              <a:rPr lang="en-US" b="1" dirty="0"/>
              <a:t> x </a:t>
            </a:r>
            <a:r>
              <a:rPr lang="en-US" dirty="0"/>
              <a:t>as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To add more explanatory variable than x, you can add more column vector to the </a:t>
            </a:r>
            <a:r>
              <a:rPr lang="en-US" b="1" dirty="0"/>
              <a:t>A</a:t>
            </a:r>
            <a:r>
              <a:rPr lang="en-US" dirty="0"/>
              <a:t> matrix. </a:t>
            </a:r>
          </a:p>
          <a:p>
            <a:endParaRPr lang="en-US" dirty="0"/>
          </a:p>
          <a:p>
            <a:r>
              <a:rPr lang="en-US" dirty="0"/>
              <a:t>In this case, we just added another variable z. So it approximates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ax+bz+c</a:t>
            </a:r>
            <a:r>
              <a:rPr lang="en-US" dirty="0"/>
              <a:t> </a:t>
            </a:r>
          </a:p>
          <a:p>
            <a:r>
              <a:rPr lang="en-US" dirty="0"/>
              <a:t>This will work as long as z is not zeros or multiple of other columns (x and 1).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BE54-80BA-C145-8BAD-B73FB64C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9" y="1915886"/>
            <a:ext cx="3179299" cy="14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7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941259" y="361536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BE54-80BA-C145-8BAD-B73FB64C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9" y="1915886"/>
            <a:ext cx="3179299" cy="1476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73502-F8ED-0649-968E-EA89A697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94" y="2011575"/>
            <a:ext cx="2580695" cy="430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1B2A1-C891-A44F-87A0-4BA4140412CE}"/>
              </a:ext>
            </a:extLst>
          </p:cNvPr>
          <p:cNvSpPr txBox="1"/>
          <p:nvPr/>
        </p:nvSpPr>
        <p:spPr>
          <a:xfrm>
            <a:off x="4702629" y="1268016"/>
            <a:ext cx="281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Pseudoinverse to obtain x (regression coefficients)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0C91B-FE81-9A4B-AE83-3A65944EA79A}"/>
              </a:ext>
            </a:extLst>
          </p:cNvPr>
          <p:cNvSpPr txBox="1"/>
          <p:nvPr/>
        </p:nvSpPr>
        <p:spPr>
          <a:xfrm>
            <a:off x="5121395" y="2723585"/>
            <a:ext cx="208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MATLAB</a:t>
            </a:r>
          </a:p>
          <a:p>
            <a:r>
              <a:rPr lang="en-US" b="1" dirty="0">
                <a:solidFill>
                  <a:srgbClr val="0070C0"/>
                </a:solidFill>
              </a:rPr>
              <a:t>x = A\b</a:t>
            </a:r>
          </a:p>
          <a:p>
            <a:r>
              <a:rPr lang="en-US" b="1" dirty="0">
                <a:solidFill>
                  <a:srgbClr val="0070C0"/>
                </a:solidFill>
              </a:rPr>
              <a:t>x = </a:t>
            </a:r>
            <a:r>
              <a:rPr lang="en-US" b="1" dirty="0" err="1">
                <a:solidFill>
                  <a:srgbClr val="0070C0"/>
                </a:solidFill>
              </a:rPr>
              <a:t>pinv</a:t>
            </a:r>
            <a:r>
              <a:rPr lang="en-US" b="1" dirty="0">
                <a:solidFill>
                  <a:srgbClr val="0070C0"/>
                </a:solidFill>
              </a:rPr>
              <a:t>(A)*b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F2549-B186-ED49-BA72-1F1647414847}"/>
              </a:ext>
            </a:extLst>
          </p:cNvPr>
          <p:cNvSpPr txBox="1"/>
          <p:nvPr/>
        </p:nvSpPr>
        <p:spPr>
          <a:xfrm>
            <a:off x="5121394" y="3762154"/>
            <a:ext cx="246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x = </a:t>
            </a:r>
            <a:r>
              <a:rPr lang="en-US" b="1" dirty="0" err="1">
                <a:solidFill>
                  <a:srgbClr val="FF0000"/>
                </a:solidFill>
              </a:rPr>
              <a:t>np.linalg.pinv</a:t>
            </a:r>
            <a:r>
              <a:rPr lang="en-US" b="1" dirty="0">
                <a:solidFill>
                  <a:srgbClr val="FF0000"/>
                </a:solidFill>
              </a:rPr>
              <a:t>(A)@b</a:t>
            </a:r>
          </a:p>
        </p:txBody>
      </p:sp>
    </p:spTree>
    <p:extLst>
      <p:ext uri="{BB962C8B-B14F-4D97-AF65-F5344CB8AC3E}">
        <p14:creationId xmlns:p14="http://schemas.microsoft.com/office/powerpoint/2010/main" val="374170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2080596" y="355440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3BC40-7428-9A4D-922D-75E8480E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3" y="1642680"/>
            <a:ext cx="3605795" cy="1598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9279D-42ED-A046-92C0-110A5FB27F16}"/>
              </a:ext>
            </a:extLst>
          </p:cNvPr>
          <p:cNvSpPr txBox="1"/>
          <p:nvPr/>
        </p:nvSpPr>
        <p:spPr>
          <a:xfrm>
            <a:off x="4572000" y="1463040"/>
            <a:ext cx="4058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applied to fit a polynomial y=a</a:t>
            </a:r>
            <a:r>
              <a:rPr lang="en-US" baseline="-25000" dirty="0"/>
              <a:t>0</a:t>
            </a:r>
            <a:r>
              <a:rPr lang="en-US" dirty="0"/>
              <a:t>+a</a:t>
            </a:r>
            <a:r>
              <a:rPr lang="en-US" baseline="-25000" dirty="0"/>
              <a:t>1</a:t>
            </a:r>
            <a:r>
              <a:rPr lang="en-US" dirty="0"/>
              <a:t>x+a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+…</a:t>
            </a:r>
          </a:p>
          <a:p>
            <a:endParaRPr lang="en-US" dirty="0"/>
          </a:p>
          <a:p>
            <a:r>
              <a:rPr lang="en-US" dirty="0"/>
              <a:t>Coefficients of N-</a:t>
            </a:r>
            <a:r>
              <a:rPr lang="en-US" dirty="0" err="1"/>
              <a:t>th</a:t>
            </a:r>
            <a:r>
              <a:rPr lang="en-US" dirty="0"/>
              <a:t> order polynomial can be optimized to best fit the data (</a:t>
            </a:r>
            <a:r>
              <a:rPr lang="en-US" b="1" dirty="0"/>
              <a:t>y</a:t>
            </a:r>
            <a:r>
              <a:rPr lang="en-US" dirty="0"/>
              <a:t>) using (N+1) column matrix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Fortunately, we don’t have to code these </a:t>
            </a:r>
            <a:r>
              <a:rPr lang="en-US" dirty="0" err="1"/>
              <a:t>outselves</a:t>
            </a:r>
            <a:r>
              <a:rPr lang="en-US" dirty="0"/>
              <a:t> every time we need to fit a polynomial. </a:t>
            </a:r>
            <a:r>
              <a:rPr lang="en-US" b="1" dirty="0"/>
              <a:t>USE </a:t>
            </a:r>
            <a:r>
              <a:rPr lang="en-US" b="1" dirty="0" err="1"/>
              <a:t>polyfit</a:t>
            </a:r>
            <a:r>
              <a:rPr lang="en-US" b="1" dirty="0"/>
              <a:t> (MATLAB) or </a:t>
            </a:r>
            <a:r>
              <a:rPr lang="en-US" b="1" dirty="0" err="1"/>
              <a:t>numpy.polyfit</a:t>
            </a:r>
            <a:r>
              <a:rPr lang="en-US" b="1" dirty="0"/>
              <a:t> (python)</a:t>
            </a:r>
          </a:p>
        </p:txBody>
      </p:sp>
    </p:spTree>
    <p:extLst>
      <p:ext uri="{BB962C8B-B14F-4D97-AF65-F5344CB8AC3E}">
        <p14:creationId xmlns:p14="http://schemas.microsoft.com/office/powerpoint/2010/main" val="415209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65"/>
            <a:ext cx="7886700" cy="3598524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3" y="2107226"/>
            <a:ext cx="3418369" cy="31233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76" y="2643150"/>
            <a:ext cx="3111251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5074737" y="3406168"/>
            <a:ext cx="704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T(t)</a:t>
            </a:r>
          </a:p>
        </p:txBody>
      </p:sp>
    </p:spTree>
    <p:extLst>
      <p:ext uri="{BB962C8B-B14F-4D97-AF65-F5344CB8AC3E}">
        <p14:creationId xmlns:p14="http://schemas.microsoft.com/office/powerpoint/2010/main" val="262981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and pseudoinverse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65"/>
            <a:ext cx="7886700" cy="3598524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3" y="2107226"/>
            <a:ext cx="3418369" cy="31233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76" y="2643150"/>
            <a:ext cx="3111251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5074737" y="3406168"/>
            <a:ext cx="704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T(t)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84D0-6E89-F245-8DD8-ADAB2577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35" y="3181465"/>
            <a:ext cx="2175821" cy="1234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2431765" y="4523408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~       b</a:t>
            </a:r>
          </a:p>
        </p:txBody>
      </p:sp>
    </p:spTree>
    <p:extLst>
      <p:ext uri="{BB962C8B-B14F-4D97-AF65-F5344CB8AC3E}">
        <p14:creationId xmlns:p14="http://schemas.microsoft.com/office/powerpoint/2010/main" val="312973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263DC18-06EE-C74B-9334-13A93240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05" y="2142251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6E15AC-83C0-6845-8B42-9A774CB1CFE6}"/>
              </a:ext>
            </a:extLst>
          </p:cNvPr>
          <p:cNvSpPr txBox="1"/>
          <p:nvPr/>
        </p:nvSpPr>
        <p:spPr>
          <a:xfrm>
            <a:off x="4845428" y="2225501"/>
            <a:ext cx="22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Ax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a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+ a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BBEF9D-232C-E249-8CF4-FE44F2A65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98" y="1222697"/>
            <a:ext cx="2175821" cy="1234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38C978-76FB-684B-BA37-6655A5741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995" y="1351267"/>
            <a:ext cx="3418369" cy="3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6456</TotalTime>
  <Words>1192</Words>
  <Application>Microsoft Macintosh PowerPoint</Application>
  <PresentationFormat>On-screen Show (16:9)</PresentationFormat>
  <Paragraphs>130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Office Theme</vt:lpstr>
      <vt:lpstr>EAS2655 – Week 6</vt:lpstr>
      <vt:lpstr>Multiple Linear Regression (MLR)</vt:lpstr>
      <vt:lpstr>Linear regression in Ax = b form</vt:lpstr>
      <vt:lpstr>Linear regression in Ax = b form</vt:lpstr>
      <vt:lpstr>Linear regression in Ax = b form</vt:lpstr>
      <vt:lpstr>Linear regression in Ax = b form</vt:lpstr>
      <vt:lpstr>Least square</vt:lpstr>
      <vt:lpstr>Least square and pseudoinverse</vt:lpstr>
      <vt:lpstr>An example</vt:lpstr>
      <vt:lpstr>An example</vt:lpstr>
      <vt:lpstr>An example</vt:lpstr>
      <vt:lpstr>A python example</vt:lpstr>
      <vt:lpstr>A python example</vt:lpstr>
      <vt:lpstr>Smoothing</vt:lpstr>
      <vt:lpstr>np.polyfit (python) and polyfit (MATLAB)</vt:lpstr>
      <vt:lpstr>Interpolation</vt:lpstr>
      <vt:lpstr>We may need to interpolate data when…</vt:lpstr>
      <vt:lpstr>1. piecewise linear (MATLAB)</vt:lpstr>
      <vt:lpstr>1. piecewise linear (MATLAB)</vt:lpstr>
      <vt:lpstr>2. spline (MATLAB)</vt:lpstr>
      <vt:lpstr>2. spline (MATLAB)</vt:lpstr>
      <vt:lpstr>Python: scipy.interpolate.interp1d (linear)</vt:lpstr>
      <vt:lpstr>Python: scipy.interpolate.interp1d (spline)</vt:lpstr>
      <vt:lpstr>Python: scipy.interpolate.interp1d (spline)</vt:lpstr>
      <vt:lpstr>Two dimensional interpolation</vt:lpstr>
      <vt:lpstr>MATLAB: fnew = griddata(x,y,f,xnew,ynew) </vt:lpstr>
      <vt:lpstr>MATLAB: fnew = griddata(x,y,f,xnew,ynew) </vt:lpstr>
      <vt:lpstr>MATLAB: fnew = griddata(x,y,f,xnew,ynew) </vt:lpstr>
      <vt:lpstr>Python: interpolate.interp2d</vt:lpstr>
      <vt:lpstr> example: Atmospheric CO2 data</vt:lpstr>
      <vt:lpstr> Linear regression</vt:lpstr>
      <vt:lpstr> Quadratic = 2nd order polynomial fit</vt:lpstr>
      <vt:lpstr>Include sine/cosine terms</vt:lpstr>
      <vt:lpstr>Include sine/cosine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168</cp:revision>
  <dcterms:created xsi:type="dcterms:W3CDTF">2020-08-17T11:38:51Z</dcterms:created>
  <dcterms:modified xsi:type="dcterms:W3CDTF">2023-02-14T01:40:20Z</dcterms:modified>
</cp:coreProperties>
</file>