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7"/>
  </p:notesMasterIdLst>
  <p:sldIdLst>
    <p:sldId id="256" r:id="rId2"/>
    <p:sldId id="262" r:id="rId3"/>
    <p:sldId id="347" r:id="rId4"/>
    <p:sldId id="348" r:id="rId5"/>
    <p:sldId id="349" r:id="rId6"/>
    <p:sldId id="350" r:id="rId7"/>
    <p:sldId id="362" r:id="rId8"/>
    <p:sldId id="267" r:id="rId9"/>
    <p:sldId id="363" r:id="rId10"/>
    <p:sldId id="364" r:id="rId11"/>
    <p:sldId id="365" r:id="rId12"/>
    <p:sldId id="366" r:id="rId13"/>
    <p:sldId id="367" r:id="rId14"/>
    <p:sldId id="373" r:id="rId15"/>
    <p:sldId id="368" r:id="rId16"/>
    <p:sldId id="369" r:id="rId17"/>
    <p:sldId id="370" r:id="rId18"/>
    <p:sldId id="386" r:id="rId19"/>
    <p:sldId id="396" r:id="rId20"/>
    <p:sldId id="376" r:id="rId21"/>
    <p:sldId id="268" r:id="rId22"/>
    <p:sldId id="378" r:id="rId23"/>
    <p:sldId id="379" r:id="rId24"/>
    <p:sldId id="380" r:id="rId25"/>
    <p:sldId id="382" r:id="rId26"/>
    <p:sldId id="383" r:id="rId27"/>
    <p:sldId id="385" r:id="rId28"/>
    <p:sldId id="387" r:id="rId29"/>
    <p:sldId id="388" r:id="rId30"/>
    <p:sldId id="389" r:id="rId31"/>
    <p:sldId id="390" r:id="rId32"/>
    <p:sldId id="392" r:id="rId33"/>
    <p:sldId id="393" r:id="rId34"/>
    <p:sldId id="394" r:id="rId35"/>
    <p:sldId id="3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7"/>
    <p:restoredTop sz="83023"/>
  </p:normalViewPr>
  <p:slideViewPr>
    <p:cSldViewPr snapToGrid="0" snapToObjects="1">
      <p:cViewPr varScale="1">
        <p:scale>
          <a:sx n="105" d="100"/>
          <a:sy n="10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5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4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6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2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already know the slope is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Q:Why</a:t>
            </a:r>
            <a:r>
              <a:rPr lang="en-US" dirty="0"/>
              <a:t> do we use one-tailed?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2D2-7D97-4D47-991F-2B400601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0BE1-713E-E544-B47E-DD1654C0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1A48-075D-FF41-A6CD-C5122523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9D08-9477-7045-95E9-D46DDFAC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7F94-68AE-8A49-8132-37D6C45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41C-3E96-2045-B06F-F7D01D1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8C73-BA11-0E4D-A1D3-DF062751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3A66-6284-5545-92F0-C7698DAA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A4BD-7E51-A440-84B3-E1DAB3E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5343-384F-6143-B79C-D800012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FB74-DC99-F84C-B72B-4D0F977F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B4C4-CB35-804C-AEFB-8C07AF529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018C-A6DB-4144-AD19-427BD14E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474D-5895-FC46-96DB-D966801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F375-4CF4-6242-802C-DE47D205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BE4D-378E-5B46-B2D4-6B454B7C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D960-0185-D14C-BA1C-F82E34DC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116D-A3F0-AE49-9425-EB4D3E9F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2A76-A401-F249-9D8B-ED58169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FE76-1345-144E-B6CA-4CA524F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36F-6811-6F49-B058-BD95E85E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C0A1D-C7E4-0A4A-90DF-80A250C7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B78A-AE6A-FD48-9A19-650054F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EE5D-7827-D34F-84B8-4F3358C5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636D-6061-B24D-8067-DA4F4D32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206-C71A-4E4F-A10A-E1A01F59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D0D8-32E2-E148-8265-AB119B0D3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3B5E-72DE-B44E-B797-1A8FCDB5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B80A-4B58-2449-9146-C304B30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00F1-185C-224D-B0DD-B24BDE6E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D3B9-E7DE-9749-A38D-A859506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9F14-39B3-F84A-916A-646BE91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BB28-164D-6546-BD04-A707C9F6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B167-D053-A545-977D-D46842A0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FEA5-4CAD-4548-B156-3B56826C4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DFE41-474F-A846-9D28-5116827F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F02A2-CAEE-0243-87F8-601CFD94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255F1-16A4-7040-8649-4F12214A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144D3-C669-EC43-BCFC-23F14C7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E774-6A47-994E-81D5-56F5573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2A6E1-990D-B841-8D4E-39A6D2F7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A317-7269-2647-8E18-A3E2339E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044C-3D86-4342-BE37-401714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1F319-6863-0A49-A3E3-DB3E4177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D8A3D-4C1C-5845-92A9-F7CA0AF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CF59-7C03-0F45-9BEA-C27E5FC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AB3F-E298-154C-9FF5-C448E113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5944-D696-B94A-9C0F-9F06CF4F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D83B-9A76-2F4E-A91A-F698B782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0E8B-DDAB-8B46-9183-32B75B8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55F1-67E4-664A-8A4D-09C9935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F179-1D75-F44F-83B9-26590B8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8862-2BAE-F940-B2D0-701DB589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5C4FB-45BC-1B47-93BA-5F2943E7A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DD6F-274A-CE48-92C8-8DCF10E2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0811-BBC8-AD4D-A25C-787FB21B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7457-4E7B-CF47-8831-ECA31882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0000-F1A9-684F-A11C-6E63ABB1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5D28C-7DF4-374B-9261-22BA686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1428-631C-FA4D-B04D-B72B0B50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6083-85A9-8043-8628-7DF3DEAA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BB9A-8FF5-7848-A63E-2E7E0C8D7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75D5-DBEE-DA4B-842C-27C203E90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1369218"/>
            <a:ext cx="7494518" cy="3305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r>
              <a:rPr lang="en-US" dirty="0"/>
              <a:t>Some reviews</a:t>
            </a:r>
          </a:p>
          <a:p>
            <a:r>
              <a:rPr lang="en-US" dirty="0"/>
              <a:t>Statistical significance of correlation and regression</a:t>
            </a:r>
          </a:p>
          <a:p>
            <a:r>
              <a:rPr lang="en-US" dirty="0"/>
              <a:t>Reading section 1.4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>
                <a:solidFill>
                  <a:srgbClr val="FF0000"/>
                </a:solidFill>
              </a:rPr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99%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3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H1: The regression coefficient is significantly larger than 0. 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/>
              <a:t>H1: The regression coefficient is significantly larger than 0. </a:t>
            </a:r>
          </a:p>
          <a:p>
            <a:r>
              <a:rPr lang="en-US" dirty="0">
                <a:solidFill>
                  <a:srgbClr val="FF0000"/>
                </a:solidFill>
              </a:rPr>
              <a:t>3. State statistics used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Student’s t-distribution will be used with one-tailed test. 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6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/>
              <a:t>H1: The regression coefficient is significantly larger than 0. </a:t>
            </a:r>
          </a:p>
          <a:p>
            <a:r>
              <a:rPr lang="en-US" dirty="0"/>
              <a:t>3. State statistics used</a:t>
            </a:r>
          </a:p>
          <a:p>
            <a:pPr marL="342900" lvl="1" indent="0">
              <a:buNone/>
            </a:pPr>
            <a:r>
              <a:rPr lang="en-US" dirty="0"/>
              <a:t>Student’s t-distribution will be used with one-tail test. </a:t>
            </a:r>
          </a:p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0447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 = N-2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1-CL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One-tailed test: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(1-a,df)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80414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 = N-2 = 142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1-CL = 0.01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tail test: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(1-a,df) = 2.35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64931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 tail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1F2E5-5291-BE4D-A6A5-C4A39B2B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9" y="4169859"/>
            <a:ext cx="2302340" cy="57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C3DB8-0C62-8F48-BC69-54E6EDBB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42" y="4169833"/>
            <a:ext cx="2152256" cy="632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4F04E-D6C0-7E43-8719-8FB4076D7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707" y="4169833"/>
            <a:ext cx="931380" cy="607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774282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One-tailed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</a:t>
            </a:r>
            <a:r>
              <a:rPr lang="en-US" b="1" dirty="0"/>
              <a:t>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a=0.017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SE = 0.0025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t-value = </a:t>
            </a:r>
            <a:r>
              <a:rPr lang="en-US" b="1" dirty="0">
                <a:solidFill>
                  <a:srgbClr val="FF0000"/>
                </a:solidFill>
              </a:rPr>
              <a:t>6.78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|t-value| &gt;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. Null hypothesis is rejected. </a:t>
            </a:r>
            <a:r>
              <a:rPr lang="en-US" b="1" u="sng" dirty="0">
                <a:solidFill>
                  <a:srgbClr val="FF0000"/>
                </a:solidFill>
              </a:rPr>
              <a:t>Atlanta’s annual mean temperature has a significant linear trend with 99% confidence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9AD8-4FF6-844A-9A59-8CA4A53324B0}"/>
              </a:ext>
            </a:extLst>
          </p:cNvPr>
          <p:cNvSpPr txBox="1"/>
          <p:nvPr/>
        </p:nvSpPr>
        <p:spPr>
          <a:xfrm>
            <a:off x="5512526" y="2765819"/>
            <a:ext cx="343770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turned out that the linear trend is statistically significant with 99% confidence level. </a:t>
            </a:r>
          </a:p>
          <a:p>
            <a:r>
              <a:rPr lang="en-US" dirty="0"/>
              <a:t>It is good to report this with R2 value of 0.245. Linear trend explains 24.5% of the total variance.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C2190-F976-D14C-4307-28FA819B4F08}"/>
                  </a:ext>
                </a:extLst>
              </p:cNvPr>
              <p:cNvSpPr txBox="1"/>
              <p:nvPr/>
            </p:nvSpPr>
            <p:spPr>
              <a:xfrm>
                <a:off x="5800203" y="2009009"/>
                <a:ext cx="1888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+28.7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C2190-F976-D14C-4307-28FA819B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03" y="2009009"/>
                <a:ext cx="1888081" cy="553998"/>
              </a:xfrm>
              <a:prstGeom prst="rect">
                <a:avLst/>
              </a:prstGeom>
              <a:blipFill>
                <a:blip r:embed="rId3"/>
                <a:stretch>
                  <a:fillRect l="-2667" t="-2273" r="-200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619B08D-2000-8A45-6688-C002A13D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" y="1838081"/>
            <a:ext cx="4549279" cy="32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774282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One-tailed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</a:t>
            </a:r>
            <a:r>
              <a:rPr lang="en-US" b="1" dirty="0"/>
              <a:t>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a=0.017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SE = 0.0025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t-value = </a:t>
            </a:r>
            <a:r>
              <a:rPr lang="en-US" b="1" dirty="0">
                <a:solidFill>
                  <a:srgbClr val="FF0000"/>
                </a:solidFill>
              </a:rPr>
              <a:t>6.78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|t-value| &gt;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. Null hypothesis is rejected. </a:t>
            </a:r>
            <a:r>
              <a:rPr lang="en-US" b="1" u="sng" dirty="0">
                <a:solidFill>
                  <a:srgbClr val="FF0000"/>
                </a:solidFill>
              </a:rPr>
              <a:t>Atlanta’s annual mean temperature has a significant linear trend with 99% confidence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CBEB7-C9B3-3545-9B50-CD740C6C0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5"/>
          <a:stretch/>
        </p:blipFill>
        <p:spPr>
          <a:xfrm>
            <a:off x="1676400" y="1792224"/>
            <a:ext cx="4715691" cy="335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2468A-5B1B-CA1D-ECC8-7062EC51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18" y="273844"/>
            <a:ext cx="7583532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7ABC4-9B99-4D82-7CD9-DED2B8F5D468}"/>
              </a:ext>
            </a:extLst>
          </p:cNvPr>
          <p:cNvSpPr txBox="1"/>
          <p:nvPr/>
        </p:nvSpPr>
        <p:spPr>
          <a:xfrm>
            <a:off x="931818" y="1145893"/>
            <a:ext cx="746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graphs below shows the Cumulative Distribution Function (CDF) of a Gaussian with the mean of +2 and the standard deviation of 1?</a:t>
            </a:r>
          </a:p>
        </p:txBody>
      </p:sp>
    </p:spTree>
    <p:extLst>
      <p:ext uri="{BB962C8B-B14F-4D97-AF65-F5344CB8AC3E}">
        <p14:creationId xmlns:p14="http://schemas.microsoft.com/office/powerpoint/2010/main" val="396916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7" y="1369218"/>
            <a:ext cx="7689668" cy="2985068"/>
          </a:xfrm>
        </p:spPr>
        <p:txBody>
          <a:bodyPr>
            <a:normAutofit/>
          </a:bodyPr>
          <a:lstStyle/>
          <a:p>
            <a:r>
              <a:rPr lang="en-US" dirty="0"/>
              <a:t>What is the uncertainty of the linear trend? </a:t>
            </a:r>
          </a:p>
          <a:p>
            <a:r>
              <a:rPr lang="en-US" b="1" dirty="0"/>
              <a:t>Confidence interval of the regression coefficient</a:t>
            </a:r>
            <a:endParaRPr lang="en-US" dirty="0"/>
          </a:p>
          <a:p>
            <a:r>
              <a:rPr lang="en-US" dirty="0"/>
              <a:t>Choose confidence level (95%, 99%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Calculate the critical t value for two-tail test</a:t>
            </a:r>
          </a:p>
          <a:p>
            <a:r>
              <a:rPr lang="en-US" dirty="0"/>
              <a:t>The confidence interval is </a:t>
            </a:r>
            <a:r>
              <a:rPr lang="en-US" b="1" dirty="0"/>
              <a:t>a ± </a:t>
            </a:r>
            <a:r>
              <a:rPr lang="en-US" b="1" dirty="0" err="1"/>
              <a:t>tcrit</a:t>
            </a:r>
            <a:r>
              <a:rPr lang="en-US" b="1" dirty="0"/>
              <a:t>*SE</a:t>
            </a:r>
          </a:p>
          <a:p>
            <a:r>
              <a:rPr lang="en-US" dirty="0"/>
              <a:t>For example, 95% confidence interval of the linear trend is: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817AB-0387-A6EC-3ADD-D6E85AFDEB90}"/>
                  </a:ext>
                </a:extLst>
              </p:cNvPr>
              <p:cNvSpPr txBox="1"/>
              <p:nvPr/>
            </p:nvSpPr>
            <p:spPr>
              <a:xfrm>
                <a:off x="731500" y="3820357"/>
                <a:ext cx="311360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𝑡𝑖𝑛𝑣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0.975,142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817AB-0387-A6EC-3ADD-D6E85AFD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00" y="3820357"/>
                <a:ext cx="3113609" cy="830997"/>
              </a:xfrm>
              <a:prstGeom prst="rect">
                <a:avLst/>
              </a:prstGeom>
              <a:blipFill>
                <a:blip r:embed="rId3"/>
                <a:stretch>
                  <a:fillRect l="-813" r="-1220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48B6D-1B42-F953-722D-338684C5EB57}"/>
                  </a:ext>
                </a:extLst>
              </p:cNvPr>
              <p:cNvSpPr txBox="1"/>
              <p:nvPr/>
            </p:nvSpPr>
            <p:spPr>
              <a:xfrm>
                <a:off x="4200212" y="4087321"/>
                <a:ext cx="2528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=0.017±0.0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48B6D-1B42-F953-722D-338684C5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12" y="4087321"/>
                <a:ext cx="2528769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4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Statistical significance of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9218"/>
            <a:ext cx="8252164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correlation: </a:t>
            </a:r>
          </a:p>
          <a:p>
            <a:pPr marL="0" indent="0">
              <a:buNone/>
            </a:pPr>
            <a:r>
              <a:rPr lang="en-US" dirty="0"/>
              <a:t>	R=-0.4</a:t>
            </a:r>
          </a:p>
          <a:p>
            <a:pPr marL="0" indent="0">
              <a:buNone/>
            </a:pPr>
            <a:r>
              <a:rPr lang="en-US" dirty="0"/>
              <a:t>	Is this statistically significant?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8E74A2-FC2C-EAA7-6304-2B7641C0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33" y="1689999"/>
            <a:ext cx="4183722" cy="30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1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</a:t>
            </a: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>
                <a:solidFill>
                  <a:srgbClr val="FF0000"/>
                </a:solidFill>
              </a:rPr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95%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95%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H0: There is NO significant correlation between ATL and SEA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H1: There is a significant correlation 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9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8264434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95%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There is NO significant negative correlation between ATL and SEA Feb temperature</a:t>
            </a:r>
          </a:p>
          <a:p>
            <a:pPr marL="342900" lvl="1" indent="0">
              <a:buNone/>
            </a:pPr>
            <a:r>
              <a:rPr lang="en-US" dirty="0"/>
              <a:t>H1: There is a significant negative correlation</a:t>
            </a:r>
          </a:p>
          <a:p>
            <a:r>
              <a:rPr lang="en-US" dirty="0">
                <a:solidFill>
                  <a:srgbClr val="FF0000"/>
                </a:solidFill>
              </a:rPr>
              <a:t>3. State statistics used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Student’s t-distribution with one-tailed test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85458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Degree of freedom = df=N-2 = </a:t>
            </a:r>
            <a:r>
              <a:rPr lang="en-US" b="1" dirty="0">
                <a:solidFill>
                  <a:srgbClr val="FF0000"/>
                </a:solidFill>
              </a:rPr>
              <a:t>126 	</a:t>
            </a:r>
            <a:r>
              <a:rPr lang="en-US" dirty="0">
                <a:solidFill>
                  <a:srgbClr val="FF0000"/>
                </a:solidFill>
              </a:rPr>
              <a:t>(1894-2022 minus missing data)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alpha=1-CL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(1-alpha,df) = </a:t>
            </a:r>
            <a:r>
              <a:rPr lang="en-US" b="1" dirty="0">
                <a:solidFill>
                  <a:srgbClr val="FF0000"/>
                </a:solidFill>
              </a:rPr>
              <a:t>1.66</a:t>
            </a:r>
          </a:p>
          <a:p>
            <a:pPr marL="3429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(For 99% confidence level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(1-0.01,df) = 2.36)</a:t>
            </a:r>
          </a:p>
          <a:p>
            <a:pPr marL="3429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10456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marL="342900" lvl="1" indent="0">
              <a:buNone/>
            </a:pPr>
            <a:r>
              <a:rPr lang="en-US" dirty="0"/>
              <a:t>Degree of freedom = df=N-2 = </a:t>
            </a:r>
            <a:r>
              <a:rPr lang="en-US" b="1" dirty="0"/>
              <a:t>117 	</a:t>
            </a:r>
            <a:r>
              <a:rPr lang="en-US" dirty="0"/>
              <a:t>(1901-2020 minus missing data)</a:t>
            </a:r>
            <a:endParaRPr lang="en-US" b="1" dirty="0"/>
          </a:p>
          <a:p>
            <a:pPr marL="342900" lvl="1" indent="0">
              <a:buNone/>
            </a:pPr>
            <a:r>
              <a:rPr lang="en-US" dirty="0"/>
              <a:t>alpha=1-CL</a:t>
            </a:r>
          </a:p>
          <a:p>
            <a:pPr marL="342900" lvl="1" indent="0">
              <a:buNone/>
            </a:pP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(1-alpha,df) = </a:t>
            </a:r>
            <a:r>
              <a:rPr lang="en-US" b="1" dirty="0"/>
              <a:t>2.36</a:t>
            </a:r>
          </a:p>
          <a:p>
            <a:r>
              <a:rPr lang="en-US" dirty="0">
                <a:solidFill>
                  <a:srgbClr val="FF0000"/>
                </a:solidFill>
              </a:rPr>
              <a:t>5. Evaluate whether data rejects the null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 = 0.0857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 = -0.273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|-0.273|/0.0857 = </a:t>
            </a:r>
            <a:r>
              <a:rPr lang="en-US" b="1" dirty="0">
                <a:solidFill>
                  <a:srgbClr val="FF0000"/>
                </a:solidFill>
              </a:rPr>
              <a:t>3.19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 &gt; </a:t>
            </a:r>
            <a:r>
              <a:rPr lang="en-US" b="1" dirty="0" err="1">
                <a:solidFill>
                  <a:srgbClr val="FF0000"/>
                </a:solidFill>
              </a:rPr>
              <a:t>tcrit</a:t>
            </a:r>
            <a:r>
              <a:rPr lang="en-US" b="1" dirty="0">
                <a:solidFill>
                  <a:srgbClr val="FF0000"/>
                </a:solidFill>
              </a:rPr>
              <a:t>. H0 is rejected. 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There is a significant negative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1BF19-D27B-3746-927E-F6CB8D79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59" y="3371814"/>
            <a:ext cx="2201371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9218"/>
            <a:ext cx="4206240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correlation:   R=-0.273</a:t>
            </a:r>
          </a:p>
          <a:p>
            <a:pPr marL="0" indent="0">
              <a:buNone/>
            </a:pPr>
            <a:r>
              <a:rPr lang="en-US" dirty="0"/>
              <a:t>Is this statistically significant?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YES. This correlation is statistically significant at 95% confidence level.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Correlation is moderate: this relationship explains about 7.5% of variance in the data. </a:t>
            </a:r>
            <a:r>
              <a:rPr lang="en-US" b="1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E20DA8-3A7A-8FF7-0A69-573C6E8A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218"/>
            <a:ext cx="4183722" cy="30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2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872549" cy="3305419"/>
          </a:xfrm>
        </p:spPr>
        <p:txBody>
          <a:bodyPr>
            <a:normAutofit/>
          </a:bodyPr>
          <a:lstStyle/>
          <a:p>
            <a:r>
              <a:rPr lang="en-US" dirty="0"/>
              <a:t>Some more thoughts on regression &amp; correlation</a:t>
            </a:r>
            <a:endParaRPr lang="en-US" b="1" dirty="0"/>
          </a:p>
          <a:p>
            <a:r>
              <a:rPr lang="en-US" b="1" dirty="0"/>
              <a:t>Regression: </a:t>
            </a:r>
            <a:r>
              <a:rPr lang="en-US" dirty="0"/>
              <a:t>Do I get the same linear relationship if I regress y onto x or x onto y?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4" y="273844"/>
            <a:ext cx="7557406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4" y="1369219"/>
            <a:ext cx="7557406" cy="3263504"/>
          </a:xfrm>
        </p:spPr>
        <p:txBody>
          <a:bodyPr/>
          <a:lstStyle/>
          <a:p>
            <a:r>
              <a:rPr lang="en-US" dirty="0"/>
              <a:t>Your dataset included 50 measurements with the mean of 20 and the standard deviation of 7. What is the standard error of the sample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097487" cy="3305419"/>
          </a:xfrm>
        </p:spPr>
        <p:txBody>
          <a:bodyPr>
            <a:normAutofit/>
          </a:bodyPr>
          <a:lstStyle/>
          <a:p>
            <a:r>
              <a:rPr lang="en-US" b="1" dirty="0"/>
              <a:t>Correlation: </a:t>
            </a:r>
            <a:r>
              <a:rPr lang="en-US" dirty="0"/>
              <a:t>Do I get the same r value if I correlate (x and y) or (y and x) 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0460-1405-D04B-961C-3D5A435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586DA68C-E5F2-2945-8FB1-AA14D9B52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117463"/>
            <a:ext cx="5486399" cy="37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43524-6FE4-7448-B37A-C9B18725878C}"/>
              </a:ext>
            </a:extLst>
          </p:cNvPr>
          <p:cNvSpPr txBox="1"/>
          <p:nvPr/>
        </p:nvSpPr>
        <p:spPr>
          <a:xfrm>
            <a:off x="7045234" y="3823063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Vecchi</a:t>
            </a:r>
            <a:r>
              <a:rPr lang="en-US" dirty="0"/>
              <a:t> and Knutson (2008), J. </a:t>
            </a:r>
            <a:r>
              <a:rPr lang="en-US" dirty="0" err="1"/>
              <a:t>Clim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0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097487" cy="3305419"/>
          </a:xfrm>
        </p:spPr>
        <p:txBody>
          <a:bodyPr>
            <a:normAutofit/>
          </a:bodyPr>
          <a:lstStyle/>
          <a:p>
            <a:r>
              <a:rPr lang="en-US" b="1" dirty="0"/>
              <a:t>Endpoint effect</a:t>
            </a:r>
          </a:p>
          <a:p>
            <a:endParaRPr lang="en-US" dirty="0"/>
          </a:p>
          <a:p>
            <a:r>
              <a:rPr lang="en-US" dirty="0"/>
              <a:t>As you have seen in HW4, the regression coefficient can vary depending on the period of analysis. </a:t>
            </a:r>
          </a:p>
          <a:p>
            <a:endParaRPr lang="en-US" dirty="0"/>
          </a:p>
          <a:p>
            <a:r>
              <a:rPr lang="en-US" dirty="0"/>
              <a:t>In particular, if there are extreme data points near the beginning or end of the domain, they strongly influence the regression coefficient. This is called the </a:t>
            </a:r>
            <a:r>
              <a:rPr lang="en-US" b="1" dirty="0"/>
              <a:t>“endpoint effect”.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D7CB-6B44-484B-9B4A-3906302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6F78E-6F9B-8544-A41E-3E0C96AA2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109" y="1077738"/>
            <a:ext cx="6342301" cy="3791918"/>
          </a:xfrm>
        </p:spPr>
      </p:pic>
    </p:spTree>
    <p:extLst>
      <p:ext uri="{BB962C8B-B14F-4D97-AF65-F5344CB8AC3E}">
        <p14:creationId xmlns:p14="http://schemas.microsoft.com/office/powerpoint/2010/main" val="401157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9C2CC-FDA8-D149-9AD0-6324A3FD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03" y="1138968"/>
            <a:ext cx="6538568" cy="38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6C84-6A0C-9C40-86C9-1B8B0BEF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D15A-62AD-3C4B-B703-6C92ABC0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4366"/>
            <a:ext cx="7886700" cy="3448357"/>
          </a:xfrm>
        </p:spPr>
        <p:txBody>
          <a:bodyPr/>
          <a:lstStyle/>
          <a:p>
            <a:r>
              <a:rPr lang="en-US" dirty="0"/>
              <a:t>How can we mitigate the endpoint effect and avoid misleading conclusions?</a:t>
            </a:r>
          </a:p>
        </p:txBody>
      </p:sp>
    </p:spTree>
    <p:extLst>
      <p:ext uri="{BB962C8B-B14F-4D97-AF65-F5344CB8AC3E}">
        <p14:creationId xmlns:p14="http://schemas.microsoft.com/office/powerpoint/2010/main" val="190578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73844"/>
            <a:ext cx="7766413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6" y="1369219"/>
            <a:ext cx="7766413" cy="3263504"/>
          </a:xfrm>
        </p:spPr>
        <p:txBody>
          <a:bodyPr/>
          <a:lstStyle/>
          <a:p>
            <a:r>
              <a:rPr lang="en-US" dirty="0"/>
              <a:t>For the previous question, what is the 95% confidence interval on the true mean?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 &lt; </a:t>
            </a:r>
            <a:r>
              <a:rPr lang="el-GR" dirty="0"/>
              <a:t>μ&lt; 34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13 &lt; </a:t>
            </a:r>
            <a:r>
              <a:rPr lang="el-GR" dirty="0"/>
              <a:t>μ&lt; 27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18 &lt; </a:t>
            </a:r>
            <a:r>
              <a:rPr lang="el-GR" dirty="0"/>
              <a:t>μ&lt; 22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19 &lt; </a:t>
            </a:r>
            <a:r>
              <a:rPr lang="el-GR" dirty="0"/>
              <a:t>μ&lt;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273844"/>
            <a:ext cx="7653201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369219"/>
            <a:ext cx="7653201" cy="3263504"/>
          </a:xfrm>
        </p:spPr>
        <p:txBody>
          <a:bodyPr>
            <a:normAutofit/>
          </a:bodyPr>
          <a:lstStyle/>
          <a:p>
            <a:r>
              <a:rPr lang="en-US" dirty="0"/>
              <a:t>True or False: The signal I detect in my data collection is not significant at the 95% confidence level. It is acceptable to lower the confidence level so that I can make the signal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3544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2" y="273844"/>
            <a:ext cx="7670618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2" y="1369219"/>
            <a:ext cx="7670618" cy="3263504"/>
          </a:xfrm>
        </p:spPr>
        <p:txBody>
          <a:bodyPr>
            <a:normAutofit/>
          </a:bodyPr>
          <a:lstStyle/>
          <a:p>
            <a:r>
              <a:rPr lang="en-US" dirty="0"/>
              <a:t>The sales volume at the Dancing Sheep Coffee Shop averaged $1,000 per day. In the last 10 days, however, the average sales have increased to $1,200 per day with a standard deviation of $150. What is the standard error of 10-day average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$100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$150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$200</a:t>
            </a:r>
          </a:p>
        </p:txBody>
      </p:sp>
    </p:spTree>
    <p:extLst>
      <p:ext uri="{BB962C8B-B14F-4D97-AF65-F5344CB8AC3E}">
        <p14:creationId xmlns:p14="http://schemas.microsoft.com/office/powerpoint/2010/main" val="13060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273844"/>
            <a:ext cx="7566116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233" y="1369219"/>
            <a:ext cx="7566116" cy="3263504"/>
          </a:xfrm>
        </p:spPr>
        <p:txBody>
          <a:bodyPr>
            <a:normAutofit/>
          </a:bodyPr>
          <a:lstStyle/>
          <a:p>
            <a:r>
              <a:rPr lang="en-US" dirty="0"/>
              <a:t>For the previous question, I want to test whether or not there was a significant increase in the sales for the last 10 days. What is the t-value of the average sales from the last 10 days?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t=1.0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t=2.0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t=3.0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t=4.0</a:t>
            </a:r>
          </a:p>
        </p:txBody>
      </p:sp>
    </p:spTree>
    <p:extLst>
      <p:ext uri="{BB962C8B-B14F-4D97-AF65-F5344CB8AC3E}">
        <p14:creationId xmlns:p14="http://schemas.microsoft.com/office/powerpoint/2010/main" val="10222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2" y="1233182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844DE7-54B0-2C96-6C9D-F2906A63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2" y="172085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53B29-59B9-B7B6-D976-3413DAE0C773}"/>
                  </a:ext>
                </a:extLst>
              </p:cNvPr>
              <p:cNvSpPr txBox="1"/>
              <p:nvPr/>
            </p:nvSpPr>
            <p:spPr>
              <a:xfrm>
                <a:off x="5824587" y="2702080"/>
                <a:ext cx="1888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+28.7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53B29-59B9-B7B6-D976-3413DAE0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87" y="2702080"/>
                <a:ext cx="1888081" cy="553998"/>
              </a:xfrm>
              <a:prstGeom prst="rect">
                <a:avLst/>
              </a:prstGeom>
              <a:blipFill>
                <a:blip r:embed="rId4"/>
                <a:stretch>
                  <a:fillRect l="-2667" r="-2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1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</a:t>
            </a: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1754</Words>
  <Application>Microsoft Macintosh PowerPoint</Application>
  <PresentationFormat>On-screen Show (16:9)</PresentationFormat>
  <Paragraphs>262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EAS2655 – Week 5</vt:lpstr>
      <vt:lpstr>Review Quiz</vt:lpstr>
      <vt:lpstr>Review Quiz</vt:lpstr>
      <vt:lpstr>Review Quiz</vt:lpstr>
      <vt:lpstr>Review Quiz</vt:lpstr>
      <vt:lpstr>Review Quiz</vt:lpstr>
      <vt:lpstr>Review Quiz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Statistical significance of Correlation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PowerPoint Presentation</vt:lpstr>
      <vt:lpstr>PowerPoint Presentation</vt:lpstr>
      <vt:lpstr>PowerPoint Presentation</vt:lpstr>
      <vt:lpstr>EAS2655 – Week 5</vt:lpstr>
      <vt:lpstr>PowerPoint Presentation</vt:lpstr>
      <vt:lpstr>EAS2655 – Week 5</vt:lpstr>
      <vt:lpstr>PowerPoint Presentation</vt:lpstr>
      <vt:lpstr>EAS2655 – Week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152</cp:revision>
  <dcterms:created xsi:type="dcterms:W3CDTF">2020-08-17T11:38:51Z</dcterms:created>
  <dcterms:modified xsi:type="dcterms:W3CDTF">2023-02-07T03:22:59Z</dcterms:modified>
</cp:coreProperties>
</file>