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7"/>
  </p:notesMasterIdLst>
  <p:sldIdLst>
    <p:sldId id="256" r:id="rId2"/>
    <p:sldId id="345" r:id="rId3"/>
    <p:sldId id="347" r:id="rId4"/>
    <p:sldId id="348" r:id="rId5"/>
    <p:sldId id="349" r:id="rId6"/>
    <p:sldId id="350" r:id="rId7"/>
    <p:sldId id="351" r:id="rId8"/>
    <p:sldId id="373" r:id="rId9"/>
    <p:sldId id="352" r:id="rId10"/>
    <p:sldId id="335" r:id="rId11"/>
    <p:sldId id="374" r:id="rId12"/>
    <p:sldId id="375" r:id="rId13"/>
    <p:sldId id="358" r:id="rId14"/>
    <p:sldId id="376" r:id="rId15"/>
    <p:sldId id="377" r:id="rId16"/>
    <p:sldId id="258" r:id="rId17"/>
    <p:sldId id="259" r:id="rId18"/>
    <p:sldId id="271" r:id="rId19"/>
    <p:sldId id="277" r:id="rId20"/>
    <p:sldId id="272" r:id="rId21"/>
    <p:sldId id="275" r:id="rId22"/>
    <p:sldId id="274" r:id="rId23"/>
    <p:sldId id="273" r:id="rId24"/>
    <p:sldId id="278" r:id="rId25"/>
    <p:sldId id="279" r:id="rId26"/>
    <p:sldId id="281" r:id="rId27"/>
    <p:sldId id="362" r:id="rId28"/>
    <p:sldId id="361" r:id="rId29"/>
    <p:sldId id="282" r:id="rId30"/>
    <p:sldId id="283" r:id="rId31"/>
    <p:sldId id="285" r:id="rId32"/>
    <p:sldId id="364" r:id="rId33"/>
    <p:sldId id="284" r:id="rId34"/>
    <p:sldId id="313" r:id="rId35"/>
    <p:sldId id="365" r:id="rId36"/>
    <p:sldId id="379" r:id="rId37"/>
    <p:sldId id="367" r:id="rId38"/>
    <p:sldId id="368" r:id="rId39"/>
    <p:sldId id="369" r:id="rId40"/>
    <p:sldId id="312" r:id="rId41"/>
    <p:sldId id="370" r:id="rId42"/>
    <p:sldId id="354" r:id="rId43"/>
    <p:sldId id="302" r:id="rId44"/>
    <p:sldId id="372" r:id="rId45"/>
    <p:sldId id="381" r:id="rId46"/>
    <p:sldId id="380" r:id="rId47"/>
    <p:sldId id="315" r:id="rId48"/>
    <p:sldId id="355" r:id="rId49"/>
    <p:sldId id="356" r:id="rId50"/>
    <p:sldId id="316" r:id="rId51"/>
    <p:sldId id="360" r:id="rId52"/>
    <p:sldId id="357" r:id="rId53"/>
    <p:sldId id="359" r:id="rId54"/>
    <p:sldId id="346" r:id="rId55"/>
    <p:sldId id="37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7"/>
    <p:restoredTop sz="94474"/>
  </p:normalViewPr>
  <p:slideViewPr>
    <p:cSldViewPr snapToGrid="0" snapToObjects="1">
      <p:cViewPr varScale="1">
        <p:scale>
          <a:sx n="105" d="100"/>
          <a:sy n="105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15D-13BD-734A-94D8-CCD319F5E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4B71-5BEC-084A-9E5F-92E6CDB9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BDB9-4972-9849-B173-0D3C8403A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2C6C-4000-6446-91B7-E93C46D7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7AB0-A4AE-7744-9A0B-3E2F4A5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DCD8-DB97-4A45-9554-AFB39756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37B-3974-CA4C-AD4E-5199E921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F146E-9AD2-0843-86F3-FCE58AE7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555-57E3-224D-876A-0F1DB200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A0CE-72D1-EA4C-8EBB-3402C851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6B96-ED55-C946-ABE0-93DEF691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A696F-E936-0844-81E0-1D13FD23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B044-32A8-B241-B657-E3E3D5B6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88F7-CE61-8B48-96E3-B12926F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267E-D78F-3F47-872E-86C3ECFA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00DB-9C16-2E40-9A65-C7160CA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D44-45A3-4C47-A609-2984C26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F146-A3C0-B94F-8957-20A4A3E2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58D9-6325-A042-ACEE-CC23FFE7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01B9-26C1-E445-BC8A-9C756AE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F7D3-1D0D-0C48-A5EB-2A6B1E37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F5B6-E7A1-824D-A3B2-E3139B5C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E33-6DF2-5B40-AD06-ACA4D18A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480C-A9B3-AF48-BC09-3953BB04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7BF0-FCE1-104D-942C-3B42554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E4D4-F815-F548-BBDE-D5748D6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AD03-0A00-0A43-916E-E3DC3AD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6917-9069-B046-9800-54BB95AE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79B4-19F4-AC44-96AC-624C71FC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29CF-3E6A-614B-96D0-9102DE6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2DDF-C0DE-BD4E-A7E3-0266D853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CA8B-5057-D84B-B8B7-D257903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493B-0D26-D84A-865F-EB2A721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1E7C0-BE13-1046-8EF1-C15F3D9B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37FE-CCDF-C948-AFD4-4FB2AABD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AE48E-EAE5-0640-B68D-CE2396B2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C332-5EC7-2541-9AC7-97BF4BA8A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B74E-5983-3F40-9207-A360DC2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1379-70B3-F74D-8BA7-6E19C58B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3C5C5-A854-074D-A05D-0A766CEC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84A2-FFC8-F841-94AC-FB427C55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A6227-1BE6-B146-9E44-45AF1284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FF12F-32C9-7246-A055-E76B5D74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8B3A-AF09-3C49-9599-33FBB84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3B44-6FE7-134D-8C0F-EF47A69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CA40-D051-4343-AFD7-A608AD2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4014-F5F9-5747-8E87-7294702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E7E3-ED53-874C-BB1C-E48C0F5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03C3-FB01-B244-8543-E8F4F474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22AE-ACF3-AF42-A290-42AF0323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2F93-41A8-104E-A5A8-569D0783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21F81-90CA-4748-B67E-5DBE4D1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7525-B63E-7041-8016-3BAC4D00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0A5-8A50-3543-A6DA-2310A33E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6C31D-71AA-AC4E-B804-225FB672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8F82-F94B-5740-ADBF-9D25E0AB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BF7E-C981-AB47-9F2E-960D0A5E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4F65A-0FD2-D147-9B27-F11357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E172-B3C7-AD4B-AFB5-AEF7D199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32AE-C3AE-5148-A026-5BD4692C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A7501-74D5-DB4C-BE21-2C132B1A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9BD9-9590-5848-BFF2-6347CEA8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87E0-9851-C345-9A2B-E83D6F99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8D87-E735-4F47-B12F-B7DD995F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46" y="1142795"/>
            <a:ext cx="7572895" cy="3305419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 questions/applications</a:t>
            </a:r>
          </a:p>
          <a:p>
            <a:r>
              <a:rPr lang="en-US" dirty="0"/>
              <a:t>Reading section 1.3</a:t>
            </a:r>
          </a:p>
          <a:p>
            <a:r>
              <a:rPr lang="en-US" b="1" dirty="0"/>
              <a:t>Regression and Correlation</a:t>
            </a:r>
          </a:p>
          <a:p>
            <a:r>
              <a:rPr lang="en-US" b="1" dirty="0"/>
              <a:t>Least square method </a:t>
            </a:r>
            <a:r>
              <a:rPr lang="en-US" dirty="0"/>
              <a:t>– minimization of Mean Square Error (MSE)</a:t>
            </a:r>
          </a:p>
          <a:p>
            <a:r>
              <a:rPr lang="en-US" dirty="0"/>
              <a:t>Correlation coefficient : R</a:t>
            </a:r>
          </a:p>
          <a:p>
            <a:r>
              <a:rPr lang="en-US" dirty="0"/>
              <a:t>Coefficient of determination : R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ABC-C523-C64F-B5F0-C7837B51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from multiple (N)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D06F-B6C7-1A4C-8C31-497A5D84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taking </a:t>
            </a:r>
            <a:r>
              <a:rPr lang="en-US" b="1" dirty="0"/>
              <a:t>N samples randomly from a population  </a:t>
            </a:r>
          </a:p>
          <a:p>
            <a:r>
              <a:rPr lang="en-US" dirty="0"/>
              <a:t>What is the 95% confidence interval on the </a:t>
            </a:r>
            <a:r>
              <a:rPr lang="en-US" b="1" dirty="0"/>
              <a:t>true mean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Sample mean (M) is the average of N samples</a:t>
            </a:r>
          </a:p>
          <a:p>
            <a:r>
              <a:rPr lang="en-US" dirty="0"/>
              <a:t>Uncertainty scales with SE.</a:t>
            </a:r>
          </a:p>
          <a:p>
            <a:endParaRPr lang="en-US" dirty="0"/>
          </a:p>
          <a:p>
            <a:r>
              <a:rPr lang="en-US" u="sng" dirty="0"/>
              <a:t>If N &lt; 30</a:t>
            </a:r>
            <a:r>
              <a:rPr lang="en-US" dirty="0"/>
              <a:t>, use Student’s t-distribution instead of Gaussian. </a:t>
            </a:r>
          </a:p>
          <a:p>
            <a:r>
              <a:rPr lang="en-US" dirty="0"/>
              <a:t>The 95% confidence interval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7C340-C2C1-F64C-873C-E7E97490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78" y="2934508"/>
            <a:ext cx="1719637" cy="558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F9117-B140-C94E-8052-1130FC7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90" y="4197528"/>
            <a:ext cx="2533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CB4E7E-813A-C640-977A-91E9ACDFD278}"/>
              </a:ext>
            </a:extLst>
          </p:cNvPr>
          <p:cNvCxnSpPr>
            <a:cxnSpLocks/>
          </p:cNvCxnSpPr>
          <p:nvPr/>
        </p:nvCxnSpPr>
        <p:spPr>
          <a:xfrm>
            <a:off x="2308250" y="3797608"/>
            <a:ext cx="63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0562B-D80A-9E44-B215-0EDEE2CB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5" y="3165382"/>
            <a:ext cx="1014026" cy="1231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117DB-8325-234E-8CB3-01F5EF72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67" y="3619115"/>
            <a:ext cx="115252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5C744A-70B3-8A4C-83E8-A55C67CC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10" y="3000971"/>
            <a:ext cx="2781300" cy="32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C262B-9B3A-0C42-B2FC-8F6C7E3F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10" y="3814377"/>
            <a:ext cx="9525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3F74E-C4D2-2347-B7F7-90405B21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3" y="3490140"/>
            <a:ext cx="3409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612A-CEE7-B342-9E9B-746A5CFE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5" y="3432475"/>
            <a:ext cx="5019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7D05-C043-F54C-AE4E-C5E7F55C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81" y="3450624"/>
            <a:ext cx="3810258" cy="8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EF42-4152-0440-A3ED-861F576A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46" y="3434192"/>
            <a:ext cx="4684370" cy="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review (2) :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20" y="1735530"/>
            <a:ext cx="144780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4839127" y="1285407"/>
            <a:ext cx="357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5332288" y="3806576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295490" y="3134903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5332288" y="3134903"/>
            <a:ext cx="1926405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5732978" y="3737225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6840446" y="3419780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5813889" y="3073531"/>
            <a:ext cx="11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+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7" y="2115578"/>
            <a:ext cx="4233595" cy="1575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94" y="4036867"/>
            <a:ext cx="382905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4585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Inner products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2B1EA-0329-CF4E-9F43-FB23755B237C}"/>
              </a:ext>
            </a:extLst>
          </p:cNvPr>
          <p:cNvSpPr txBox="1"/>
          <p:nvPr/>
        </p:nvSpPr>
        <p:spPr>
          <a:xfrm>
            <a:off x="5239820" y="1779997"/>
            <a:ext cx="333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Matrix-vector product is essentially a collection of inner products, i.e. (rows) x (column)</a:t>
            </a:r>
          </a:p>
        </p:txBody>
      </p:sp>
    </p:spTree>
    <p:extLst>
      <p:ext uri="{BB962C8B-B14F-4D97-AF65-F5344CB8AC3E}">
        <p14:creationId xmlns:p14="http://schemas.microsoft.com/office/powerpoint/2010/main" val="21325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73844"/>
            <a:ext cx="7513864" cy="994172"/>
          </a:xfrm>
        </p:spPr>
        <p:txBody>
          <a:bodyPr/>
          <a:lstStyle/>
          <a:p>
            <a:r>
              <a:rPr lang="en-US" dirty="0"/>
              <a:t>Review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583532" cy="3263504"/>
          </a:xfrm>
        </p:spPr>
        <p:txBody>
          <a:bodyPr/>
          <a:lstStyle/>
          <a:p>
            <a:r>
              <a:rPr lang="en-US" dirty="0"/>
              <a:t>The following is data from a random sample: [6, 150, 3, 16, 0, 11, 7, 17, 14, 8]. What are the </a:t>
            </a:r>
            <a:r>
              <a:rPr lang="en-US" b="1" dirty="0"/>
              <a:t>median </a:t>
            </a:r>
            <a:r>
              <a:rPr lang="en-US" dirty="0"/>
              <a:t>and </a:t>
            </a:r>
            <a:r>
              <a:rPr lang="en-US" b="1" dirty="0"/>
              <a:t>inter-quartile range </a:t>
            </a:r>
            <a:r>
              <a:rPr lang="en-US" dirty="0"/>
              <a:t>(IQR)?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12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8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3396251" y="3549788"/>
            <a:ext cx="1843570" cy="403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3396251" y="4195418"/>
            <a:ext cx="1843570" cy="403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5956443" y="1910993"/>
            <a:ext cx="2018872" cy="1865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7809471" y="2118742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7379883" y="3644476"/>
            <a:ext cx="85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5603736" y="4223072"/>
            <a:ext cx="260146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problem </a:t>
            </a:r>
            <a:r>
              <a:rPr lang="en-US" sz="1350" b="1" dirty="0"/>
              <a:t>Ax</a:t>
            </a:r>
            <a:r>
              <a:rPr lang="en-US" sz="1350" dirty="0"/>
              <a:t> = </a:t>
            </a:r>
            <a:r>
              <a:rPr lang="en-US" sz="1350" b="1" dirty="0"/>
              <a:t>b</a:t>
            </a:r>
            <a:r>
              <a:rPr lang="en-US" sz="1350" dirty="0"/>
              <a:t> is solvable only if </a:t>
            </a:r>
            <a:r>
              <a:rPr lang="en-US" sz="1350" b="1" dirty="0"/>
              <a:t>the two lines intersect at a point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2701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1447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200"/>
            <a:ext cx="49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b</a:t>
            </a:r>
            <a:r>
              <a:rPr lang="en-US" dirty="0"/>
              <a:t> is in the “column space” of </a:t>
            </a:r>
            <a:r>
              <a:rPr lang="en-US" b="1" dirty="0"/>
              <a:t>A. </a:t>
            </a:r>
            <a:r>
              <a:rPr lang="en-US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5024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Inverse of </a:t>
            </a:r>
            <a:r>
              <a:rPr lang="en-US" sz="2100" b="1" dirty="0"/>
              <a:t>A</a:t>
            </a:r>
            <a:r>
              <a:rPr lang="en-US" sz="2100" dirty="0"/>
              <a:t> exists </a:t>
            </a:r>
            <a:r>
              <a:rPr lang="en-US" sz="2100" b="1" dirty="0"/>
              <a:t>IF the determinant of the matrix</a:t>
            </a:r>
            <a:r>
              <a:rPr lang="en-US" sz="2100" dirty="0"/>
              <a:t> </a:t>
            </a:r>
            <a:r>
              <a:rPr lang="en-US" sz="2100" b="1" dirty="0"/>
              <a:t>A</a:t>
            </a:r>
            <a:r>
              <a:rPr lang="en-US" sz="2100" dirty="0"/>
              <a:t> (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 or |</a:t>
            </a:r>
            <a:r>
              <a:rPr lang="en-US" sz="2100" b="1" dirty="0"/>
              <a:t>A</a:t>
            </a:r>
            <a:r>
              <a:rPr lang="en-US" sz="2100" dirty="0"/>
              <a:t>|) is not zero</a:t>
            </a:r>
          </a:p>
          <a:p>
            <a:endParaRPr lang="en-US" sz="2100" b="1" dirty="0"/>
          </a:p>
          <a:p>
            <a:r>
              <a:rPr lang="en-US" sz="2100" dirty="0"/>
              <a:t>For a 2x2 matrix, it is (ad-</a:t>
            </a:r>
            <a:r>
              <a:rPr lang="en-US" sz="2100" dirty="0" err="1"/>
              <a:t>bc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48" y="2013896"/>
            <a:ext cx="1552575" cy="314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C1FC18-F039-B15D-119D-3136DB61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67" y="2571750"/>
            <a:ext cx="223630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6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>
            <a:off x="5732979" y="2627616"/>
            <a:ext cx="1841642" cy="1322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C1A4F-E885-034D-A954-328648BBFB79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A56C0-D3A8-7A48-8154-B3B9DC16DB54}"/>
              </a:ext>
            </a:extLst>
          </p:cNvPr>
          <p:cNvCxnSpPr>
            <a:cxnSpLocks/>
          </p:cNvCxnSpPr>
          <p:nvPr/>
        </p:nvCxnSpPr>
        <p:spPr>
          <a:xfrm flipV="1">
            <a:off x="6309620" y="2412274"/>
            <a:ext cx="1049123" cy="1057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EA94580-A6E2-4A44-86CC-2D390DFC1C4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3785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747446" y="1433245"/>
            <a:ext cx="4238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 MATLAB it is </a:t>
            </a:r>
            <a:r>
              <a:rPr lang="en-US" sz="2100" b="1" dirty="0"/>
              <a:t>inv</a:t>
            </a:r>
            <a:r>
              <a:rPr lang="en-US" sz="2100" dirty="0"/>
              <a:t> function. Also the backslash operation “A\b” does it for you…</a:t>
            </a:r>
          </a:p>
          <a:p>
            <a:endParaRPr lang="en-US" sz="2100" dirty="0"/>
          </a:p>
          <a:p>
            <a:r>
              <a:rPr lang="en-US" sz="2100" dirty="0"/>
              <a:t>In Python, </a:t>
            </a:r>
            <a:r>
              <a:rPr lang="en-US" sz="2100" b="1" dirty="0" err="1"/>
              <a:t>np.linalg.inv</a:t>
            </a:r>
            <a:r>
              <a:rPr lang="en-US" sz="2100" dirty="0"/>
              <a:t> (or </a:t>
            </a:r>
            <a:r>
              <a:rPr lang="en-US" sz="2100" b="1" dirty="0" err="1"/>
              <a:t>scipy.linalg.inv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98" y="1433245"/>
            <a:ext cx="155257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27" y="1495321"/>
            <a:ext cx="3840849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5"/>
            <a:ext cx="4376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940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73844"/>
            <a:ext cx="7688036" cy="994172"/>
          </a:xfrm>
        </p:spPr>
        <p:txBody>
          <a:bodyPr/>
          <a:lstStyle/>
          <a:p>
            <a:r>
              <a:rPr lang="en-US" dirty="0"/>
              <a:t>Review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369219"/>
            <a:ext cx="7688036" cy="3263504"/>
          </a:xfrm>
        </p:spPr>
        <p:txBody>
          <a:bodyPr/>
          <a:lstStyle/>
          <a:p>
            <a:r>
              <a:rPr lang="en-US" dirty="0"/>
              <a:t>You generated a histogram with the sample size N and the bin size of 0.5. What is the </a:t>
            </a:r>
            <a:r>
              <a:rPr lang="en-US" b="1" dirty="0"/>
              <a:t>area covered by histogram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0.5N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5"/>
            <a:ext cx="773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</a:p>
          <a:p>
            <a:endParaRPr lang="en-US" sz="2100" b="1" dirty="0"/>
          </a:p>
          <a:p>
            <a:r>
              <a:rPr lang="en-US" sz="2100" dirty="0"/>
              <a:t>Let’s say there are too many (m) equations than (n) unknowns.  </a:t>
            </a:r>
          </a:p>
          <a:p>
            <a:endParaRPr lang="en-US" sz="2100" b="1" dirty="0"/>
          </a:p>
          <a:p>
            <a:r>
              <a:rPr lang="en-US" sz="2100" dirty="0"/>
              <a:t>In this case, there is no unique solution </a:t>
            </a:r>
            <a:r>
              <a:rPr lang="en-US" sz="2100" b="1" dirty="0"/>
              <a:t>x</a:t>
            </a:r>
            <a:r>
              <a:rPr lang="en-US" sz="2100" dirty="0"/>
              <a:t> that can satisfy all equations in </a:t>
            </a:r>
            <a:r>
              <a:rPr lang="en-US" sz="2100" b="1" dirty="0"/>
              <a:t>Ax</a:t>
            </a:r>
            <a:r>
              <a:rPr lang="en-US" sz="2100" dirty="0"/>
              <a:t> = </a:t>
            </a:r>
            <a:r>
              <a:rPr lang="en-US" sz="2100" b="1" dirty="0"/>
              <a:t>b </a:t>
            </a:r>
            <a:r>
              <a:rPr lang="en-US" sz="2100" dirty="0"/>
              <a:t>in the exact sense</a:t>
            </a:r>
            <a:endParaRPr 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7244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Consider</a:t>
            </a:r>
            <a:r>
              <a:rPr lang="en-US" sz="2100" b="1" dirty="0"/>
              <a:t> A</a:t>
            </a:r>
            <a:r>
              <a:rPr lang="en-US" sz="2100" dirty="0"/>
              <a:t> is (m x 2) matrix, </a:t>
            </a:r>
            <a:r>
              <a:rPr lang="en-US" sz="2100" b="1" dirty="0"/>
              <a:t>x</a:t>
            </a:r>
            <a:r>
              <a:rPr lang="en-US" sz="2100" dirty="0"/>
              <a:t> is (2 x 1) and </a:t>
            </a:r>
            <a:r>
              <a:rPr lang="en-US" sz="2100" b="1" dirty="0"/>
              <a:t>b</a:t>
            </a:r>
            <a:r>
              <a:rPr lang="en-US" sz="2100" dirty="0"/>
              <a:t> is (m x 1) and m is much larger than 2. </a:t>
            </a:r>
          </a:p>
          <a:p>
            <a:endParaRPr lang="en-US" sz="2100" dirty="0"/>
          </a:p>
          <a:p>
            <a:r>
              <a:rPr lang="en-US" sz="2100" dirty="0"/>
              <a:t>In this case, </a:t>
            </a:r>
            <a:r>
              <a:rPr lang="en-US" sz="2100" b="1" dirty="0"/>
              <a:t>A x</a:t>
            </a:r>
            <a:r>
              <a:rPr lang="en-US" sz="2100" dirty="0"/>
              <a:t> is unlikely equal to </a:t>
            </a:r>
            <a:r>
              <a:rPr lang="en-US" sz="2100" b="1" dirty="0"/>
              <a:t>b </a:t>
            </a:r>
            <a:r>
              <a:rPr lang="en-US" sz="2100" dirty="0"/>
              <a:t>in the exact sense. </a:t>
            </a:r>
          </a:p>
          <a:p>
            <a:endParaRPr lang="en-US" sz="2100" dirty="0"/>
          </a:p>
          <a:p>
            <a:r>
              <a:rPr lang="en-US" sz="2100" dirty="0"/>
              <a:t>However, we could look for the approximate solution </a:t>
            </a:r>
            <a:r>
              <a:rPr lang="en-US" sz="2100" b="1" dirty="0"/>
              <a:t>x</a:t>
            </a:r>
            <a:r>
              <a:rPr lang="en-US" sz="2100" dirty="0"/>
              <a:t> that minimizes the magnitude of the misfit |</a:t>
            </a:r>
            <a:r>
              <a:rPr lang="en-US" sz="2100" b="1" dirty="0"/>
              <a:t>Ax</a:t>
            </a:r>
            <a:r>
              <a:rPr lang="en-US" sz="2100" dirty="0"/>
              <a:t> - </a:t>
            </a:r>
            <a:r>
              <a:rPr lang="en-US" sz="2100" b="1" dirty="0"/>
              <a:t>b</a:t>
            </a:r>
            <a:r>
              <a:rPr lang="en-US" sz="21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42489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 MATLAB, ”backslash”(</a:t>
            </a:r>
            <a:r>
              <a:rPr lang="en-US" sz="2100" b="1" dirty="0"/>
              <a:t>\</a:t>
            </a:r>
            <a:r>
              <a:rPr lang="en-US" sz="2100" dirty="0"/>
              <a:t>) takes care of this problem. </a:t>
            </a:r>
          </a:p>
          <a:p>
            <a:r>
              <a:rPr lang="en-US" sz="2100" dirty="0"/>
              <a:t>It is also called pseudoinverse problem, and ”</a:t>
            </a:r>
            <a:r>
              <a:rPr lang="en-US" sz="2100" b="1" dirty="0" err="1"/>
              <a:t>pinv</a:t>
            </a:r>
            <a:r>
              <a:rPr lang="en-US" sz="2100" dirty="0"/>
              <a:t>” is the MATLAB function. </a:t>
            </a:r>
          </a:p>
          <a:p>
            <a:endParaRPr lang="en-US" sz="2100" dirty="0"/>
          </a:p>
          <a:p>
            <a:r>
              <a:rPr lang="en-US" sz="2100" dirty="0"/>
              <a:t>In python, it is available as </a:t>
            </a:r>
            <a:r>
              <a:rPr lang="en-US" sz="2100" b="1" dirty="0" err="1"/>
              <a:t>numpy.linalg.pinv</a:t>
            </a:r>
            <a:r>
              <a:rPr lang="en-US" sz="2100" b="1" dirty="0"/>
              <a:t> </a:t>
            </a:r>
            <a:r>
              <a:rPr lang="en-US" sz="2100" dirty="0"/>
              <a:t>or </a:t>
            </a:r>
            <a:r>
              <a:rPr lang="en-US" sz="2100" b="1" dirty="0" err="1"/>
              <a:t>scipy.linalg.pinv</a:t>
            </a:r>
            <a:endParaRPr lang="en-US" sz="2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6EB18-D496-3248-A074-DEA2D70F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170146"/>
            <a:ext cx="2271088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13" y="1279263"/>
            <a:ext cx="1513781" cy="32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09" y="1963862"/>
            <a:ext cx="2856911" cy="39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12" y="2728489"/>
            <a:ext cx="3130088" cy="521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109600" y="2658439"/>
            <a:ext cx="2220958" cy="7397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109600" y="3630248"/>
            <a:ext cx="2481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5083006" y="2208315"/>
            <a:ext cx="371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pseudoinverse provides a solution that minimizes the discrepancies between </a:t>
            </a:r>
            <a:r>
              <a:rPr lang="en-US" b="1" dirty="0"/>
              <a:t>Ax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3350204" y="1356189"/>
            <a:ext cx="5165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ym typeface="Wingdings" pitchFamily="2" charset="2"/>
              </a:rPr>
              <a:t> Solution to this equation does no exist because of non-square A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3220078" y="4181854"/>
            <a:ext cx="40377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33182"/>
            <a:ext cx="7603375" cy="3399541"/>
          </a:xfrm>
        </p:spPr>
        <p:txBody>
          <a:bodyPr/>
          <a:lstStyle/>
          <a:p>
            <a:r>
              <a:rPr lang="en-US" dirty="0"/>
              <a:t>You have N paired dataset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Find the linear relationship y = ax + b that best matches your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14A9BB-ECA7-B900-C131-63C217EC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26" y="2146067"/>
            <a:ext cx="4116578" cy="275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05" y="1602380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6496594" y="3213460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D676F-6F8F-B09F-6719-65A4262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14" y="1019613"/>
            <a:ext cx="4557594" cy="34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4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A6B97-ED3B-C240-A21D-2E5D3048057B}"/>
              </a:ext>
            </a:extLst>
          </p:cNvPr>
          <p:cNvSpPr txBox="1"/>
          <p:nvPr/>
        </p:nvSpPr>
        <p:spPr>
          <a:xfrm>
            <a:off x="487680" y="1584960"/>
            <a:ext cx="440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coefficient (a) is called regression coefficient. </a:t>
            </a:r>
          </a:p>
          <a:p>
            <a:endParaRPr lang="en-US" dirty="0"/>
          </a:p>
          <a:p>
            <a:r>
              <a:rPr lang="en-US" dirty="0"/>
              <a:t>It is also said that ”y is regressed onto x”, and the regression coefficient measures the changes in y due to a unit increase in x. </a:t>
            </a:r>
          </a:p>
          <a:p>
            <a:endParaRPr lang="en-US" dirty="0"/>
          </a:p>
          <a:p>
            <a:r>
              <a:rPr lang="en-US" dirty="0"/>
              <a:t>It can also be shown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0" y="3980262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044001" y="3923290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000455" y="438627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508066" y="4064411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2969620" y="4327458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05F289-F395-B484-8DC2-68B369A8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6" y="4236918"/>
            <a:ext cx="19050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3FEA3-EBFB-FA92-C9D1-020BC793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4562504"/>
            <a:ext cx="1089442" cy="312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E0DCA-6470-63BF-AF48-85842FD00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97" y="1262032"/>
            <a:ext cx="3657952" cy="280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DC0F2-C790-28A4-CE90-3D576B31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B002E-7D1B-502A-E82E-533548DE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56" y="971035"/>
            <a:ext cx="4178191" cy="313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6E6204-0EE2-164E-A2D1-BB6F9243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04" y="3970567"/>
            <a:ext cx="4957899" cy="7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273844"/>
            <a:ext cx="7609658" cy="994172"/>
          </a:xfrm>
        </p:spPr>
        <p:txBody>
          <a:bodyPr/>
          <a:lstStyle/>
          <a:p>
            <a:r>
              <a:rPr lang="en-US" dirty="0"/>
              <a:t>Review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2" y="1369219"/>
            <a:ext cx="7609658" cy="3263504"/>
          </a:xfrm>
        </p:spPr>
        <p:txBody>
          <a:bodyPr/>
          <a:lstStyle/>
          <a:p>
            <a:r>
              <a:rPr lang="en-US" dirty="0"/>
              <a:t>You are randomly sampling from a Gaussian distribution with mean=13 and standard deviation=3. What is the </a:t>
            </a:r>
            <a:r>
              <a:rPr lang="en-US" b="1" dirty="0"/>
              <a:t>probability </a:t>
            </a:r>
            <a:r>
              <a:rPr lang="en-US" dirty="0"/>
              <a:t>that you get 10 &lt; x &lt; 13?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68%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95%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: coefficient of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369219"/>
            <a:ext cx="6810903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 measures the fraction of variance explained by the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(correlation coefficient)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317E9-2FF8-FB42-8DD1-01F27481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2289427"/>
            <a:ext cx="2368731" cy="862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8125-BEC3-7A4A-81F9-8A73363DFBBB}"/>
              </a:ext>
            </a:extLst>
          </p:cNvPr>
          <p:cNvSpPr txBox="1"/>
          <p:nvPr/>
        </p:nvSpPr>
        <p:spPr>
          <a:xfrm>
            <a:off x="1184366" y="3500848"/>
            <a:ext cx="605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called Pearson’s correlation, or simply, </a:t>
            </a:r>
            <a:r>
              <a:rPr lang="en-US" dirty="0" err="1"/>
              <a:t>r-value</a:t>
            </a:r>
            <a:r>
              <a:rPr lang="en-US" dirty="0"/>
              <a:t>. This quantifies a measure of the relationship between the two variable. It varies from -1 to +1. You can think of it as a unitless, normalized covariance.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311-43FE-914E-9444-E06526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EB75-6220-774F-8F55-36A70E31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data so it has zero mean and 1 standard deviation.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Covariance between the two standardized variables are equal to their correlation.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2209-7073-3D44-8B4E-AECCF51E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2" y="1952353"/>
            <a:ext cx="1495697" cy="6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trend, which is a regression of temperature (y) onto time (x).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DFAAC-C749-100C-2FF4-D97A3781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672"/>
            <a:ext cx="5167312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4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C4DDC-5748-C9AC-691D-A39FB138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5425020" y="4214949"/>
            <a:ext cx="3483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trend explains 24.5% of the total variance in the data.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0A987-E0CB-BCD9-8D10-C8D71C21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2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966994"/>
            <a:ext cx="3283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The warming trend seems to be higher after 1970s.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0.069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0.496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5425020" y="4383314"/>
            <a:ext cx="3483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trend explains 49.6% of the total variance in the data.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FF027-9154-A368-9A30-D797987D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3" y="1556087"/>
            <a:ext cx="4783217" cy="3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9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difference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C91F9-F079-2105-ED9C-2010DB60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04" y="1191006"/>
            <a:ext cx="5269992" cy="39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7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C4B5-39F8-614D-A9A2-4481B050BC2D}"/>
              </a:ext>
            </a:extLst>
          </p:cNvPr>
          <p:cNvSpPr txBox="1"/>
          <p:nvPr/>
        </p:nvSpPr>
        <p:spPr>
          <a:xfrm>
            <a:off x="7480682" y="4189945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371D9-B5AC-2D36-9322-AD61130F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84" y="1236726"/>
            <a:ext cx="5209032" cy="39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613904" y="4188904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R=0.64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C3AAF-3DB5-8CFD-49A3-EFED5D47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32" y="1126998"/>
            <a:ext cx="5355336" cy="40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2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485126" y="4346436"/>
            <a:ext cx="14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R=-0.13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55F95-2DC1-ECCB-ED74-0709A98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32" y="1172718"/>
            <a:ext cx="5294376" cy="39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73844"/>
            <a:ext cx="7696744" cy="994172"/>
          </a:xfrm>
        </p:spPr>
        <p:txBody>
          <a:bodyPr/>
          <a:lstStyle/>
          <a:p>
            <a:r>
              <a:rPr lang="en-US" dirty="0"/>
              <a:t>Review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1369219"/>
            <a:ext cx="7696743" cy="3263504"/>
          </a:xfrm>
        </p:spPr>
        <p:txBody>
          <a:bodyPr>
            <a:normAutofit/>
          </a:bodyPr>
          <a:lstStyle/>
          <a:p>
            <a:r>
              <a:rPr lang="en-US" dirty="0"/>
              <a:t>You collected a dataset and found that your data contains a few data points that are extremely large. What would be the most appropriate approach to calculate its </a:t>
            </a:r>
            <a:r>
              <a:rPr lang="en-US" b="1" dirty="0"/>
              <a:t>spread in data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 deviation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IQR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54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matrix: D</a:t>
            </a:r>
          </a:p>
          <a:p>
            <a:pPr marL="0" indent="0">
              <a:buNone/>
            </a:pPr>
            <a:r>
              <a:rPr lang="en-US" dirty="0"/>
              <a:t>Temperature records from (M) cities are stored as row vector (M x N) matrix</a:t>
            </a:r>
          </a:p>
          <a:p>
            <a:pPr marL="0" indent="0">
              <a:buNone/>
            </a:pPr>
            <a:r>
              <a:rPr lang="en-US" dirty="0"/>
              <a:t>We subtract mean value from each rows.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1/N-1 * DD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can be calculated as </a:t>
            </a:r>
            <a:r>
              <a:rPr lang="en-US" dirty="0" err="1"/>
              <a:t>np.cov</a:t>
            </a:r>
            <a:r>
              <a:rPr lang="en-US" dirty="0"/>
              <a:t>(D) in python, </a:t>
            </a:r>
            <a:r>
              <a:rPr lang="en-US" dirty="0" err="1"/>
              <a:t>cov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4184661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70" y="1346917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Covariance matrix: C for February temperature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FA54F-BDDF-22DC-AEC8-A49ADF52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56" y="2030740"/>
            <a:ext cx="5652108" cy="22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2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25424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</a:t>
            </a:r>
          </a:p>
          <a:p>
            <a:pPr marL="0" indent="0">
              <a:buNone/>
            </a:pPr>
            <a:r>
              <a:rPr lang="en-US" dirty="0"/>
              <a:t>Similar to covariance matrix but each element is divided by the product of standard deviation (z-transform)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calculated as </a:t>
            </a:r>
            <a:r>
              <a:rPr lang="en-US" dirty="0" err="1"/>
              <a:t>np.corrcoef</a:t>
            </a:r>
            <a:r>
              <a:rPr lang="en-US" dirty="0"/>
              <a:t>(D) in python and </a:t>
            </a:r>
            <a:r>
              <a:rPr lang="en-US" dirty="0" err="1"/>
              <a:t>corrcoef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171372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74" y="1369219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 for February temperature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245B0-9616-4B8C-72A0-D8417998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4" y="1951753"/>
            <a:ext cx="6288452" cy="26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0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r>
              <a:rPr lang="en-US" dirty="0"/>
              <a:t>Temperature of Atlanta and Boston</a:t>
            </a:r>
          </a:p>
          <a:p>
            <a:r>
              <a:rPr lang="en-US" dirty="0"/>
              <a:t>r=0.57</a:t>
            </a:r>
          </a:p>
          <a:p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C1F2-4F05-2AE1-7F2C-6746709A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32" y="1938718"/>
            <a:ext cx="4014280" cy="30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086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N=128, r=0.57</a:t>
            </a:r>
          </a:p>
          <a:p>
            <a:r>
              <a:rPr lang="en-US" dirty="0"/>
              <a:t>t=7.9 &gt;&gt; 2</a:t>
            </a:r>
          </a:p>
          <a:p>
            <a:r>
              <a:rPr lang="en-US" b="1" dirty="0"/>
              <a:t>Atlanta and Boston are significantly correlated at 95% confidence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8DF1-DB86-6E44-919A-AEBD4F14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3" y="2251639"/>
            <a:ext cx="2914650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EB8A-EAAC-3E5D-5451-7B91DB5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97" y="1680360"/>
            <a:ext cx="3168234" cy="23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273844"/>
            <a:ext cx="7705453" cy="994172"/>
          </a:xfrm>
        </p:spPr>
        <p:txBody>
          <a:bodyPr/>
          <a:lstStyle/>
          <a:p>
            <a:r>
              <a:rPr lang="en-US" dirty="0"/>
              <a:t>Review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8" y="1369219"/>
            <a:ext cx="7705452" cy="3263504"/>
          </a:xfrm>
        </p:spPr>
        <p:txBody>
          <a:bodyPr>
            <a:normAutofit/>
          </a:bodyPr>
          <a:lstStyle/>
          <a:p>
            <a:r>
              <a:rPr lang="en-US" dirty="0"/>
              <a:t>The number from rolling a dice has a mean value of 3.5 and the standard deviation of 1.7. Imagine you roll a dice 50 times, and record the average as X. This is repeated many times. What is the </a:t>
            </a:r>
            <a:r>
              <a:rPr lang="en-US" b="1" dirty="0"/>
              <a:t>expected range </a:t>
            </a:r>
            <a:r>
              <a:rPr lang="en-US" dirty="0"/>
              <a:t>of X with </a:t>
            </a:r>
            <a:r>
              <a:rPr lang="en-US" b="1" dirty="0"/>
              <a:t>95% probability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3.3&lt;X&lt;3.7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3.0&lt;X&lt;4.0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2.5&lt;X&lt;4.5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2.0&lt;X&lt;5.0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and 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b="1" dirty="0"/>
              <a:t>Uncertainty of single measurement: </a:t>
            </a:r>
          </a:p>
          <a:p>
            <a:r>
              <a:rPr lang="en-US" u="sng" dirty="0"/>
              <a:t>IF the data is normally distributed</a:t>
            </a:r>
            <a:r>
              <a:rPr lang="en-US" dirty="0"/>
              <a:t>, there is 95% probability that a single measurement (x) lies within the range of 2 standard deviation (</a:t>
            </a:r>
            <a:r>
              <a:rPr lang="en-US" b="1" dirty="0">
                <a:latin typeface="Symbol" pitchFamily="2" charset="2"/>
              </a:rPr>
              <a:t>s)</a:t>
            </a:r>
            <a:r>
              <a:rPr lang="en-US" dirty="0"/>
              <a:t> from the population mean (</a:t>
            </a:r>
            <a:r>
              <a:rPr lang="en-US" b="1" dirty="0">
                <a:latin typeface="Symbol" pitchFamily="2" charset="2"/>
              </a:rPr>
              <a:t>m)</a:t>
            </a:r>
            <a:r>
              <a:rPr lang="en-US" dirty="0"/>
              <a:t>.  </a:t>
            </a:r>
          </a:p>
          <a:p>
            <a:r>
              <a:rPr lang="en-US" dirty="0"/>
              <a:t>x = </a:t>
            </a:r>
            <a:r>
              <a:rPr lang="en-US" b="1" dirty="0">
                <a:latin typeface="Symbol" pitchFamily="2" charset="2"/>
              </a:rPr>
              <a:t>m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We can also write </a:t>
            </a:r>
            <a:r>
              <a:rPr lang="en-US" b="1" dirty="0">
                <a:latin typeface="Symbol" pitchFamily="2" charset="2"/>
              </a:rPr>
              <a:t>m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latin typeface="Symbol" pitchFamily="2" charset="2"/>
              </a:rPr>
              <a:t>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 </a:t>
            </a: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True mean lies within 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of the single measurement</a:t>
            </a:r>
          </a:p>
          <a:p>
            <a:endParaRPr lang="en-US" dirty="0"/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N sample means (</a:t>
            </a:r>
            <a:r>
              <a:rPr lang="en-US" b="1" dirty="0"/>
              <a:t>s</a:t>
            </a:r>
            <a:r>
              <a:rPr lang="en-US" dirty="0"/>
              <a:t>) with sample standard deviation of </a:t>
            </a:r>
            <a:r>
              <a:rPr lang="en-US" b="1" dirty="0"/>
              <a:t>s</a:t>
            </a:r>
            <a:endParaRPr lang="en-US" b="1" dirty="0">
              <a:latin typeface="Symbol" pitchFamily="2" charset="2"/>
            </a:endParaRP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For N&gt;30, true mean lies within 2 SE of sample mean</a:t>
            </a:r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2C78C-FEB1-DB4D-89B3-B0989264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59" y="3640184"/>
            <a:ext cx="2115955" cy="6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2042</Words>
  <Application>Microsoft Macintosh PowerPoint</Application>
  <PresentationFormat>On-screen Show (16:9)</PresentationFormat>
  <Paragraphs>334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Symbol</vt:lpstr>
      <vt:lpstr>Office Theme</vt:lpstr>
      <vt:lpstr>EAS2655 – Week 4</vt:lpstr>
      <vt:lpstr>Review question 1</vt:lpstr>
      <vt:lpstr>Review question 2</vt:lpstr>
      <vt:lpstr>Review question 3</vt:lpstr>
      <vt:lpstr>Review question 4</vt:lpstr>
      <vt:lpstr>Review question 5</vt:lpstr>
      <vt:lpstr>Statistical distribution and confidence interval</vt:lpstr>
      <vt:lpstr>Confidence interval</vt:lpstr>
      <vt:lpstr>Confidence interval</vt:lpstr>
      <vt:lpstr>Uncertainty from multiple (N) measurements</vt:lpstr>
      <vt:lpstr>Propagation of uncertainty</vt:lpstr>
      <vt:lpstr>Propagation of uncertainty</vt:lpstr>
      <vt:lpstr>Propagation of uncertainty</vt:lpstr>
      <vt:lpstr>Propagation of uncertainty</vt:lpstr>
      <vt:lpstr>Propagation of uncertainty</vt:lpstr>
      <vt:lpstr>Linear algebra review (2) : vector</vt:lpstr>
      <vt:lpstr>Vector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  <vt:lpstr>Linear regression</vt:lpstr>
      <vt:lpstr>Linear regression in Ax = b form</vt:lpstr>
      <vt:lpstr>Linear regression in Ax = b form</vt:lpstr>
      <vt:lpstr>Regression coefficient a in y = ax + b</vt:lpstr>
      <vt:lpstr>Regression coefficient a in y = ax + b</vt:lpstr>
      <vt:lpstr>Regression coefficient a in y = ax + b</vt:lpstr>
      <vt:lpstr>R2 : coefficient of determination</vt:lpstr>
      <vt:lpstr>Standardization (z-transform)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Comparing difference cities</vt:lpstr>
      <vt:lpstr>Comparing two cities</vt:lpstr>
      <vt:lpstr>Comparing two cities</vt:lpstr>
      <vt:lpstr>Comparing two cities</vt:lpstr>
      <vt:lpstr>Covariance matrix</vt:lpstr>
      <vt:lpstr>Covariance matrix</vt:lpstr>
      <vt:lpstr>Correlation matrix</vt:lpstr>
      <vt:lpstr>Correlation matrix</vt:lpstr>
      <vt:lpstr>Significance of correlation</vt:lpstr>
      <vt:lpstr>Significance of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135</cp:revision>
  <dcterms:created xsi:type="dcterms:W3CDTF">2020-08-17T11:38:51Z</dcterms:created>
  <dcterms:modified xsi:type="dcterms:W3CDTF">2023-01-31T18:32:40Z</dcterms:modified>
</cp:coreProperties>
</file>