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9"/>
  </p:notesMasterIdLst>
  <p:sldIdLst>
    <p:sldId id="256" r:id="rId2"/>
    <p:sldId id="257" r:id="rId3"/>
    <p:sldId id="272" r:id="rId4"/>
    <p:sldId id="274" r:id="rId5"/>
    <p:sldId id="273" r:id="rId6"/>
    <p:sldId id="278" r:id="rId7"/>
    <p:sldId id="276" r:id="rId8"/>
    <p:sldId id="279" r:id="rId9"/>
    <p:sldId id="275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95" r:id="rId20"/>
    <p:sldId id="290" r:id="rId21"/>
    <p:sldId id="291" r:id="rId22"/>
    <p:sldId id="292" r:id="rId23"/>
    <p:sldId id="294" r:id="rId24"/>
    <p:sldId id="300" r:id="rId25"/>
    <p:sldId id="298" r:id="rId26"/>
    <p:sldId id="299" r:id="rId27"/>
    <p:sldId id="301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4474"/>
  </p:normalViewPr>
  <p:slideViewPr>
    <p:cSldViewPr snapToGrid="0" snapToObjects="1">
      <p:cViewPr varScale="1">
        <p:scale>
          <a:sx n="161" d="100"/>
          <a:sy n="161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9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1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8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1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6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4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01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www.e-education.psu.edu</a:t>
            </a:r>
            <a:r>
              <a:rPr lang="en-US" dirty="0"/>
              <a:t>/</a:t>
            </a:r>
            <a:r>
              <a:rPr lang="en-US" dirty="0" err="1"/>
              <a:t>worldofweather</a:t>
            </a:r>
            <a:r>
              <a:rPr lang="en-US" dirty="0"/>
              <a:t>/node/2112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8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5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4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14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6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5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42EE-5C11-2C48-88F5-8942B2213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6F461-FA6E-A44C-8824-8CBDD6ED2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116F-B358-5C4A-8383-563118A4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06E7E-953D-574F-9DB4-39F3828C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5F01-E62C-CD46-AF2D-F0DDECCD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8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4BE3-FAA8-F843-B4DB-C5E339BD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5CAC6-A2A4-7540-B0BD-5C2674BD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31D2-A96E-174D-9BB5-17CC83C9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7B450-6F18-544C-9137-69CB304A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C0D4-C4E2-C347-AE30-4E484119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6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40A5F-8FFE-114F-9E39-F1D4D01A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08E7A-47D5-BB48-ACDC-2E4754D08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8BCD-A2F5-CC48-A828-62BE47A9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D845-9F10-124B-9518-3D224F02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AB88-1003-5F47-B0DC-591CBC49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2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3746-24A7-744E-9032-DDA1706D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6083-A1A3-004F-9EDB-33B2F9DE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F846-55A7-264B-A430-2CFB12AF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2C38A-9FFD-0846-82DF-306088CC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D6F77-C89C-FF4A-A8F1-85FDE9FC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8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5E7D-F97F-154B-9EDF-A53C9268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F0745-C575-0640-A50B-B123CFF0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C902-49A8-B545-A525-0B0F2DA5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03F9-6AB1-FF47-BDDD-250363CE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1967-6BF7-5443-A253-80100FBC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5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9F70-0D58-514A-A74A-BBA662BF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618C-1515-D44C-82CB-F6C9C3B2D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88646-FAB7-604A-9D7A-4A2BA0BD5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DAD76-4D22-C248-BA54-6772E19C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EBB5D-2F64-E242-B989-A86E2C94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AB3D1-70B3-EF46-A296-D0F1DA21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8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8538-536F-5A49-A237-1FE28F69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CBBAF-E4A5-FE44-915C-BCC6C667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06BA1-3E49-4E44-A45D-593CF9ECD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83876-E081-5447-BD0F-BC6CDC4D2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4594E-410E-2942-BD4A-22F874C40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4E309-359F-8C45-93AD-B525D6AF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E7A54-D764-B640-B612-4EC4C58F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E744D-2CEB-F845-8273-ADBD1032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14C3-C2C9-3C47-98A4-607A24B9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BE298-D0EE-9A46-830C-5052A6BC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245F4-A9D2-944A-A98F-6FEEE63D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330A5-5F4F-1C42-AA30-D2CC24D5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9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45F97-E62D-4A47-B95E-625E8EB6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9822E-748A-0546-8C42-A98216BB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2565D-E4DB-FE42-A0F9-D1DCA354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1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E0EA-A034-7C40-B1C6-7F962CC1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8C54-6F71-0640-85F1-F3711F64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6E1A1-C1B9-E14D-8228-5EC1C5673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AB9AA-F47B-7E4B-A650-3583BCCC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D9C91-E5F5-154C-926A-555785DE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B7B46-2DB1-8449-BBC1-758A8166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5723-18AF-2C45-8B67-AFD10643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07FD2-C5E1-CD4E-BD67-08150CB1C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92680-DEDF-E64B-B1D5-FA008B99A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C9AE6-1273-AC42-850D-663E78BC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FFE51-3AA3-064E-9A7B-D19BBD75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38471-B8FD-3747-B8A0-01C9D55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C326E-7151-694A-8FF0-B686C853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9766-F33E-0446-A8C9-0DE44AE2A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1464-54D0-1341-9F6B-84B3F2786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E560-77F2-7143-A807-7077B282D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B759-8B29-B244-923C-BD33C868E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8" y="239010"/>
            <a:ext cx="7036319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EAS2655 – Week 10 Fourier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517" y="1369218"/>
            <a:ext cx="6473538" cy="330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Agenda</a:t>
            </a:r>
          </a:p>
          <a:p>
            <a:r>
              <a:rPr lang="en-US" dirty="0"/>
              <a:t>Basic concepts and terminology</a:t>
            </a:r>
          </a:p>
          <a:p>
            <a:r>
              <a:rPr lang="en-US" dirty="0"/>
              <a:t>Intro to Fourier Series</a:t>
            </a:r>
          </a:p>
          <a:p>
            <a:r>
              <a:rPr lang="en-US" dirty="0"/>
              <a:t>Discrete Fourier Transform/Fast Fourier Transform</a:t>
            </a:r>
          </a:p>
          <a:p>
            <a:r>
              <a:rPr lang="en-US" dirty="0"/>
              <a:t>Applications of Fourier Transform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Low-pass filtering</a:t>
            </a:r>
          </a:p>
          <a:p>
            <a:pPr lvl="1"/>
            <a:r>
              <a:rPr lang="en-US" dirty="0"/>
              <a:t>Data compression</a:t>
            </a:r>
          </a:p>
          <a:p>
            <a:r>
              <a:rPr lang="en-US" dirty="0"/>
              <a:t>Reading p.61-77</a:t>
            </a:r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</a:t>
            </a:r>
          </a:p>
          <a:p>
            <a:endParaRPr lang="en-US" sz="2400" dirty="0"/>
          </a:p>
          <a:p>
            <a:r>
              <a:rPr lang="en-US" sz="2400" dirty="0"/>
              <a:t>Inner product of continuous functions</a:t>
            </a:r>
          </a:p>
          <a:p>
            <a:endParaRPr lang="en-US" sz="2400" dirty="0"/>
          </a:p>
          <a:p>
            <a:r>
              <a:rPr lang="en-US" sz="2400" dirty="0"/>
              <a:t>Cosine and sine functions form orthogonal basis</a:t>
            </a:r>
            <a:endParaRPr lang="en-US" sz="2400" dirty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/>
              <a:t>Use linear combination of cosine and sine functions to express any periodic function</a:t>
            </a:r>
          </a:p>
        </p:txBody>
      </p:sp>
    </p:spTree>
    <p:extLst>
      <p:ext uri="{BB962C8B-B14F-4D97-AF65-F5344CB8AC3E}">
        <p14:creationId xmlns:p14="http://schemas.microsoft.com/office/powerpoint/2010/main" val="273692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91337"/>
            <a:ext cx="6623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 for 2</a:t>
            </a:r>
            <a:r>
              <a:rPr lang="en-US" sz="2400" u="sng" dirty="0">
                <a:latin typeface="Symbol" pitchFamily="2" charset="2"/>
              </a:rPr>
              <a:t>p</a:t>
            </a:r>
            <a:r>
              <a:rPr lang="en-US" sz="2400" u="sng" dirty="0"/>
              <a:t> periodic continuous function</a:t>
            </a:r>
          </a:p>
          <a:p>
            <a:endParaRPr lang="en-US" sz="2400" u="sng" dirty="0"/>
          </a:p>
          <a:p>
            <a:r>
              <a:rPr lang="en-US" sz="2400" dirty="0"/>
              <a:t>2</a:t>
            </a:r>
            <a:r>
              <a:rPr lang="en-US" sz="2400" dirty="0">
                <a:latin typeface="Symbol" pitchFamily="2" charset="2"/>
              </a:rPr>
              <a:t>p</a:t>
            </a:r>
            <a:r>
              <a:rPr lang="en-US" sz="2400" dirty="0"/>
              <a:t> periodic : f(x) = f(x+2</a:t>
            </a:r>
            <a:r>
              <a:rPr lang="en-US" sz="2400" dirty="0">
                <a:latin typeface="Symbol" pitchFamily="2" charset="2"/>
              </a:rPr>
              <a:t>p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Imagine this as a regression (i.e. projection) problem.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DB6732-F5E7-9948-A7DC-60D0D8A69130}"/>
                  </a:ext>
                </a:extLst>
              </p:cNvPr>
              <p:cNvSpPr txBox="1"/>
              <p:nvPr/>
            </p:nvSpPr>
            <p:spPr>
              <a:xfrm>
                <a:off x="1742506" y="2714831"/>
                <a:ext cx="66238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+…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DB6732-F5E7-9948-A7DC-60D0D8A6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06" y="2714831"/>
                <a:ext cx="6623897" cy="307777"/>
              </a:xfrm>
              <a:prstGeom prst="rect">
                <a:avLst/>
              </a:prstGeom>
              <a:blipFill>
                <a:blip r:embed="rId3"/>
                <a:stretch>
                  <a:fillRect l="-1724" t="-23077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00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 for 2</a:t>
            </a:r>
            <a:r>
              <a:rPr lang="en-US" sz="2400" u="sng" dirty="0">
                <a:latin typeface="Symbol" pitchFamily="2" charset="2"/>
              </a:rPr>
              <a:t>p</a:t>
            </a:r>
            <a:r>
              <a:rPr lang="en-US" sz="2400" u="sng" dirty="0"/>
              <a:t> periodic continuous function</a:t>
            </a:r>
          </a:p>
          <a:p>
            <a:endParaRPr lang="en-US" sz="2400" dirty="0"/>
          </a:p>
          <a:p>
            <a:r>
              <a:rPr lang="en-US" sz="2400" dirty="0"/>
              <a:t>Formula: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1A31A1-4724-9546-93DD-3DE68E89E34A}"/>
                  </a:ext>
                </a:extLst>
              </p:cNvPr>
              <p:cNvSpPr txBox="1"/>
              <p:nvPr/>
            </p:nvSpPr>
            <p:spPr>
              <a:xfrm>
                <a:off x="1653828" y="2776219"/>
                <a:ext cx="1159035" cy="316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1A31A1-4724-9546-93DD-3DE68E89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828" y="2776219"/>
                <a:ext cx="1159035" cy="316497"/>
              </a:xfrm>
              <a:prstGeom prst="rect">
                <a:avLst/>
              </a:prstGeom>
              <a:blipFill>
                <a:blip r:embed="rId3"/>
                <a:stretch>
                  <a:fillRect l="-3261" r="-7609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5156E3-66E9-8042-B875-B1CA3633B2EC}"/>
                  </a:ext>
                </a:extLst>
              </p:cNvPr>
              <p:cNvSpPr txBox="1"/>
              <p:nvPr/>
            </p:nvSpPr>
            <p:spPr>
              <a:xfrm>
                <a:off x="4114800" y="2561208"/>
                <a:ext cx="3063980" cy="692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5156E3-66E9-8042-B875-B1CA3633B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561208"/>
                <a:ext cx="3063980" cy="692049"/>
              </a:xfrm>
              <a:prstGeom prst="rect">
                <a:avLst/>
              </a:prstGeom>
              <a:blipFill>
                <a:blip r:embed="rId4"/>
                <a:stretch>
                  <a:fillRect l="-8264" t="-176786" r="-1240" b="-2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BFF75-F85E-FD48-B405-A7D481B4CA3E}"/>
                  </a:ext>
                </a:extLst>
              </p:cNvPr>
              <p:cNvSpPr txBox="1"/>
              <p:nvPr/>
            </p:nvSpPr>
            <p:spPr>
              <a:xfrm>
                <a:off x="4067408" y="3422154"/>
                <a:ext cx="3042564" cy="692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BFF75-F85E-FD48-B405-A7D481B4C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08" y="3422154"/>
                <a:ext cx="3042564" cy="692049"/>
              </a:xfrm>
              <a:prstGeom prst="rect">
                <a:avLst/>
              </a:prstGeom>
              <a:blipFill>
                <a:blip r:embed="rId5"/>
                <a:stretch>
                  <a:fillRect l="-8333" t="-180000" r="-1667" b="-26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8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 for T periodic function</a:t>
            </a:r>
          </a:p>
          <a:p>
            <a:endParaRPr lang="en-US" sz="2400" u="sng" dirty="0"/>
          </a:p>
          <a:p>
            <a:r>
              <a:rPr lang="en-US" sz="2400" u="sng" dirty="0"/>
              <a:t>T</a:t>
            </a:r>
            <a:r>
              <a:rPr lang="en-US" sz="2400" dirty="0"/>
              <a:t> periodic : f(x) = f(</a:t>
            </a:r>
            <a:r>
              <a:rPr lang="en-US" sz="2400" dirty="0" err="1"/>
              <a:t>x+T</a:t>
            </a:r>
            <a:r>
              <a:rPr lang="en-US" sz="2400" dirty="0"/>
              <a:t>).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Practically, your data does not have to be periodic as long as the signal of your interest is within T period. 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F693B0-5A64-E843-A43A-FE9915D371D7}"/>
                  </a:ext>
                </a:extLst>
              </p:cNvPr>
              <p:cNvSpPr txBox="1"/>
              <p:nvPr/>
            </p:nvSpPr>
            <p:spPr>
              <a:xfrm>
                <a:off x="1023801" y="2670377"/>
                <a:ext cx="7883949" cy="522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sin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/>
                  <a:t>+…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F693B0-5A64-E843-A43A-FE9915D3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1" y="2670377"/>
                <a:ext cx="7883949" cy="522322"/>
              </a:xfrm>
              <a:prstGeom prst="rect">
                <a:avLst/>
              </a:prstGeom>
              <a:blipFill>
                <a:blip r:embed="rId3"/>
                <a:stretch>
                  <a:fillRect l="-1768" t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79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 for T periodic function</a:t>
            </a:r>
          </a:p>
          <a:p>
            <a:endParaRPr lang="en-US" sz="2400" u="sng" dirty="0"/>
          </a:p>
          <a:p>
            <a:r>
              <a:rPr lang="en-US" sz="2400" dirty="0"/>
              <a:t>Formula: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38AC03-1378-964C-8E18-FFFF2151FF2D}"/>
                  </a:ext>
                </a:extLst>
              </p:cNvPr>
              <p:cNvSpPr txBox="1"/>
              <p:nvPr/>
            </p:nvSpPr>
            <p:spPr>
              <a:xfrm>
                <a:off x="1714788" y="2702850"/>
                <a:ext cx="1159035" cy="316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38AC03-1378-964C-8E18-FFFF2151F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788" y="2702850"/>
                <a:ext cx="1159035" cy="316497"/>
              </a:xfrm>
              <a:prstGeom prst="rect">
                <a:avLst/>
              </a:prstGeom>
              <a:blipFill>
                <a:blip r:embed="rId3"/>
                <a:stretch>
                  <a:fillRect l="-2151" r="-645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CE3C95-1F07-F84D-9783-F53D47284C18}"/>
                  </a:ext>
                </a:extLst>
              </p:cNvPr>
              <p:cNvSpPr txBox="1"/>
              <p:nvPr/>
            </p:nvSpPr>
            <p:spPr>
              <a:xfrm>
                <a:off x="3632542" y="2370575"/>
                <a:ext cx="4117346" cy="87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CE3C95-1F07-F84D-9783-F53D4728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2370575"/>
                <a:ext cx="4117346" cy="876137"/>
              </a:xfrm>
              <a:prstGeom prst="rect">
                <a:avLst/>
              </a:prstGeom>
              <a:blipFill>
                <a:blip r:embed="rId4"/>
                <a:stretch>
                  <a:fillRect l="-7385" t="-172857" r="-923" b="-2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958963-E438-2F4E-84C5-BB3F51FBE127}"/>
                  </a:ext>
                </a:extLst>
              </p:cNvPr>
              <p:cNvSpPr txBox="1"/>
              <p:nvPr/>
            </p:nvSpPr>
            <p:spPr>
              <a:xfrm>
                <a:off x="3624633" y="3328380"/>
                <a:ext cx="4059509" cy="87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958963-E438-2F4E-84C5-BB3F51FBE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33" y="3328380"/>
                <a:ext cx="4059509" cy="876137"/>
              </a:xfrm>
              <a:prstGeom prst="rect">
                <a:avLst/>
              </a:prstGeom>
              <a:blipFill>
                <a:blip r:embed="rId5"/>
                <a:stretch>
                  <a:fillRect l="-7788" t="-174286" r="-935" b="-2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0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 for T periodic function</a:t>
            </a:r>
          </a:p>
          <a:p>
            <a:endParaRPr lang="en-US" sz="2400" u="sng" dirty="0"/>
          </a:p>
          <a:p>
            <a:r>
              <a:rPr lang="en-US" sz="2400" dirty="0"/>
              <a:t>Formula: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7C91-9656-9F40-B71C-90B6649A235B}"/>
              </a:ext>
            </a:extLst>
          </p:cNvPr>
          <p:cNvSpPr txBox="1"/>
          <p:nvPr/>
        </p:nvSpPr>
        <p:spPr>
          <a:xfrm>
            <a:off x="1626669" y="3860161"/>
            <a:ext cx="589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know f(x) and can calculate the integral, the Fourier coefficients, a</a:t>
            </a:r>
            <a:r>
              <a:rPr lang="en-US" baseline="-25000" dirty="0"/>
              <a:t>n</a:t>
            </a:r>
            <a:r>
              <a:rPr lang="en-US" dirty="0"/>
              <a:t>, b</a:t>
            </a:r>
            <a:r>
              <a:rPr lang="en-US" baseline="-25000" dirty="0"/>
              <a:t>n</a:t>
            </a:r>
            <a:r>
              <a:rPr lang="en-US" dirty="0"/>
              <a:t>, can be determined.  But what about the case where f(x) comes from measurements?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174781-1CA5-FC45-8B70-5D3902F2BE09}"/>
                  </a:ext>
                </a:extLst>
              </p:cNvPr>
              <p:cNvSpPr txBox="1"/>
              <p:nvPr/>
            </p:nvSpPr>
            <p:spPr>
              <a:xfrm>
                <a:off x="1714788" y="2702850"/>
                <a:ext cx="1159035" cy="316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174781-1CA5-FC45-8B70-5D3902F2B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788" y="2702850"/>
                <a:ext cx="1159035" cy="316497"/>
              </a:xfrm>
              <a:prstGeom prst="rect">
                <a:avLst/>
              </a:prstGeom>
              <a:blipFill>
                <a:blip r:embed="rId3"/>
                <a:stretch>
                  <a:fillRect l="-2151" r="-645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39D154-0CC5-7644-8A7D-4083D32395C6}"/>
                  </a:ext>
                </a:extLst>
              </p:cNvPr>
              <p:cNvSpPr txBox="1"/>
              <p:nvPr/>
            </p:nvSpPr>
            <p:spPr>
              <a:xfrm>
                <a:off x="3632542" y="1834127"/>
                <a:ext cx="4117346" cy="87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39D154-0CC5-7644-8A7D-4083D323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834127"/>
                <a:ext cx="4117346" cy="876137"/>
              </a:xfrm>
              <a:prstGeom prst="rect">
                <a:avLst/>
              </a:prstGeom>
              <a:blipFill>
                <a:blip r:embed="rId4"/>
                <a:stretch>
                  <a:fillRect l="-7385" t="-172857" r="-923" b="-2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A0496-83A3-D243-8CC3-B070FC38F20A}"/>
                  </a:ext>
                </a:extLst>
              </p:cNvPr>
              <p:cNvSpPr txBox="1"/>
              <p:nvPr/>
            </p:nvSpPr>
            <p:spPr>
              <a:xfrm>
                <a:off x="3624633" y="2791932"/>
                <a:ext cx="4059509" cy="87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A0496-83A3-D243-8CC3-B070FC38F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33" y="2791932"/>
                <a:ext cx="4059509" cy="876137"/>
              </a:xfrm>
              <a:prstGeom prst="rect">
                <a:avLst/>
              </a:prstGeom>
              <a:blipFill>
                <a:blip r:embed="rId5"/>
                <a:stretch>
                  <a:fillRect l="-7788" t="-172857" r="-935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74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010196"/>
            <a:ext cx="66238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 for discrete data with a length T</a:t>
            </a:r>
          </a:p>
          <a:p>
            <a:endParaRPr lang="en-US" sz="2400" u="sng" dirty="0"/>
          </a:p>
          <a:p>
            <a:r>
              <a:rPr lang="en-US" sz="2400" dirty="0"/>
              <a:t>You have discrete dataset: T  = T(t)</a:t>
            </a:r>
          </a:p>
          <a:p>
            <a:r>
              <a:rPr lang="en-US" sz="2400" dirty="0"/>
              <a:t>    								= [T</a:t>
            </a:r>
            <a:r>
              <a:rPr lang="en-US" sz="2400" baseline="-25000" dirty="0"/>
              <a:t>1   </a:t>
            </a:r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  T</a:t>
            </a:r>
            <a:r>
              <a:rPr lang="en-US" sz="2400" baseline="-25000" dirty="0"/>
              <a:t>3  </a:t>
            </a:r>
            <a:r>
              <a:rPr lang="en-US" sz="2400" dirty="0"/>
              <a:t>･ ･ ･ </a:t>
            </a:r>
            <a:r>
              <a:rPr lang="en-US" sz="2400" baseline="-25000" dirty="0"/>
              <a:t> </a:t>
            </a:r>
            <a:r>
              <a:rPr lang="en-US" sz="2400" dirty="0"/>
              <a:t>T</a:t>
            </a:r>
            <a:r>
              <a:rPr lang="en-US" sz="2400" baseline="-25000" dirty="0"/>
              <a:t>N</a:t>
            </a:r>
            <a:r>
              <a:rPr lang="en-US" sz="2400" dirty="0"/>
              <a:t>]</a:t>
            </a:r>
          </a:p>
          <a:p>
            <a:endParaRPr lang="en-US" sz="2400" dirty="0"/>
          </a:p>
          <a:p>
            <a:r>
              <a:rPr lang="en-US" sz="2400" dirty="0"/>
              <a:t>Can we express T (vector) as a linear combination of cosine and sine (vectors)?</a:t>
            </a:r>
          </a:p>
          <a:p>
            <a:endParaRPr lang="en-US" sz="2400" dirty="0"/>
          </a:p>
          <a:p>
            <a:r>
              <a:rPr lang="en-US" sz="2400" dirty="0"/>
              <a:t>How do we calculate Fourier coefficients?</a:t>
            </a:r>
          </a:p>
          <a:p>
            <a:r>
              <a:rPr lang="en-US" sz="2400" dirty="0"/>
              <a:t>(projections/inner product)</a:t>
            </a:r>
          </a:p>
        </p:txBody>
      </p:sp>
    </p:spTree>
    <p:extLst>
      <p:ext uri="{BB962C8B-B14F-4D97-AF65-F5344CB8AC3E}">
        <p14:creationId xmlns:p14="http://schemas.microsoft.com/office/powerpoint/2010/main" val="214299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F2B5-3D4B-254E-A138-AC2065C74101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89737-982A-8E4F-958C-8A7404B5C4AE}"/>
              </a:ext>
            </a:extLst>
          </p:cNvPr>
          <p:cNvSpPr txBox="1"/>
          <p:nvPr/>
        </p:nvSpPr>
        <p:spPr>
          <a:xfrm>
            <a:off x="1653828" y="1010196"/>
            <a:ext cx="662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 for discrete data with a length T</a:t>
            </a:r>
          </a:p>
          <a:p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521120-21C2-444A-8106-3C341182BFD6}"/>
                  </a:ext>
                </a:extLst>
              </p:cNvPr>
              <p:cNvSpPr txBox="1"/>
              <p:nvPr/>
            </p:nvSpPr>
            <p:spPr>
              <a:xfrm>
                <a:off x="2286000" y="2176802"/>
                <a:ext cx="4868064" cy="789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521120-21C2-444A-8106-3C341182B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176802"/>
                <a:ext cx="4868064" cy="789896"/>
              </a:xfrm>
              <a:prstGeom prst="rect">
                <a:avLst/>
              </a:prstGeom>
              <a:blipFill>
                <a:blip r:embed="rId2"/>
                <a:stretch>
                  <a:fillRect l="-1302" t="-107937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288A183-7FB6-7A41-9A03-B4BA1B670BE7}"/>
              </a:ext>
            </a:extLst>
          </p:cNvPr>
          <p:cNvSpPr txBox="1"/>
          <p:nvPr/>
        </p:nvSpPr>
        <p:spPr>
          <a:xfrm>
            <a:off x="2286000" y="16814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f= [f</a:t>
            </a:r>
            <a:r>
              <a:rPr lang="en-US" sz="1800" baseline="-25000" dirty="0"/>
              <a:t>1   </a:t>
            </a:r>
            <a:r>
              <a:rPr lang="en-US" sz="1800" dirty="0"/>
              <a:t>f</a:t>
            </a:r>
            <a:r>
              <a:rPr lang="en-US" sz="1800" baseline="-25000" dirty="0"/>
              <a:t>2</a:t>
            </a:r>
            <a:r>
              <a:rPr lang="en-US" sz="1800" dirty="0"/>
              <a:t>   </a:t>
            </a:r>
            <a:r>
              <a:rPr lang="en-US" dirty="0"/>
              <a:t>f</a:t>
            </a:r>
            <a:r>
              <a:rPr lang="en-US" sz="1800" baseline="-25000" dirty="0"/>
              <a:t>3  </a:t>
            </a:r>
            <a:r>
              <a:rPr lang="en-US" sz="1800" dirty="0"/>
              <a:t>･ ･ ･ </a:t>
            </a:r>
            <a:r>
              <a:rPr lang="en-US" sz="1800" dirty="0" err="1"/>
              <a:t>f</a:t>
            </a:r>
            <a:r>
              <a:rPr lang="en-US" sz="1800" baseline="-25000" dirty="0" err="1"/>
              <a:t>N</a:t>
            </a:r>
            <a:r>
              <a:rPr lang="en-US" sz="18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0DC77-914E-2B4C-9B6F-74E287BED876}"/>
              </a:ext>
            </a:extLst>
          </p:cNvPr>
          <p:cNvSpPr txBox="1"/>
          <p:nvPr/>
        </p:nvSpPr>
        <p:spPr>
          <a:xfrm>
            <a:off x="2286000" y="3145514"/>
            <a:ext cx="5419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For discrete data, the Fourier series is truncated at n=N/2, because </a:t>
            </a:r>
            <a:r>
              <a:rPr lang="en-US" sz="1800" b="1" dirty="0"/>
              <a:t>we need at least two data points to determine one oscillation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278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F2B5-3D4B-254E-A138-AC2065C74101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89737-982A-8E4F-958C-8A7404B5C4AE}"/>
              </a:ext>
            </a:extLst>
          </p:cNvPr>
          <p:cNvSpPr txBox="1"/>
          <p:nvPr/>
        </p:nvSpPr>
        <p:spPr>
          <a:xfrm>
            <a:off x="1653828" y="1010196"/>
            <a:ext cx="662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 for discrete data with a length T</a:t>
            </a:r>
          </a:p>
          <a:p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521120-21C2-444A-8106-3C341182BFD6}"/>
                  </a:ext>
                </a:extLst>
              </p:cNvPr>
              <p:cNvSpPr txBox="1"/>
              <p:nvPr/>
            </p:nvSpPr>
            <p:spPr>
              <a:xfrm>
                <a:off x="2137968" y="1609420"/>
                <a:ext cx="4868064" cy="789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521120-21C2-444A-8106-3C341182B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968" y="1609420"/>
                <a:ext cx="4868064" cy="789896"/>
              </a:xfrm>
              <a:prstGeom prst="rect">
                <a:avLst/>
              </a:prstGeom>
              <a:blipFill>
                <a:blip r:embed="rId2"/>
                <a:stretch>
                  <a:fillRect l="-1302" t="-106250" b="-1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521C28-182E-244C-910D-2C9B4E79BD40}"/>
                  </a:ext>
                </a:extLst>
              </p:cNvPr>
              <p:cNvSpPr txBox="1"/>
              <p:nvPr/>
            </p:nvSpPr>
            <p:spPr>
              <a:xfrm>
                <a:off x="2450590" y="3015006"/>
                <a:ext cx="27860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521C28-182E-244C-910D-2C9B4E79B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590" y="3015006"/>
                <a:ext cx="2786019" cy="518604"/>
              </a:xfrm>
              <a:prstGeom prst="rect">
                <a:avLst/>
              </a:prstGeom>
              <a:blipFill>
                <a:blip r:embed="rId3"/>
                <a:stretch>
                  <a:fillRect l="-452" t="-11905" r="-90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1860D9-73B7-9040-9AD3-65B4F0FE5A72}"/>
                  </a:ext>
                </a:extLst>
              </p:cNvPr>
              <p:cNvSpPr txBox="1"/>
              <p:nvPr/>
            </p:nvSpPr>
            <p:spPr>
              <a:xfrm>
                <a:off x="2456686" y="3667278"/>
                <a:ext cx="276710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1860D9-73B7-9040-9AD3-65B4F0FE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86" y="3667278"/>
                <a:ext cx="2767104" cy="518604"/>
              </a:xfrm>
              <a:prstGeom prst="rect">
                <a:avLst/>
              </a:prstGeom>
              <a:blipFill>
                <a:blip r:embed="rId4"/>
                <a:stretch>
                  <a:fillRect l="-1826" t="-9524" r="-91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AC5457-0E95-4C41-9DE6-E3A0D553325E}"/>
              </a:ext>
            </a:extLst>
          </p:cNvPr>
          <p:cNvSpPr txBox="1"/>
          <p:nvPr/>
        </p:nvSpPr>
        <p:spPr>
          <a:xfrm>
            <a:off x="1743455" y="2587233"/>
            <a:ext cx="565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the coefficients by calculating the inner products</a:t>
            </a:r>
          </a:p>
        </p:txBody>
      </p:sp>
    </p:spTree>
    <p:extLst>
      <p:ext uri="{BB962C8B-B14F-4D97-AF65-F5344CB8AC3E}">
        <p14:creationId xmlns:p14="http://schemas.microsoft.com/office/powerpoint/2010/main" val="121835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1F4D-CB86-1244-A950-7100595914E3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6968B-AE92-2248-A3F7-8D4AF41D4E62}"/>
              </a:ext>
            </a:extLst>
          </p:cNvPr>
          <p:cNvSpPr txBox="1"/>
          <p:nvPr/>
        </p:nvSpPr>
        <p:spPr>
          <a:xfrm>
            <a:off x="1653828" y="1010196"/>
            <a:ext cx="662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series: </a:t>
            </a:r>
            <a:r>
              <a:rPr lang="en-US" sz="2400" b="1" u="sng" dirty="0"/>
              <a:t>Nyquist frequency</a:t>
            </a:r>
          </a:p>
          <a:p>
            <a:endParaRPr lang="en-US" sz="2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00D75-B245-6947-A589-E2B44D9EDE68}"/>
              </a:ext>
            </a:extLst>
          </p:cNvPr>
          <p:cNvSpPr txBox="1"/>
          <p:nvPr/>
        </p:nvSpPr>
        <p:spPr>
          <a:xfrm>
            <a:off x="1529448" y="1455648"/>
            <a:ext cx="68726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discrete data, the Fourier series is truncated at n=N/2, because we need at least two data points to determine one oscillation.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Nyquist 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Named after Harry Nyquist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highest frequency </a:t>
            </a:r>
            <a:r>
              <a:rPr lang="en-US" dirty="0"/>
              <a:t>that a discrete data can resolve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f=1/(2𝚫t)=0.5f</a:t>
            </a:r>
            <a:r>
              <a:rPr lang="en-US" baseline="-25000" dirty="0"/>
              <a:t>s </a:t>
            </a:r>
            <a:r>
              <a:rPr lang="en-US" dirty="0"/>
              <a:t>(f</a:t>
            </a:r>
            <a:r>
              <a:rPr lang="en-US" baseline="-25000" dirty="0"/>
              <a:t>s </a:t>
            </a:r>
            <a:r>
              <a:rPr lang="en-US" dirty="0"/>
              <a:t>is the sampling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1: March temperature of Atlanta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Sampling rate 1 per year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Nyquist frequency is 1/(2*1 year)=0.5 cycle/year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2: monthly CO2 data from Mauna Loa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Sampling rate 12 per year (1 per month)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Nyquist frequency is 1/(2*1/12 year)= 6 cycles/year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5362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Terminology</a:t>
            </a:r>
          </a:p>
          <a:p>
            <a:endParaRPr lang="en-US" sz="2400" dirty="0"/>
          </a:p>
          <a:p>
            <a:r>
              <a:rPr lang="en-US" sz="2400" dirty="0"/>
              <a:t>Continuous function: g(x)</a:t>
            </a:r>
          </a:p>
          <a:p>
            <a:endParaRPr lang="en-US" sz="2400" dirty="0"/>
          </a:p>
          <a:p>
            <a:r>
              <a:rPr lang="en-US" sz="2400" dirty="0"/>
              <a:t>Discrete data (discretized function)</a:t>
            </a:r>
          </a:p>
          <a:p>
            <a:r>
              <a:rPr lang="en-US" sz="2400" dirty="0"/>
              <a:t>	g = [g</a:t>
            </a:r>
            <a:r>
              <a:rPr lang="en-US" sz="2400" baseline="-25000" dirty="0"/>
              <a:t>1   </a:t>
            </a:r>
            <a:r>
              <a:rPr lang="en-US" sz="2400" dirty="0"/>
              <a:t>g</a:t>
            </a:r>
            <a:r>
              <a:rPr lang="en-US" sz="2400" baseline="-25000" dirty="0"/>
              <a:t>2</a:t>
            </a:r>
            <a:r>
              <a:rPr lang="en-US" sz="2400" dirty="0"/>
              <a:t>   g</a:t>
            </a:r>
            <a:r>
              <a:rPr lang="en-US" sz="2400" baseline="-25000" dirty="0"/>
              <a:t>3  </a:t>
            </a:r>
            <a:r>
              <a:rPr lang="en-US" sz="2400" dirty="0"/>
              <a:t>･ ･ ･ </a:t>
            </a:r>
            <a:r>
              <a:rPr lang="en-US" sz="2400" baseline="-25000" dirty="0"/>
              <a:t> </a:t>
            </a:r>
            <a:r>
              <a:rPr lang="en-US" sz="2400" dirty="0" err="1"/>
              <a:t>g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-25000" dirty="0"/>
              <a:t> </a:t>
            </a:r>
          </a:p>
          <a:p>
            <a:r>
              <a:rPr lang="en-US" sz="2400" dirty="0"/>
              <a:t>	x = [x</a:t>
            </a:r>
            <a:r>
              <a:rPr lang="en-US" sz="2400" baseline="-25000" dirty="0"/>
              <a:t>1   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 x</a:t>
            </a:r>
            <a:r>
              <a:rPr lang="en-US" sz="2400" baseline="-25000" dirty="0"/>
              <a:t>3  </a:t>
            </a:r>
            <a:r>
              <a:rPr lang="en-US" sz="2400" dirty="0"/>
              <a:t>･ ･ ･ </a:t>
            </a:r>
            <a:r>
              <a:rPr lang="en-US" sz="2400" baseline="-250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0134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8CDC-DFFB-A94A-AAAA-40BC0408CF4B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0F749-7D7C-F440-929A-8F585FA92D92}"/>
              </a:ext>
            </a:extLst>
          </p:cNvPr>
          <p:cNvSpPr txBox="1"/>
          <p:nvPr/>
        </p:nvSpPr>
        <p:spPr>
          <a:xfrm>
            <a:off x="1653828" y="1010196"/>
            <a:ext cx="662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Example: Atlanta temperature</a:t>
            </a:r>
          </a:p>
          <a:p>
            <a:endParaRPr lang="en-US" sz="2400" u="sng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B005463-581C-F345-BA7A-56D8BE999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97B74-72A9-3C4A-9B19-D98B8D0A9393}"/>
              </a:ext>
            </a:extLst>
          </p:cNvPr>
          <p:cNvSpPr txBox="1"/>
          <p:nvPr/>
        </p:nvSpPr>
        <p:spPr>
          <a:xfrm>
            <a:off x="5726803" y="1186017"/>
            <a:ext cx="2828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data:</a:t>
            </a:r>
          </a:p>
          <a:p>
            <a:r>
              <a:rPr lang="en-US" dirty="0"/>
              <a:t>x= [1879, 1880, …, 2022]</a:t>
            </a:r>
          </a:p>
          <a:p>
            <a:r>
              <a:rPr lang="en-US" dirty="0"/>
              <a:t>y is the Atlanta March temperature for 144 years</a:t>
            </a:r>
          </a:p>
          <a:p>
            <a:r>
              <a:rPr lang="en-US" dirty="0"/>
              <a:t>N=142</a:t>
            </a:r>
          </a:p>
          <a:p>
            <a:endParaRPr lang="en-US" dirty="0"/>
          </a:p>
          <a:p>
            <a:r>
              <a:rPr lang="en-US" dirty="0"/>
              <a:t>Transform:</a:t>
            </a:r>
          </a:p>
          <a:p>
            <a:r>
              <a:rPr lang="en-US" dirty="0"/>
              <a:t>Fourier coefficients: a</a:t>
            </a:r>
            <a:r>
              <a:rPr lang="en-US" baseline="-25000" dirty="0"/>
              <a:t>n</a:t>
            </a:r>
            <a:r>
              <a:rPr lang="en-US" dirty="0"/>
              <a:t>, b</a:t>
            </a:r>
            <a:r>
              <a:rPr lang="en-US" baseline="-25000" dirty="0"/>
              <a:t>n</a:t>
            </a:r>
          </a:p>
          <a:p>
            <a:r>
              <a:rPr lang="en-US" dirty="0"/>
              <a:t>n= 1, 2,…, N/2</a:t>
            </a:r>
          </a:p>
          <a:p>
            <a:endParaRPr lang="en-US" dirty="0"/>
          </a:p>
          <a:p>
            <a:r>
              <a:rPr lang="en-US" dirty="0"/>
              <a:t>FT converts functions from space or time domain into the frequency domain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ADAF3A-C086-8C5C-D285-BAD5CC44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2" y="1577090"/>
            <a:ext cx="49022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6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68F2-953E-BD46-B526-46B6E0A7E888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0AE76-655D-0B47-A7C3-2E630341E8DC}"/>
              </a:ext>
            </a:extLst>
          </p:cNvPr>
          <p:cNvSpPr txBox="1"/>
          <p:nvPr/>
        </p:nvSpPr>
        <p:spPr>
          <a:xfrm>
            <a:off x="1653828" y="1010196"/>
            <a:ext cx="662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FT Applications: Low-pass/high-pass filtering</a:t>
            </a:r>
          </a:p>
          <a:p>
            <a:endParaRPr lang="en-US" sz="24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A1E8C-AE9F-184F-B28F-FC6E35BA5AEC}"/>
              </a:ext>
            </a:extLst>
          </p:cNvPr>
          <p:cNvSpPr txBox="1"/>
          <p:nvPr/>
        </p:nvSpPr>
        <p:spPr>
          <a:xfrm>
            <a:off x="5679231" y="1703031"/>
            <a:ext cx="28285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Reconstruct Atlanta July temperature using truncated Fourier series for n = 1, 2, …, 10</a:t>
            </a:r>
          </a:p>
          <a:p>
            <a:endParaRPr lang="en-US" dirty="0"/>
          </a:p>
          <a:p>
            <a:r>
              <a:rPr lang="en-US" dirty="0"/>
              <a:t>The highest frequency resolved has a period of</a:t>
            </a:r>
          </a:p>
          <a:p>
            <a:r>
              <a:rPr lang="en-US" dirty="0"/>
              <a:t>T/10 = 144/10 = 14.4 years</a:t>
            </a:r>
          </a:p>
          <a:p>
            <a:endParaRPr lang="en-US" dirty="0"/>
          </a:p>
          <a:p>
            <a:r>
              <a:rPr lang="en-US" dirty="0"/>
              <a:t>Higher frequency variations are filtered (low-pass filter).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38B173-82AA-2E77-B9DA-8A9B8A5B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7" y="1703031"/>
            <a:ext cx="49022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88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5475-DF51-E640-802B-8521C512A4B7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321EC-4CF4-BE45-B64D-B4403532B0D2}"/>
              </a:ext>
            </a:extLst>
          </p:cNvPr>
          <p:cNvSpPr txBox="1"/>
          <p:nvPr/>
        </p:nvSpPr>
        <p:spPr>
          <a:xfrm>
            <a:off x="1653828" y="1010196"/>
            <a:ext cx="662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FT Applications: data compression</a:t>
            </a:r>
          </a:p>
          <a:p>
            <a:endParaRPr lang="en-US" sz="2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D7DCD-8BFE-3146-A059-D351E22B5472}"/>
              </a:ext>
            </a:extLst>
          </p:cNvPr>
          <p:cNvSpPr txBox="1"/>
          <p:nvPr/>
        </p:nvSpPr>
        <p:spPr>
          <a:xfrm>
            <a:off x="6044540" y="1841193"/>
            <a:ext cx="27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JPEG files use cosine functions for image compression, similar to the idea of Fourier series.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2DDACC-812B-794E-EB67-4E5C954F1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B237D-A4CF-FAF8-E103-3983674A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8" y="1470992"/>
            <a:ext cx="5790538" cy="37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5475-DF51-E640-802B-8521C512A4B7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321EC-4CF4-BE45-B64D-B4403532B0D2}"/>
              </a:ext>
            </a:extLst>
          </p:cNvPr>
          <p:cNvSpPr txBox="1"/>
          <p:nvPr/>
        </p:nvSpPr>
        <p:spPr>
          <a:xfrm>
            <a:off x="1653828" y="1010196"/>
            <a:ext cx="662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FT Applications: spectral model</a:t>
            </a:r>
          </a:p>
          <a:p>
            <a:endParaRPr lang="en-US" sz="2400" u="sng" dirty="0"/>
          </a:p>
        </p:txBody>
      </p:sp>
      <p:pic>
        <p:nvPicPr>
          <p:cNvPr id="1026" name="Picture 2" descr="Some variables, like the Northern Hemisphere 500-mb height pattern, are not well-represented by a grid-point model.  Instead, a model that incorporated wave patterns would be more suited.">
            <a:extLst>
              <a:ext uri="{FF2B5EF4-FFF2-40B4-BE49-F238E27FC236}">
                <a16:creationId xmlns:a16="http://schemas.microsoft.com/office/drawing/2014/main" id="{E85104BB-B745-F94E-81B0-574E62A53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9" y="1530050"/>
            <a:ext cx="4454711" cy="35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6A6E25-9901-6F45-B4DC-35C73283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92" y="1530050"/>
            <a:ext cx="44450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AD8115-CA1D-5340-8FA4-0433119CE0A4}"/>
              </a:ext>
            </a:extLst>
          </p:cNvPr>
          <p:cNvSpPr txBox="1"/>
          <p:nvPr/>
        </p:nvSpPr>
        <p:spPr>
          <a:xfrm>
            <a:off x="4833257" y="3431976"/>
            <a:ext cx="3883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spectral model attempts to replicate wavelike patterns in key atmospheric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work well for finite domains (regional model)</a:t>
            </a:r>
          </a:p>
        </p:txBody>
      </p:sp>
    </p:spTree>
    <p:extLst>
      <p:ext uri="{BB962C8B-B14F-4D97-AF65-F5344CB8AC3E}">
        <p14:creationId xmlns:p14="http://schemas.microsoft.com/office/powerpoint/2010/main" val="238858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671361-8CD0-1BDC-5FC3-4E4FAF1F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45" y="1554622"/>
            <a:ext cx="4513663" cy="349537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6F6273-5D2B-3F2F-4952-18CA8FA631AF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F855F-D317-4098-ABDD-8A960EDDAAF0}"/>
              </a:ext>
            </a:extLst>
          </p:cNvPr>
          <p:cNvSpPr txBox="1"/>
          <p:nvPr/>
        </p:nvSpPr>
        <p:spPr>
          <a:xfrm>
            <a:off x="1653828" y="1010196"/>
            <a:ext cx="662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FT Applications: seismology</a:t>
            </a:r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522881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44A7-34F2-8D41-B39E-5D1E4EA88C14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4F33C-E7B3-2240-B322-AC5A21ECB25E}"/>
              </a:ext>
            </a:extLst>
          </p:cNvPr>
          <p:cNvSpPr txBox="1"/>
          <p:nvPr/>
        </p:nvSpPr>
        <p:spPr>
          <a:xfrm>
            <a:off x="1653828" y="1010196"/>
            <a:ext cx="662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Discrete Fourier Transform (DFT)</a:t>
            </a:r>
          </a:p>
          <a:p>
            <a:endParaRPr lang="en-US" sz="2400" u="sng" dirty="0"/>
          </a:p>
        </p:txBody>
      </p:sp>
      <p:sp>
        <p:nvSpPr>
          <p:cNvPr id="4" name="AutoShape 2" descr="{\displaystyle {\begin{aligned}X_{k}&amp;=\sum _{n=0}^{N-1}x_{n}\cdot e^{-{\frac {i2\pi }{N}}kn}\\&amp;=\sum _{n=0}^{N-1}x_{n}\cdot \left[\cos \left({\frac {2\pi }{N}}kn\right)-i\cdot \sin \left({\frac {2\pi }{N}}kn\right)\right],\end{aligned}}}">
            <a:extLst>
              <a:ext uri="{FF2B5EF4-FFF2-40B4-BE49-F238E27FC236}">
                <a16:creationId xmlns:a16="http://schemas.microsoft.com/office/drawing/2014/main" id="{B542B355-9F43-204B-BAB1-AA89BDD7B6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C9E142-C045-0241-A6DC-77986D08F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1593" y="1782714"/>
            <a:ext cx="5480814" cy="165932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233D34-7222-894D-B106-5036E8829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7428" y="3991575"/>
            <a:ext cx="4824343" cy="1007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E6C1E0-D84C-3844-85C8-0CFD052247EF}"/>
              </a:ext>
            </a:extLst>
          </p:cNvPr>
          <p:cNvSpPr txBox="1"/>
          <p:nvPr/>
        </p:nvSpPr>
        <p:spPr>
          <a:xfrm>
            <a:off x="1831593" y="3532143"/>
            <a:ext cx="221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 transform:</a:t>
            </a:r>
          </a:p>
        </p:txBody>
      </p:sp>
    </p:spTree>
    <p:extLst>
      <p:ext uri="{BB962C8B-B14F-4D97-AF65-F5344CB8AC3E}">
        <p14:creationId xmlns:p14="http://schemas.microsoft.com/office/powerpoint/2010/main" val="2898458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44A7-34F2-8D41-B39E-5D1E4EA88C14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4F33C-E7B3-2240-B322-AC5A21ECB25E}"/>
              </a:ext>
            </a:extLst>
          </p:cNvPr>
          <p:cNvSpPr txBox="1"/>
          <p:nvPr/>
        </p:nvSpPr>
        <p:spPr>
          <a:xfrm>
            <a:off x="1653828" y="1010196"/>
            <a:ext cx="662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Fast Fourier Transform (FFT)</a:t>
            </a:r>
          </a:p>
          <a:p>
            <a:endParaRPr lang="en-US" sz="2400" u="sng" dirty="0"/>
          </a:p>
        </p:txBody>
      </p:sp>
      <p:sp>
        <p:nvSpPr>
          <p:cNvPr id="4" name="AutoShape 2" descr="{\displaystyle {\begin{aligned}X_{k}&amp;=\sum _{n=0}^{N-1}x_{n}\cdot e^{-{\frac {i2\pi }{N}}kn}\\&amp;=\sum _{n=0}^{N-1}x_{n}\cdot \left[\cos \left({\frac {2\pi }{N}}kn\right)-i\cdot \sin \left({\frac {2\pi }{N}}kn\right)\right],\end{aligned}}}">
            <a:extLst>
              <a:ext uri="{FF2B5EF4-FFF2-40B4-BE49-F238E27FC236}">
                <a16:creationId xmlns:a16="http://schemas.microsoft.com/office/drawing/2014/main" id="{B542B355-9F43-204B-BAB1-AA89BDD7B6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D5B82-CD63-004A-903B-C1377B4B0307}"/>
              </a:ext>
            </a:extLst>
          </p:cNvPr>
          <p:cNvSpPr txBox="1"/>
          <p:nvPr/>
        </p:nvSpPr>
        <p:spPr>
          <a:xfrm>
            <a:off x="1864426" y="1721922"/>
            <a:ext cx="5795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FFT is an algorithm that computes the discrete Fourier transform.</a:t>
            </a:r>
          </a:p>
          <a:p>
            <a:endParaRPr lang="en-US" dirty="0"/>
          </a:p>
          <a:p>
            <a:r>
              <a:rPr lang="en-US" dirty="0"/>
              <a:t>It factorizing the the DFT matrix into a product of sparse matrices, and manages to reduce the complexity of DFT from O(N</a:t>
            </a:r>
            <a:r>
              <a:rPr lang="en-US" baseline="30000" dirty="0"/>
              <a:t>2</a:t>
            </a:r>
            <a:r>
              <a:rPr lang="en-US" dirty="0"/>
              <a:t>) to O(</a:t>
            </a:r>
            <a:r>
              <a:rPr lang="en-US" i="1" dirty="0" err="1"/>
              <a:t>N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FFT: X=</a:t>
            </a:r>
            <a:r>
              <a:rPr lang="en-US" dirty="0" err="1"/>
              <a:t>fft</a:t>
            </a:r>
            <a:r>
              <a:rPr lang="en-US" dirty="0"/>
              <a:t>(Y)</a:t>
            </a:r>
          </a:p>
          <a:p>
            <a:endParaRPr lang="en-US" dirty="0"/>
          </a:p>
          <a:p>
            <a:r>
              <a:rPr lang="en-US" dirty="0"/>
              <a:t>Inverse FFT: Y=</a:t>
            </a:r>
            <a:r>
              <a:rPr lang="en-US" dirty="0" err="1"/>
              <a:t>ifft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051396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09D67B8-FDC6-7891-4894-04735ADBC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6" y="1537008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B7E3FF-CEE0-A296-64B7-133A3C477F26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AB7B8-9F0D-6C74-F839-E11F5BFC0F29}"/>
              </a:ext>
            </a:extLst>
          </p:cNvPr>
          <p:cNvSpPr txBox="1"/>
          <p:nvPr/>
        </p:nvSpPr>
        <p:spPr>
          <a:xfrm>
            <a:off x="1653828" y="1010196"/>
            <a:ext cx="662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Power spectrum</a:t>
            </a:r>
          </a:p>
          <a:p>
            <a:endParaRPr lang="en-US" sz="2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D0738-1C3D-4E0C-307E-AEF51A85AE75}"/>
              </a:ext>
            </a:extLst>
          </p:cNvPr>
          <p:cNvSpPr txBox="1"/>
          <p:nvPr/>
        </p:nvSpPr>
        <p:spPr>
          <a:xfrm>
            <a:off x="5597717" y="1621540"/>
            <a:ext cx="30771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density ~ X</a:t>
            </a:r>
            <a:r>
              <a:rPr lang="en-US" baseline="-25000" dirty="0"/>
              <a:t>k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r>
              <a:rPr lang="en-US" dirty="0"/>
              <a:t>Total of the power spectral density (PSD) over all frequencies equals to the variance of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PSD measures the density of variance contained in the frequency band</a:t>
            </a:r>
          </a:p>
        </p:txBody>
      </p:sp>
    </p:spTree>
    <p:extLst>
      <p:ext uri="{BB962C8B-B14F-4D97-AF65-F5344CB8AC3E}">
        <p14:creationId xmlns:p14="http://schemas.microsoft.com/office/powerpoint/2010/main" val="428967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097237" y="1135148"/>
            <a:ext cx="53629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Terminology</a:t>
            </a:r>
          </a:p>
          <a:p>
            <a:endParaRPr lang="en-US" sz="2400" dirty="0"/>
          </a:p>
          <a:p>
            <a:r>
              <a:rPr lang="en-US" sz="2400" b="1" dirty="0"/>
              <a:t>Independent variable</a:t>
            </a:r>
            <a:r>
              <a:rPr lang="en-US" sz="2400" dirty="0"/>
              <a:t>: is the cause. Its value is independent of other variables in your study.</a:t>
            </a:r>
          </a:p>
          <a:p>
            <a:endParaRPr lang="en-US" sz="2400" dirty="0"/>
          </a:p>
          <a:p>
            <a:r>
              <a:rPr lang="en-US" sz="2400" b="1" dirty="0"/>
              <a:t>Dependent variable</a:t>
            </a:r>
            <a:r>
              <a:rPr lang="en-US" sz="2400" dirty="0"/>
              <a:t>: is the effect. Its value depends on changes in the independent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80990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53629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Terminology</a:t>
            </a:r>
          </a:p>
          <a:p>
            <a:endParaRPr lang="en-US" sz="2400" dirty="0"/>
          </a:p>
          <a:p>
            <a:r>
              <a:rPr lang="en-US" sz="2400" dirty="0"/>
              <a:t>Independent variable : coordinates, time, frequency, x, y, z, longitude, latitude, altitude</a:t>
            </a:r>
          </a:p>
          <a:p>
            <a:endParaRPr lang="en-US" sz="2400" dirty="0"/>
          </a:p>
          <a:p>
            <a:r>
              <a:rPr lang="en-US" sz="2400" dirty="0"/>
              <a:t>Dependent variable : temperature, pressure, humidity, magnetic field, …</a:t>
            </a:r>
          </a:p>
        </p:txBody>
      </p:sp>
    </p:spTree>
    <p:extLst>
      <p:ext uri="{BB962C8B-B14F-4D97-AF65-F5344CB8AC3E}">
        <p14:creationId xmlns:p14="http://schemas.microsoft.com/office/powerpoint/2010/main" val="113017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Terminology</a:t>
            </a:r>
          </a:p>
          <a:p>
            <a:endParaRPr lang="en-US" sz="2400" dirty="0"/>
          </a:p>
          <a:p>
            <a:r>
              <a:rPr lang="en-US" sz="2400" dirty="0"/>
              <a:t>Independent variable : ex. time</a:t>
            </a:r>
          </a:p>
          <a:p>
            <a:r>
              <a:rPr lang="en-US" sz="2400" dirty="0"/>
              <a:t>t = [t</a:t>
            </a:r>
            <a:r>
              <a:rPr lang="en-US" sz="2400" baseline="-25000" dirty="0"/>
              <a:t>1   </a:t>
            </a:r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  t</a:t>
            </a:r>
            <a:r>
              <a:rPr lang="en-US" sz="2400" baseline="-25000" dirty="0"/>
              <a:t>3  </a:t>
            </a:r>
            <a:r>
              <a:rPr lang="en-US" sz="2400" dirty="0"/>
              <a:t>･ ･ ･ </a:t>
            </a:r>
            <a:r>
              <a:rPr lang="en-US" sz="2400" baseline="-250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</a:p>
          <a:p>
            <a:r>
              <a:rPr lang="en-US" sz="2400" dirty="0"/>
              <a:t>   = [1 2 3 4 ･ ･ ･ N] x </a:t>
            </a:r>
            <a:r>
              <a:rPr lang="en-US" sz="2400" dirty="0">
                <a:latin typeface="Symbol" pitchFamily="2" charset="2"/>
              </a:rPr>
              <a:t>D</a:t>
            </a:r>
            <a:r>
              <a:rPr lang="en-US" sz="2400" dirty="0"/>
              <a:t>t</a:t>
            </a:r>
          </a:p>
          <a:p>
            <a:endParaRPr lang="en-US" sz="2400" dirty="0"/>
          </a:p>
          <a:p>
            <a:r>
              <a:rPr lang="en-US" sz="2400" dirty="0"/>
              <a:t>Dependent variable : ex. Temperature of Atlanta</a:t>
            </a:r>
          </a:p>
          <a:p>
            <a:r>
              <a:rPr lang="en-US" sz="2400" dirty="0"/>
              <a:t>T  = T(t)</a:t>
            </a:r>
          </a:p>
          <a:p>
            <a:r>
              <a:rPr lang="en-US" sz="2400" dirty="0"/>
              <a:t>    = [T</a:t>
            </a:r>
            <a:r>
              <a:rPr lang="en-US" sz="2400" baseline="-25000" dirty="0"/>
              <a:t>1   </a:t>
            </a:r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  T</a:t>
            </a:r>
            <a:r>
              <a:rPr lang="en-US" sz="2400" baseline="-25000" dirty="0"/>
              <a:t>3  </a:t>
            </a:r>
            <a:r>
              <a:rPr lang="en-US" sz="2400" dirty="0"/>
              <a:t>･ ･ ･ </a:t>
            </a:r>
            <a:r>
              <a:rPr lang="en-US" sz="2400" baseline="-25000" dirty="0"/>
              <a:t> </a:t>
            </a:r>
            <a:r>
              <a:rPr lang="en-US" sz="2400" dirty="0"/>
              <a:t>T</a:t>
            </a:r>
            <a:r>
              <a:rPr lang="en-US" sz="2400" baseline="-25000" dirty="0"/>
              <a:t>N</a:t>
            </a:r>
            <a:r>
              <a:rPr lang="en-US" sz="2400" dirty="0"/>
              <a:t>]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2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Terminology</a:t>
            </a:r>
          </a:p>
          <a:p>
            <a:endParaRPr lang="en-US" sz="2400" dirty="0"/>
          </a:p>
          <a:p>
            <a:r>
              <a:rPr lang="en-US" sz="2400" dirty="0"/>
              <a:t>Column vector</a:t>
            </a:r>
          </a:p>
          <a:p>
            <a:endParaRPr lang="en-US" sz="2400" dirty="0"/>
          </a:p>
          <a:p>
            <a:r>
              <a:rPr lang="en-US" sz="2400" dirty="0"/>
              <a:t>Row vector</a:t>
            </a:r>
          </a:p>
          <a:p>
            <a:endParaRPr lang="en-US" sz="2400" dirty="0"/>
          </a:p>
          <a:p>
            <a:r>
              <a:rPr lang="en-US" sz="2400" dirty="0"/>
              <a:t>Inner product (dot product)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876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Terminology</a:t>
            </a:r>
          </a:p>
          <a:p>
            <a:endParaRPr lang="en-US" sz="2400" dirty="0"/>
          </a:p>
          <a:p>
            <a:r>
              <a:rPr lang="en-US" sz="2400" dirty="0"/>
              <a:t>Perpendicular (orthogonal)</a:t>
            </a:r>
          </a:p>
          <a:p>
            <a:endParaRPr lang="en-US" sz="2400" dirty="0"/>
          </a:p>
          <a:p>
            <a:r>
              <a:rPr lang="en-US" sz="2400" dirty="0"/>
              <a:t>Perpendicular and unit length (orthonormal)</a:t>
            </a:r>
          </a:p>
        </p:txBody>
      </p:sp>
    </p:spTree>
    <p:extLst>
      <p:ext uri="{BB962C8B-B14F-4D97-AF65-F5344CB8AC3E}">
        <p14:creationId xmlns:p14="http://schemas.microsoft.com/office/powerpoint/2010/main" val="98602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</a:t>
            </a:r>
            <a:r>
              <a:rPr lang="en-US" altLang="zh-CN" dirty="0"/>
              <a:t>10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Terminology</a:t>
            </a:r>
          </a:p>
          <a:p>
            <a:endParaRPr lang="en-US" sz="2400" dirty="0"/>
          </a:p>
          <a:p>
            <a:r>
              <a:rPr lang="en-US" sz="2400" dirty="0"/>
              <a:t>Inner product of continuous functions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97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Terminology</a:t>
            </a:r>
          </a:p>
          <a:p>
            <a:endParaRPr lang="en-US" sz="2400" dirty="0"/>
          </a:p>
          <a:p>
            <a:r>
              <a:rPr lang="en-US" sz="2400" dirty="0"/>
              <a:t>Two views of linear regression</a:t>
            </a:r>
          </a:p>
          <a:p>
            <a:endParaRPr lang="en-US" sz="2400" dirty="0"/>
          </a:p>
          <a:p>
            <a:r>
              <a:rPr lang="en-US" sz="2400" dirty="0"/>
              <a:t>(1) Method of least squares</a:t>
            </a:r>
          </a:p>
          <a:p>
            <a:endParaRPr lang="en-US" sz="2400" dirty="0"/>
          </a:p>
          <a:p>
            <a:r>
              <a:rPr lang="en-US" sz="2400" dirty="0"/>
              <a:t>(2) Projection of observation (y) onto (x) and (1) vector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7D014-48A9-8B4B-8104-C8DA27D02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21" y="1999200"/>
            <a:ext cx="16192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7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13832</TotalTime>
  <Words>1218</Words>
  <Application>Microsoft Macintosh PowerPoint</Application>
  <PresentationFormat>On-screen Show (16:9)</PresentationFormat>
  <Paragraphs>218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Symbol</vt:lpstr>
      <vt:lpstr>Office Theme</vt:lpstr>
      <vt:lpstr>EAS2655 – Week 10 Fourier analysis</vt:lpstr>
      <vt:lpstr>EAS2655 – Week 10</vt:lpstr>
      <vt:lpstr>EAS2655 – Week 10</vt:lpstr>
      <vt:lpstr>EAS2655 – Week 10</vt:lpstr>
      <vt:lpstr>EAS2655 – Week 10</vt:lpstr>
      <vt:lpstr>EAS2655 – Week 10</vt:lpstr>
      <vt:lpstr>EAS2655 – Week 10</vt:lpstr>
      <vt:lpstr>EAS2655 – Week 10</vt:lpstr>
      <vt:lpstr>EAS2655 – Week 10</vt:lpstr>
      <vt:lpstr>EAS2655 – Week 10</vt:lpstr>
      <vt:lpstr>EAS2655 – Week 10</vt:lpstr>
      <vt:lpstr>EAS2655 – Week 10</vt:lpstr>
      <vt:lpstr>EAS2655 – Week 10</vt:lpstr>
      <vt:lpstr>EAS2655 – Week 10</vt:lpstr>
      <vt:lpstr>EAS2655 – Week 10</vt:lpstr>
      <vt:lpstr>EAS2655 – Week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193</cp:revision>
  <dcterms:created xsi:type="dcterms:W3CDTF">2020-08-17T11:38:51Z</dcterms:created>
  <dcterms:modified xsi:type="dcterms:W3CDTF">2023-03-14T02:51:12Z</dcterms:modified>
</cp:coreProperties>
</file>