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7" r:id="rId2"/>
    <p:sldId id="256" r:id="rId3"/>
    <p:sldId id="265" r:id="rId4"/>
    <p:sldId id="258" r:id="rId5"/>
    <p:sldId id="259" r:id="rId6"/>
    <p:sldId id="260" r:id="rId7"/>
    <p:sldId id="261" r:id="rId8"/>
    <p:sldId id="266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85" r:id="rId18"/>
    <p:sldId id="283" r:id="rId19"/>
    <p:sldId id="287" r:id="rId20"/>
    <p:sldId id="288" r:id="rId21"/>
    <p:sldId id="291" r:id="rId22"/>
    <p:sldId id="292" r:id="rId23"/>
    <p:sldId id="293" r:id="rId24"/>
    <p:sldId id="294" r:id="rId25"/>
    <p:sldId id="296" r:id="rId26"/>
    <p:sldId id="267" r:id="rId27"/>
    <p:sldId id="264" r:id="rId28"/>
    <p:sldId id="295" r:id="rId29"/>
    <p:sldId id="268" r:id="rId30"/>
    <p:sldId id="262" r:id="rId31"/>
    <p:sldId id="269" r:id="rId32"/>
    <p:sldId id="297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0"/>
    <p:restoredTop sz="94607"/>
  </p:normalViewPr>
  <p:slideViewPr>
    <p:cSldViewPr snapToGrid="0" snapToObjects="1">
      <p:cViewPr varScale="1">
        <p:scale>
          <a:sx n="165" d="100"/>
          <a:sy n="165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BE9A-24EA-D845-8EA1-81A160440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43595-DAE3-9948-8431-09380576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13D86-F97C-B445-B5A0-73703E65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1B29B-0DE2-3841-B715-313AD6B1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C3FA5-F2C0-5749-887F-B37DB4DE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4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F1E5-1BEF-6043-9609-0F2510C6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44ADB-9D69-1E4C-AEED-362AD93D6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0545D-F3E2-9B47-8394-F8D20B19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D2CD7-6C61-6740-8126-0E9DFF77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4DAC-374F-5F4A-B37D-7EC84F7C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9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F489C-F87F-F14B-9AA9-13AD3CAE2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1BCEE-566A-C842-A242-D815CC32D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A5BD1-DCA2-F34C-9864-F6AA55A2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87F56-3A24-624F-A5A8-6BBD3E49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EE6D8-6157-2B42-9731-02501B24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6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F424-C60F-EE4C-84F9-BF46BCBD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3C203-6DB7-B24A-A61B-42003DCAE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BCE46-8B36-5043-A2A2-E98A1E6E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01905-6BDC-6742-97FB-3234EC71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C83FA-1391-C04A-B32E-1AEB3778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3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C582-1D17-904F-9821-057EB773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D0182-68FB-8A40-BBBF-022CD480D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EBA07-F44C-D745-AB61-51E3F429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A1669-E333-154A-A917-867AB4B5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D988B-9B04-4942-8D50-7003EBBD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4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F88A-5256-7647-BB03-D594F8FE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157-5D8E-484D-A997-72126099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1E2BB-BB07-544D-A8B8-B302287E2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4ABD3-DC53-DA48-8559-087096DD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1F9C4-3A2E-FA44-BD12-3CA2CA9D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70AA9-4F60-C24D-8607-EF6DB5D2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4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446A-3EC3-AB43-90B8-FD83E989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DF90F-2B59-474F-B4EC-D8D6CF2E7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43D6D-7278-924D-B321-F4D4FA3F8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B704F-1188-034F-B199-8A665A934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B436E-BE06-8E46-9F1D-6091B91AE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63247-3F0A-E840-A36C-D0310899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CFBD5-7E59-2A47-B812-F9F79C50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9F8ED-353B-2143-9B7E-6460EC2A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4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B683-7C50-8049-9979-D856F4DC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6213C-08DC-8A40-99EB-97B53204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A8C79-E899-9942-AFA6-DF4D8AF7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7760F-B789-4046-B76E-212E7908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3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A588A-3085-4344-9B5C-626D7A57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95418-E523-1B4D-B0DC-2BFF4BC2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74602-E139-324B-AE90-86D9BDD2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8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D960-EDC2-DA45-847A-BB936F40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D780-8D7E-1148-9423-DC9EDCDE4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CAE52-FB47-9444-B488-4C71F54F5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44B17-FE19-164A-B986-29D40E83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801E0-77B8-B04A-ABD7-77CD9AFC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1BF58-8152-5143-B5E5-4E29D3D9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1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BECC-1EBD-D045-AD87-537BD0A30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61CB2-329D-034D-BD7F-2E11FBE3D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6512B-1B5A-AA48-B312-F9A73AF3A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6ACF3-80BD-DF45-9A66-35F7266A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B8E5E-ADC1-9543-9541-8C2D5FA8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3082D-D6C1-1545-9BEA-C1CCF713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1E272-4777-A54C-AD3D-ECAB914F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34700-1717-A74E-9CD5-04379447D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0A282-2B64-1043-A608-F9B832737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334E-BB0B-2F4C-860B-AB91C4AFDE55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EE3A0-5BAD-1B4B-B3F0-AC1062908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D152-B1AB-954B-958C-BA1F95228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5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getting_started/index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" TargetMode="External"/><Relationship Id="rId3" Type="http://schemas.openxmlformats.org/officeDocument/2006/relationships/hyperlink" Target="https://www.mathworks.com/help/matlab/ref/readtable.html" TargetMode="External"/><Relationship Id="rId7" Type="http://schemas.openxmlformats.org/officeDocument/2006/relationships/hyperlink" Target="https://pandas.pydata.org/docs/reference/api/pandas.read_excel.html" TargetMode="External"/><Relationship Id="rId2" Type="http://schemas.openxmlformats.org/officeDocument/2006/relationships/hyperlink" Target="https://www.mathworks.com/help/matlab/ref/importtoo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docs/getting_started/index.html" TargetMode="External"/><Relationship Id="rId5" Type="http://schemas.openxmlformats.org/officeDocument/2006/relationships/hyperlink" Target="https://www.youtube.com/watch?v=rLeMOEWkoa8" TargetMode="External"/><Relationship Id="rId4" Type="http://schemas.openxmlformats.org/officeDocument/2006/relationships/hyperlink" Target="https://www.mathworks.com/help/matlab/ref/xlsread.html" TargetMode="External"/><Relationship Id="rId9" Type="http://schemas.openxmlformats.org/officeDocument/2006/relationships/hyperlink" Target="https://scitools.org.uk/cartopy/docs/latest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187" y="1369219"/>
            <a:ext cx="6065242" cy="3263504"/>
          </a:xfrm>
        </p:spPr>
        <p:txBody>
          <a:bodyPr>
            <a:normAutofit/>
          </a:bodyPr>
          <a:lstStyle/>
          <a:p>
            <a:r>
              <a:rPr lang="en-US" b="1" dirty="0"/>
              <a:t>Instructor: </a:t>
            </a:r>
            <a:r>
              <a:rPr lang="en-US" b="1" dirty="0" err="1"/>
              <a:t>Pengfei</a:t>
            </a:r>
            <a:r>
              <a:rPr lang="en-US" b="1" dirty="0"/>
              <a:t> Liu</a:t>
            </a:r>
          </a:p>
          <a:p>
            <a:pPr lvl="1"/>
            <a:r>
              <a:rPr lang="en-US" b="1" dirty="0"/>
              <a:t>Email: </a:t>
            </a:r>
            <a:r>
              <a:rPr lang="en-US" u="sng" dirty="0" err="1"/>
              <a:t>pengfei.liu@eas.gatech.edu</a:t>
            </a:r>
            <a:endParaRPr lang="en-US" b="1" dirty="0"/>
          </a:p>
          <a:p>
            <a:r>
              <a:rPr lang="en-US" b="1" dirty="0"/>
              <a:t>Teaching Assistant: Abhinav Pratap Singh</a:t>
            </a:r>
          </a:p>
          <a:p>
            <a:pPr lvl="1"/>
            <a:r>
              <a:rPr lang="en-US" b="1" dirty="0"/>
              <a:t>Email: </a:t>
            </a:r>
            <a:r>
              <a:rPr lang="en-US" u="sng" dirty="0" err="1"/>
              <a:t>abhinavps@gatech.edu</a:t>
            </a:r>
            <a:endParaRPr lang="en-US" u="sng" dirty="0"/>
          </a:p>
          <a:p>
            <a:r>
              <a:rPr lang="en-US" b="1" dirty="0"/>
              <a:t>Tue, Thu:</a:t>
            </a:r>
            <a:r>
              <a:rPr lang="en-US" dirty="0"/>
              <a:t> 14:00-15:15 L1116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Office hour: </a:t>
            </a:r>
          </a:p>
          <a:p>
            <a:pPr lvl="1"/>
            <a:r>
              <a:rPr lang="en-US" b="1" dirty="0"/>
              <a:t>Thu 15:30-16:30 pm (Liu)		</a:t>
            </a:r>
          </a:p>
          <a:p>
            <a:pPr lvl="1"/>
            <a:r>
              <a:rPr lang="en-US" b="1" dirty="0"/>
              <a:t> Wed 10:00-11:00 am (Singh)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3657-6C6D-EC4D-BD44-EEAF72A3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representative value?</a:t>
            </a:r>
          </a:p>
        </p:txBody>
      </p:sp>
    </p:spTree>
    <p:extLst>
      <p:ext uri="{BB962C8B-B14F-4D97-AF65-F5344CB8AC3E}">
        <p14:creationId xmlns:p14="http://schemas.microsoft.com/office/powerpoint/2010/main" val="405773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3657-6C6D-EC4D-BD44-EEAF72A3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representative value?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69CC-D53D-7747-A5D8-6134C6281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Median (50 percentile)</a:t>
            </a:r>
          </a:p>
        </p:txBody>
      </p:sp>
    </p:spTree>
    <p:extLst>
      <p:ext uri="{BB962C8B-B14F-4D97-AF65-F5344CB8AC3E}">
        <p14:creationId xmlns:p14="http://schemas.microsoft.com/office/powerpoint/2010/main" val="228173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3657-6C6D-EC4D-BD44-EEAF72A3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does the data vary?</a:t>
            </a:r>
          </a:p>
        </p:txBody>
      </p:sp>
    </p:spTree>
    <p:extLst>
      <p:ext uri="{BB962C8B-B14F-4D97-AF65-F5344CB8AC3E}">
        <p14:creationId xmlns:p14="http://schemas.microsoft.com/office/powerpoint/2010/main" val="2512846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3657-6C6D-EC4D-BD44-EEAF72A3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does the data vary?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69CC-D53D-7747-A5D8-6134C6281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IQR (Inter-Quartile Range) = (75 percentile) – (25 percentile)</a:t>
            </a:r>
          </a:p>
        </p:txBody>
      </p:sp>
    </p:spTree>
    <p:extLst>
      <p:ext uri="{BB962C8B-B14F-4D97-AF65-F5344CB8AC3E}">
        <p14:creationId xmlns:p14="http://schemas.microsoft.com/office/powerpoint/2010/main" val="282334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F4C5-F211-A34D-9F25-3BADE15A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vs median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EFA5A-B5C5-DE4F-862B-70150B18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and Median: which one should you choose?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54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F4C5-F211-A34D-9F25-3BADE15A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vs median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EFA5A-B5C5-DE4F-862B-70150B18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and Median: which one should you choose?</a:t>
            </a:r>
          </a:p>
          <a:p>
            <a:endParaRPr lang="en-US" dirty="0"/>
          </a:p>
          <a:p>
            <a:r>
              <a:rPr lang="en-US" dirty="0"/>
              <a:t>Atlanta annual mean temperature</a:t>
            </a:r>
          </a:p>
          <a:p>
            <a:r>
              <a:rPr lang="en-US" dirty="0"/>
              <a:t>Mean = 61.934°F</a:t>
            </a:r>
          </a:p>
          <a:p>
            <a:r>
              <a:rPr lang="en-US" dirty="0"/>
              <a:t>Median = 61.921°F</a:t>
            </a:r>
          </a:p>
          <a:p>
            <a:endParaRPr lang="en-US" dirty="0"/>
          </a:p>
          <a:p>
            <a:r>
              <a:rPr lang="en-US" dirty="0"/>
              <a:t>The annual mean temperature generally follows a normal distribution (un-skewed)</a:t>
            </a:r>
          </a:p>
        </p:txBody>
      </p:sp>
    </p:spTree>
    <p:extLst>
      <p:ext uri="{BB962C8B-B14F-4D97-AF65-F5344CB8AC3E}">
        <p14:creationId xmlns:p14="http://schemas.microsoft.com/office/powerpoint/2010/main" val="3429959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F4C5-F211-A34D-9F25-3BADE15A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vs median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990EC4D-5515-714F-9F35-7EEBD3E9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and Median: which one should you choose?</a:t>
            </a:r>
          </a:p>
          <a:p>
            <a:endParaRPr lang="en-US" dirty="0"/>
          </a:p>
          <a:p>
            <a:r>
              <a:rPr lang="en-US" dirty="0"/>
              <a:t>9 people makes $50K and 1 person make $1M</a:t>
            </a:r>
          </a:p>
          <a:p>
            <a:r>
              <a:rPr lang="en-US" dirty="0"/>
              <a:t>Mean = $145K</a:t>
            </a:r>
          </a:p>
          <a:p>
            <a:r>
              <a:rPr lang="en-US" dirty="0"/>
              <a:t>Median = $50K</a:t>
            </a:r>
          </a:p>
          <a:p>
            <a:endParaRPr lang="en-US" dirty="0"/>
          </a:p>
          <a:p>
            <a:r>
              <a:rPr lang="en-US" dirty="0"/>
              <a:t>The answer depends on the statistical distribution of the data. Mean and variance are impacted by outliers. </a:t>
            </a:r>
          </a:p>
        </p:txBody>
      </p:sp>
    </p:spTree>
    <p:extLst>
      <p:ext uri="{BB962C8B-B14F-4D97-AF65-F5344CB8AC3E}">
        <p14:creationId xmlns:p14="http://schemas.microsoft.com/office/powerpoint/2010/main" val="755001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F4C5-F211-A34D-9F25-3BADE15A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vs median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0A84643-9A29-CF48-B58F-30CF81C4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and Median: which one should you choose?</a:t>
            </a:r>
          </a:p>
          <a:p>
            <a:endParaRPr lang="en-US" dirty="0"/>
          </a:p>
          <a:p>
            <a:r>
              <a:rPr lang="en-US" dirty="0"/>
              <a:t>9 people makes $50K and 1 person make $1M</a:t>
            </a:r>
          </a:p>
          <a:p>
            <a:r>
              <a:rPr lang="en-US" dirty="0"/>
              <a:t>Remove outlier ($1M) and re-calculate the mean and median</a:t>
            </a:r>
          </a:p>
          <a:p>
            <a:endParaRPr lang="en-US" dirty="0"/>
          </a:p>
          <a:p>
            <a:r>
              <a:rPr lang="en-US" dirty="0"/>
              <a:t>Mean (w/o outlier): $50K</a:t>
            </a:r>
          </a:p>
          <a:p>
            <a:r>
              <a:rPr lang="en-US" dirty="0"/>
              <a:t>Median: $50K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57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3E79-3894-194E-A2A6-D54107F8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distribution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6DFD3-CD2F-6440-B999-2697268FB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687628" cy="3263504"/>
          </a:xfrm>
        </p:spPr>
        <p:txBody>
          <a:bodyPr>
            <a:normAutofit/>
          </a:bodyPr>
          <a:lstStyle/>
          <a:p>
            <a:r>
              <a:rPr lang="en-US" dirty="0"/>
              <a:t>Statistical distribution of data: </a:t>
            </a:r>
            <a:r>
              <a:rPr lang="en-US" u="sng" dirty="0"/>
              <a:t>Histogram</a:t>
            </a:r>
          </a:p>
          <a:p>
            <a:r>
              <a:rPr lang="en-US" dirty="0"/>
              <a:t>Data is binned. </a:t>
            </a:r>
          </a:p>
          <a:p>
            <a:r>
              <a:rPr lang="en-US" dirty="0"/>
              <a:t>Data count is displayed as a bar chart. </a:t>
            </a:r>
          </a:p>
          <a:p>
            <a:r>
              <a:rPr lang="en-US" dirty="0"/>
              <a:t>The area is equal to the </a:t>
            </a:r>
          </a:p>
          <a:p>
            <a:pPr marL="0" indent="0">
              <a:buNone/>
            </a:pPr>
            <a:r>
              <a:rPr lang="en-US" dirty="0"/>
              <a:t>	(sample size) x (bin size)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E5277-87E1-5B42-96D2-D0CBB381F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464" y="4058618"/>
            <a:ext cx="1028700" cy="3429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48E0DF8-8E7D-EFC5-82D6-A5C7F1231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89" y="1597725"/>
            <a:ext cx="4851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459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3E79-3894-194E-A2A6-D54107F8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distribution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6DFD3-CD2F-6440-B999-2697268FB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687628" cy="3263504"/>
          </a:xfrm>
        </p:spPr>
        <p:txBody>
          <a:bodyPr>
            <a:normAutofit/>
          </a:bodyPr>
          <a:lstStyle/>
          <a:p>
            <a:r>
              <a:rPr lang="en-US" dirty="0"/>
              <a:t>Statistical distribution of data: </a:t>
            </a:r>
            <a:r>
              <a:rPr lang="en-US" u="sng" dirty="0"/>
              <a:t>Histogram</a:t>
            </a:r>
          </a:p>
          <a:p>
            <a:r>
              <a:rPr lang="en-US" dirty="0"/>
              <a:t>Data is binned. </a:t>
            </a:r>
          </a:p>
          <a:p>
            <a:r>
              <a:rPr lang="en-US" dirty="0"/>
              <a:t>Data count is displayed as a bar chart. </a:t>
            </a:r>
          </a:p>
          <a:p>
            <a:r>
              <a:rPr lang="en-US" dirty="0"/>
              <a:t>The area is equal to the </a:t>
            </a:r>
          </a:p>
          <a:p>
            <a:pPr marL="0" indent="0">
              <a:buNone/>
            </a:pPr>
            <a:r>
              <a:rPr lang="en-US" dirty="0"/>
              <a:t>	(sample size) x (bin size)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E5277-87E1-5B42-96D2-D0CBB381F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464" y="4058618"/>
            <a:ext cx="1028700" cy="342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86578-CEED-6621-0173-6F477EEBE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507" y="1202518"/>
            <a:ext cx="4851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34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187" y="1369219"/>
            <a:ext cx="6065242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Agenda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Syllabus</a:t>
            </a:r>
          </a:p>
          <a:p>
            <a:r>
              <a:rPr lang="en-US" dirty="0"/>
              <a:t>Course overview</a:t>
            </a:r>
          </a:p>
          <a:p>
            <a:r>
              <a:rPr lang="en-US" dirty="0"/>
              <a:t>Schedule for the spring term</a:t>
            </a:r>
          </a:p>
          <a:p>
            <a:r>
              <a:rPr lang="en-US" dirty="0"/>
              <a:t>Evaluation: grading scheme</a:t>
            </a:r>
          </a:p>
          <a:p>
            <a:r>
              <a:rPr lang="en-US" dirty="0"/>
              <a:t>MATLAB or Python?</a:t>
            </a:r>
          </a:p>
          <a:p>
            <a:r>
              <a:rPr lang="en-US" dirty="0"/>
              <a:t>Review of fundamental statistics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3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8CA1E-9B0A-2F48-B752-350D8C254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400909" cy="3263504"/>
          </a:xfrm>
        </p:spPr>
        <p:txBody>
          <a:bodyPr/>
          <a:lstStyle/>
          <a:p>
            <a:r>
              <a:rPr lang="en-US" dirty="0"/>
              <a:t>The bell curve</a:t>
            </a:r>
          </a:p>
          <a:p>
            <a:r>
              <a:rPr lang="en-US" dirty="0"/>
              <a:t>Symmetric</a:t>
            </a:r>
          </a:p>
          <a:p>
            <a:r>
              <a:rPr lang="en-US" dirty="0"/>
              <a:t>The total area covered by a Gaussian is unity (1).  </a:t>
            </a:r>
          </a:p>
          <a:p>
            <a:r>
              <a:rPr lang="en-US" dirty="0"/>
              <a:t>So, the orange plot is 		</a:t>
            </a:r>
            <a:r>
              <a:rPr lang="en-US" dirty="0" err="1"/>
              <a:t>N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x</a:t>
            </a:r>
            <a:r>
              <a:rPr lang="en-US" dirty="0"/>
              <a:t> g(x).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23E79-3894-194E-A2A6-D54107F8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Gaussian: normal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6C7F3-2CBF-0342-A684-1090CE0F7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3651900"/>
            <a:ext cx="3482281" cy="6876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FFAD5B7-ED4E-CCBD-A305-063E45DE7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0" y="1202518"/>
            <a:ext cx="4851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274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8CA1E-9B0A-2F48-B752-350D8C254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400909" cy="3263504"/>
          </a:xfrm>
        </p:spPr>
        <p:txBody>
          <a:bodyPr/>
          <a:lstStyle/>
          <a:p>
            <a:r>
              <a:rPr lang="en-US" dirty="0"/>
              <a:t>To generate a plot like this we need to: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Download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Read data into MATLAB or Python (data I/O)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Manipulate data as needed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Plot them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23E79-3894-194E-A2A6-D54107F8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distribution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2F4927F-A810-1244-C9FB-D573CFA31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06" y="1132775"/>
            <a:ext cx="4851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050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76CC-697B-5E40-9054-4D7F9D0D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Reading data using MATLAB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16897-B15C-694B-A00C-654BBC3E5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7142"/>
            <a:ext cx="7886700" cy="3615581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GUI approach “</a:t>
            </a:r>
            <a:r>
              <a:rPr lang="en-US" dirty="0">
                <a:solidFill>
                  <a:schemeClr val="accent1"/>
                </a:solidFill>
              </a:rPr>
              <a:t>Import Data</a:t>
            </a:r>
            <a:r>
              <a:rPr lang="en-US" dirty="0"/>
              <a:t>” from the menu bar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There are many commands in MATLAB to read in data. 		Use ’</a:t>
            </a:r>
            <a:r>
              <a:rPr lang="en-US" i="1" dirty="0">
                <a:solidFill>
                  <a:schemeClr val="accent1"/>
                </a:solidFill>
              </a:rPr>
              <a:t>&gt;&gt; help xxx</a:t>
            </a:r>
            <a:r>
              <a:rPr lang="en-US" dirty="0"/>
              <a:t>’ to learn how to use them (replace xxx with the name of the command). Here are a couple of examples: 			</a:t>
            </a:r>
            <a:r>
              <a:rPr lang="en-US" i="1" dirty="0">
                <a:solidFill>
                  <a:schemeClr val="accent1"/>
                </a:solidFill>
              </a:rPr>
              <a:t>load, </a:t>
            </a:r>
            <a:r>
              <a:rPr lang="en-US" i="1" dirty="0" err="1">
                <a:solidFill>
                  <a:schemeClr val="accent1"/>
                </a:solidFill>
              </a:rPr>
              <a:t>fopen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fread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fclose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readtable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importdata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textscan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textread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csvread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csvwrite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xlsread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54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76CC-697B-5E40-9054-4D7F9D0D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Reading data using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16897-B15C-694B-A00C-654BBC3E5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“Pandas” is the core library for processing spreadsheet-like data tables in python. In combination with ”</a:t>
            </a:r>
            <a:r>
              <a:rPr lang="en-US" dirty="0" err="1"/>
              <a:t>numpy</a:t>
            </a:r>
            <a:r>
              <a:rPr lang="en-US" dirty="0"/>
              <a:t>” and “matplotlib” libraries, it performs similar to MATLAB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https://pandas.pydata.org/docs/getting_started/index.html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34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EEA3-D90E-2C43-B7CC-85E3680F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monthly temperature of Atlanta since 1879 to present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6A14F-52DF-6644-93FC-FECD10D7F4CB}"/>
              </a:ext>
            </a:extLst>
          </p:cNvPr>
          <p:cNvSpPr txBox="1"/>
          <p:nvPr/>
        </p:nvSpPr>
        <p:spPr>
          <a:xfrm>
            <a:off x="1186666" y="4223324"/>
            <a:ext cx="698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 w2.weather.gov</a:t>
            </a:r>
          </a:p>
          <a:p>
            <a:r>
              <a:rPr lang="en-US" dirty="0"/>
              <a:t>Available from </a:t>
            </a:r>
            <a:r>
              <a:rPr lang="en-US" dirty="0" err="1"/>
              <a:t>Github</a:t>
            </a:r>
            <a:r>
              <a:rPr lang="en-US" dirty="0"/>
              <a:t> repo and Canvas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783F6-5330-2C2E-7E1A-AF65C923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66" y="1173110"/>
            <a:ext cx="5309632" cy="305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75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EEA3-D90E-2C43-B7CC-85E3680F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monthly temperature of Atlanta since 1879 to present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0C771-E1F9-20EE-75E5-9608BCAF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8" y="1292770"/>
            <a:ext cx="4571512" cy="26261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E9B29E-D8DB-2342-8B0B-5420A924932E}"/>
              </a:ext>
            </a:extLst>
          </p:cNvPr>
          <p:cNvSpPr/>
          <p:nvPr/>
        </p:nvSpPr>
        <p:spPr>
          <a:xfrm>
            <a:off x="2849217" y="1321548"/>
            <a:ext cx="298174" cy="2591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CAD8167-E2D4-7C4D-0EB7-4CCA50C88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095" y="1410344"/>
            <a:ext cx="4184668" cy="288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529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EEA3-D90E-2C43-B7CC-85E3680F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monthly temperature of Atlanta since 1879 to present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F088196-E0D3-0D76-2039-DD752217D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650" y="1345729"/>
            <a:ext cx="3232442" cy="352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D7239C-843A-2C58-4D4F-34855BA98DF6}"/>
              </a:ext>
            </a:extLst>
          </p:cNvPr>
          <p:cNvSpPr txBox="1"/>
          <p:nvPr/>
        </p:nvSpPr>
        <p:spPr>
          <a:xfrm>
            <a:off x="5032406" y="937541"/>
            <a:ext cx="366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plot for a normal distribution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FFD057D-2DF3-420E-FB84-95E4BCE97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3" y="1522883"/>
            <a:ext cx="4518800" cy="311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906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EEA3-D90E-2C43-B7CC-85E3680F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monthly temperature of Atlanta since 1879 to present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6A14F-52DF-6644-93FC-FECD10D7F4CB}"/>
              </a:ext>
            </a:extLst>
          </p:cNvPr>
          <p:cNvSpPr txBox="1"/>
          <p:nvPr/>
        </p:nvSpPr>
        <p:spPr>
          <a:xfrm>
            <a:off x="427660" y="3879527"/>
            <a:ext cx="8243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 w2.weather.gov</a:t>
            </a:r>
          </a:p>
          <a:p>
            <a:r>
              <a:rPr lang="en-US" dirty="0"/>
              <a:t>Available from: https://</a:t>
            </a:r>
            <a:r>
              <a:rPr lang="en-US" dirty="0" err="1"/>
              <a:t>github.com</a:t>
            </a:r>
            <a:r>
              <a:rPr lang="en-US" dirty="0"/>
              <a:t>/pengfeiliu371/EAS2655_S2023/blob/master/python/ATL_MonMeanTemp_1879_2022.xlsx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81A12F4-0783-C89B-3C49-10C50ED71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51" y="1200887"/>
            <a:ext cx="4109369" cy="28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83FF35-119F-5E43-A3C5-7315C4062A6D}"/>
              </a:ext>
            </a:extLst>
          </p:cNvPr>
          <p:cNvCxnSpPr>
            <a:cxnSpLocks/>
          </p:cNvCxnSpPr>
          <p:nvPr/>
        </p:nvCxnSpPr>
        <p:spPr>
          <a:xfrm flipH="1">
            <a:off x="2595966" y="1422653"/>
            <a:ext cx="250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7DEC24-9E6E-9249-BD46-77F459949450}"/>
              </a:ext>
            </a:extLst>
          </p:cNvPr>
          <p:cNvSpPr txBox="1"/>
          <p:nvPr/>
        </p:nvSpPr>
        <p:spPr>
          <a:xfrm>
            <a:off x="5162764" y="1200887"/>
            <a:ext cx="19341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”outliers”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4C7C36-ACEC-0A48-A3A6-DF076C880DA3}"/>
              </a:ext>
            </a:extLst>
          </p:cNvPr>
          <p:cNvCxnSpPr>
            <a:cxnSpLocks/>
          </p:cNvCxnSpPr>
          <p:nvPr/>
        </p:nvCxnSpPr>
        <p:spPr>
          <a:xfrm flipH="1">
            <a:off x="2704454" y="1994433"/>
            <a:ext cx="2288787" cy="14771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9A2AE2-B933-5E4D-BA10-8FB15F00F42D}"/>
              </a:ext>
            </a:extLst>
          </p:cNvPr>
          <p:cNvCxnSpPr>
            <a:cxnSpLocks/>
          </p:cNvCxnSpPr>
          <p:nvPr/>
        </p:nvCxnSpPr>
        <p:spPr>
          <a:xfrm flipH="1" flipV="1">
            <a:off x="2595966" y="1868077"/>
            <a:ext cx="2397275" cy="1115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F9F7F3-09C5-054F-BEE3-225382662900}"/>
              </a:ext>
            </a:extLst>
          </p:cNvPr>
          <p:cNvSpPr txBox="1"/>
          <p:nvPr/>
        </p:nvSpPr>
        <p:spPr>
          <a:xfrm>
            <a:off x="5239820" y="1868077"/>
            <a:ext cx="1934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”maximum” and “minimum”</a:t>
            </a:r>
          </a:p>
        </p:txBody>
      </p:sp>
    </p:spTree>
    <p:extLst>
      <p:ext uri="{BB962C8B-B14F-4D97-AF65-F5344CB8AC3E}">
        <p14:creationId xmlns:p14="http://schemas.microsoft.com/office/powerpoint/2010/main" val="2875547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EEA3-D90E-2C43-B7CC-85E3680F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monthly temperature of Atlanta since 1879 to present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EBE63E-C6C6-0946-913B-5BE8400FC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36" y="1422653"/>
            <a:ext cx="3638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4C9153-49F0-6049-94BA-35C0C03FD0D9}"/>
              </a:ext>
            </a:extLst>
          </p:cNvPr>
          <p:cNvCxnSpPr>
            <a:cxnSpLocks/>
          </p:cNvCxnSpPr>
          <p:nvPr/>
        </p:nvCxnSpPr>
        <p:spPr>
          <a:xfrm flipH="1" flipV="1">
            <a:off x="2858785" y="2571751"/>
            <a:ext cx="2381036" cy="5214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D38C57-ADEB-144F-A5EF-6595F2323A66}"/>
              </a:ext>
            </a:extLst>
          </p:cNvPr>
          <p:cNvCxnSpPr>
            <a:cxnSpLocks/>
          </p:cNvCxnSpPr>
          <p:nvPr/>
        </p:nvCxnSpPr>
        <p:spPr>
          <a:xfrm flipH="1" flipV="1">
            <a:off x="2858785" y="2999624"/>
            <a:ext cx="2365625" cy="936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42F793-64D2-0F47-9E03-B44B958303FE}"/>
              </a:ext>
            </a:extLst>
          </p:cNvPr>
          <p:cNvSpPr txBox="1"/>
          <p:nvPr/>
        </p:nvSpPr>
        <p:spPr>
          <a:xfrm>
            <a:off x="5406989" y="2832497"/>
            <a:ext cx="26453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”75 percentile” and “25 percentile”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B43B29-0BA5-074F-9071-7A23C662E94B}"/>
              </a:ext>
            </a:extLst>
          </p:cNvPr>
          <p:cNvCxnSpPr>
            <a:cxnSpLocks/>
          </p:cNvCxnSpPr>
          <p:nvPr/>
        </p:nvCxnSpPr>
        <p:spPr>
          <a:xfrm flipH="1" flipV="1">
            <a:off x="2858785" y="2789360"/>
            <a:ext cx="2381036" cy="10075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11DF5D-DD21-D84D-82A5-B250F8065C21}"/>
              </a:ext>
            </a:extLst>
          </p:cNvPr>
          <p:cNvSpPr txBox="1"/>
          <p:nvPr/>
        </p:nvSpPr>
        <p:spPr>
          <a:xfrm>
            <a:off x="5399283" y="3700524"/>
            <a:ext cx="31083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7030A0"/>
                </a:solidFill>
              </a:rPr>
              <a:t>”median or 50 percentile”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A19D7-986B-1296-60DE-715BF9942014}"/>
              </a:ext>
            </a:extLst>
          </p:cNvPr>
          <p:cNvSpPr txBox="1"/>
          <p:nvPr/>
        </p:nvSpPr>
        <p:spPr>
          <a:xfrm>
            <a:off x="427660" y="3879527"/>
            <a:ext cx="8243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 w2.weather.gov</a:t>
            </a:r>
          </a:p>
          <a:p>
            <a:r>
              <a:rPr lang="en-US" dirty="0"/>
              <a:t>Available from: https://</a:t>
            </a:r>
            <a:r>
              <a:rPr lang="en-US" dirty="0" err="1"/>
              <a:t>github.com</a:t>
            </a:r>
            <a:r>
              <a:rPr lang="en-US" dirty="0"/>
              <a:t>/pengfeiliu371/EAS2655_S2023/blob/master/python/ATL_MonMeanTemp_1879_2022.xlsx</a:t>
            </a:r>
          </a:p>
        </p:txBody>
      </p:sp>
    </p:spTree>
    <p:extLst>
      <p:ext uri="{BB962C8B-B14F-4D97-AF65-F5344CB8AC3E}">
        <p14:creationId xmlns:p14="http://schemas.microsoft.com/office/powerpoint/2010/main" val="3526220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EEA3-D90E-2C43-B7CC-85E3680F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monthly temperature of Atlanta since 1879 to present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EBE63E-C6C6-0946-913B-5BE8400FC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36" y="1422653"/>
            <a:ext cx="36385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091BA1-21BF-D33C-DF27-D5AF39A15250}"/>
              </a:ext>
            </a:extLst>
          </p:cNvPr>
          <p:cNvSpPr txBox="1"/>
          <p:nvPr/>
        </p:nvSpPr>
        <p:spPr>
          <a:xfrm>
            <a:off x="427660" y="3879527"/>
            <a:ext cx="8243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 w2.weather.gov</a:t>
            </a:r>
          </a:p>
          <a:p>
            <a:r>
              <a:rPr lang="en-US" dirty="0"/>
              <a:t>Available from: https://</a:t>
            </a:r>
            <a:r>
              <a:rPr lang="en-US" dirty="0" err="1"/>
              <a:t>github.com</a:t>
            </a:r>
            <a:r>
              <a:rPr lang="en-US" dirty="0"/>
              <a:t>/pengfeiliu371/EAS2655_S2023/blob/master/python/ATL_MonMeanTemp_1879_2022.xlsx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881E62D-E374-C42F-F715-9514499FB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220" y="1395406"/>
            <a:ext cx="3839120" cy="263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41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22" y="1369219"/>
            <a:ext cx="7560365" cy="3263504"/>
          </a:xfrm>
        </p:spPr>
        <p:txBody>
          <a:bodyPr>
            <a:normAutofit/>
          </a:bodyPr>
          <a:lstStyle/>
          <a:p>
            <a:r>
              <a:rPr lang="en-US" dirty="0"/>
              <a:t>The default class delivery mode is in person.</a:t>
            </a:r>
          </a:p>
          <a:p>
            <a:r>
              <a:rPr lang="en-US" dirty="0"/>
              <a:t>However, we will broadcast/record lectures </a:t>
            </a:r>
          </a:p>
          <a:p>
            <a:r>
              <a:rPr lang="en-US" dirty="0"/>
              <a:t>We will accept delayed homework submission with reasonable explanations. Please let us know </a:t>
            </a:r>
            <a:r>
              <a:rPr lang="en-US" b="1" dirty="0"/>
              <a:t>BEFORE</a:t>
            </a:r>
            <a:r>
              <a:rPr lang="en-US" dirty="0"/>
              <a:t> the deadline so we can work out some arrangements</a:t>
            </a:r>
          </a:p>
          <a:p>
            <a:r>
              <a:rPr lang="en-US" dirty="0"/>
              <a:t>There will be </a:t>
            </a:r>
            <a:r>
              <a:rPr lang="en-US" b="1" dirty="0"/>
              <a:t>NO</a:t>
            </a:r>
            <a:r>
              <a:rPr lang="en-US" dirty="0"/>
              <a:t> paper handouts</a:t>
            </a:r>
          </a:p>
          <a:p>
            <a:r>
              <a:rPr lang="en-US" dirty="0"/>
              <a:t>All homework will be submitted online</a:t>
            </a:r>
          </a:p>
          <a:p>
            <a:r>
              <a:rPr lang="en-US" dirty="0"/>
              <a:t>All exams will be online</a:t>
            </a:r>
          </a:p>
        </p:txBody>
      </p:sp>
    </p:spTree>
    <p:extLst>
      <p:ext uri="{BB962C8B-B14F-4D97-AF65-F5344CB8AC3E}">
        <p14:creationId xmlns:p14="http://schemas.microsoft.com/office/powerpoint/2010/main" val="3488585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C8D04C-587C-8C45-A71B-C5482742A8AA}"/>
              </a:ext>
            </a:extLst>
          </p:cNvPr>
          <p:cNvSpPr txBox="1"/>
          <p:nvPr/>
        </p:nvSpPr>
        <p:spPr>
          <a:xfrm>
            <a:off x="746879" y="1139170"/>
            <a:ext cx="6981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MATLAB: Check out </a:t>
            </a:r>
            <a:r>
              <a:rPr lang="en-US" sz="1350" b="1" dirty="0" err="1"/>
              <a:t>mathworks.com</a:t>
            </a:r>
            <a:r>
              <a:rPr lang="en-US" sz="1350" b="1" dirty="0"/>
              <a:t> website: </a:t>
            </a:r>
          </a:p>
          <a:p>
            <a:r>
              <a:rPr lang="en-US" sz="1350" b="1" dirty="0"/>
              <a:t>Data I/O</a:t>
            </a:r>
          </a:p>
          <a:p>
            <a:r>
              <a:rPr lang="en-US" sz="1350" dirty="0"/>
              <a:t>GUI data import tool </a:t>
            </a:r>
            <a:r>
              <a:rPr lang="en-US" sz="1350" u="sng" dirty="0">
                <a:hlinkClick r:id="rId2"/>
              </a:rPr>
              <a:t>https://www.mathworks.com/help/matlab/ref/importtool.html</a:t>
            </a:r>
            <a:endParaRPr lang="en-US" sz="1350" dirty="0"/>
          </a:p>
          <a:p>
            <a:r>
              <a:rPr lang="en-US" sz="1350" dirty="0"/>
              <a:t>“</a:t>
            </a:r>
            <a:r>
              <a:rPr lang="en-US" sz="1350" dirty="0" err="1"/>
              <a:t>readtable</a:t>
            </a:r>
            <a:r>
              <a:rPr lang="en-US" sz="1350" dirty="0"/>
              <a:t>” </a:t>
            </a:r>
            <a:r>
              <a:rPr lang="en-US" sz="1350" u="sng" dirty="0">
                <a:hlinkClick r:id="rId3"/>
              </a:rPr>
              <a:t>https://www.mathworks.com/help/matlab/ref/readtable.html</a:t>
            </a:r>
            <a:endParaRPr lang="en-US" sz="1350" dirty="0"/>
          </a:p>
          <a:p>
            <a:r>
              <a:rPr lang="en-US" sz="1350" dirty="0"/>
              <a:t>(old but still works) “</a:t>
            </a:r>
            <a:r>
              <a:rPr lang="en-US" sz="1350" dirty="0" err="1"/>
              <a:t>xlsread</a:t>
            </a:r>
            <a:r>
              <a:rPr lang="en-US" sz="1350" dirty="0"/>
              <a:t>” </a:t>
            </a:r>
            <a:r>
              <a:rPr lang="en-US" sz="1350" u="sng" dirty="0">
                <a:hlinkClick r:id="rId4"/>
              </a:rPr>
              <a:t>https://www.mathworks.com/help/matlab/ref/xlsread.html</a:t>
            </a:r>
            <a:endParaRPr lang="en-US" sz="1350" dirty="0"/>
          </a:p>
          <a:p>
            <a:r>
              <a:rPr lang="en-US" sz="1350" b="1" dirty="0"/>
              <a:t>Plotting: </a:t>
            </a:r>
          </a:p>
          <a:p>
            <a:r>
              <a:rPr lang="en-US" sz="1350" dirty="0" err="1"/>
              <a:t>Mathworks</a:t>
            </a:r>
            <a:r>
              <a:rPr lang="en-US" sz="1350" dirty="0"/>
              <a:t> tutorial </a:t>
            </a:r>
            <a:r>
              <a:rPr lang="en-US" sz="1350" u="sng" dirty="0">
                <a:hlinkClick r:id="rId5"/>
              </a:rPr>
              <a:t>https://www.youtube.com/watch?v=rLeMOEWkoa8</a:t>
            </a:r>
            <a:endParaRPr lang="en-US" sz="1350" dirty="0"/>
          </a:p>
          <a:p>
            <a:endParaRPr lang="en-US" sz="1350" dirty="0"/>
          </a:p>
          <a:p>
            <a:r>
              <a:rPr lang="en-US" sz="1350" b="1" dirty="0"/>
              <a:t>Python</a:t>
            </a:r>
          </a:p>
          <a:p>
            <a:r>
              <a:rPr lang="en-US" sz="1350" b="1" dirty="0"/>
              <a:t>Data I/O</a:t>
            </a:r>
          </a:p>
          <a:p>
            <a:r>
              <a:rPr lang="en-US" sz="1350" dirty="0"/>
              <a:t>“pandas” </a:t>
            </a:r>
            <a:r>
              <a:rPr lang="en-US" sz="1350" u="sng" dirty="0">
                <a:hlinkClick r:id="rId6"/>
              </a:rPr>
              <a:t>https://pandas.pydata.org/docs/getting_started/index.html</a:t>
            </a:r>
            <a:endParaRPr lang="en-US" sz="1350" dirty="0"/>
          </a:p>
          <a:p>
            <a:r>
              <a:rPr lang="en-US" sz="1350" dirty="0"/>
              <a:t>“</a:t>
            </a:r>
            <a:r>
              <a:rPr lang="en-US" sz="1350" dirty="0" err="1"/>
              <a:t>pandas.read_excel</a:t>
            </a:r>
            <a:r>
              <a:rPr lang="en-US" sz="1350" dirty="0"/>
              <a:t>” </a:t>
            </a:r>
            <a:r>
              <a:rPr lang="en-US" sz="1350" u="sng" dirty="0">
                <a:hlinkClick r:id="rId7"/>
              </a:rPr>
              <a:t>https://pandas.pydata.org/docs/reference/api/pandas.read_excel.html</a:t>
            </a:r>
            <a:endParaRPr lang="en-US" sz="1350" dirty="0"/>
          </a:p>
          <a:p>
            <a:r>
              <a:rPr lang="en-US" sz="1350" b="1" dirty="0"/>
              <a:t>Plotting: </a:t>
            </a:r>
          </a:p>
          <a:p>
            <a:r>
              <a:rPr lang="en-US" sz="1350" dirty="0"/>
              <a:t>matplotlib </a:t>
            </a:r>
            <a:r>
              <a:rPr lang="en-US" sz="1350" u="sng" dirty="0">
                <a:hlinkClick r:id="rId8"/>
              </a:rPr>
              <a:t>https://matplotlib.org/</a:t>
            </a:r>
            <a:endParaRPr lang="en-US" sz="1350" dirty="0"/>
          </a:p>
          <a:p>
            <a:r>
              <a:rPr lang="en-US" sz="1350" dirty="0" err="1"/>
              <a:t>Cartopy</a:t>
            </a:r>
            <a:r>
              <a:rPr lang="en-US" sz="1350" dirty="0"/>
              <a:t> </a:t>
            </a:r>
            <a:r>
              <a:rPr lang="en-US" sz="1350" dirty="0">
                <a:hlinkClick r:id="rId9"/>
              </a:rPr>
              <a:t>https://scitools.org.uk/cartopy/docs/latest/</a:t>
            </a:r>
            <a:endParaRPr lang="en-US" sz="1350" dirty="0"/>
          </a:p>
          <a:p>
            <a:endParaRPr lang="en-US" sz="135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92A3E5-4CE4-A248-AFFB-93E01A3E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503518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3933-A694-174F-8711-9BDD8491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18" y="728476"/>
            <a:ext cx="7698554" cy="1321220"/>
          </a:xfrm>
        </p:spPr>
        <p:txBody>
          <a:bodyPr/>
          <a:lstStyle/>
          <a:p>
            <a:r>
              <a:rPr lang="en-US" dirty="0"/>
              <a:t>Let’s reproduce these figures using Python and MATLAB!</a:t>
            </a:r>
          </a:p>
        </p:txBody>
      </p:sp>
    </p:spTree>
    <p:extLst>
      <p:ext uri="{BB962C8B-B14F-4D97-AF65-F5344CB8AC3E}">
        <p14:creationId xmlns:p14="http://schemas.microsoft.com/office/powerpoint/2010/main" val="3965382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B9FF0F8B-2D6C-60D2-5CDA-98E8BA7F13E5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Before Thursday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9D6C0-CF34-1902-41E8-327595513937}"/>
              </a:ext>
            </a:extLst>
          </p:cNvPr>
          <p:cNvSpPr txBox="1"/>
          <p:nvPr/>
        </p:nvSpPr>
        <p:spPr>
          <a:xfrm>
            <a:off x="746879" y="1139170"/>
            <a:ext cx="698129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Reading: Ito book section 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Install python/MATLAB on your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For python users, I will be using Anaconda and </a:t>
            </a:r>
            <a:r>
              <a:rPr lang="en-US" sz="1350" dirty="0" err="1"/>
              <a:t>Jupyter</a:t>
            </a:r>
            <a:r>
              <a:rPr lang="en-US" sz="1350" dirty="0"/>
              <a:t> notebook. We will be using libraries such as </a:t>
            </a:r>
            <a:r>
              <a:rPr lang="en-US" sz="1350" dirty="0" err="1"/>
              <a:t>numpy</a:t>
            </a:r>
            <a:r>
              <a:rPr lang="en-US" sz="1350" dirty="0"/>
              <a:t>, pandas, </a:t>
            </a:r>
            <a:r>
              <a:rPr lang="en-US" sz="1350" dirty="0" err="1"/>
              <a:t>xarray</a:t>
            </a:r>
            <a:r>
              <a:rPr lang="en-US" sz="1350" dirty="0"/>
              <a:t>, matplotlib, </a:t>
            </a:r>
            <a:r>
              <a:rPr lang="en-US" sz="1350" dirty="0" err="1"/>
              <a:t>cartopy</a:t>
            </a:r>
            <a:r>
              <a:rPr lang="en-US" sz="1350" dirty="0"/>
              <a:t> this semester. There libraries should be already pre-installed in Anaconda. If not, you could install these packages manually when they are needed (see </a:t>
            </a:r>
            <a:r>
              <a:rPr lang="en-US" sz="1350" dirty="0" err="1"/>
              <a:t>conda</a:t>
            </a:r>
            <a:r>
              <a:rPr lang="en-US" sz="1350" dirty="0"/>
              <a:t> cheat sheet on Canvas)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 dirty="0"/>
              <a:t>Bring a laptop in the class on Thursday, if possible</a:t>
            </a:r>
          </a:p>
        </p:txBody>
      </p:sp>
    </p:spTree>
    <p:extLst>
      <p:ext uri="{BB962C8B-B14F-4D97-AF65-F5344CB8AC3E}">
        <p14:creationId xmlns:p14="http://schemas.microsoft.com/office/powerpoint/2010/main" val="394760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667" y="1268016"/>
            <a:ext cx="7156174" cy="326350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Objective: practical</a:t>
            </a:r>
            <a:r>
              <a:rPr lang="en-US" dirty="0"/>
              <a:t> application of basic statistics and differential equations as a set of tools to investigate Earth Science problems</a:t>
            </a:r>
          </a:p>
          <a:p>
            <a:endParaRPr lang="en-US" b="1" dirty="0"/>
          </a:p>
          <a:p>
            <a:r>
              <a:rPr lang="en-US" b="1" dirty="0"/>
              <a:t>Textbook: </a:t>
            </a:r>
          </a:p>
          <a:p>
            <a:pPr lvl="1"/>
            <a:r>
              <a:rPr lang="en-US" dirty="0"/>
              <a:t>Ito, Quantitative Techniques for Earth and Atmospheric Sciences</a:t>
            </a:r>
          </a:p>
          <a:p>
            <a:pPr lvl="1"/>
            <a:r>
              <a:rPr lang="en-US" dirty="0"/>
              <a:t>downloadable from canvas</a:t>
            </a:r>
          </a:p>
          <a:p>
            <a:pPr lvl="1"/>
            <a:r>
              <a:rPr lang="en-US" dirty="0"/>
              <a:t>MATLAB only</a:t>
            </a:r>
          </a:p>
          <a:p>
            <a:pPr lvl="1"/>
            <a:endParaRPr lang="en-US" dirty="0"/>
          </a:p>
          <a:p>
            <a:r>
              <a:rPr lang="en-US" b="1" dirty="0" err="1"/>
              <a:t>Github</a:t>
            </a:r>
            <a:r>
              <a:rPr lang="en-US" b="1" dirty="0"/>
              <a:t>: 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/pengfeiliu371/EAS2655_S2023</a:t>
            </a:r>
          </a:p>
          <a:p>
            <a:r>
              <a:rPr lang="en-US" b="1" dirty="0"/>
              <a:t>Equipment: </a:t>
            </a:r>
            <a:r>
              <a:rPr lang="en-US" dirty="0"/>
              <a:t>You will need a</a:t>
            </a:r>
            <a:r>
              <a:rPr lang="en-US" b="1" dirty="0"/>
              <a:t> </a:t>
            </a:r>
            <a:r>
              <a:rPr lang="en-US" dirty="0"/>
              <a:t>computer that can run MATLAB and/or Python</a:t>
            </a:r>
          </a:p>
        </p:txBody>
      </p:sp>
    </p:spTree>
    <p:extLst>
      <p:ext uri="{BB962C8B-B14F-4D97-AF65-F5344CB8AC3E}">
        <p14:creationId xmlns:p14="http://schemas.microsoft.com/office/powerpoint/2010/main" val="182209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17" y="1369219"/>
            <a:ext cx="6426212" cy="3263504"/>
          </a:xfrm>
        </p:spPr>
        <p:txBody>
          <a:bodyPr/>
          <a:lstStyle/>
          <a:p>
            <a:r>
              <a:rPr lang="en-US" b="1" dirty="0"/>
              <a:t>[50%] </a:t>
            </a:r>
            <a:r>
              <a:rPr lang="en-US" dirty="0"/>
              <a:t>homework (8 best scores from 9 assignments)</a:t>
            </a:r>
          </a:p>
          <a:p>
            <a:endParaRPr lang="en-US" dirty="0"/>
          </a:p>
          <a:p>
            <a:r>
              <a:rPr lang="en-US" b="1" dirty="0"/>
              <a:t>[30%] </a:t>
            </a:r>
            <a:r>
              <a:rPr lang="en-US" dirty="0"/>
              <a:t>2 midterms and a final. We use the best two of the three exams (15% x 2 = 30%) </a:t>
            </a:r>
          </a:p>
          <a:p>
            <a:endParaRPr lang="en-US" dirty="0"/>
          </a:p>
          <a:p>
            <a:r>
              <a:rPr lang="en-US" b="1" dirty="0"/>
              <a:t>[20%] </a:t>
            </a:r>
            <a:r>
              <a:rPr lang="en-US" dirty="0"/>
              <a:t>term project (oral presentation)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0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186" y="1369219"/>
            <a:ext cx="7078105" cy="3263504"/>
          </a:xfrm>
        </p:spPr>
        <p:txBody>
          <a:bodyPr>
            <a:normAutofit/>
          </a:bodyPr>
          <a:lstStyle/>
          <a:p>
            <a:r>
              <a:rPr lang="en-US" dirty="0"/>
              <a:t>Tentative schedule</a:t>
            </a:r>
          </a:p>
          <a:p>
            <a:r>
              <a:rPr lang="en-US" b="1" dirty="0"/>
              <a:t>Week 1: 	</a:t>
            </a:r>
            <a:r>
              <a:rPr lang="en-US" dirty="0"/>
              <a:t>Reviews of basic statistics </a:t>
            </a:r>
          </a:p>
          <a:p>
            <a:r>
              <a:rPr lang="en-US" b="1" dirty="0"/>
              <a:t>Week 2:	</a:t>
            </a:r>
            <a:r>
              <a:rPr lang="en-US" dirty="0"/>
              <a:t>Normal distribution and Central Limit Theorem   </a:t>
            </a:r>
          </a:p>
          <a:p>
            <a:r>
              <a:rPr lang="en-US" b="1" dirty="0"/>
              <a:t>Week 3: 	</a:t>
            </a:r>
            <a:r>
              <a:rPr lang="en-US" dirty="0"/>
              <a:t>Hypothesis testing</a:t>
            </a:r>
          </a:p>
          <a:p>
            <a:r>
              <a:rPr lang="en-US" b="1" dirty="0"/>
              <a:t>Week 4: 	</a:t>
            </a:r>
            <a:r>
              <a:rPr lang="en-US" dirty="0"/>
              <a:t>Regression and correlation</a:t>
            </a:r>
          </a:p>
          <a:p>
            <a:r>
              <a:rPr lang="en-US" b="1" dirty="0"/>
              <a:t>Week 5: 	</a:t>
            </a:r>
            <a:r>
              <a:rPr lang="en-US" dirty="0"/>
              <a:t>Confidence interval and significance test</a:t>
            </a:r>
          </a:p>
          <a:p>
            <a:r>
              <a:rPr lang="en-US" b="1" dirty="0"/>
              <a:t>Week 6: 	</a:t>
            </a:r>
            <a:r>
              <a:rPr lang="en-US" dirty="0"/>
              <a:t>Multiple linear regression</a:t>
            </a:r>
          </a:p>
          <a:p>
            <a:r>
              <a:rPr lang="en-US" b="1" dirty="0"/>
              <a:t>Week 7: 	</a:t>
            </a:r>
            <a:r>
              <a:rPr lang="en-US" dirty="0"/>
              <a:t>Review and Midterm #1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7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187" y="1369218"/>
            <a:ext cx="6310938" cy="3500437"/>
          </a:xfrm>
        </p:spPr>
        <p:txBody>
          <a:bodyPr>
            <a:normAutofit/>
          </a:bodyPr>
          <a:lstStyle/>
          <a:p>
            <a:r>
              <a:rPr lang="en-US" dirty="0"/>
              <a:t>Second half is mainly taught by Liu</a:t>
            </a:r>
          </a:p>
          <a:p>
            <a:r>
              <a:rPr lang="en-US" b="1" dirty="0"/>
              <a:t>Week 8: 	</a:t>
            </a:r>
            <a:r>
              <a:rPr lang="en-US" dirty="0"/>
              <a:t>Data visualization</a:t>
            </a:r>
          </a:p>
          <a:p>
            <a:r>
              <a:rPr lang="en-US" b="1" dirty="0"/>
              <a:t>Week 9:	</a:t>
            </a:r>
            <a:r>
              <a:rPr lang="en-US" dirty="0"/>
              <a:t>Correlation maps</a:t>
            </a:r>
          </a:p>
          <a:p>
            <a:r>
              <a:rPr lang="en-US" b="1" dirty="0"/>
              <a:t>Week 10: 	</a:t>
            </a:r>
            <a:r>
              <a:rPr lang="en-US" dirty="0"/>
              <a:t>Fourier Analysis</a:t>
            </a:r>
          </a:p>
          <a:p>
            <a:r>
              <a:rPr lang="en-US" b="1" dirty="0"/>
              <a:t>Week 11: 	</a:t>
            </a:r>
            <a:r>
              <a:rPr lang="en-US" dirty="0"/>
              <a:t>Ordinary differential equation (box model)</a:t>
            </a:r>
          </a:p>
          <a:p>
            <a:r>
              <a:rPr lang="en-US" b="1" dirty="0"/>
              <a:t>Week 12: 	</a:t>
            </a:r>
            <a:r>
              <a:rPr lang="en-US" dirty="0"/>
              <a:t>Matrix exponential (multiple box model)</a:t>
            </a:r>
            <a:endParaRPr lang="en-US" b="1" dirty="0"/>
          </a:p>
          <a:p>
            <a:r>
              <a:rPr lang="en-US" b="1" dirty="0"/>
              <a:t>Week 13: 	</a:t>
            </a:r>
            <a:r>
              <a:rPr lang="en-US" dirty="0"/>
              <a:t>Review and Midterm #2</a:t>
            </a:r>
          </a:p>
          <a:p>
            <a:r>
              <a:rPr lang="en-US" b="1" dirty="0"/>
              <a:t>Week 14: 	</a:t>
            </a:r>
            <a:r>
              <a:rPr lang="en-US" dirty="0"/>
              <a:t>Student presentations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0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A5F9-068D-B240-B38F-A6212B413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963" y="418454"/>
            <a:ext cx="7030073" cy="2030277"/>
          </a:xfrm>
        </p:spPr>
        <p:txBody>
          <a:bodyPr>
            <a:normAutofit/>
          </a:bodyPr>
          <a:lstStyle/>
          <a:p>
            <a:r>
              <a:rPr lang="en-US" dirty="0"/>
              <a:t>A review of basic statistics</a:t>
            </a:r>
          </a:p>
        </p:txBody>
      </p:sp>
    </p:spTree>
    <p:extLst>
      <p:ext uri="{BB962C8B-B14F-4D97-AF65-F5344CB8AC3E}">
        <p14:creationId xmlns:p14="http://schemas.microsoft.com/office/powerpoint/2010/main" val="218877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A5B7-544F-C342-AFAD-735D57D2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quick look at the monthly (August) temperature of Atlanta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FF994-7D3B-3741-AF33-3EDDACEA1FAA}"/>
              </a:ext>
            </a:extLst>
          </p:cNvPr>
          <p:cNvSpPr txBox="1"/>
          <p:nvPr/>
        </p:nvSpPr>
        <p:spPr>
          <a:xfrm>
            <a:off x="348712" y="4630569"/>
            <a:ext cx="679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National weather service, w2.weather.gov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9D5042-23A4-4620-CC95-C7095AC78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588" y="1268016"/>
            <a:ext cx="48514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58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3320</TotalTime>
  <Words>1385</Words>
  <Application>Microsoft Macintosh PowerPoint</Application>
  <PresentationFormat>On-screen Show (16:9)</PresentationFormat>
  <Paragraphs>181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Symbol</vt:lpstr>
      <vt:lpstr>Office Theme</vt:lpstr>
      <vt:lpstr>EAS2655 – Week 1</vt:lpstr>
      <vt:lpstr>EAS2655 – Week 1</vt:lpstr>
      <vt:lpstr>EAS2655 – Week 1</vt:lpstr>
      <vt:lpstr>EAS2655 – Week 1</vt:lpstr>
      <vt:lpstr>EAS2655 – Week 1</vt:lpstr>
      <vt:lpstr>EAS2655 – Week 1</vt:lpstr>
      <vt:lpstr>EAS2655 – Week 1</vt:lpstr>
      <vt:lpstr>A review of basic statistics</vt:lpstr>
      <vt:lpstr>A quick look at the monthly (August) temperature of Atlanta</vt:lpstr>
      <vt:lpstr>What is the representative value?</vt:lpstr>
      <vt:lpstr>What is the representative value?</vt:lpstr>
      <vt:lpstr>How much does the data vary?</vt:lpstr>
      <vt:lpstr>How much does the data vary?</vt:lpstr>
      <vt:lpstr>Mean vs median</vt:lpstr>
      <vt:lpstr>Mean vs median</vt:lpstr>
      <vt:lpstr>Mean vs median</vt:lpstr>
      <vt:lpstr>Mean vs median</vt:lpstr>
      <vt:lpstr>Statistical distribution</vt:lpstr>
      <vt:lpstr>Statistical distribution</vt:lpstr>
      <vt:lpstr>Gaussian: normal distribution</vt:lpstr>
      <vt:lpstr>Visualizing distribution</vt:lpstr>
      <vt:lpstr>Reading data using MATLAB </vt:lpstr>
      <vt:lpstr>Reading data using python </vt:lpstr>
      <vt:lpstr>Example: monthly temperature of Atlanta since 1879 to present</vt:lpstr>
      <vt:lpstr>Example: monthly temperature of Atlanta since 1879 to present</vt:lpstr>
      <vt:lpstr>Example: monthly temperature of Atlanta since 1879 to present</vt:lpstr>
      <vt:lpstr>Example: monthly temperature of Atlanta since 1879 to present</vt:lpstr>
      <vt:lpstr>Example: monthly temperature of Atlanta since 1879 to present</vt:lpstr>
      <vt:lpstr>Example: monthly temperature of Atlanta since 1879 to present</vt:lpstr>
      <vt:lpstr>References</vt:lpstr>
      <vt:lpstr>Let’s reproduce these figures using Python and MATLAB!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EAS2655</dc:title>
  <dc:creator>Ito, Takamitsu</dc:creator>
  <cp:lastModifiedBy>Liu, Pengfei</cp:lastModifiedBy>
  <cp:revision>47</cp:revision>
  <dcterms:created xsi:type="dcterms:W3CDTF">2020-08-17T11:38:51Z</dcterms:created>
  <dcterms:modified xsi:type="dcterms:W3CDTF">2023-01-10T18:04:08Z</dcterms:modified>
</cp:coreProperties>
</file>