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7"/>
  </p:notesMasterIdLst>
  <p:sldIdLst>
    <p:sldId id="256" r:id="rId2"/>
    <p:sldId id="264" r:id="rId3"/>
    <p:sldId id="365" r:id="rId4"/>
    <p:sldId id="366" r:id="rId5"/>
    <p:sldId id="367" r:id="rId6"/>
    <p:sldId id="368" r:id="rId7"/>
    <p:sldId id="276" r:id="rId8"/>
    <p:sldId id="285" r:id="rId9"/>
    <p:sldId id="296" r:id="rId10"/>
    <p:sldId id="297" r:id="rId11"/>
    <p:sldId id="298" r:id="rId12"/>
    <p:sldId id="306" r:id="rId13"/>
    <p:sldId id="287" r:id="rId14"/>
    <p:sldId id="289" r:id="rId15"/>
    <p:sldId id="299" r:id="rId16"/>
    <p:sldId id="369" r:id="rId17"/>
    <p:sldId id="370" r:id="rId18"/>
    <p:sldId id="372" r:id="rId19"/>
    <p:sldId id="373" r:id="rId20"/>
    <p:sldId id="374" r:id="rId21"/>
    <p:sldId id="265" r:id="rId22"/>
    <p:sldId id="267" r:id="rId23"/>
    <p:sldId id="268" r:id="rId24"/>
    <p:sldId id="266" r:id="rId25"/>
    <p:sldId id="269" r:id="rId26"/>
    <p:sldId id="272" r:id="rId27"/>
    <p:sldId id="271" r:id="rId28"/>
    <p:sldId id="273" r:id="rId29"/>
    <p:sldId id="274" r:id="rId30"/>
    <p:sldId id="380" r:id="rId31"/>
    <p:sldId id="375" r:id="rId32"/>
    <p:sldId id="376" r:id="rId33"/>
    <p:sldId id="377" r:id="rId34"/>
    <p:sldId id="378" r:id="rId35"/>
    <p:sldId id="379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83"/>
    <p:restoredTop sz="94407"/>
  </p:normalViewPr>
  <p:slideViewPr>
    <p:cSldViewPr snapToGrid="0" snapToObjects="1">
      <p:cViewPr varScale="1">
        <p:scale>
          <a:sx n="105" d="100"/>
          <a:sy n="105" d="100"/>
        </p:scale>
        <p:origin x="208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F51DC-FFF8-B14E-9A81-DDA04A01B9C6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F933B-B1A4-C246-AE65-4CA72B74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04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9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D92C-CFCB-4742-9DEE-27E7F947D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BAE36-D1CB-5A49-B257-8EA796A94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A74D3-7E72-3740-A300-BA26F0E6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E0A82-4A64-FE4A-B9BA-945EC53D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AE5C7-600E-D44D-9B49-B5A53005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3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3808-B800-CF4F-8B13-4F73F1F1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613D1-5F2D-5946-BC23-69DEF6D94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9BD1F-2A66-964F-9040-E912FD3C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03ED5-88A5-D948-B5D4-2CFC665B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959FF-8A63-E246-9CAC-0B37A29F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5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E9FCDE-D3F2-DA40-9CBA-275F6F10C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509AF-EA53-8743-97C3-F527B996B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80862-2B86-B242-8537-0E514DC2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77221-1052-2B4B-B807-BC82B1D9A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7F3C2-65EE-F949-AE47-77A1B7E9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6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BB23-8C96-024E-8F26-3ECBDAE0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5F17-A10A-804F-BB27-43FEB7BEB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85DCF-9189-CB4F-B31D-065440F9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6B6CA-669E-DA41-B0E3-9C1F26129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62ED6-D2B9-FF43-B250-B873B895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0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B759-9FD3-E04A-8A2D-04A0C1ABA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183BB-EB07-CC47-AAFB-28AD8C621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53C24-73E2-BF43-94F4-2E6B6A37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9C997-1C6B-C14C-891F-E606E33E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7927C-38AA-3D47-B1C3-9DD35342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6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7B0C-EF24-A74D-BC03-A0D2BCC7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62EDB-365F-B04C-9496-CE51C6D46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F564E-274A-AF4D-BDB7-0B945A164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9C7D8-8110-3A4D-9D57-1F21558C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64964-A161-EB4C-990E-B1068505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BE444-637A-0B41-9D9A-C0733307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9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C295-75F1-364C-8971-B48951F3B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CFBA7-AF74-2E43-AD6B-656588A6C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36F62-1C2D-B34B-9DE2-F42F07027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0E77A-9CBF-C047-ACD3-EDCFB8929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586FF-87F4-5C4F-AB90-76B5612F8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2EE72-BA05-394C-B42B-356E9B5F3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3110A6-A8D9-9C4C-BE2A-A4072463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981ED-3741-214E-AA87-43CF0341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9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59AB-A9FE-6C41-A8DA-5FC09C7E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7E120-B5AC-2B4B-A4CA-B5F30C8A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B7B87-BABF-5C49-91A8-D6F27D0C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5BE32-0095-914A-9FF3-1510543F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6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DC2E4-B721-5C4E-B83D-89AA8CFE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54EB1-0F58-E24A-978D-50817CEA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8E966-FB4F-9144-AAF2-981D93C5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6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F851-B612-FB41-AF8C-659993094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04632-514B-7943-93DC-BDF5F88CC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23EF9-8DAE-E843-AD8F-27FA9D027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EAFBB-A45C-0643-9E7F-9847AD50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B489A-EB7E-FD41-BDFF-451C4C3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3FBAD-DD8F-0847-801F-3C5E5D73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1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8025-5873-B446-9120-F169260A6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9BBCD-878B-0F44-9E97-D3AF80652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07D55-2126-104A-A2D7-B6B5ADD6B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5F8E3-BF64-D64E-8153-4DB8249C4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0133C-B1FD-E34D-8E38-45E5E120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67E73-B442-0E49-8296-BD8F23D4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8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177991-6D50-5B43-BCF8-11797FDE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24E3A-D235-4B40-B222-4681C6185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FF9BD-4B4E-354D-8DD5-C37C21123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F334E-BB0B-2F4C-860B-AB91C4AFDE55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C5390-6FF3-EF4F-A858-3B3508689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3B82B-EE0F-3E4D-9CD9-1A807087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9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9" y="1233182"/>
            <a:ext cx="8112826" cy="3441455"/>
          </a:xfrm>
        </p:spPr>
        <p:txBody>
          <a:bodyPr>
            <a:noAutofit/>
          </a:bodyPr>
          <a:lstStyle/>
          <a:p>
            <a:r>
              <a:rPr lang="en-US" sz="2000" dirty="0"/>
              <a:t>Agenda</a:t>
            </a:r>
          </a:p>
          <a:p>
            <a:r>
              <a:rPr lang="en-US" sz="2000" dirty="0"/>
              <a:t>Midterm online (Feb 23) covers materials up to the end of this week and HW5 (due this Friday)</a:t>
            </a:r>
          </a:p>
          <a:p>
            <a:pPr lvl="1"/>
            <a:r>
              <a:rPr lang="en-US" sz="1700" dirty="0"/>
              <a:t>Open book; calculator allowed; 25 questions; time limit: 60 min (anytime of the day)</a:t>
            </a:r>
          </a:p>
          <a:p>
            <a:pPr lvl="1"/>
            <a:r>
              <a:rPr lang="en-US" sz="1700" dirty="0"/>
              <a:t>Sample midterm questions (and sample answers) will be available this Thursday</a:t>
            </a:r>
          </a:p>
          <a:p>
            <a:pPr lvl="1"/>
            <a:r>
              <a:rPr lang="en-US" sz="1700" dirty="0"/>
              <a:t>Mid-term Review session on next Tuesday</a:t>
            </a:r>
          </a:p>
          <a:p>
            <a:pPr lvl="1"/>
            <a:r>
              <a:rPr lang="en-US" sz="1700" dirty="0"/>
              <a:t>Let us know if you have questions on HW </a:t>
            </a:r>
          </a:p>
          <a:p>
            <a:r>
              <a:rPr lang="en-US" sz="2000" dirty="0"/>
              <a:t>Reading section 1.5</a:t>
            </a:r>
          </a:p>
          <a:p>
            <a:r>
              <a:rPr lang="en-US" sz="2000" dirty="0"/>
              <a:t>Multiple linear regression</a:t>
            </a:r>
          </a:p>
          <a:p>
            <a:r>
              <a:rPr lang="en-US" sz="2000" dirty="0"/>
              <a:t>Fitting a polynomial to input data</a:t>
            </a:r>
          </a:p>
          <a:p>
            <a:r>
              <a:rPr lang="en-US" sz="2000" dirty="0"/>
              <a:t>Interpolation &amp; Smoothing</a:t>
            </a:r>
          </a:p>
        </p:txBody>
      </p:sp>
    </p:spTree>
    <p:extLst>
      <p:ext uri="{BB962C8B-B14F-4D97-AF65-F5344CB8AC3E}">
        <p14:creationId xmlns:p14="http://schemas.microsoft.com/office/powerpoint/2010/main" val="1498031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B94-7C45-EE48-A924-611E60E0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ABEDB-1CDA-2A42-B50B-66FE090DCB0A}"/>
              </a:ext>
            </a:extLst>
          </p:cNvPr>
          <p:cNvSpPr txBox="1"/>
          <p:nvPr/>
        </p:nvSpPr>
        <p:spPr>
          <a:xfrm>
            <a:off x="1514796" y="2507229"/>
            <a:ext cx="22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          x      =       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74B746-172A-1E41-BF52-AF3CA93BB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796" y="3806307"/>
            <a:ext cx="2077491" cy="346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4B6813-1652-184E-B2F7-FEC22ECAB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845" y="3225866"/>
            <a:ext cx="1675600" cy="2311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1F0D4E-8507-9E44-B1B7-AD916F835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20" y="1193804"/>
            <a:ext cx="2555086" cy="11641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917A13-952F-9048-B92D-D28334C3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2867" y="1358187"/>
            <a:ext cx="4781550" cy="39052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CF3191C-9043-154F-AFE4-7D3E04A13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727" y="2088887"/>
            <a:ext cx="36385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24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B94-7C45-EE48-A924-611E60E0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ABEDB-1CDA-2A42-B50B-66FE090DCB0A}"/>
              </a:ext>
            </a:extLst>
          </p:cNvPr>
          <p:cNvSpPr txBox="1"/>
          <p:nvPr/>
        </p:nvSpPr>
        <p:spPr>
          <a:xfrm>
            <a:off x="1514796" y="2507229"/>
            <a:ext cx="22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          x      =       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74B746-172A-1E41-BF52-AF3CA93BB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796" y="3806307"/>
            <a:ext cx="2077491" cy="346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4B6813-1652-184E-B2F7-FEC22ECAB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845" y="3225866"/>
            <a:ext cx="1675600" cy="231117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06C1DF3-8B4A-2F47-B5C1-B0CA26860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079" y="2181329"/>
            <a:ext cx="36385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FAD123-DE85-E34F-88F1-67FF75A79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2616" y="1366460"/>
            <a:ext cx="58769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7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B94-7C45-EE48-A924-611E60E0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python 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74B746-172A-1E41-BF52-AF3CA93BB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996" y="1051723"/>
            <a:ext cx="1806326" cy="301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1FFE80-F18B-A040-80DB-51C5243E2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55" y="1209675"/>
            <a:ext cx="5372100" cy="272415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B712EE6-C9D8-0248-9D21-696F7DA18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651" y="2130656"/>
            <a:ext cx="4116395" cy="283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B7C93C-8C6B-E742-9AF1-62BE4D92F685}"/>
              </a:ext>
            </a:extLst>
          </p:cNvPr>
          <p:cNvCxnSpPr/>
          <p:nvPr/>
        </p:nvCxnSpPr>
        <p:spPr>
          <a:xfrm flipV="1">
            <a:off x="1749176" y="3879887"/>
            <a:ext cx="0" cy="496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7BA538-973F-5944-B6EA-AC7415C6D0DE}"/>
              </a:ext>
            </a:extLst>
          </p:cNvPr>
          <p:cNvSpPr txBox="1"/>
          <p:nvPr/>
        </p:nvSpPr>
        <p:spPr>
          <a:xfrm>
            <a:off x="1949522" y="4168739"/>
            <a:ext cx="18878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/>
              <a:t>np.polyfit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658367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B94-7C45-EE48-A924-611E60E0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python 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74B746-172A-1E41-BF52-AF3CA93BB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996" y="1051723"/>
            <a:ext cx="1806326" cy="301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1FFE80-F18B-A040-80DB-51C5243E2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55" y="1209675"/>
            <a:ext cx="5372100" cy="272415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B712EE6-C9D8-0248-9D21-696F7DA18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651" y="2130656"/>
            <a:ext cx="4116395" cy="283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B7C93C-8C6B-E742-9AF1-62BE4D92F685}"/>
              </a:ext>
            </a:extLst>
          </p:cNvPr>
          <p:cNvCxnSpPr/>
          <p:nvPr/>
        </p:nvCxnSpPr>
        <p:spPr>
          <a:xfrm flipV="1">
            <a:off x="1749176" y="3879887"/>
            <a:ext cx="0" cy="496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7BA538-973F-5944-B6EA-AC7415C6D0DE}"/>
              </a:ext>
            </a:extLst>
          </p:cNvPr>
          <p:cNvSpPr txBox="1"/>
          <p:nvPr/>
        </p:nvSpPr>
        <p:spPr>
          <a:xfrm>
            <a:off x="1949522" y="4168739"/>
            <a:ext cx="18878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/>
              <a:t>np.polyfit</a:t>
            </a:r>
            <a:endParaRPr lang="en-US" sz="21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CECB9-783E-3542-9721-B54D073F733D}"/>
              </a:ext>
            </a:extLst>
          </p:cNvPr>
          <p:cNvCxnSpPr/>
          <p:nvPr/>
        </p:nvCxnSpPr>
        <p:spPr>
          <a:xfrm flipH="1">
            <a:off x="3922160" y="870735"/>
            <a:ext cx="1502596" cy="109419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2CCCCF-D9B4-8F45-9A62-9068AACB7926}"/>
              </a:ext>
            </a:extLst>
          </p:cNvPr>
          <p:cNvSpPr txBox="1"/>
          <p:nvPr/>
        </p:nvSpPr>
        <p:spPr>
          <a:xfrm>
            <a:off x="5008651" y="339050"/>
            <a:ext cx="3821987" cy="5078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Normalization is often necessary to make this algorithm work for higher order polynomial</a:t>
            </a:r>
          </a:p>
        </p:txBody>
      </p:sp>
    </p:spTree>
    <p:extLst>
      <p:ext uri="{BB962C8B-B14F-4D97-AF65-F5344CB8AC3E}">
        <p14:creationId xmlns:p14="http://schemas.microsoft.com/office/powerpoint/2010/main" val="1431260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01DF-478D-F146-A158-A874E4EA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D563E-2384-4542-BE85-3CD65810B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Real data often contains noises. </a:t>
            </a:r>
          </a:p>
          <a:p>
            <a:r>
              <a:rPr lang="en-US" dirty="0"/>
              <a:t>For example, atmospheric data contains high-frequency weather events on top of slowly varying climate signals. Ocean data can contain the effects of tides, waves, eddies, seasonal cycles </a:t>
            </a:r>
            <a:r>
              <a:rPr lang="en-US" dirty="0" err="1"/>
              <a:t>etc</a:t>
            </a:r>
            <a:r>
              <a:rPr lang="en-US" dirty="0"/>
              <a:t>… </a:t>
            </a:r>
          </a:p>
          <a:p>
            <a:r>
              <a:rPr lang="en-US" dirty="0"/>
              <a:t>Sometimes, we want to remove the high-frequency “noises” so that we can focus on the slowly varying climate signals. </a:t>
            </a:r>
          </a:p>
          <a:p>
            <a:endParaRPr lang="en-US" dirty="0"/>
          </a:p>
          <a:p>
            <a:r>
              <a:rPr lang="en-US" dirty="0"/>
              <a:t>Smoothing (filtering) is almost necessary step in data analysis. Fitting a low-order polynomial (or even a line) can be a method to remove the unwanted noises (or high frequency signal). </a:t>
            </a:r>
          </a:p>
        </p:txBody>
      </p:sp>
    </p:spTree>
    <p:extLst>
      <p:ext uri="{BB962C8B-B14F-4D97-AF65-F5344CB8AC3E}">
        <p14:creationId xmlns:p14="http://schemas.microsoft.com/office/powerpoint/2010/main" val="1165159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49B1-7F51-DD42-A52E-BFF805D1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np.polyfit</a:t>
            </a:r>
            <a:r>
              <a:rPr lang="en-US" dirty="0"/>
              <a:t> (python) and </a:t>
            </a:r>
            <a:r>
              <a:rPr lang="en-US" dirty="0" err="1"/>
              <a:t>polyfit</a:t>
            </a:r>
            <a:r>
              <a:rPr lang="en-US" dirty="0"/>
              <a:t> (MATLAB)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2CADD-D62B-8646-B04D-3D0A46158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C = </a:t>
            </a:r>
            <a:r>
              <a:rPr lang="en-US" dirty="0" err="1"/>
              <a:t>np.polyfit</a:t>
            </a:r>
            <a:r>
              <a:rPr lang="en-US" dirty="0"/>
              <a:t> (</a:t>
            </a:r>
            <a:r>
              <a:rPr lang="en-US" dirty="0" err="1"/>
              <a:t>x,y,n</a:t>
            </a:r>
            <a:r>
              <a:rPr lang="en-US" dirty="0"/>
              <a:t>) will calculate the coefficients (C) for n-</a:t>
            </a:r>
            <a:r>
              <a:rPr lang="en-US" dirty="0" err="1"/>
              <a:t>th</a:t>
            </a:r>
            <a:r>
              <a:rPr lang="en-US" dirty="0"/>
              <a:t> order polynomial fit to the data y(x). </a:t>
            </a:r>
          </a:p>
          <a:p>
            <a:r>
              <a:rPr lang="en-US" dirty="0"/>
              <a:t>Then yest = np.poly1d(C) will create a polynomial function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B1BEC5F-A5A3-1D4D-82E2-6BFD7CC1D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75" y="2571750"/>
            <a:ext cx="36385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5DCE16-5DBB-334D-9FC8-DA32CEF5E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51" y="2704726"/>
            <a:ext cx="44862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11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0C53E8-5A0F-E742-9E10-4088790B0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30" y="427616"/>
            <a:ext cx="3201970" cy="444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hematic of a Coupled General Circulation Model (CGCM). On the most basic level, the earth is a closed system that receives energy from the sun and radiates away thermal energy (yellow arrows at the &quot;top of the atmosphere&quot;). A CGCM tries to simulate the processes within this system. It consists of a number of modules that interact with each other. Important modules in state-of-the-art CGCMs are the oceanand-sea-ice module, the atmospheric module, and additional modules that simulate, for example, land surface processes or vegetation. These &quot;building blocks&quot; of the CGCM exchange information with each other via an additional &quot;coupling module&quot;. Coupling is a computationally expensive operation that can account for up to a third of the total required computational resources of a CGCM. A CGCM solves an approximation to the Navier-Stokes equations numerically. These are a set of non-linear partial differential equations that describe the motion of fluids. To solve them, the model must discretize the real world into finite spatial and temporal units. In the three-dimensional space domain, this discretization results in a layered grid. Each grid box contains a single value for each model variable. Processes acting on spatial scales that are smaller than the extent of the grid box must be parameterized. Prominent examples of these &quot;sub-grid&quot; processes are, for example, the formation of clouds and precipitation">
            <a:extLst>
              <a:ext uri="{FF2B5EF4-FFF2-40B4-BE49-F238E27FC236}">
                <a16:creationId xmlns:a16="http://schemas.microsoft.com/office/drawing/2014/main" id="{8F9801D5-3636-6040-B394-6CE639C49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59" y="1443952"/>
            <a:ext cx="3572187" cy="257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967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may need to interpolate data when…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88F68-23BE-554D-92F7-E940F9CB16C3}"/>
              </a:ext>
            </a:extLst>
          </p:cNvPr>
          <p:cNvSpPr txBox="1"/>
          <p:nvPr/>
        </p:nvSpPr>
        <p:spPr>
          <a:xfrm>
            <a:off x="880419" y="1268017"/>
            <a:ext cx="690433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Comparing datasets that are defined in different grid system in space and/or in time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Data points are sparse/irregular/noisy, and it needs to be placed on regular grid before data analysis/interpretation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There is a data gap (missing data) that needs to be filled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100" dirty="0"/>
              <a:t>Preparing inputs (e.g. boundary conditions) for a model that are continuous, smooth and without gaps</a:t>
            </a:r>
          </a:p>
        </p:txBody>
      </p:sp>
    </p:spTree>
    <p:extLst>
      <p:ext uri="{BB962C8B-B14F-4D97-AF65-F5344CB8AC3E}">
        <p14:creationId xmlns:p14="http://schemas.microsoft.com/office/powerpoint/2010/main" val="2100154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398D-F663-BE4B-9FB7-27B8FD9E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piecewise linear (MATLAB)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8034A-0F4B-3C4C-8CA3-9376CDDE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37" y="1268016"/>
            <a:ext cx="5800725" cy="1114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5F5F1D-24C1-E74D-85F8-7E4434006BDE}"/>
              </a:ext>
            </a:extLst>
          </p:cNvPr>
          <p:cNvSpPr txBox="1"/>
          <p:nvPr/>
        </p:nvSpPr>
        <p:spPr>
          <a:xfrm>
            <a:off x="6552170" y="1582855"/>
            <a:ext cx="24281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input is a sine function subsampled at every </a:t>
            </a:r>
            <a:r>
              <a:rPr lang="en-US" sz="1350" dirty="0">
                <a:latin typeface="Symbol" pitchFamily="2" charset="2"/>
              </a:rPr>
              <a:t>p/4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1F267E-BB47-2145-ACB1-B6D580021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37" y="2394347"/>
            <a:ext cx="5724525" cy="733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685FD4-E8C3-644D-B2A3-EBFE160A2A2C}"/>
              </a:ext>
            </a:extLst>
          </p:cNvPr>
          <p:cNvSpPr txBox="1"/>
          <p:nvPr/>
        </p:nvSpPr>
        <p:spPr>
          <a:xfrm>
            <a:off x="6552170" y="2518686"/>
            <a:ext cx="24281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interpolation output is desired at every </a:t>
            </a:r>
            <a:r>
              <a:rPr lang="en-US" sz="1350" dirty="0">
                <a:latin typeface="Symbol" pitchFamily="2" charset="2"/>
              </a:rPr>
              <a:t>p/16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B95412-1515-8848-A5FF-D38EF4AA0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37" y="3119246"/>
            <a:ext cx="5972175" cy="1828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895A2F-9274-E149-9319-C591779954CC}"/>
              </a:ext>
            </a:extLst>
          </p:cNvPr>
          <p:cNvSpPr txBox="1"/>
          <p:nvPr/>
        </p:nvSpPr>
        <p:spPr>
          <a:xfrm>
            <a:off x="6552170" y="3534965"/>
            <a:ext cx="242810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MATLAB function, interp1, by default give you the piecewise linear interpolation</a:t>
            </a:r>
            <a:endParaRPr lang="en-US" sz="1350" dirty="0">
              <a:latin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32454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398D-F663-BE4B-9FB7-27B8FD9E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piecewise linear (MATLAB)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8034A-0F4B-3C4C-8CA3-9376CDDE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37" y="1268016"/>
            <a:ext cx="5800725" cy="1114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5F5F1D-24C1-E74D-85F8-7E4434006BDE}"/>
              </a:ext>
            </a:extLst>
          </p:cNvPr>
          <p:cNvSpPr txBox="1"/>
          <p:nvPr/>
        </p:nvSpPr>
        <p:spPr>
          <a:xfrm>
            <a:off x="6552170" y="1582855"/>
            <a:ext cx="24281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input is a sine function subsampled at every </a:t>
            </a:r>
            <a:r>
              <a:rPr lang="en-US" sz="1350" dirty="0">
                <a:latin typeface="Symbol" pitchFamily="2" charset="2"/>
              </a:rPr>
              <a:t>p/4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1F267E-BB47-2145-ACB1-B6D580021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37" y="2394347"/>
            <a:ext cx="5724525" cy="733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685FD4-E8C3-644D-B2A3-EBFE160A2A2C}"/>
              </a:ext>
            </a:extLst>
          </p:cNvPr>
          <p:cNvSpPr txBox="1"/>
          <p:nvPr/>
        </p:nvSpPr>
        <p:spPr>
          <a:xfrm>
            <a:off x="6552170" y="2518686"/>
            <a:ext cx="24281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interpolation output is desired at every </a:t>
            </a:r>
            <a:r>
              <a:rPr lang="en-US" sz="1350" dirty="0">
                <a:latin typeface="Symbol" pitchFamily="2" charset="2"/>
              </a:rPr>
              <a:t>p/16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B95412-1515-8848-A5FF-D38EF4AA0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37" y="3119246"/>
            <a:ext cx="5972175" cy="1828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895A2F-9274-E149-9319-C591779954CC}"/>
              </a:ext>
            </a:extLst>
          </p:cNvPr>
          <p:cNvSpPr txBox="1"/>
          <p:nvPr/>
        </p:nvSpPr>
        <p:spPr>
          <a:xfrm>
            <a:off x="6552170" y="3534965"/>
            <a:ext cx="242810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MATLAB function, interp1, by default give you the piecewise linear interpolation</a:t>
            </a:r>
            <a:endParaRPr lang="en-US" sz="1350" dirty="0">
              <a:latin typeface="Symbol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53DD5-873D-D540-B546-6865F2507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216" y="1095929"/>
            <a:ext cx="4548743" cy="377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6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0ACB-D8A6-7545-91B1-5215E0DB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 (MLR)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0F358-1795-8D49-AD2A-958D72C29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Linear regression : y = ax + b</a:t>
            </a:r>
          </a:p>
          <a:p>
            <a:r>
              <a:rPr lang="en-US" dirty="0"/>
              <a:t>Sometimes we may want to have more than one explanatory variable 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…). </a:t>
            </a:r>
          </a:p>
          <a:p>
            <a:r>
              <a:rPr lang="en-US" dirty="0"/>
              <a:t>It can be the same explanatory variable but in polynomial form (x, x</a:t>
            </a:r>
            <a:r>
              <a:rPr lang="en-US" baseline="30000" dirty="0"/>
              <a:t>2</a:t>
            </a:r>
            <a:r>
              <a:rPr lang="en-US" dirty="0"/>
              <a:t>, x</a:t>
            </a:r>
            <a:r>
              <a:rPr lang="en-US" baseline="30000" dirty="0"/>
              <a:t>3</a:t>
            </a:r>
            <a:r>
              <a:rPr lang="en-US" dirty="0"/>
              <a:t>, …). Or it can also be different functions (sin, cos, </a:t>
            </a:r>
            <a:r>
              <a:rPr lang="en-US" dirty="0" err="1"/>
              <a:t>etc</a:t>
            </a:r>
            <a:r>
              <a:rPr lang="en-US" dirty="0"/>
              <a:t>). </a:t>
            </a:r>
          </a:p>
          <a:p>
            <a:endParaRPr lang="en-US" dirty="0"/>
          </a:p>
          <a:p>
            <a:r>
              <a:rPr lang="en-US" dirty="0"/>
              <a:t>Matrix approach</a:t>
            </a:r>
          </a:p>
          <a:p>
            <a:r>
              <a:rPr lang="en-US" dirty="0"/>
              <a:t>MATLAB/Python built-in functions</a:t>
            </a:r>
          </a:p>
          <a:p>
            <a:r>
              <a:rPr lang="en-US" dirty="0"/>
              <a:t>Interpolation and smoothing</a:t>
            </a:r>
          </a:p>
        </p:txBody>
      </p:sp>
    </p:spTree>
    <p:extLst>
      <p:ext uri="{BB962C8B-B14F-4D97-AF65-F5344CB8AC3E}">
        <p14:creationId xmlns:p14="http://schemas.microsoft.com/office/powerpoint/2010/main" val="3641375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398D-F663-BE4B-9FB7-27B8FD9E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spline (MATLAB)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8034A-0F4B-3C4C-8CA3-9376CDDE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37" y="1268016"/>
            <a:ext cx="5800725" cy="1114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5F5F1D-24C1-E74D-85F8-7E4434006BDE}"/>
              </a:ext>
            </a:extLst>
          </p:cNvPr>
          <p:cNvSpPr txBox="1"/>
          <p:nvPr/>
        </p:nvSpPr>
        <p:spPr>
          <a:xfrm>
            <a:off x="6552170" y="1582855"/>
            <a:ext cx="24281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input is a sine function subsampled at every </a:t>
            </a:r>
            <a:r>
              <a:rPr lang="en-US" sz="1350" dirty="0">
                <a:latin typeface="Symbol" pitchFamily="2" charset="2"/>
              </a:rPr>
              <a:t>p/4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1F267E-BB47-2145-ACB1-B6D580021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37" y="2394347"/>
            <a:ext cx="5724525" cy="733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685FD4-E8C3-644D-B2A3-EBFE160A2A2C}"/>
              </a:ext>
            </a:extLst>
          </p:cNvPr>
          <p:cNvSpPr txBox="1"/>
          <p:nvPr/>
        </p:nvSpPr>
        <p:spPr>
          <a:xfrm>
            <a:off x="6552170" y="2518686"/>
            <a:ext cx="24281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interpolation output is desired at every </a:t>
            </a:r>
            <a:r>
              <a:rPr lang="en-US" sz="1350" dirty="0">
                <a:latin typeface="Symbol" pitchFamily="2" charset="2"/>
              </a:rPr>
              <a:t>p/16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79064-A29F-6E40-9064-5F4463999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37" y="3139679"/>
            <a:ext cx="6896100" cy="18192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895A2F-9274-E149-9319-C591779954CC}"/>
              </a:ext>
            </a:extLst>
          </p:cNvPr>
          <p:cNvSpPr txBox="1"/>
          <p:nvPr/>
        </p:nvSpPr>
        <p:spPr>
          <a:xfrm>
            <a:off x="6552170" y="3534965"/>
            <a:ext cx="24281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See the option ‘spline’ for the input of interp1 function</a:t>
            </a:r>
            <a:endParaRPr lang="en-US" sz="1350" dirty="0">
              <a:latin typeface="Symbol" pitchFamily="2" charset="2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F43834-9407-DD4E-93A7-4078C46D1985}"/>
              </a:ext>
            </a:extLst>
          </p:cNvPr>
          <p:cNvCxnSpPr/>
          <p:nvPr/>
        </p:nvCxnSpPr>
        <p:spPr>
          <a:xfrm flipH="1">
            <a:off x="4439165" y="3777338"/>
            <a:ext cx="20017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407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398D-F663-BE4B-9FB7-27B8FD9E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spline (MATLAB)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8034A-0F4B-3C4C-8CA3-9376CDDE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37" y="1268016"/>
            <a:ext cx="5800725" cy="1114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5F5F1D-24C1-E74D-85F8-7E4434006BDE}"/>
              </a:ext>
            </a:extLst>
          </p:cNvPr>
          <p:cNvSpPr txBox="1"/>
          <p:nvPr/>
        </p:nvSpPr>
        <p:spPr>
          <a:xfrm>
            <a:off x="6552170" y="1582855"/>
            <a:ext cx="24281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input is a sine function subsampled at every </a:t>
            </a:r>
            <a:r>
              <a:rPr lang="en-US" sz="1350" dirty="0">
                <a:latin typeface="Symbol" pitchFamily="2" charset="2"/>
              </a:rPr>
              <a:t>p/4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1F267E-BB47-2145-ACB1-B6D580021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37" y="2394347"/>
            <a:ext cx="5724525" cy="733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685FD4-E8C3-644D-B2A3-EBFE160A2A2C}"/>
              </a:ext>
            </a:extLst>
          </p:cNvPr>
          <p:cNvSpPr txBox="1"/>
          <p:nvPr/>
        </p:nvSpPr>
        <p:spPr>
          <a:xfrm>
            <a:off x="6552170" y="2518686"/>
            <a:ext cx="24281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interpolation output is desired at every </a:t>
            </a:r>
            <a:r>
              <a:rPr lang="en-US" sz="1350" dirty="0">
                <a:latin typeface="Symbol" pitchFamily="2" charset="2"/>
              </a:rPr>
              <a:t>p/16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79064-A29F-6E40-9064-5F4463999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37" y="3139679"/>
            <a:ext cx="6896100" cy="18192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895A2F-9274-E149-9319-C591779954CC}"/>
              </a:ext>
            </a:extLst>
          </p:cNvPr>
          <p:cNvSpPr txBox="1"/>
          <p:nvPr/>
        </p:nvSpPr>
        <p:spPr>
          <a:xfrm>
            <a:off x="6552170" y="3534965"/>
            <a:ext cx="24281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See the option ‘spline’ for the input of interp1 function</a:t>
            </a:r>
            <a:endParaRPr lang="en-US" sz="1350" dirty="0">
              <a:latin typeface="Symbol" pitchFamily="2" charset="2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F43834-9407-DD4E-93A7-4078C46D1985}"/>
              </a:ext>
            </a:extLst>
          </p:cNvPr>
          <p:cNvCxnSpPr/>
          <p:nvPr/>
        </p:nvCxnSpPr>
        <p:spPr>
          <a:xfrm flipH="1">
            <a:off x="4439165" y="3777338"/>
            <a:ext cx="20017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E917FC9-D7FB-0C4A-856A-484C204D7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9165" y="1217376"/>
            <a:ext cx="4686106" cy="382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10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33BA-3692-5840-8B6A-8930CCDB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scipy.interpolate.interp1d (linear)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E3BDC-EBEE-A742-AA0D-46F1DAEBE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48" y="1514596"/>
            <a:ext cx="4528442" cy="280825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ECF2BC5-1479-A249-B6E3-836DE659F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797" y="1637016"/>
            <a:ext cx="4060439" cy="260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82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33BA-3692-5840-8B6A-8930CCDB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scipy.interpolate.interp1d (spline)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C713E-F7C7-CC43-86AB-4E72F58E5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1" y="1396697"/>
            <a:ext cx="4700585" cy="301862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DEB4435-AF5E-A141-A7DB-4B263FE04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078" y="1552469"/>
            <a:ext cx="4263995" cy="273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440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33BA-3692-5840-8B6A-8930CCDB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scipy.interpolate.interp1d (spline)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C713E-F7C7-CC43-86AB-4E72F58E5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1" y="1396697"/>
            <a:ext cx="4700585" cy="301862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DEB4435-AF5E-A141-A7DB-4B263FE04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078" y="1552469"/>
            <a:ext cx="4263995" cy="273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DC75F2-3F78-B743-A835-4C1EB69140B5}"/>
              </a:ext>
            </a:extLst>
          </p:cNvPr>
          <p:cNvCxnSpPr>
            <a:cxnSpLocks/>
          </p:cNvCxnSpPr>
          <p:nvPr/>
        </p:nvCxnSpPr>
        <p:spPr>
          <a:xfrm flipH="1">
            <a:off x="4184151" y="1101904"/>
            <a:ext cx="2280863" cy="16952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38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7E15-3A93-F347-BA05-48FBF1F8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dimensional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CC192-13D5-104F-82AA-359E24B25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Input/output are in 2 dimensions: f(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Example: Input is a temperature on 2° x 2° longitude-latitude grid and the desired output is on 1° x 1° grid. </a:t>
            </a:r>
          </a:p>
          <a:p>
            <a:endParaRPr lang="en-US" dirty="0"/>
          </a:p>
          <a:p>
            <a:r>
              <a:rPr lang="en-US" dirty="0"/>
              <a:t>Bilinear interpolation </a:t>
            </a:r>
            <a:r>
              <a:rPr lang="en-US" dirty="0">
                <a:sym typeface="Wingdings" pitchFamily="2" charset="2"/>
              </a:rPr>
              <a:t> this is what I use for the first try. Under the hood, the algorithm first interpolate in one direction, and then linearly interpolate again in the other direction</a:t>
            </a:r>
          </a:p>
          <a:p>
            <a:pPr lvl="1"/>
            <a:r>
              <a:rPr lang="en-US" dirty="0">
                <a:sym typeface="Wingdings" pitchFamily="2" charset="2"/>
              </a:rPr>
              <a:t>Other options would be nearest neighbor and cubic spline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35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DFD6-A78A-CC41-9920-69A1833A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MATLAB: </a:t>
            </a:r>
            <a:r>
              <a:rPr lang="en-US" dirty="0" err="1"/>
              <a:t>fnew</a:t>
            </a:r>
            <a:r>
              <a:rPr lang="en-US" dirty="0"/>
              <a:t> = </a:t>
            </a:r>
            <a:r>
              <a:rPr lang="en-US" dirty="0" err="1"/>
              <a:t>griddata</a:t>
            </a:r>
            <a:r>
              <a:rPr lang="en-US" dirty="0"/>
              <a:t>(</a:t>
            </a:r>
            <a:r>
              <a:rPr lang="en-US" dirty="0" err="1"/>
              <a:t>x,y,f,xnew,ynew</a:t>
            </a:r>
            <a:r>
              <a:rPr lang="en-US" dirty="0"/>
              <a:t>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6ADE7-B678-3B40-AB08-92DEA74A5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95" y="1176231"/>
            <a:ext cx="3920394" cy="3920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0E06BB-8060-DE4A-83BF-E05B09C14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002" y="1482700"/>
            <a:ext cx="4427520" cy="3392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5EF4C7-F4E6-AE4D-8B9E-19C5EC4BD9CA}"/>
              </a:ext>
            </a:extLst>
          </p:cNvPr>
          <p:cNvSpPr txBox="1"/>
          <p:nvPr/>
        </p:nvSpPr>
        <p:spPr>
          <a:xfrm>
            <a:off x="4845068" y="1142865"/>
            <a:ext cx="27046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Bilinear interpolation</a:t>
            </a:r>
          </a:p>
        </p:txBody>
      </p:sp>
    </p:spTree>
    <p:extLst>
      <p:ext uri="{BB962C8B-B14F-4D97-AF65-F5344CB8AC3E}">
        <p14:creationId xmlns:p14="http://schemas.microsoft.com/office/powerpoint/2010/main" val="686684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DFD6-A78A-CC41-9920-69A1833A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MATLAB: </a:t>
            </a:r>
            <a:r>
              <a:rPr lang="en-US" dirty="0" err="1"/>
              <a:t>fnew</a:t>
            </a:r>
            <a:r>
              <a:rPr lang="en-US" dirty="0"/>
              <a:t> = </a:t>
            </a:r>
            <a:r>
              <a:rPr lang="en-US" dirty="0" err="1"/>
              <a:t>griddata</a:t>
            </a:r>
            <a:r>
              <a:rPr lang="en-US" dirty="0"/>
              <a:t>(</a:t>
            </a:r>
            <a:r>
              <a:rPr lang="en-US" dirty="0" err="1"/>
              <a:t>x,y,f,xnew,ynew</a:t>
            </a:r>
            <a:r>
              <a:rPr lang="en-US" dirty="0"/>
              <a:t>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6ADE7-B678-3B40-AB08-92DEA74A5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95" y="1176231"/>
            <a:ext cx="3920394" cy="3920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0E06BB-8060-DE4A-83BF-E05B09C14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002" y="1482700"/>
            <a:ext cx="4427520" cy="3392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5EF4C7-F4E6-AE4D-8B9E-19C5EC4BD9CA}"/>
              </a:ext>
            </a:extLst>
          </p:cNvPr>
          <p:cNvSpPr txBox="1"/>
          <p:nvPr/>
        </p:nvSpPr>
        <p:spPr>
          <a:xfrm>
            <a:off x="4845068" y="1142865"/>
            <a:ext cx="27046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Bilinear interpolation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114CC4B-9AAC-214D-8F36-63DA7B412313}"/>
              </a:ext>
            </a:extLst>
          </p:cNvPr>
          <p:cNvCxnSpPr>
            <a:cxnSpLocks/>
          </p:cNvCxnSpPr>
          <p:nvPr/>
        </p:nvCxnSpPr>
        <p:spPr>
          <a:xfrm flipH="1">
            <a:off x="3629347" y="1410129"/>
            <a:ext cx="1125020" cy="17260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89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351A99E-F692-5E49-9C06-CC99101C8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1405249"/>
            <a:ext cx="4378385" cy="34644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880645-0C4D-0244-8A89-FFDF741BB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73" y="1199776"/>
            <a:ext cx="3877799" cy="39246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E1DFD6-A78A-CC41-9920-69A1833A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MATLAB: </a:t>
            </a:r>
            <a:r>
              <a:rPr lang="en-US" dirty="0" err="1"/>
              <a:t>fnew</a:t>
            </a:r>
            <a:r>
              <a:rPr lang="en-US" dirty="0"/>
              <a:t> = </a:t>
            </a:r>
            <a:r>
              <a:rPr lang="en-US" dirty="0" err="1"/>
              <a:t>griddata</a:t>
            </a:r>
            <a:r>
              <a:rPr lang="en-US" dirty="0"/>
              <a:t>(</a:t>
            </a:r>
            <a:r>
              <a:rPr lang="en-US" dirty="0" err="1"/>
              <a:t>x,y,f,xnew,ynew</a:t>
            </a:r>
            <a:r>
              <a:rPr lang="en-US" dirty="0"/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5EF4C7-F4E6-AE4D-8B9E-19C5EC4BD9CA}"/>
              </a:ext>
            </a:extLst>
          </p:cNvPr>
          <p:cNvSpPr txBox="1"/>
          <p:nvPr/>
        </p:nvSpPr>
        <p:spPr>
          <a:xfrm>
            <a:off x="4845068" y="1142865"/>
            <a:ext cx="27046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Cubic interpolation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114CC4B-9AAC-214D-8F36-63DA7B412313}"/>
              </a:ext>
            </a:extLst>
          </p:cNvPr>
          <p:cNvCxnSpPr>
            <a:cxnSpLocks/>
          </p:cNvCxnSpPr>
          <p:nvPr/>
        </p:nvCxnSpPr>
        <p:spPr>
          <a:xfrm flipH="1">
            <a:off x="3629347" y="1410129"/>
            <a:ext cx="1125020" cy="17260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84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DFD6-A78A-CC41-9920-69A1833A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interpolate.interp2d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2B55AB-D8A3-7C40-A948-0E80AB73D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3" y="1268016"/>
            <a:ext cx="6296025" cy="35909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4B2CC6E-D2FE-9B4B-9D42-1DE230146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184" y="1347456"/>
            <a:ext cx="4068193" cy="264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39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BCB-826B-B848-AC75-AE0DD36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</a:t>
            </a:r>
            <a:r>
              <a:rPr lang="en-US" b="1" dirty="0"/>
              <a:t>Ax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dirty="0"/>
              <a:t>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0A21C3-CAE7-9445-BA34-23C0CD4CA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85" y="1611089"/>
            <a:ext cx="2586445" cy="15283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FAF60F-012F-8047-AFEC-6EA47C8350CB}"/>
              </a:ext>
            </a:extLst>
          </p:cNvPr>
          <p:cNvSpPr txBox="1"/>
          <p:nvPr/>
        </p:nvSpPr>
        <p:spPr>
          <a:xfrm>
            <a:off x="1497874" y="3222169"/>
            <a:ext cx="208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         x     </a:t>
            </a:r>
            <a:r>
              <a:rPr lang="en-US" dirty="0"/>
              <a:t>~</a:t>
            </a:r>
            <a:r>
              <a:rPr lang="en-US" b="1" dirty="0"/>
              <a:t>   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B94E1A-B958-C443-A6F7-89DC7EEC048C}"/>
              </a:ext>
            </a:extLst>
          </p:cNvPr>
          <p:cNvSpPr txBox="1"/>
          <p:nvPr/>
        </p:nvSpPr>
        <p:spPr>
          <a:xfrm>
            <a:off x="4319451" y="1524000"/>
            <a:ext cx="43107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form of Ax = b problem, it represents estimating </a:t>
            </a:r>
            <a:r>
              <a:rPr lang="en-US" b="1" dirty="0"/>
              <a:t>y</a:t>
            </a:r>
            <a:r>
              <a:rPr lang="en-US" dirty="0"/>
              <a:t> as a linear function of</a:t>
            </a:r>
            <a:r>
              <a:rPr lang="en-US" b="1" dirty="0"/>
              <a:t> x </a:t>
            </a:r>
            <a:r>
              <a:rPr lang="en-US" dirty="0"/>
              <a:t>as y</a:t>
            </a:r>
            <a:r>
              <a:rPr lang="en-US" baseline="-25000" dirty="0"/>
              <a:t>est</a:t>
            </a:r>
            <a:r>
              <a:rPr lang="en-US" dirty="0"/>
              <a:t>=</a:t>
            </a:r>
            <a:r>
              <a:rPr lang="en-US" dirty="0" err="1"/>
              <a:t>ax+b</a:t>
            </a:r>
            <a:r>
              <a:rPr lang="en-US" dirty="0"/>
              <a:t> </a:t>
            </a:r>
          </a:p>
          <a:p>
            <a:endParaRPr lang="en-US" b="1" dirty="0"/>
          </a:p>
          <a:p>
            <a:r>
              <a:rPr lang="en-US" dirty="0"/>
              <a:t>To add more explanatory variable than x, you can add more column vector to the </a:t>
            </a:r>
            <a:r>
              <a:rPr lang="en-US" b="1" dirty="0"/>
              <a:t>A</a:t>
            </a:r>
            <a:r>
              <a:rPr lang="en-US" dirty="0"/>
              <a:t> matrix. </a:t>
            </a:r>
          </a:p>
        </p:txBody>
      </p:sp>
    </p:spTree>
    <p:extLst>
      <p:ext uri="{BB962C8B-B14F-4D97-AF65-F5344CB8AC3E}">
        <p14:creationId xmlns:p14="http://schemas.microsoft.com/office/powerpoint/2010/main" val="1372652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FC0B5A-D970-1C45-6208-E26C8F232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32" y="0"/>
            <a:ext cx="7152135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B48297-21F3-30E4-9216-90C69DBE7092}"/>
              </a:ext>
            </a:extLst>
          </p:cNvPr>
          <p:cNvSpPr/>
          <p:nvPr/>
        </p:nvSpPr>
        <p:spPr>
          <a:xfrm>
            <a:off x="1499616" y="3938016"/>
            <a:ext cx="3072384" cy="2438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38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79E0-DE86-464D-B543-CC026ACB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5798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example: Atmospheric CO2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1C0EBA-74BE-459A-B2E5-EC0454739B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95"/>
          <a:stretch/>
        </p:blipFill>
        <p:spPr>
          <a:xfrm>
            <a:off x="24384" y="1597152"/>
            <a:ext cx="4859100" cy="3182946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32BE381-6C2E-1056-63B3-52EDE3CE8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570" y="1901952"/>
            <a:ext cx="4254045" cy="286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066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849DCEF-9A91-9C4E-B150-863810FEE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5798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Linear regression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8221CB-CD25-FB86-BC55-4F46590B4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777" y="1119970"/>
            <a:ext cx="3499895" cy="4034362"/>
          </a:xfr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906D345A-F120-8113-022E-1314FAA68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338" y="1566418"/>
            <a:ext cx="49403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712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8C733CC-15B0-DB4B-AD0B-BBFA2369D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6528" y="125798"/>
            <a:ext cx="3528822" cy="994172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Quadratic = 2nd order polynomial fit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AA7062-1D96-F5AC-459B-8845026E4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8" y="0"/>
            <a:ext cx="4524905" cy="514350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3D2C996-1D41-9D44-05EC-827FB97B6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625" y="1548384"/>
            <a:ext cx="4496427" cy="302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065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2885-BE8D-8A45-AACF-2FEAD106F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76" y="0"/>
            <a:ext cx="769848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Include sine/cosine terms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8B73F8-B8D4-34AF-D68C-5910BA95A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38" y="937329"/>
            <a:ext cx="5898694" cy="420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15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2885-BE8D-8A45-AACF-2FEAD106F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sine/cosine terms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4CE5FF0-2C97-B306-3A6A-E521021BB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370" y="1120215"/>
            <a:ext cx="5566918" cy="374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607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BCB-826B-B848-AC75-AE0DD36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</a:t>
            </a:r>
            <a:r>
              <a:rPr lang="en-US" b="1" dirty="0"/>
              <a:t>Ax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dirty="0"/>
              <a:t> 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AF60F-012F-8047-AFEC-6EA47C8350CB}"/>
              </a:ext>
            </a:extLst>
          </p:cNvPr>
          <p:cNvSpPr txBox="1"/>
          <p:nvPr/>
        </p:nvSpPr>
        <p:spPr>
          <a:xfrm>
            <a:off x="1941259" y="3615367"/>
            <a:ext cx="208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         x     </a:t>
            </a:r>
            <a:r>
              <a:rPr lang="en-US" dirty="0"/>
              <a:t>~</a:t>
            </a:r>
            <a:r>
              <a:rPr lang="en-US" b="1" dirty="0"/>
              <a:t>   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B94E1A-B958-C443-A6F7-89DC7EEC048C}"/>
              </a:ext>
            </a:extLst>
          </p:cNvPr>
          <p:cNvSpPr txBox="1"/>
          <p:nvPr/>
        </p:nvSpPr>
        <p:spPr>
          <a:xfrm>
            <a:off x="4319451" y="1524000"/>
            <a:ext cx="43107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form of Ax = b problem, it represents estimating </a:t>
            </a:r>
            <a:r>
              <a:rPr lang="en-US" b="1" dirty="0"/>
              <a:t>y</a:t>
            </a:r>
            <a:r>
              <a:rPr lang="en-US" dirty="0"/>
              <a:t> as a linear function of</a:t>
            </a:r>
            <a:r>
              <a:rPr lang="en-US" b="1" dirty="0"/>
              <a:t> x </a:t>
            </a:r>
            <a:r>
              <a:rPr lang="en-US" dirty="0"/>
              <a:t>as y</a:t>
            </a:r>
            <a:r>
              <a:rPr lang="en-US" baseline="-25000" dirty="0"/>
              <a:t>est</a:t>
            </a:r>
            <a:r>
              <a:rPr lang="en-US" dirty="0"/>
              <a:t>=</a:t>
            </a:r>
            <a:r>
              <a:rPr lang="en-US" dirty="0" err="1"/>
              <a:t>ax+b</a:t>
            </a:r>
            <a:r>
              <a:rPr lang="en-US" dirty="0"/>
              <a:t> </a:t>
            </a:r>
          </a:p>
          <a:p>
            <a:endParaRPr lang="en-US" b="1" dirty="0"/>
          </a:p>
          <a:p>
            <a:r>
              <a:rPr lang="en-US" dirty="0"/>
              <a:t>To add more explanatory variable than x, you can add more column vector to the </a:t>
            </a:r>
            <a:r>
              <a:rPr lang="en-US" b="1" dirty="0"/>
              <a:t>A</a:t>
            </a:r>
            <a:r>
              <a:rPr lang="en-US" dirty="0"/>
              <a:t> matrix. </a:t>
            </a:r>
          </a:p>
          <a:p>
            <a:endParaRPr lang="en-US" dirty="0"/>
          </a:p>
          <a:p>
            <a:r>
              <a:rPr lang="en-US" dirty="0"/>
              <a:t>In this case, we just added another variable z. So it approximates y</a:t>
            </a:r>
            <a:r>
              <a:rPr lang="en-US" baseline="-25000" dirty="0"/>
              <a:t>est</a:t>
            </a:r>
            <a:r>
              <a:rPr lang="en-US" dirty="0"/>
              <a:t>=</a:t>
            </a:r>
            <a:r>
              <a:rPr lang="en-US" dirty="0" err="1"/>
              <a:t>ax+bz+c</a:t>
            </a:r>
            <a:r>
              <a:rPr lang="en-US" dirty="0"/>
              <a:t> </a:t>
            </a:r>
          </a:p>
          <a:p>
            <a:r>
              <a:rPr lang="en-US" dirty="0"/>
              <a:t>This will work as long as z is not zeros or multiple of other columns (x and 1).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1BE54-80BA-C145-8BAD-B73FB64C3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09" y="1915886"/>
            <a:ext cx="3179299" cy="147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7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BCB-826B-B848-AC75-AE0DD36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</a:t>
            </a:r>
            <a:r>
              <a:rPr lang="en-US" b="1" dirty="0"/>
              <a:t>Ax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dirty="0"/>
              <a:t> 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AF60F-012F-8047-AFEC-6EA47C8350CB}"/>
              </a:ext>
            </a:extLst>
          </p:cNvPr>
          <p:cNvSpPr txBox="1"/>
          <p:nvPr/>
        </p:nvSpPr>
        <p:spPr>
          <a:xfrm>
            <a:off x="1941259" y="3615367"/>
            <a:ext cx="208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         x     </a:t>
            </a:r>
            <a:r>
              <a:rPr lang="en-US" dirty="0"/>
              <a:t>~</a:t>
            </a:r>
            <a:r>
              <a:rPr lang="en-US" b="1" dirty="0"/>
              <a:t>   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1BE54-80BA-C145-8BAD-B73FB64C3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09" y="1915886"/>
            <a:ext cx="3179299" cy="1476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A73502-F8ED-0649-968E-EA89A6973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194" y="2011575"/>
            <a:ext cx="2580695" cy="4301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71B2A1-C891-A44F-87A0-4BA4140412CE}"/>
              </a:ext>
            </a:extLst>
          </p:cNvPr>
          <p:cNvSpPr txBox="1"/>
          <p:nvPr/>
        </p:nvSpPr>
        <p:spPr>
          <a:xfrm>
            <a:off x="4702629" y="1268016"/>
            <a:ext cx="2812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Pseudoinverse to obtain x (regression coefficients)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E0C91B-FE81-9A4B-AE83-3A65944EA79A}"/>
              </a:ext>
            </a:extLst>
          </p:cNvPr>
          <p:cNvSpPr txBox="1"/>
          <p:nvPr/>
        </p:nvSpPr>
        <p:spPr>
          <a:xfrm>
            <a:off x="5121395" y="2723585"/>
            <a:ext cx="2081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MATLAB</a:t>
            </a:r>
          </a:p>
          <a:p>
            <a:r>
              <a:rPr lang="en-US" b="1" dirty="0">
                <a:solidFill>
                  <a:srgbClr val="0070C0"/>
                </a:solidFill>
              </a:rPr>
              <a:t>x = A\b</a:t>
            </a:r>
          </a:p>
          <a:p>
            <a:r>
              <a:rPr lang="en-US" b="1" dirty="0">
                <a:solidFill>
                  <a:srgbClr val="0070C0"/>
                </a:solidFill>
              </a:rPr>
              <a:t>x = </a:t>
            </a:r>
            <a:r>
              <a:rPr lang="en-US" b="1" dirty="0" err="1">
                <a:solidFill>
                  <a:srgbClr val="0070C0"/>
                </a:solidFill>
              </a:rPr>
              <a:t>pinv</a:t>
            </a:r>
            <a:r>
              <a:rPr lang="en-US" b="1" dirty="0">
                <a:solidFill>
                  <a:srgbClr val="0070C0"/>
                </a:solidFill>
              </a:rPr>
              <a:t>(A)*b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1F2549-B186-ED49-BA72-1F1647414847}"/>
              </a:ext>
            </a:extLst>
          </p:cNvPr>
          <p:cNvSpPr txBox="1"/>
          <p:nvPr/>
        </p:nvSpPr>
        <p:spPr>
          <a:xfrm>
            <a:off x="5121394" y="3762154"/>
            <a:ext cx="2463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Python</a:t>
            </a:r>
          </a:p>
          <a:p>
            <a:r>
              <a:rPr lang="en-US" b="1" dirty="0">
                <a:solidFill>
                  <a:srgbClr val="FF0000"/>
                </a:solidFill>
              </a:rPr>
              <a:t>x = </a:t>
            </a:r>
            <a:r>
              <a:rPr lang="en-US" b="1" dirty="0" err="1">
                <a:solidFill>
                  <a:srgbClr val="FF0000"/>
                </a:solidFill>
              </a:rPr>
              <a:t>np.linalg.pinv</a:t>
            </a:r>
            <a:r>
              <a:rPr lang="en-US" b="1" dirty="0">
                <a:solidFill>
                  <a:srgbClr val="FF0000"/>
                </a:solidFill>
              </a:rPr>
              <a:t>(A)@b</a:t>
            </a:r>
          </a:p>
        </p:txBody>
      </p:sp>
    </p:spTree>
    <p:extLst>
      <p:ext uri="{BB962C8B-B14F-4D97-AF65-F5344CB8AC3E}">
        <p14:creationId xmlns:p14="http://schemas.microsoft.com/office/powerpoint/2010/main" val="374170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BCB-826B-B848-AC75-AE0DD36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</a:t>
            </a:r>
            <a:r>
              <a:rPr lang="en-US" b="1" dirty="0"/>
              <a:t>Ax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dirty="0"/>
              <a:t> 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AF60F-012F-8047-AFEC-6EA47C8350CB}"/>
              </a:ext>
            </a:extLst>
          </p:cNvPr>
          <p:cNvSpPr txBox="1"/>
          <p:nvPr/>
        </p:nvSpPr>
        <p:spPr>
          <a:xfrm>
            <a:off x="2080596" y="3554407"/>
            <a:ext cx="208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         x     </a:t>
            </a:r>
            <a:r>
              <a:rPr lang="en-US" dirty="0"/>
              <a:t>~</a:t>
            </a:r>
            <a:r>
              <a:rPr lang="en-US" b="1" dirty="0"/>
              <a:t>    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B3BC40-7428-9A4D-922D-75E8480E1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23" y="1642680"/>
            <a:ext cx="3605795" cy="15980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29279D-42ED-A046-92C0-110A5FB27F16}"/>
              </a:ext>
            </a:extLst>
          </p:cNvPr>
          <p:cNvSpPr txBox="1"/>
          <p:nvPr/>
        </p:nvSpPr>
        <p:spPr>
          <a:xfrm>
            <a:off x="4572000" y="1463040"/>
            <a:ext cx="40581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can be applied to fit a polynomial y=a</a:t>
            </a:r>
            <a:r>
              <a:rPr lang="en-US" baseline="-25000" dirty="0"/>
              <a:t>0</a:t>
            </a:r>
            <a:r>
              <a:rPr lang="en-US" dirty="0"/>
              <a:t>+a</a:t>
            </a:r>
            <a:r>
              <a:rPr lang="en-US" baseline="-25000" dirty="0"/>
              <a:t>1</a:t>
            </a:r>
            <a:r>
              <a:rPr lang="en-US" dirty="0"/>
              <a:t>x+a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+…</a:t>
            </a:r>
          </a:p>
          <a:p>
            <a:endParaRPr lang="en-US" dirty="0"/>
          </a:p>
          <a:p>
            <a:r>
              <a:rPr lang="en-US" dirty="0"/>
              <a:t>Coefficients of N-</a:t>
            </a:r>
            <a:r>
              <a:rPr lang="en-US" dirty="0" err="1"/>
              <a:t>th</a:t>
            </a:r>
            <a:r>
              <a:rPr lang="en-US" dirty="0"/>
              <a:t> order polynomial can be optimized to best fit the data (</a:t>
            </a:r>
            <a:r>
              <a:rPr lang="en-US" b="1" dirty="0"/>
              <a:t>y</a:t>
            </a:r>
            <a:r>
              <a:rPr lang="en-US" dirty="0"/>
              <a:t>) using (N+1) column matrix </a:t>
            </a:r>
            <a:r>
              <a:rPr lang="en-US" b="1" dirty="0"/>
              <a:t>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Fortunately, we don’t have to code these </a:t>
            </a:r>
            <a:r>
              <a:rPr lang="en-US" dirty="0" err="1"/>
              <a:t>outselves</a:t>
            </a:r>
            <a:r>
              <a:rPr lang="en-US" dirty="0"/>
              <a:t> every time we need to fit a polynomial. </a:t>
            </a:r>
            <a:r>
              <a:rPr lang="en-US" b="1" dirty="0"/>
              <a:t>USE </a:t>
            </a:r>
            <a:r>
              <a:rPr lang="en-US" b="1" dirty="0" err="1"/>
              <a:t>polyfit</a:t>
            </a:r>
            <a:r>
              <a:rPr lang="en-US" b="1" dirty="0"/>
              <a:t> (MATLAB) or </a:t>
            </a:r>
            <a:r>
              <a:rPr lang="en-US" b="1" dirty="0" err="1"/>
              <a:t>numpy.polyfit</a:t>
            </a:r>
            <a:r>
              <a:rPr lang="en-US" b="1" dirty="0"/>
              <a:t> (python)</a:t>
            </a:r>
          </a:p>
        </p:txBody>
      </p:sp>
    </p:spTree>
    <p:extLst>
      <p:ext uri="{BB962C8B-B14F-4D97-AF65-F5344CB8AC3E}">
        <p14:creationId xmlns:p14="http://schemas.microsoft.com/office/powerpoint/2010/main" val="415209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B94-7C45-EE48-A924-611E60E0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CD2C-13A5-024C-98A5-80A865E91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6665"/>
            <a:ext cx="7886700" cy="3598524"/>
          </a:xfrm>
        </p:spPr>
        <p:txBody>
          <a:bodyPr/>
          <a:lstStyle/>
          <a:p>
            <a:r>
              <a:rPr lang="en-US" dirty="0"/>
              <a:t>Looking at the August temperature (T) of Atlanta, I expect an increasing trend with time (t). The expected relationship is: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i="1" dirty="0"/>
              <a:t>a</a:t>
            </a:r>
            <a:r>
              <a:rPr lang="en-US" i="1" baseline="-25000" dirty="0"/>
              <a:t>0</a:t>
            </a:r>
            <a:r>
              <a:rPr lang="en-US" dirty="0"/>
              <a:t> and </a:t>
            </a:r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dirty="0"/>
              <a:t> are constants.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575794-A030-BF4E-B2E3-0A406917A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883" y="2107226"/>
            <a:ext cx="3418369" cy="312338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0BC7A09-FC68-0841-B396-1B98B0F07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976" y="2643150"/>
            <a:ext cx="3111251" cy="214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E00053-8AF2-3F4A-B108-C3A28E2CCD45}"/>
              </a:ext>
            </a:extLst>
          </p:cNvPr>
          <p:cNvSpPr txBox="1"/>
          <p:nvPr/>
        </p:nvSpPr>
        <p:spPr>
          <a:xfrm>
            <a:off x="5074737" y="3406168"/>
            <a:ext cx="7044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T(t)</a:t>
            </a:r>
          </a:p>
        </p:txBody>
      </p:sp>
    </p:spTree>
    <p:extLst>
      <p:ext uri="{BB962C8B-B14F-4D97-AF65-F5344CB8AC3E}">
        <p14:creationId xmlns:p14="http://schemas.microsoft.com/office/powerpoint/2010/main" val="262981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3B94-7C45-EE48-A924-611E60E0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 and pseudoinverse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DCD2C-13A5-024C-98A5-80A865E91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6665"/>
            <a:ext cx="7886700" cy="3598524"/>
          </a:xfrm>
        </p:spPr>
        <p:txBody>
          <a:bodyPr/>
          <a:lstStyle/>
          <a:p>
            <a:r>
              <a:rPr lang="en-US" dirty="0"/>
              <a:t>Looking at the August temperature (T) of Atlanta, I expect an increasing trend with time (t). The expected relationship is: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i="1" dirty="0"/>
              <a:t>a</a:t>
            </a:r>
            <a:r>
              <a:rPr lang="en-US" i="1" baseline="-25000" dirty="0"/>
              <a:t>0</a:t>
            </a:r>
            <a:r>
              <a:rPr lang="en-US" dirty="0"/>
              <a:t> and </a:t>
            </a:r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dirty="0"/>
              <a:t> are constants.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575794-A030-BF4E-B2E3-0A406917A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883" y="2107226"/>
            <a:ext cx="3418369" cy="312338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0BC7A09-FC68-0841-B396-1B98B0F07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976" y="2643150"/>
            <a:ext cx="3111251" cy="214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E00053-8AF2-3F4A-B108-C3A28E2CCD45}"/>
              </a:ext>
            </a:extLst>
          </p:cNvPr>
          <p:cNvSpPr txBox="1"/>
          <p:nvPr/>
        </p:nvSpPr>
        <p:spPr>
          <a:xfrm>
            <a:off x="5074737" y="3406168"/>
            <a:ext cx="7044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T(t)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384D0-6E89-F245-8DD8-ADAB25779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535" y="3181465"/>
            <a:ext cx="2175821" cy="1234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BABEDB-1CDA-2A42-B50B-66FE090DCB0A}"/>
              </a:ext>
            </a:extLst>
          </p:cNvPr>
          <p:cNvSpPr txBox="1"/>
          <p:nvPr/>
        </p:nvSpPr>
        <p:spPr>
          <a:xfrm>
            <a:off x="2431765" y="4523408"/>
            <a:ext cx="22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          x      ~       b</a:t>
            </a:r>
          </a:p>
        </p:txBody>
      </p:sp>
    </p:spTree>
    <p:extLst>
      <p:ext uri="{BB962C8B-B14F-4D97-AF65-F5344CB8AC3E}">
        <p14:creationId xmlns:p14="http://schemas.microsoft.com/office/powerpoint/2010/main" val="3129738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E263DC18-06EE-C74B-9334-13A932403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905" y="2142251"/>
            <a:ext cx="36385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023B94-7C45-EE48-A924-611E60E0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ABEDB-1CDA-2A42-B50B-66FE090DCB0A}"/>
              </a:ext>
            </a:extLst>
          </p:cNvPr>
          <p:cNvSpPr txBox="1"/>
          <p:nvPr/>
        </p:nvSpPr>
        <p:spPr>
          <a:xfrm>
            <a:off x="1514796" y="2507229"/>
            <a:ext cx="229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          x      =       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74B746-172A-1E41-BF52-AF3CA93BB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796" y="3806307"/>
            <a:ext cx="2077491" cy="346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4B6813-1652-184E-B2F7-FEC22ECAB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845" y="3225866"/>
            <a:ext cx="1675600" cy="2311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6E15AC-83C0-6845-8B42-9A774CB1CFE6}"/>
              </a:ext>
            </a:extLst>
          </p:cNvPr>
          <p:cNvSpPr txBox="1"/>
          <p:nvPr/>
        </p:nvSpPr>
        <p:spPr>
          <a:xfrm>
            <a:off x="4845428" y="2225501"/>
            <a:ext cx="224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baseline="-25000" dirty="0">
                <a:solidFill>
                  <a:schemeClr val="accent4">
                    <a:lumMod val="75000"/>
                  </a:schemeClr>
                </a:solidFill>
              </a:rPr>
              <a:t>est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Ax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= a</a:t>
            </a:r>
            <a:r>
              <a:rPr lang="en-US" baseline="-250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+ a</a:t>
            </a:r>
            <a:r>
              <a:rPr lang="en-US" baseline="-25000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BBBEF9D-232C-E249-8CF4-FE44F2A65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998" y="1222697"/>
            <a:ext cx="2175821" cy="12342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38C978-76FB-684B-BA37-6655A5741A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0995" y="1351267"/>
            <a:ext cx="3418369" cy="31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6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6591</TotalTime>
  <Words>1192</Words>
  <Application>Microsoft Macintosh PowerPoint</Application>
  <PresentationFormat>On-screen Show (16:9)</PresentationFormat>
  <Paragraphs>130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Symbol</vt:lpstr>
      <vt:lpstr>Office Theme</vt:lpstr>
      <vt:lpstr>EAS2655 – Week 6</vt:lpstr>
      <vt:lpstr>Multiple Linear Regression (MLR)</vt:lpstr>
      <vt:lpstr>Linear regression in Ax = b form</vt:lpstr>
      <vt:lpstr>Linear regression in Ax = b form</vt:lpstr>
      <vt:lpstr>Linear regression in Ax = b form</vt:lpstr>
      <vt:lpstr>Linear regression in Ax = b form</vt:lpstr>
      <vt:lpstr>Least square</vt:lpstr>
      <vt:lpstr>Least square and pseudoinverse</vt:lpstr>
      <vt:lpstr>An example</vt:lpstr>
      <vt:lpstr>An example</vt:lpstr>
      <vt:lpstr>An example</vt:lpstr>
      <vt:lpstr>A python example</vt:lpstr>
      <vt:lpstr>A python example</vt:lpstr>
      <vt:lpstr>Smoothing</vt:lpstr>
      <vt:lpstr>np.polyfit (python) and polyfit (MATLAB)</vt:lpstr>
      <vt:lpstr>Interpolation</vt:lpstr>
      <vt:lpstr>We may need to interpolate data when…</vt:lpstr>
      <vt:lpstr>1. piecewise linear (MATLAB)</vt:lpstr>
      <vt:lpstr>1. piecewise linear (MATLAB)</vt:lpstr>
      <vt:lpstr>2. spline (MATLAB)</vt:lpstr>
      <vt:lpstr>2. spline (MATLAB)</vt:lpstr>
      <vt:lpstr>Python: scipy.interpolate.interp1d (linear)</vt:lpstr>
      <vt:lpstr>Python: scipy.interpolate.interp1d (spline)</vt:lpstr>
      <vt:lpstr>Python: scipy.interpolate.interp1d (spline)</vt:lpstr>
      <vt:lpstr>Two dimensional interpolation</vt:lpstr>
      <vt:lpstr>MATLAB: fnew = griddata(x,y,f,xnew,ynew) </vt:lpstr>
      <vt:lpstr>MATLAB: fnew = griddata(x,y,f,xnew,ynew) </vt:lpstr>
      <vt:lpstr>MATLAB: fnew = griddata(x,y,f,xnew,ynew) </vt:lpstr>
      <vt:lpstr>Python: interpolate.interp2d</vt:lpstr>
      <vt:lpstr>PowerPoint Presentation</vt:lpstr>
      <vt:lpstr> example: Atmospheric CO2 data</vt:lpstr>
      <vt:lpstr> Linear regression</vt:lpstr>
      <vt:lpstr> Quadratic = 2nd order polynomial fit</vt:lpstr>
      <vt:lpstr>Include sine/cosine terms</vt:lpstr>
      <vt:lpstr>Include sine/cosine terms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EAS2655</dc:title>
  <dc:creator>Ito, Takamitsu</dc:creator>
  <cp:lastModifiedBy>Liu, Pengfei</cp:lastModifiedBy>
  <cp:revision>169</cp:revision>
  <dcterms:created xsi:type="dcterms:W3CDTF">2020-08-17T11:38:51Z</dcterms:created>
  <dcterms:modified xsi:type="dcterms:W3CDTF">2023-02-14T03:55:17Z</dcterms:modified>
</cp:coreProperties>
</file>