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4"/>
  </p:notesMasterIdLst>
  <p:sldIdLst>
    <p:sldId id="295" r:id="rId2"/>
    <p:sldId id="256" r:id="rId3"/>
    <p:sldId id="283" r:id="rId4"/>
    <p:sldId id="284" r:id="rId5"/>
    <p:sldId id="286" r:id="rId6"/>
    <p:sldId id="285" r:id="rId7"/>
    <p:sldId id="287" r:id="rId8"/>
    <p:sldId id="288" r:id="rId9"/>
    <p:sldId id="290" r:id="rId10"/>
    <p:sldId id="289" r:id="rId11"/>
    <p:sldId id="291" r:id="rId12"/>
    <p:sldId id="292" r:id="rId13"/>
    <p:sldId id="294" r:id="rId14"/>
    <p:sldId id="302" r:id="rId15"/>
    <p:sldId id="293" r:id="rId16"/>
    <p:sldId id="297" r:id="rId17"/>
    <p:sldId id="303" r:id="rId18"/>
    <p:sldId id="304" r:id="rId19"/>
    <p:sldId id="298" r:id="rId20"/>
    <p:sldId id="299" r:id="rId21"/>
    <p:sldId id="300" r:id="rId22"/>
    <p:sldId id="301" r:id="rId2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1"/>
    <p:restoredTop sz="94541"/>
  </p:normalViewPr>
  <p:slideViewPr>
    <p:cSldViewPr snapToGrid="0" snapToObjects="1">
      <p:cViewPr varScale="1">
        <p:scale>
          <a:sx n="165" d="100"/>
          <a:sy n="165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A0F4D-10CB-1547-936B-241BAE9C2F88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0CFF9-B111-A44C-9580-440B8653B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0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0CFF9-B111-A44C-9580-440B8653B6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89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0CFF9-B111-A44C-9580-440B8653B6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BE9A-24EA-D845-8EA1-81A160440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43595-DAE3-9948-8431-09380576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13D86-F97C-B445-B5A0-73703E651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B29B-0DE2-3841-B715-313AD6B1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C3FA5-F2C0-5749-887F-B37DB4DE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4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F1E5-1BEF-6043-9609-0F2510C6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44ADB-9D69-1E4C-AEED-362AD93D6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545D-F3E2-9B47-8394-F8D20B190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2CD7-6C61-6740-8126-0E9DFF77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04DAC-374F-5F4A-B37D-7EC84F7C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DF489C-F87F-F14B-9AA9-13AD3CAE2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01BCEE-566A-C842-A242-D815CC32D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A5BD1-DCA2-F34C-9864-F6AA55A22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87F56-3A24-624F-A5A8-6BBD3E49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EE6D8-6157-2B42-9731-02501B24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69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F424-C60F-EE4C-84F9-BF46BCBD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3C203-6DB7-B24A-A61B-42003DCAE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BCE46-8B36-5043-A2A2-E98A1E6E9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01905-6BDC-6742-97FB-3234EC71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C83FA-1391-C04A-B32E-1AEB3778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32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C582-1D17-904F-9821-057EB773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D0182-68FB-8A40-BBBF-022CD480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EBA07-F44C-D745-AB61-51E3F4293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A1669-E333-154A-A917-867AB4B5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D988B-9B04-4942-8D50-7003EBBD7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40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F88A-5256-7647-BB03-D594F8FEA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68157-5D8E-484D-A997-721260999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E2BB-BB07-544D-A8B8-B302287E2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4ABD3-DC53-DA48-8559-087096DD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1F9C4-3A2E-FA44-BD12-3CA2CA9D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70AA9-4F60-C24D-8607-EF6DB5D2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40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446A-3EC3-AB43-90B8-FD83E989D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DF90F-2B59-474F-B4EC-D8D6CF2E7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A43D6D-7278-924D-B321-F4D4FA3F8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DB704F-1188-034F-B199-8A665A934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B436E-BE06-8E46-9F1D-6091B91AEA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F63247-3F0A-E840-A36C-D0310899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CFBD5-7E59-2A47-B812-F9F79C50E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9F8ED-353B-2143-9B7E-6460EC2A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49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B683-7C50-8049-9979-D856F4DC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56213C-08DC-8A40-99EB-97B53204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A8C79-E899-9942-AFA6-DF4D8AF7E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7760F-B789-4046-B76E-212E7908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3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A588A-3085-4344-9B5C-626D7A576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95418-E523-1B4D-B0DC-2BFF4BC2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74602-E139-324B-AE90-86D9BDD2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9D960-EDC2-DA45-847A-BB936F40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D780-8D7E-1148-9423-DC9EDCDE4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CAE52-FB47-9444-B488-4C71F54F5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4B17-FE19-164A-B986-29D40E83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0801E0-77B8-B04A-ABD7-77CD9AFC3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1BF58-8152-5143-B5E5-4E29D3D9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11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BECC-1EBD-D045-AD87-537BD0A30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61CB2-329D-034D-BD7F-2E11FBE3D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6512B-1B5A-AA48-B312-F9A73AF3A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6ACF3-80BD-DF45-9A66-35F7266A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F334E-BB0B-2F4C-860B-AB91C4AFDE55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B8E5E-ADC1-9543-9541-8C2D5FA8C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3082D-D6C1-1545-9BEA-C1CCF713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31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1E272-4777-A54C-AD3D-ECAB914F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34700-1717-A74E-9CD5-04379447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0A282-2B64-1043-A608-F9B832737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F334E-BB0B-2F4C-860B-AB91C4AFDE55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EE3A0-5BAD-1B4B-B3F0-AC1062908F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8D152-B1AB-954B-958C-BA1F95228E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5A3EC-3BE4-CF4A-8E87-27F70F7605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51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3d.org/npgo/" TargetMode="External"/><Relationship Id="rId2" Type="http://schemas.openxmlformats.org/officeDocument/2006/relationships/hyperlink" Target="https://climatedataguide.ucar.edu/climate-data/nino-sst-indices-nino-12-3-34-4-oni-and-tni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sl.noaa.gov/data/climateindices/list/" TargetMode="External"/><Relationship Id="rId4" Type="http://schemas.openxmlformats.org/officeDocument/2006/relationships/hyperlink" Target="https://www.ncdc.noaa.gov/teleconnections/pna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limatedataguide.ucar.edu/climate-data/nino-sst-indices-nino-12-3-34-4-oni-and-tni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9"/>
            <a:ext cx="6065242" cy="3263504"/>
          </a:xfrm>
        </p:spPr>
        <p:txBody>
          <a:bodyPr>
            <a:normAutofit/>
          </a:bodyPr>
          <a:lstStyle/>
          <a:p>
            <a:r>
              <a:rPr lang="en-US" dirty="0"/>
              <a:t>Linear regression &amp; correlation (Week 4)</a:t>
            </a:r>
          </a:p>
          <a:p>
            <a:pPr lvl="1"/>
            <a:r>
              <a:rPr lang="en-US" dirty="0"/>
              <a:t>Regression coefficient, </a:t>
            </a:r>
            <a:r>
              <a:rPr lang="en-US" i="1" dirty="0"/>
              <a:t>r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baseline="30000" dirty="0"/>
              <a:t>2</a:t>
            </a:r>
          </a:p>
          <a:p>
            <a:r>
              <a:rPr lang="en-US" dirty="0"/>
              <a:t>Statistical significance (Week 5)</a:t>
            </a:r>
          </a:p>
          <a:p>
            <a:pPr lvl="1"/>
            <a:r>
              <a:rPr lang="en-US" i="1" dirty="0"/>
              <a:t>t</a:t>
            </a:r>
            <a:r>
              <a:rPr lang="en-US" dirty="0"/>
              <a:t>-test for slope and r</a:t>
            </a:r>
          </a:p>
          <a:p>
            <a:pPr lvl="1"/>
            <a:r>
              <a:rPr lang="en-US" dirty="0"/>
              <a:t>One-tailed and two-tailed tests</a:t>
            </a:r>
          </a:p>
          <a:p>
            <a:r>
              <a:rPr lang="en-US" dirty="0"/>
              <a:t>Data visualization &amp; NETCDF data (Week 8)</a:t>
            </a:r>
          </a:p>
          <a:p>
            <a:pPr lvl="1"/>
            <a:r>
              <a:rPr lang="en-US" dirty="0"/>
              <a:t>Calculate climatological mean, annual mean,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Making global maps using different projections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8888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2F29-AFA4-A44D-8443-E8D342364D68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Effective sample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70952-2F51-0040-BF64-307A6793EC7C}"/>
              </a:ext>
            </a:extLst>
          </p:cNvPr>
          <p:cNvSpPr txBox="1"/>
          <p:nvPr/>
        </p:nvSpPr>
        <p:spPr>
          <a:xfrm>
            <a:off x="1117601" y="1109133"/>
            <a:ext cx="7147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a time series of length N is autocorrelated, the number of </a:t>
            </a:r>
            <a:r>
              <a:rPr lang="en-US" i="1" dirty="0">
                <a:solidFill>
                  <a:srgbClr val="FF0000"/>
                </a:solidFill>
              </a:rPr>
              <a:t>independent observations </a:t>
            </a:r>
            <a:r>
              <a:rPr lang="en-US" dirty="0"/>
              <a:t>is fewer than 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autocorrelated time series indicate data points are not random in time, and the information in each observations is not totally separated from other observations;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reduction in number of independent observations has implications for hypothesis testing;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Standard statistical tests typically depend on the assumption of random samples;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sample size needs to be adjusted </a:t>
            </a:r>
            <a:r>
              <a:rPr lang="en-US" dirty="0"/>
              <a:t>to apply these tests for autocorrelated time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88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B6FA-9163-0E40-80C3-F49BDE10C1F6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Effective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9A7B35-3930-694D-8FCA-21E58D4C4F25}"/>
                  </a:ext>
                </a:extLst>
              </p:cNvPr>
              <p:cNvSpPr txBox="1"/>
              <p:nvPr/>
            </p:nvSpPr>
            <p:spPr>
              <a:xfrm>
                <a:off x="2641600" y="2689351"/>
                <a:ext cx="1612814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9A7B35-3930-694D-8FCA-21E58D4C4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600" y="2689351"/>
                <a:ext cx="1612814" cy="565732"/>
              </a:xfrm>
              <a:prstGeom prst="rect">
                <a:avLst/>
              </a:prstGeom>
              <a:blipFill>
                <a:blip r:embed="rId2"/>
                <a:stretch>
                  <a:fillRect l="-2326" t="-434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531A045-0BF6-384F-95A3-4D9666C991EF}"/>
              </a:ext>
            </a:extLst>
          </p:cNvPr>
          <p:cNvSpPr txBox="1"/>
          <p:nvPr/>
        </p:nvSpPr>
        <p:spPr>
          <a:xfrm>
            <a:off x="575735" y="923399"/>
            <a:ext cx="7147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equation is derived based on the assumption that the autocorrelation in the time series represents </a:t>
            </a:r>
            <a:r>
              <a:rPr lang="en-US" dirty="0">
                <a:solidFill>
                  <a:srgbClr val="FF0000"/>
                </a:solidFill>
              </a:rPr>
              <a:t>first-order</a:t>
            </a:r>
            <a:r>
              <a:rPr lang="en-US" dirty="0"/>
              <a:t> autocorrelation (dependence on lag-1 only).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other words, the governing process is </a:t>
            </a:r>
            <a:r>
              <a:rPr lang="en-US" dirty="0">
                <a:solidFill>
                  <a:srgbClr val="FF0000"/>
                </a:solidFill>
              </a:rPr>
              <a:t>Markov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 of the effective sample size only requires sample size (N) and the first-order sample autocorrelation coefficient (r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previous example, N=73, r</a:t>
            </a:r>
            <a:r>
              <a:rPr lang="en-US" baseline="-25000" dirty="0"/>
              <a:t>1</a:t>
            </a:r>
            <a:r>
              <a:rPr lang="en-US" dirty="0"/>
              <a:t>=0.42, the effective sample size after adjustment for autocorrelation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40E936-A6FD-8842-8781-AC4718982629}"/>
                  </a:ext>
                </a:extLst>
              </p:cNvPr>
              <p:cNvSpPr txBox="1"/>
              <p:nvPr/>
            </p:nvSpPr>
            <p:spPr>
              <a:xfrm>
                <a:off x="2536845" y="4056853"/>
                <a:ext cx="3603743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=73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1−0.42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1+0.42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40E936-A6FD-8842-8781-AC4718982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845" y="4056853"/>
                <a:ext cx="3603743" cy="565732"/>
              </a:xfrm>
              <a:prstGeom prst="rect">
                <a:avLst/>
              </a:prstGeom>
              <a:blipFill>
                <a:blip r:embed="rId3"/>
                <a:stretch>
                  <a:fillRect l="-1053" t="-4444" r="-105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383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09E64E-A83F-A14C-9DEB-B52D9D403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60" y="2742000"/>
            <a:ext cx="1762870" cy="4407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1DD77E-DAB6-504A-8024-320B7ED5B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15" y="3364492"/>
            <a:ext cx="1666070" cy="4893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7BBE81-33B3-C944-A16A-615FDEB78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181" y="3916424"/>
            <a:ext cx="749890" cy="489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335AD7-B6D9-C748-9D7E-C6354E853BC8}"/>
              </a:ext>
            </a:extLst>
          </p:cNvPr>
          <p:cNvSpPr txBox="1"/>
          <p:nvPr/>
        </p:nvSpPr>
        <p:spPr>
          <a:xfrm>
            <a:off x="2648111" y="2814735"/>
            <a:ext cx="119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0.2069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7AB18-8654-B740-81B9-CA3241C07933}"/>
              </a:ext>
            </a:extLst>
          </p:cNvPr>
          <p:cNvSpPr txBox="1"/>
          <p:nvPr/>
        </p:nvSpPr>
        <p:spPr>
          <a:xfrm>
            <a:off x="2593801" y="3424493"/>
            <a:ext cx="119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6.38e-6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9A329A-CF4F-1F4D-BC45-356CC4C319DC}"/>
              </a:ext>
            </a:extLst>
          </p:cNvPr>
          <p:cNvSpPr txBox="1"/>
          <p:nvPr/>
        </p:nvSpPr>
        <p:spPr>
          <a:xfrm>
            <a:off x="1649026" y="3989134"/>
            <a:ext cx="235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0.0019/0.0025 </a:t>
            </a:r>
            <a:r>
              <a:rPr lang="en-US" dirty="0">
                <a:solidFill>
                  <a:srgbClr val="FF0000"/>
                </a:solidFill>
              </a:rPr>
              <a:t>= 0.74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85BC6D-ACE6-7A42-A4BD-E555F2DF1031}"/>
                  </a:ext>
                </a:extLst>
              </p:cNvPr>
              <p:cNvSpPr txBox="1"/>
              <p:nvPr/>
            </p:nvSpPr>
            <p:spPr>
              <a:xfrm>
                <a:off x="940532" y="4576354"/>
                <a:ext cx="203126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sz="1400" dirty="0"/>
                  <a:t>=</a:t>
                </a:r>
                <a:r>
                  <a:rPr lang="en-US" sz="1400" dirty="0" err="1"/>
                  <a:t>tinv</a:t>
                </a:r>
                <a:r>
                  <a:rPr lang="en-US" sz="1400" dirty="0"/>
                  <a:t>(0.975,71)=2.0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85BC6D-ACE6-7A42-A4BD-E555F2DF1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532" y="4576354"/>
                <a:ext cx="2031268" cy="215444"/>
              </a:xfrm>
              <a:prstGeom prst="rect">
                <a:avLst/>
              </a:prstGeom>
              <a:blipFill>
                <a:blip r:embed="rId5"/>
                <a:stretch>
                  <a:fillRect l="-2469" t="-27778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A4ECAF2E-9DC2-6344-9A46-92DAFBB44D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4103" y="12964"/>
            <a:ext cx="3601320" cy="25209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42929E-16B2-DB49-97FB-F495650357C9}"/>
              </a:ext>
            </a:extLst>
          </p:cNvPr>
          <p:cNvSpPr txBox="1"/>
          <p:nvPr/>
        </p:nvSpPr>
        <p:spPr>
          <a:xfrm>
            <a:off x="686530" y="2319869"/>
            <a:ext cx="323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 adjustment (N=73):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D6C8AB-C97D-BD46-A215-5ACF88A7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026" y="2742000"/>
            <a:ext cx="1762870" cy="4407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2BD8E7-407A-4D40-B4D8-13FC116AF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481" y="3364492"/>
            <a:ext cx="1666070" cy="489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1FAECC9-E728-9E41-8C25-FAE0A245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647" y="3916424"/>
            <a:ext cx="749890" cy="4893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EB1BFE-BD05-5443-A29E-FB0299475297}"/>
              </a:ext>
            </a:extLst>
          </p:cNvPr>
          <p:cNvSpPr txBox="1"/>
          <p:nvPr/>
        </p:nvSpPr>
        <p:spPr>
          <a:xfrm>
            <a:off x="6339577" y="2814735"/>
            <a:ext cx="119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0.5317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2BAF7A-B991-2042-BC4A-9DD2D621E414}"/>
              </a:ext>
            </a:extLst>
          </p:cNvPr>
          <p:cNvSpPr txBox="1"/>
          <p:nvPr/>
        </p:nvSpPr>
        <p:spPr>
          <a:xfrm>
            <a:off x="6285267" y="3424493"/>
            <a:ext cx="119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1.64e-5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20EEC1-B8FF-704F-AFDB-B7A97ED815B7}"/>
              </a:ext>
            </a:extLst>
          </p:cNvPr>
          <p:cNvSpPr txBox="1"/>
          <p:nvPr/>
        </p:nvSpPr>
        <p:spPr>
          <a:xfrm>
            <a:off x="5340492" y="3989134"/>
            <a:ext cx="235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0.0019/0.0041 </a:t>
            </a:r>
            <a:r>
              <a:rPr lang="en-US" dirty="0">
                <a:solidFill>
                  <a:srgbClr val="FF0000"/>
                </a:solidFill>
              </a:rPr>
              <a:t>= 0.46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ECA7B2-ED5A-9748-BE0B-D654B8EF22B6}"/>
                  </a:ext>
                </a:extLst>
              </p:cNvPr>
              <p:cNvSpPr txBox="1"/>
              <p:nvPr/>
            </p:nvSpPr>
            <p:spPr>
              <a:xfrm>
                <a:off x="4631997" y="4576354"/>
                <a:ext cx="2776335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sz="1400" dirty="0"/>
                  <a:t>=</a:t>
                </a:r>
                <a:r>
                  <a:rPr lang="en-US" sz="1400" dirty="0" err="1"/>
                  <a:t>tinv</a:t>
                </a:r>
                <a:r>
                  <a:rPr lang="en-US" sz="1400" dirty="0"/>
                  <a:t>(0.975,28)=2.05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ECA7B2-ED5A-9748-BE0B-D654B8EF2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997" y="4576354"/>
                <a:ext cx="2776335" cy="215444"/>
              </a:xfrm>
              <a:prstGeom prst="rect">
                <a:avLst/>
              </a:prstGeom>
              <a:blipFill>
                <a:blip r:embed="rId7"/>
                <a:stretch>
                  <a:fillRect l="-1818" t="-27778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2BBBD81-0820-C14F-8F34-54C21F509818}"/>
              </a:ext>
            </a:extLst>
          </p:cNvPr>
          <p:cNvSpPr txBox="1"/>
          <p:nvPr/>
        </p:nvSpPr>
        <p:spPr>
          <a:xfrm>
            <a:off x="4377996" y="2319869"/>
            <a:ext cx="323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adjustment (N</a:t>
            </a:r>
            <a:r>
              <a:rPr lang="en-US" baseline="-25000" dirty="0"/>
              <a:t>eff</a:t>
            </a:r>
            <a:r>
              <a:rPr lang="en-US" dirty="0"/>
              <a:t>=30):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D2273EE-2720-A642-9035-671CA2B3D250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Effective sample size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6CD504-2582-8B4B-AD1A-29C6ADD4EB10}"/>
              </a:ext>
            </a:extLst>
          </p:cNvPr>
          <p:cNvSpPr txBox="1"/>
          <p:nvPr/>
        </p:nvSpPr>
        <p:spPr>
          <a:xfrm>
            <a:off x="686530" y="861761"/>
            <a:ext cx="2992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Significance test for </a:t>
            </a:r>
            <a:r>
              <a:rPr lang="en-US" dirty="0">
                <a:solidFill>
                  <a:srgbClr val="FF0000"/>
                </a:solidFill>
              </a:rPr>
              <a:t>regression coefficient (slope): </a:t>
            </a:r>
            <a:r>
              <a:rPr lang="en-US" i="1" dirty="0"/>
              <a:t>t</a:t>
            </a:r>
            <a:r>
              <a:rPr lang="en-US" dirty="0"/>
              <a:t>-test, confidence level=95%, two-tailed</a:t>
            </a:r>
          </a:p>
        </p:txBody>
      </p:sp>
    </p:spTree>
    <p:extLst>
      <p:ext uri="{BB962C8B-B14F-4D97-AF65-F5344CB8AC3E}">
        <p14:creationId xmlns:p14="http://schemas.microsoft.com/office/powerpoint/2010/main" val="891229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1D791C-067D-6C45-808D-72E8973A9201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Exercise 2: Are these trends statistically significant?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9275EB-06C2-D74F-B51A-F80C19D3357E}"/>
              </a:ext>
            </a:extLst>
          </p:cNvPr>
          <p:cNvSpPr txBox="1"/>
          <p:nvPr/>
        </p:nvSpPr>
        <p:spPr>
          <a:xfrm>
            <a:off x="1207225" y="3914457"/>
            <a:ext cx="621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Figure. </a:t>
            </a:r>
            <a:r>
              <a:rPr lang="en-US" dirty="0"/>
              <a:t>Trends of annual mean surface air temperature derived from linear regression. Grey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en-US" dirty="0"/>
              <a:t>ots indicate the trends are significantly different from zero at 95% confidence level.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14F750-D49F-27F3-FF25-DC4C03A3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75646"/>
            <a:ext cx="6792132" cy="313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29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CD86A7-632A-7848-8820-4E74372234D7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Effective sample size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89D8AA-3BD3-8052-5B8B-753ECDB35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892981"/>
            <a:ext cx="7772400" cy="383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00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6FE846F-A0A1-B242-98AE-941DC4DE3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559" y="1098551"/>
            <a:ext cx="4812242" cy="171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70DF688-F709-F945-992F-FD833021EBD2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Exercise 3: Correlation map between air temperature and climate index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A095C5-42A0-6E4A-A0EB-B514BDD41E63}"/>
              </a:ext>
            </a:extLst>
          </p:cNvPr>
          <p:cNvSpPr txBox="1"/>
          <p:nvPr/>
        </p:nvSpPr>
        <p:spPr>
          <a:xfrm>
            <a:off x="596684" y="3079278"/>
            <a:ext cx="82760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ENSO: The El Niño-Southern Oscillation (ENSO) is a recurring climate pattern involving changes in the temperature of waters in the central and eastern tropical Pacific Ocean.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3.4 (SST anomaly over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5N-5S, 170W-120W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El Niño or La  Niña events are defined when the  Niño 3.4 SSTs exceed +/- 0.4C for a period of six months or more.</a:t>
            </a:r>
            <a:endParaRPr lang="en-US" sz="16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9406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6ACD63A-14C3-FE4A-8426-0742F7E082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8449FE-CB97-A043-AEEC-69D8ACF494F3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Climate indices: Nino 3.4 index and its z-score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DDEC2C-5CE3-A441-9987-F8488B46DD85}"/>
                  </a:ext>
                </a:extLst>
              </p:cNvPr>
              <p:cNvSpPr txBox="1"/>
              <p:nvPr/>
            </p:nvSpPr>
            <p:spPr>
              <a:xfrm>
                <a:off x="4984070" y="895856"/>
                <a:ext cx="3828590" cy="33313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Climate indices are usually defined for climate anomalies, rather than absolute values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 anomaly is the difference from an average, or baseline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Z-score: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b="0" dirty="0">
                    <a:solidFill>
                      <a:srgbClr val="222222"/>
                    </a:solidFill>
                    <a:effectLst/>
                    <a:cs typeface="Arial" panose="020B0604020202020204" pitchFamily="34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𝑧</m:t>
                    </m:r>
                    <m:r>
                      <a:rPr lang="en-US" sz="2400" b="0" i="1" smtClean="0">
                        <a:solidFill>
                          <a:srgbClr val="222222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222222"/>
                                </a:solidFill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sz="2400" b="0" i="1" smtClean="0">
                            <a:solidFill>
                              <a:srgbClr val="222222"/>
                            </a:solidFill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sz="2400" b="0" i="0" dirty="0">
                    <a:solidFill>
                      <a:srgbClr val="222222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6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mean of the population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i="1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r>
                  <a:rPr lang="en-US" sz="1600" dirty="0">
                    <a:solidFill>
                      <a:srgbClr val="22222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standard deviation of the population </a:t>
                </a:r>
                <a:endParaRPr lang="en-US" sz="1600" b="0" i="0" dirty="0">
                  <a:solidFill>
                    <a:srgbClr val="22222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DDEC2C-5CE3-A441-9987-F8488B46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070" y="895856"/>
                <a:ext cx="3828590" cy="3331361"/>
              </a:xfrm>
              <a:prstGeom prst="rect">
                <a:avLst/>
              </a:prstGeom>
              <a:blipFill>
                <a:blip r:embed="rId4"/>
                <a:stretch>
                  <a:fillRect l="-660" t="-380" r="-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C27B01B-892F-C396-D6E1-30BA65E61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3" y="895856"/>
            <a:ext cx="4874217" cy="410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362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348F-64F8-CD4B-BF5F-9D9D7D5C8C12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Climate indices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F175C2-92A1-1942-970A-7D796CAD89A2}"/>
              </a:ext>
            </a:extLst>
          </p:cNvPr>
          <p:cNvSpPr txBox="1"/>
          <p:nvPr/>
        </p:nvSpPr>
        <p:spPr>
          <a:xfrm>
            <a:off x="433952" y="940534"/>
            <a:ext cx="827609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Climate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indices: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ENSO indices: 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 1+2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 3, 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 3.4, Ocean 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index (ONI), 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 4</a:t>
            </a:r>
            <a:endParaRPr lang="en-US" sz="16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https://climatedataguide.ucar.edu/climate-data/nino-sst-indices-nino-12-3-34-4-oni-and-tni</a:t>
            </a:r>
            <a:endParaRPr lang="en-US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North Pacific Gyre Oscillation (NPGO; Di Lorenzo et al.)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http://www.o3d.org/npgo/</a:t>
            </a:r>
            <a:endParaRPr lang="en-US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Pacific North American Index (PNA)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https://www.ncdc.noaa.gov/teleconnections/pna/</a:t>
            </a:r>
            <a:endParaRPr lang="en-US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climate indices</a:t>
            </a:r>
            <a:endParaRPr lang="en-US" sz="16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https://psl.noaa.gov/data/climateindices/list/</a:t>
            </a:r>
            <a:endParaRPr lang="en-US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9564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DD7F-2E6B-4D45-9295-DE3DABEF1C4E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Exercise 3: correlation 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C6AC50-AC62-4C46-A4CB-B056D3F87D70}"/>
              </a:ext>
            </a:extLst>
          </p:cNvPr>
          <p:cNvSpPr txBox="1"/>
          <p:nvPr/>
        </p:nvSpPr>
        <p:spPr>
          <a:xfrm>
            <a:off x="620130" y="769834"/>
            <a:ext cx="85238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Scientific question: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does ENSO influence surface air temperature anomalies?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3.4 monthly sea surface temperature (SST)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https://climatedataguide.ucar.edu/climate-data/nino-sst-indices-nino-12-3-34-4-oni-and-tni</a:t>
            </a:r>
            <a:endParaRPr lang="en-US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Monthly mean surface air temperature from NCEP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air.mon.mean.nc</a:t>
            </a:r>
            <a:endParaRPr lang="en-US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 </a:t>
            </a:r>
            <a:endParaRPr lang="en-US" sz="16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monthly anomalies for both surface air temperature and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3.4 SST</a:t>
            </a:r>
            <a:endParaRPr lang="en-US" sz="16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Calculate the correlation between monthly air temperature anomalies and 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ñ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3.4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 correlation coefficient (r) values in a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whether these correlations are statistically significant (two-tailed </a:t>
            </a:r>
            <a:r>
              <a:rPr lang="en-US" sz="16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6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-test) </a:t>
            </a:r>
            <a:endParaRPr lang="en-US" sz="1600" b="0" i="0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32221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4F33-B632-6646-BB95-F387AB79A214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Home work: Statistical significance for correlation coefficient (</a:t>
            </a:r>
            <a:r>
              <a:rPr lang="en-US" sz="2400" i="1" dirty="0"/>
              <a:t>r </a:t>
            </a:r>
            <a:r>
              <a:rPr lang="en-US" sz="2400" dirty="0"/>
              <a:t>value; considering autocorrelation)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4397792-19BF-FE44-A1E7-3882F15D3DC8}"/>
              </a:ext>
            </a:extLst>
          </p:cNvPr>
          <p:cNvSpPr txBox="1">
            <a:spLocks/>
          </p:cNvSpPr>
          <p:nvPr/>
        </p:nvSpPr>
        <p:spPr>
          <a:xfrm>
            <a:off x="618067" y="1309954"/>
            <a:ext cx="8525933" cy="330541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rgbClr val="FF0000"/>
                </a:solidFill>
              </a:rPr>
              <a:t>95%</a:t>
            </a:r>
          </a:p>
          <a:p>
            <a:r>
              <a:rPr lang="en-US" dirty="0"/>
              <a:t>2. State null hypothesis and alternative hypothesis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H0: There is NO significant correlation between NINO3.4 index and temperature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H1: There is a significant correlation</a:t>
            </a:r>
          </a:p>
          <a:p>
            <a:r>
              <a:rPr lang="en-US" dirty="0"/>
              <a:t>3. State statistics used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Student t-test, two-tailed</a:t>
            </a:r>
          </a:p>
          <a:p>
            <a:r>
              <a:rPr lang="en-US" dirty="0"/>
              <a:t>4. Determine critical region</a:t>
            </a:r>
          </a:p>
          <a:p>
            <a:r>
              <a:rPr lang="en-US" dirty="0"/>
              <a:t>5. Evaluate whether data rejects the null hypothesis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4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D2C1-B663-094B-B21C-251630FA8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186" y="273844"/>
            <a:ext cx="6065242" cy="994172"/>
          </a:xfrm>
        </p:spPr>
        <p:txBody>
          <a:bodyPr/>
          <a:lstStyle/>
          <a:p>
            <a:r>
              <a:rPr lang="en-US" dirty="0"/>
              <a:t>EAS2655 – Week 9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2A6AB-92AD-C24F-BE9F-FDD7427E8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187" y="1369219"/>
            <a:ext cx="6065242" cy="3263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Agenda</a:t>
            </a:r>
          </a:p>
          <a:p>
            <a:r>
              <a:rPr lang="en-US" dirty="0"/>
              <a:t>Review</a:t>
            </a:r>
          </a:p>
          <a:p>
            <a:r>
              <a:rPr lang="en-US" dirty="0"/>
              <a:t>Trends of global air temperature</a:t>
            </a:r>
          </a:p>
          <a:p>
            <a:r>
              <a:rPr lang="en-US" altLang="zh-CN" dirty="0"/>
              <a:t>Significance test considering autocorrelation</a:t>
            </a:r>
          </a:p>
          <a:p>
            <a:r>
              <a:rPr lang="en-US" altLang="zh-CN" dirty="0"/>
              <a:t>Develop function to calculate slope, correlation coefficient, and confidence interval</a:t>
            </a:r>
          </a:p>
          <a:p>
            <a:r>
              <a:rPr lang="en-US" altLang="zh-CN" dirty="0"/>
              <a:t>Correlation map for NINO3.4</a:t>
            </a:r>
          </a:p>
        </p:txBody>
      </p:sp>
    </p:spTree>
    <p:extLst>
      <p:ext uri="{BB962C8B-B14F-4D97-AF65-F5344CB8AC3E}">
        <p14:creationId xmlns:p14="http://schemas.microsoft.com/office/powerpoint/2010/main" val="1498031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2440207-F1A7-8245-8F80-5B784DD88A9D}"/>
              </a:ext>
            </a:extLst>
          </p:cNvPr>
          <p:cNvSpPr txBox="1">
            <a:spLocks/>
          </p:cNvSpPr>
          <p:nvPr/>
        </p:nvSpPr>
        <p:spPr>
          <a:xfrm>
            <a:off x="879566" y="1369218"/>
            <a:ext cx="7973489" cy="360071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4. Determine critical region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Effective sample size depends on the lag-1 autocorrelation for both X (surface air temperature) and Y (NINO3.4)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Where r</a:t>
            </a:r>
            <a:r>
              <a:rPr lang="en-US" baseline="-25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 and r</a:t>
            </a:r>
            <a:r>
              <a:rPr lang="en-US" baseline="-25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 are the lag-1 autocorrelation for X and Y, respectively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Degree of freedom, df=Neff-2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alpha=1-CL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tcrit</a:t>
            </a:r>
            <a:r>
              <a:rPr lang="en-US" dirty="0">
                <a:solidFill>
                  <a:srgbClr val="FF0000"/>
                </a:solidFill>
              </a:rPr>
              <a:t>=</a:t>
            </a:r>
            <a:r>
              <a:rPr lang="en-US" dirty="0" err="1">
                <a:solidFill>
                  <a:srgbClr val="FF0000"/>
                </a:solidFill>
              </a:rPr>
              <a:t>tinv</a:t>
            </a:r>
            <a:r>
              <a:rPr lang="en-US" dirty="0">
                <a:solidFill>
                  <a:srgbClr val="FF0000"/>
                </a:solidFill>
              </a:rPr>
              <a:t>(1-alpha/2,df) </a:t>
            </a:r>
          </a:p>
          <a:p>
            <a:r>
              <a:rPr lang="en-US" dirty="0"/>
              <a:t>5. Evaluate whether data rejects the null hypothesis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ACA1B9E-69DC-C749-9BB4-3318AD12DC73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Statistical significance for correlation coefficient (</a:t>
            </a:r>
            <a:r>
              <a:rPr lang="en-US" sz="2400" i="1" dirty="0"/>
              <a:t>r </a:t>
            </a:r>
            <a:r>
              <a:rPr lang="en-US" sz="2400" dirty="0"/>
              <a:t>value; considering autocorrelation)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A5EE1C-BF0D-8543-9266-8BD43B6A5E9E}"/>
                  </a:ext>
                </a:extLst>
              </p:cNvPr>
              <p:cNvSpPr txBox="1"/>
              <p:nvPr/>
            </p:nvSpPr>
            <p:spPr>
              <a:xfrm>
                <a:off x="2147380" y="2288884"/>
                <a:ext cx="1803764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𝑒𝑓𝑓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A5EE1C-BF0D-8543-9266-8BD43B6A5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380" y="2288884"/>
                <a:ext cx="1803764" cy="565732"/>
              </a:xfrm>
              <a:prstGeom prst="rect">
                <a:avLst/>
              </a:prstGeom>
              <a:blipFill>
                <a:blip r:embed="rId2"/>
                <a:stretch>
                  <a:fillRect l="-2083" t="-4444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0278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C88C-9E30-CC40-B498-A48E57153075}"/>
              </a:ext>
            </a:extLst>
          </p:cNvPr>
          <p:cNvSpPr txBox="1">
            <a:spLocks/>
          </p:cNvSpPr>
          <p:nvPr/>
        </p:nvSpPr>
        <p:spPr>
          <a:xfrm>
            <a:off x="879566" y="1369218"/>
            <a:ext cx="7973489" cy="3305419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4. Determine critical region</a:t>
            </a:r>
          </a:p>
          <a:p>
            <a:r>
              <a:rPr lang="en-US" dirty="0">
                <a:solidFill>
                  <a:srgbClr val="FF0000"/>
                </a:solidFill>
              </a:rPr>
              <a:t>5. Evaluate whether data rejects the null hypothesis</a:t>
            </a:r>
          </a:p>
          <a:p>
            <a:pPr marL="342900" lvl="1" indent="0">
              <a:buFont typeface="Arial" panose="020B0604020202020204" pitchFamily="34" charset="0"/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342900" lvl="1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If |r| &gt; CI. H0 is rejected.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265946-4ADF-714A-81E3-893D4D33E9A0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Statistical significance for correlation coefficient (</a:t>
            </a:r>
            <a:r>
              <a:rPr lang="en-US" sz="2400" i="1" dirty="0"/>
              <a:t>r </a:t>
            </a:r>
            <a:r>
              <a:rPr lang="en-US" sz="2400" dirty="0"/>
              <a:t>value; considering autocorrelation)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310B5-6E94-A84B-88E4-A7AB4D57BE14}"/>
                  </a:ext>
                </a:extLst>
              </p:cNvPr>
              <p:cNvSpPr txBox="1"/>
              <p:nvPr/>
            </p:nvSpPr>
            <p:spPr>
              <a:xfrm>
                <a:off x="3789913" y="2330905"/>
                <a:ext cx="1666418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E0310B5-6E94-A84B-88E4-A7AB4D57B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913" y="2330905"/>
                <a:ext cx="1666418" cy="818366"/>
              </a:xfrm>
              <a:prstGeom prst="rect">
                <a:avLst/>
              </a:prstGeom>
              <a:blipFill>
                <a:blip r:embed="rId2"/>
                <a:stretch>
                  <a:fillRect l="-3030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A85105-BDFA-9A44-AC45-C7D188E96CD0}"/>
                  </a:ext>
                </a:extLst>
              </p:cNvPr>
              <p:cNvSpPr txBox="1"/>
              <p:nvPr/>
            </p:nvSpPr>
            <p:spPr>
              <a:xfrm>
                <a:off x="3789913" y="3388988"/>
                <a:ext cx="1427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𝑡𝑐𝑟𝑖𝑡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A85105-BDFA-9A44-AC45-C7D188E96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9913" y="3388988"/>
                <a:ext cx="1427827" cy="276999"/>
              </a:xfrm>
              <a:prstGeom prst="rect">
                <a:avLst/>
              </a:prstGeom>
              <a:blipFill>
                <a:blip r:embed="rId3"/>
                <a:stretch>
                  <a:fillRect l="-3540" r="-2655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37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39E-6877-9340-A3C6-FD0E8FF138CF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Homework (due 03/17/2023)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071F5B5-7339-3C47-BE20-8B414D68F376}"/>
              </a:ext>
            </a:extLst>
          </p:cNvPr>
          <p:cNvSpPr txBox="1">
            <a:spLocks/>
          </p:cNvSpPr>
          <p:nvPr/>
        </p:nvSpPr>
        <p:spPr>
          <a:xfrm>
            <a:off x="879566" y="999068"/>
            <a:ext cx="7973489" cy="367557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Download the NINO3.4 index (nino34.long.txt) and NCEP surface air temperature (</a:t>
            </a:r>
            <a:r>
              <a:rPr lang="en-US" dirty="0" err="1"/>
              <a:t>air.mon.mean.nc</a:t>
            </a:r>
            <a:r>
              <a:rPr lang="en-US" dirty="0"/>
              <a:t>) from Canvas website.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Pick a month </a:t>
            </a:r>
            <a:r>
              <a:rPr lang="en-US" dirty="0"/>
              <a:t>and extract the time series (1948-2022) for NINO3.4 and surface air temperature for the month of you choice.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Modify the function “regrcorr2” </a:t>
            </a:r>
            <a:r>
              <a:rPr lang="en-US" dirty="0"/>
              <a:t>to additionally include the </a:t>
            </a:r>
            <a:r>
              <a:rPr lang="en-US" dirty="0">
                <a:solidFill>
                  <a:srgbClr val="FF0000"/>
                </a:solidFill>
              </a:rPr>
              <a:t>confidence interval of correlation coefficient </a:t>
            </a:r>
            <a:r>
              <a:rPr lang="en-US" i="1" dirty="0">
                <a:solidFill>
                  <a:srgbClr val="FF0000"/>
                </a:solidFill>
              </a:rPr>
              <a:t>r</a:t>
            </a:r>
            <a:r>
              <a:rPr lang="en-US" dirty="0"/>
              <a:t>. The calculation should consider the autocorrelation for both NINO3.4 and surface air temperature. The output of the modified function should include the correlation coefficient and its confidence interval (using two-tailed t-test).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Apply your function to calculate the correlation coefficient (and its confidence interval at 95% confidence level) for the correlation between surface air temperature and NINO3.4 </a:t>
            </a:r>
            <a:r>
              <a:rPr lang="en-US" dirty="0">
                <a:solidFill>
                  <a:srgbClr val="FF0000"/>
                </a:solidFill>
              </a:rPr>
              <a:t>for the month your choose </a:t>
            </a:r>
            <a:r>
              <a:rPr lang="en-US" dirty="0"/>
              <a:t>in step 2.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a global map of the correlation coefficient. Use a diverging color map (e.g., Blue-Red) to indicate the sign and magnitude of the correlation.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Over the correlation map, plot a dot for the statistically significant correlation (95% confidence level, two-tailed test).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Generate a report in .PDF format</a:t>
            </a:r>
            <a:r>
              <a:rPr lang="zh-CN" altLang="en-US" dirty="0"/>
              <a:t> </a:t>
            </a:r>
            <a:r>
              <a:rPr lang="en-US" dirty="0"/>
              <a:t>and submit via Canvas.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0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10D1-5BA8-A449-8586-A474B1AC9D12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Exercise 1: Global map of air temperature trends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130C6B-AB0A-BB49-9143-F004BB826B34}"/>
              </a:ext>
            </a:extLst>
          </p:cNvPr>
          <p:cNvSpPr txBox="1">
            <a:spLocks/>
          </p:cNvSpPr>
          <p:nvPr/>
        </p:nvSpPr>
        <p:spPr>
          <a:xfrm>
            <a:off x="1686186" y="1369219"/>
            <a:ext cx="6695813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Scientific question: </a:t>
            </a:r>
          </a:p>
          <a:p>
            <a:pPr lvl="1"/>
            <a:r>
              <a:rPr lang="en-US" dirty="0"/>
              <a:t>How does the surface air temperature (</a:t>
            </a:r>
            <a:r>
              <a:rPr lang="en-US" i="1" dirty="0" err="1"/>
              <a:t>T</a:t>
            </a:r>
            <a:r>
              <a:rPr lang="en-US" baseline="-25000" dirty="0" err="1"/>
              <a:t>air</a:t>
            </a:r>
            <a:r>
              <a:rPr lang="en-US" dirty="0"/>
              <a:t>) change in the last ~70 years? </a:t>
            </a:r>
          </a:p>
          <a:p>
            <a:r>
              <a:rPr lang="en-US" dirty="0"/>
              <a:t>Dataset: NCEP monthly air temperature, 1948-2022</a:t>
            </a:r>
          </a:p>
          <a:p>
            <a:r>
              <a:rPr lang="en-US" dirty="0"/>
              <a:t>Methods: linear regression </a:t>
            </a:r>
          </a:p>
          <a:p>
            <a:pPr lvl="1"/>
            <a:r>
              <a:rPr lang="en-US" dirty="0"/>
              <a:t>Calculate the annual mean temperature from monthly data</a:t>
            </a:r>
          </a:p>
          <a:p>
            <a:pPr lvl="1"/>
            <a:r>
              <a:rPr lang="en-US" dirty="0"/>
              <a:t>Calculate the slopes of annual temperature trends</a:t>
            </a:r>
          </a:p>
          <a:p>
            <a:pPr lvl="1"/>
            <a:r>
              <a:rPr lang="en-US" dirty="0"/>
              <a:t>Visualize the results in a global map</a:t>
            </a:r>
          </a:p>
          <a:p>
            <a:pPr lvl="1"/>
            <a:r>
              <a:rPr lang="en-US" dirty="0"/>
              <a:t>We will add statistical tests in Exercise 2</a:t>
            </a:r>
          </a:p>
        </p:txBody>
      </p:sp>
    </p:spTree>
    <p:extLst>
      <p:ext uri="{BB962C8B-B14F-4D97-AF65-F5344CB8AC3E}">
        <p14:creationId xmlns:p14="http://schemas.microsoft.com/office/powerpoint/2010/main" val="338544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1D791C-067D-6C45-808D-72E8973A9201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Exercise 1: Results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245F0CF-8259-8D4E-A79F-78F040A9A51A}"/>
              </a:ext>
            </a:extLst>
          </p:cNvPr>
          <p:cNvSpPr txBox="1">
            <a:spLocks/>
          </p:cNvSpPr>
          <p:nvPr/>
        </p:nvSpPr>
        <p:spPr>
          <a:xfrm>
            <a:off x="1139892" y="3699932"/>
            <a:ext cx="6065242" cy="1443567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Interpretation:</a:t>
            </a:r>
          </a:p>
          <a:p>
            <a:pPr lvl="1"/>
            <a:r>
              <a:rPr lang="en-US" dirty="0"/>
              <a:t>During the last 70 years, the annual temperature in most areas shows an increasing trend;</a:t>
            </a:r>
          </a:p>
          <a:p>
            <a:pPr lvl="1"/>
            <a:r>
              <a:rPr lang="en-US" dirty="0"/>
              <a:t>Large increasing trends are observed in polar regions.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B8444-9236-76F3-8881-2D073D48F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240" y="754178"/>
            <a:ext cx="6373678" cy="294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20C2D5-5714-1743-8D19-E389D20C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8" y="949741"/>
            <a:ext cx="6400800" cy="3657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01D791C-067D-6C45-808D-72E8973A9201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Are these trends statistically significant?</a:t>
            </a:r>
          </a:p>
        </p:txBody>
      </p:sp>
    </p:spTree>
    <p:extLst>
      <p:ext uri="{BB962C8B-B14F-4D97-AF65-F5344CB8AC3E}">
        <p14:creationId xmlns:p14="http://schemas.microsoft.com/office/powerpoint/2010/main" val="4078896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64DEE-18A6-594F-8885-F33C88753B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69" t="11255" r="3874" b="16923"/>
          <a:stretch/>
        </p:blipFill>
        <p:spPr>
          <a:xfrm>
            <a:off x="0" y="284585"/>
            <a:ext cx="5041379" cy="2407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9C43E0-8F0E-884A-86A8-3ACCB8391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690" y="188980"/>
            <a:ext cx="3711845" cy="25982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6190C6-004E-C044-A53D-45C22DBFB743}"/>
              </a:ext>
            </a:extLst>
          </p:cNvPr>
          <p:cNvCxnSpPr/>
          <p:nvPr/>
        </p:nvCxnSpPr>
        <p:spPr>
          <a:xfrm flipH="1">
            <a:off x="1914041" y="1177871"/>
            <a:ext cx="3735091" cy="743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335FF53-D57C-0747-8E57-53FB7282BF40}"/>
              </a:ext>
            </a:extLst>
          </p:cNvPr>
          <p:cNvSpPr txBox="1">
            <a:spLocks/>
          </p:cNvSpPr>
          <p:nvPr/>
        </p:nvSpPr>
        <p:spPr>
          <a:xfrm>
            <a:off x="236644" y="2676363"/>
            <a:ext cx="4870045" cy="2407081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Statistical significance of regression coefficient (slope)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Procedure</a:t>
            </a:r>
          </a:p>
          <a:p>
            <a:r>
              <a:rPr lang="en-US" dirty="0"/>
              <a:t>1. Select confidence level: </a:t>
            </a:r>
            <a:r>
              <a:rPr lang="en-US" dirty="0">
                <a:solidFill>
                  <a:srgbClr val="FF0000"/>
                </a:solidFill>
              </a:rPr>
              <a:t>CL=95%</a:t>
            </a:r>
          </a:p>
          <a:p>
            <a:r>
              <a:rPr lang="en-US" dirty="0"/>
              <a:t>2. State null hypothesis and alternative hypothesis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</a:rPr>
              <a:t>H0: The regression coefficient is NOT significantly different from 0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</a:rPr>
              <a:t>H1: The regression coefficient is significantly different from 0</a:t>
            </a:r>
          </a:p>
          <a:p>
            <a:r>
              <a:rPr lang="en-US" dirty="0"/>
              <a:t>3. State statistics used: </a:t>
            </a:r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-test, two-tailed</a:t>
            </a:r>
          </a:p>
          <a:p>
            <a:r>
              <a:rPr lang="en-US" dirty="0"/>
              <a:t>4. Determine critical region: </a:t>
            </a:r>
            <a:r>
              <a:rPr lang="en-US" dirty="0">
                <a:solidFill>
                  <a:srgbClr val="FF0000"/>
                </a:solidFill>
              </a:rPr>
              <a:t>0.0019+-2*0.0025</a:t>
            </a:r>
          </a:p>
          <a:p>
            <a:r>
              <a:rPr lang="en-US" dirty="0"/>
              <a:t>5. Evaluate whether data rejects the null hypothesis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We cannot reject the null hypothesis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3D4E0F-A7D0-0B42-A186-EF940FA8F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371" y="2742000"/>
            <a:ext cx="1762870" cy="4407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65DEE5-712F-E444-B14A-9D732B1790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6689" y="3364492"/>
            <a:ext cx="1666070" cy="4893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9CD458-C431-BE42-B74C-98DDA73EB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125" y="3916424"/>
            <a:ext cx="749890" cy="4893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AF00BA-4062-A543-9ED5-6684594E347D}"/>
                  </a:ext>
                </a:extLst>
              </p:cNvPr>
              <p:cNvSpPr txBox="1"/>
              <p:nvPr/>
            </p:nvSpPr>
            <p:spPr>
              <a:xfrm>
                <a:off x="5669455" y="1598215"/>
                <a:ext cx="78470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=73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9AF00BA-4062-A543-9ED5-6684594E3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455" y="1598215"/>
                <a:ext cx="784702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EA2CAC-3A43-F64D-94AA-EB7BB526C132}"/>
                  </a:ext>
                </a:extLst>
              </p:cNvPr>
              <p:cNvSpPr txBox="1"/>
              <p:nvPr/>
            </p:nvSpPr>
            <p:spPr>
              <a:xfrm>
                <a:off x="5669455" y="1841122"/>
                <a:ext cx="176287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=0.0019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+14.25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EA2CAC-3A43-F64D-94AA-EB7BB526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455" y="1841122"/>
                <a:ext cx="1762870" cy="215444"/>
              </a:xfrm>
              <a:prstGeom prst="rect">
                <a:avLst/>
              </a:prstGeom>
              <a:blipFill>
                <a:blip r:embed="rId8"/>
                <a:stretch>
                  <a:fillRect t="-5556" b="-2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38EAA3-F117-FD47-A678-2EFDCDD8EFA5}"/>
                  </a:ext>
                </a:extLst>
              </p:cNvPr>
              <p:cNvSpPr txBox="1"/>
              <p:nvPr/>
            </p:nvSpPr>
            <p:spPr>
              <a:xfrm>
                <a:off x="5556143" y="2073668"/>
                <a:ext cx="129410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=0.0076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38EAA3-F117-FD47-A678-2EFDCDD8E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143" y="2073668"/>
                <a:ext cx="1294109" cy="2154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012CB5C-26D1-7C4B-8C9E-58095C5A4BF5}"/>
              </a:ext>
            </a:extLst>
          </p:cNvPr>
          <p:cNvSpPr txBox="1"/>
          <p:nvPr/>
        </p:nvSpPr>
        <p:spPr>
          <a:xfrm>
            <a:off x="7016922" y="2814735"/>
            <a:ext cx="119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0.2069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903FF5-CB20-C448-AC91-011C6B172F10}"/>
              </a:ext>
            </a:extLst>
          </p:cNvPr>
          <p:cNvSpPr txBox="1"/>
          <p:nvPr/>
        </p:nvSpPr>
        <p:spPr>
          <a:xfrm>
            <a:off x="6962612" y="3424493"/>
            <a:ext cx="119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6.38e-6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C3F35D-3B85-4D48-B483-C0BEE97404A0}"/>
              </a:ext>
            </a:extLst>
          </p:cNvPr>
          <p:cNvSpPr txBox="1"/>
          <p:nvPr/>
        </p:nvSpPr>
        <p:spPr>
          <a:xfrm>
            <a:off x="5856970" y="3989134"/>
            <a:ext cx="235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0.0019/0.0025 </a:t>
            </a:r>
            <a:r>
              <a:rPr lang="en-US" dirty="0">
                <a:solidFill>
                  <a:srgbClr val="FF0000"/>
                </a:solidFill>
              </a:rPr>
              <a:t>= 0.74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529ED9-5F78-414F-8237-6DB4C3AA76EF}"/>
                  </a:ext>
                </a:extLst>
              </p:cNvPr>
              <p:cNvSpPr txBox="1"/>
              <p:nvPr/>
            </p:nvSpPr>
            <p:spPr>
              <a:xfrm>
                <a:off x="4996074" y="4576354"/>
                <a:ext cx="185417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sz="1400" dirty="0"/>
                  <a:t>=</a:t>
                </a:r>
                <a:r>
                  <a:rPr lang="en-US" sz="1400" dirty="0" err="1"/>
                  <a:t>tinv</a:t>
                </a:r>
                <a:r>
                  <a:rPr lang="en-US" sz="1400" dirty="0"/>
                  <a:t>(0.975,71)=2.0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529ED9-5F78-414F-8237-6DB4C3AA7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074" y="4576354"/>
                <a:ext cx="1854177" cy="215444"/>
              </a:xfrm>
              <a:prstGeom prst="rect">
                <a:avLst/>
              </a:prstGeom>
              <a:blipFill>
                <a:blip r:embed="rId10"/>
                <a:stretch>
                  <a:fillRect l="-2721" t="-27778" b="-4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5E01ABE-1CCE-104B-A75C-3DCE681C2078}"/>
              </a:ext>
            </a:extLst>
          </p:cNvPr>
          <p:cNvSpPr txBox="1"/>
          <p:nvPr/>
        </p:nvSpPr>
        <p:spPr>
          <a:xfrm>
            <a:off x="7296896" y="44937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rgbClr val="FF0000"/>
                </a:solidFill>
              </a:rPr>
              <a:t> &lt; </a:t>
            </a:r>
            <a:r>
              <a:rPr lang="en-US" i="1" dirty="0" err="1">
                <a:solidFill>
                  <a:srgbClr val="FF0000"/>
                </a:solidFill>
              </a:rPr>
              <a:t>t</a:t>
            </a:r>
            <a:r>
              <a:rPr lang="en-US" baseline="-25000" dirty="0" err="1">
                <a:solidFill>
                  <a:srgbClr val="FF0000"/>
                </a:solidFill>
              </a:rPr>
              <a:t>crit</a:t>
            </a:r>
            <a:endParaRPr lang="en-US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16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89E88F-0337-644F-834F-DF7EF63AAA21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Does interpolation help to increase sample size? </a:t>
            </a:r>
          </a:p>
          <a:p>
            <a:r>
              <a:rPr lang="en-US" sz="2400" dirty="0"/>
              <a:t>Answer: No!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0B1250-989B-C649-B0AF-2AD182B4F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66" y="1064683"/>
            <a:ext cx="4572000" cy="3200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B90CDF-31D2-154E-A8F6-A9E5B466076B}"/>
                  </a:ext>
                </a:extLst>
              </p:cNvPr>
              <p:cNvSpPr txBox="1"/>
              <p:nvPr/>
            </p:nvSpPr>
            <p:spPr>
              <a:xfrm>
                <a:off x="1012787" y="4163261"/>
                <a:ext cx="78470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=865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B90CDF-31D2-154E-A8F6-A9E5B4660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87" y="4163261"/>
                <a:ext cx="784702" cy="215444"/>
              </a:xfrm>
              <a:prstGeom prst="rect">
                <a:avLst/>
              </a:prstGeom>
              <a:blipFill>
                <a:blip r:embed="rId3"/>
                <a:stretch>
                  <a:fillRect r="-1587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9521E7-56BE-BE4C-8D99-C4D9487010FD}"/>
                  </a:ext>
                </a:extLst>
              </p:cNvPr>
              <p:cNvSpPr txBox="1"/>
              <p:nvPr/>
            </p:nvSpPr>
            <p:spPr>
              <a:xfrm>
                <a:off x="1012787" y="4406168"/>
                <a:ext cx="176287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=0.0013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+15.38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9521E7-56BE-BE4C-8D99-C4D948701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87" y="4406168"/>
                <a:ext cx="1762870" cy="215444"/>
              </a:xfrm>
              <a:prstGeom prst="rect">
                <a:avLst/>
              </a:prstGeom>
              <a:blipFill>
                <a:blip r:embed="rId4"/>
                <a:stretch>
                  <a:fillRect t="-11765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4F7A5E-DB20-4046-87B9-9C1221FC26D2}"/>
                  </a:ext>
                </a:extLst>
              </p:cNvPr>
              <p:cNvSpPr txBox="1"/>
              <p:nvPr/>
            </p:nvSpPr>
            <p:spPr>
              <a:xfrm>
                <a:off x="899475" y="4638714"/>
                <a:ext cx="1294109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=0.0045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4F7A5E-DB20-4046-87B9-9C1221FC2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75" y="4638714"/>
                <a:ext cx="1294109" cy="21544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09C4CCC-DE1E-E148-AA72-9FC4AFCBC0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0371" y="1006325"/>
            <a:ext cx="1762870" cy="4407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B86DCB-1EBE-6544-B8E2-411FFE53EC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6689" y="1628817"/>
            <a:ext cx="1666070" cy="4893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A6E998B-3827-7A40-95AB-00C4456D8A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80125" y="2180749"/>
            <a:ext cx="749890" cy="4893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1771B8-07AB-D442-A32F-CB7F81B78004}"/>
              </a:ext>
            </a:extLst>
          </p:cNvPr>
          <p:cNvSpPr txBox="1"/>
          <p:nvPr/>
        </p:nvSpPr>
        <p:spPr>
          <a:xfrm>
            <a:off x="7016922" y="1079060"/>
            <a:ext cx="119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0.1621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B756BE-61B3-9A45-BE85-16017F007E02}"/>
              </a:ext>
            </a:extLst>
          </p:cNvPr>
          <p:cNvSpPr txBox="1"/>
          <p:nvPr/>
        </p:nvSpPr>
        <p:spPr>
          <a:xfrm>
            <a:off x="6962612" y="1688818"/>
            <a:ext cx="119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= 4.33e-7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12F798-5C37-184B-9E45-FD6D27388AB6}"/>
              </a:ext>
            </a:extLst>
          </p:cNvPr>
          <p:cNvSpPr txBox="1"/>
          <p:nvPr/>
        </p:nvSpPr>
        <p:spPr>
          <a:xfrm>
            <a:off x="5856970" y="2253459"/>
            <a:ext cx="235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0.0013/6.6e-4 </a:t>
            </a:r>
            <a:r>
              <a:rPr lang="en-US" dirty="0">
                <a:solidFill>
                  <a:srgbClr val="FF0000"/>
                </a:solidFill>
              </a:rPr>
              <a:t>= 1.97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60EC26-92D1-DC4B-8799-728E265C30B1}"/>
                  </a:ext>
                </a:extLst>
              </p:cNvPr>
              <p:cNvSpPr txBox="1"/>
              <p:nvPr/>
            </p:nvSpPr>
            <p:spPr>
              <a:xfrm>
                <a:off x="5080125" y="2818100"/>
                <a:ext cx="944554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</m:oMath>
                </a14:m>
                <a:r>
                  <a:rPr lang="en-US" sz="1400" dirty="0"/>
                  <a:t>=2.0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060EC26-92D1-DC4B-8799-728E265C3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125" y="2818100"/>
                <a:ext cx="944554" cy="215444"/>
              </a:xfrm>
              <a:prstGeom prst="rect">
                <a:avLst/>
              </a:prstGeom>
              <a:blipFill>
                <a:blip r:embed="rId9"/>
                <a:stretch>
                  <a:fillRect l="-3947" t="-21053" b="-4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Multiply 19">
            <a:extLst>
              <a:ext uri="{FF2B5EF4-FFF2-40B4-BE49-F238E27FC236}">
                <a16:creationId xmlns:a16="http://schemas.microsoft.com/office/drawing/2014/main" id="{7B7130F6-37A5-CC4A-B487-515987A3D72C}"/>
              </a:ext>
            </a:extLst>
          </p:cNvPr>
          <p:cNvSpPr/>
          <p:nvPr/>
        </p:nvSpPr>
        <p:spPr>
          <a:xfrm>
            <a:off x="5660297" y="509069"/>
            <a:ext cx="1666070" cy="2620044"/>
          </a:xfrm>
          <a:prstGeom prst="mathMultiply">
            <a:avLst>
              <a:gd name="adj1" fmla="val 55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DB4048C6-8742-7A43-9F40-B935AF7FF6FD}"/>
              </a:ext>
            </a:extLst>
          </p:cNvPr>
          <p:cNvSpPr txBox="1">
            <a:spLocks/>
          </p:cNvSpPr>
          <p:nvPr/>
        </p:nvSpPr>
        <p:spPr>
          <a:xfrm>
            <a:off x="4823633" y="3129113"/>
            <a:ext cx="4335356" cy="2407081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Interpolation appears to increase the sample size and thus reduce SE</a:t>
            </a:r>
          </a:p>
          <a:p>
            <a:r>
              <a:rPr lang="en-US" dirty="0"/>
              <a:t>However, the interpolated data points are not independent</a:t>
            </a:r>
          </a:p>
          <a:p>
            <a:r>
              <a:rPr lang="en-US" dirty="0"/>
              <a:t>Interpolation does not increase the </a:t>
            </a:r>
            <a:r>
              <a:rPr lang="en-US" dirty="0">
                <a:solidFill>
                  <a:srgbClr val="FF0000"/>
                </a:solidFill>
              </a:rPr>
              <a:t>effective sample size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32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5321-9D5B-9242-A326-32D0B9696267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Autocorrelation of time series data</a:t>
            </a:r>
            <a:r>
              <a:rPr lang="zh-CN" altLang="en-US" sz="2400" dirty="0"/>
              <a:t> </a:t>
            </a:r>
            <a:r>
              <a:rPr lang="en-US" altLang="zh-CN" sz="2400" dirty="0"/>
              <a:t>(lag 1)</a:t>
            </a:r>
            <a:r>
              <a:rPr lang="en-US" sz="2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0BE3D8-EFDF-7D44-8C94-4D1306843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16" y="1046448"/>
            <a:ext cx="4091517" cy="145417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F9B48AB-4554-6E4B-AF2B-07BB7D06F976}"/>
              </a:ext>
            </a:extLst>
          </p:cNvPr>
          <p:cNvGrpSpPr/>
          <p:nvPr/>
        </p:nvGrpSpPr>
        <p:grpSpPr>
          <a:xfrm>
            <a:off x="1189559" y="3333931"/>
            <a:ext cx="3416308" cy="262468"/>
            <a:chOff x="1155692" y="3257728"/>
            <a:chExt cx="3416308" cy="2624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1435C8A-1669-DA45-A35B-B0746EFDF713}"/>
                </a:ext>
              </a:extLst>
            </p:cNvPr>
            <p:cNvSpPr/>
            <p:nvPr/>
          </p:nvSpPr>
          <p:spPr>
            <a:xfrm>
              <a:off x="1155692" y="3257729"/>
              <a:ext cx="567266" cy="2624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30FD7C-BAD3-7545-8B72-8CDF35A75A40}"/>
                </a:ext>
              </a:extLst>
            </p:cNvPr>
            <p:cNvSpPr/>
            <p:nvPr/>
          </p:nvSpPr>
          <p:spPr>
            <a:xfrm>
              <a:off x="1710260" y="3257729"/>
              <a:ext cx="567266" cy="2624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6A10C4-5672-1E4B-B6BA-D8486BE62E95}"/>
                </a:ext>
              </a:extLst>
            </p:cNvPr>
            <p:cNvSpPr/>
            <p:nvPr/>
          </p:nvSpPr>
          <p:spPr>
            <a:xfrm>
              <a:off x="2277526" y="3257728"/>
              <a:ext cx="567266" cy="2624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AFB3EC-EB6E-C241-B72E-CA93E5108ACC}"/>
                </a:ext>
              </a:extLst>
            </p:cNvPr>
            <p:cNvSpPr/>
            <p:nvPr/>
          </p:nvSpPr>
          <p:spPr>
            <a:xfrm>
              <a:off x="2853262" y="3257728"/>
              <a:ext cx="567266" cy="26246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CF5C1E8-9EDC-EF42-AD92-A3F8A7FEDFAC}"/>
                </a:ext>
              </a:extLst>
            </p:cNvPr>
            <p:cNvSpPr/>
            <p:nvPr/>
          </p:nvSpPr>
          <p:spPr>
            <a:xfrm>
              <a:off x="3428998" y="3257728"/>
              <a:ext cx="567266" cy="26246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CC7931-284F-3D47-953A-AF23F34EE70E}"/>
                </a:ext>
              </a:extLst>
            </p:cNvPr>
            <p:cNvSpPr/>
            <p:nvPr/>
          </p:nvSpPr>
          <p:spPr>
            <a:xfrm>
              <a:off x="4004734" y="3257728"/>
              <a:ext cx="567266" cy="2624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9AC78C-023F-084E-88CA-9344FA857AFC}"/>
              </a:ext>
            </a:extLst>
          </p:cNvPr>
          <p:cNvGrpSpPr/>
          <p:nvPr/>
        </p:nvGrpSpPr>
        <p:grpSpPr>
          <a:xfrm>
            <a:off x="622293" y="3664131"/>
            <a:ext cx="3416308" cy="262468"/>
            <a:chOff x="1155692" y="3257728"/>
            <a:chExt cx="3416308" cy="26246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DE51C6-A791-F543-89C5-D55F6773CADD}"/>
                </a:ext>
              </a:extLst>
            </p:cNvPr>
            <p:cNvSpPr/>
            <p:nvPr/>
          </p:nvSpPr>
          <p:spPr>
            <a:xfrm>
              <a:off x="1155692" y="3257729"/>
              <a:ext cx="567266" cy="2624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312D2E-890E-784C-A42D-56990A18F493}"/>
                </a:ext>
              </a:extLst>
            </p:cNvPr>
            <p:cNvSpPr/>
            <p:nvPr/>
          </p:nvSpPr>
          <p:spPr>
            <a:xfrm>
              <a:off x="1710260" y="3257729"/>
              <a:ext cx="567266" cy="2624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1C31F2-0ACC-0E49-BF50-1246CE4040EF}"/>
                </a:ext>
              </a:extLst>
            </p:cNvPr>
            <p:cNvSpPr/>
            <p:nvPr/>
          </p:nvSpPr>
          <p:spPr>
            <a:xfrm>
              <a:off x="2277526" y="3257728"/>
              <a:ext cx="567266" cy="2624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BB6B57-9922-CB47-A332-E36DEDA61645}"/>
                </a:ext>
              </a:extLst>
            </p:cNvPr>
            <p:cNvSpPr/>
            <p:nvPr/>
          </p:nvSpPr>
          <p:spPr>
            <a:xfrm>
              <a:off x="2853262" y="3257728"/>
              <a:ext cx="567266" cy="26246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7A0992C-6A97-C24E-A6D0-950F2B630E92}"/>
                </a:ext>
              </a:extLst>
            </p:cNvPr>
            <p:cNvSpPr/>
            <p:nvPr/>
          </p:nvSpPr>
          <p:spPr>
            <a:xfrm>
              <a:off x="3428998" y="3257728"/>
              <a:ext cx="567266" cy="262467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t+1</a:t>
              </a:r>
              <a:endPara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489E9A0-08FF-AA4C-9202-0B9CAC6E409E}"/>
                </a:ext>
              </a:extLst>
            </p:cNvPr>
            <p:cNvSpPr/>
            <p:nvPr/>
          </p:nvSpPr>
          <p:spPr>
            <a:xfrm>
              <a:off x="4004734" y="3257728"/>
              <a:ext cx="567266" cy="2624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sz="14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F80FFB09-90F3-224B-B9BE-E1EED7B7F5B6}"/>
              </a:ext>
            </a:extLst>
          </p:cNvPr>
          <p:cNvSpPr/>
          <p:nvPr/>
        </p:nvSpPr>
        <p:spPr>
          <a:xfrm rot="5400000">
            <a:off x="2457451" y="2082977"/>
            <a:ext cx="262468" cy="22394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B199ADFC-4174-1644-9854-B11FDD3521E2}"/>
              </a:ext>
            </a:extLst>
          </p:cNvPr>
          <p:cNvSpPr/>
          <p:nvPr/>
        </p:nvSpPr>
        <p:spPr>
          <a:xfrm rot="16200000">
            <a:off x="2381246" y="2962849"/>
            <a:ext cx="262468" cy="2239443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667E6A-1F86-804B-99F0-03859A357E00}"/>
              </a:ext>
            </a:extLst>
          </p:cNvPr>
          <p:cNvSpPr txBox="1"/>
          <p:nvPr/>
        </p:nvSpPr>
        <p:spPr>
          <a:xfrm>
            <a:off x="2260589" y="2761206"/>
            <a:ext cx="65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40BF9D-30D3-DC4F-A22A-24774547DCFB}"/>
              </a:ext>
            </a:extLst>
          </p:cNvPr>
          <p:cNvSpPr txBox="1"/>
          <p:nvPr/>
        </p:nvSpPr>
        <p:spPr>
          <a:xfrm>
            <a:off x="2158989" y="4164787"/>
            <a:ext cx="651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81ADCA-C1F7-0D4E-909C-4BD8AB2E69E8}"/>
              </a:ext>
            </a:extLst>
          </p:cNvPr>
          <p:cNvSpPr txBox="1"/>
          <p:nvPr/>
        </p:nvSpPr>
        <p:spPr>
          <a:xfrm>
            <a:off x="5020733" y="1109133"/>
            <a:ext cx="398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Autocorrelation: the correlation is computed between one time series and the same series </a:t>
            </a:r>
            <a:r>
              <a:rPr lang="en-US" dirty="0">
                <a:solidFill>
                  <a:srgbClr val="FF0000"/>
                </a:solidFill>
              </a:rPr>
              <a:t>lagged by one or more time units</a:t>
            </a:r>
            <a:r>
              <a:rPr lang="en-US" dirty="0"/>
              <a:t>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7AB0D5-9603-1A4A-8D00-258C89E8A241}"/>
              </a:ext>
            </a:extLst>
          </p:cNvPr>
          <p:cNvSpPr txBox="1"/>
          <p:nvPr/>
        </p:nvSpPr>
        <p:spPr>
          <a:xfrm>
            <a:off x="4969939" y="2748298"/>
            <a:ext cx="403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</a:t>
            </a:r>
            <a:r>
              <a:rPr lang="en-US" baseline="-25000" dirty="0"/>
              <a:t>1</a:t>
            </a:r>
            <a:r>
              <a:rPr lang="en-US" dirty="0"/>
              <a:t> is the the autocorrelation coefficient.</a:t>
            </a:r>
          </a:p>
        </p:txBody>
      </p:sp>
    </p:spTree>
    <p:extLst>
      <p:ext uri="{BB962C8B-B14F-4D97-AF65-F5344CB8AC3E}">
        <p14:creationId xmlns:p14="http://schemas.microsoft.com/office/powerpoint/2010/main" val="88734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E375AC-6785-AA44-A568-4B7E45EC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23" y="1272604"/>
            <a:ext cx="3711845" cy="2598292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26D45B4-6870-5C4B-B5A5-4D946180FA36}"/>
              </a:ext>
            </a:extLst>
          </p:cNvPr>
          <p:cNvSpPr txBox="1">
            <a:spLocks/>
          </p:cNvSpPr>
          <p:nvPr/>
        </p:nvSpPr>
        <p:spPr>
          <a:xfrm>
            <a:off x="998076" y="289342"/>
            <a:ext cx="7147848" cy="994172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Autocorrelation of time series data</a:t>
            </a:r>
            <a:r>
              <a:rPr lang="zh-CN" altLang="en-US" sz="2400" dirty="0"/>
              <a:t> </a:t>
            </a:r>
            <a:r>
              <a:rPr lang="en-US" sz="2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8569B-3DD0-AE4F-BB3F-A314BBF43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8000" y="1369483"/>
            <a:ext cx="3573447" cy="2501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A2DF4D-C2AD-F642-9731-7BC9A2ED27AB}"/>
              </a:ext>
            </a:extLst>
          </p:cNvPr>
          <p:cNvSpPr txBox="1"/>
          <p:nvPr/>
        </p:nvSpPr>
        <p:spPr>
          <a:xfrm>
            <a:off x="1583267" y="1032933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(N=73)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6AECA-43F6-7847-8DD8-EAE53DDCDD95}"/>
              </a:ext>
            </a:extLst>
          </p:cNvPr>
          <p:cNvSpPr txBox="1"/>
          <p:nvPr/>
        </p:nvSpPr>
        <p:spPr>
          <a:xfrm>
            <a:off x="5100376" y="1015999"/>
            <a:ext cx="285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plot for lag1 (N=72)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A22E4-BCF4-A340-8CCF-C26ACADB1354}"/>
              </a:ext>
            </a:extLst>
          </p:cNvPr>
          <p:cNvSpPr txBox="1"/>
          <p:nvPr/>
        </p:nvSpPr>
        <p:spPr>
          <a:xfrm>
            <a:off x="1583266" y="3925901"/>
            <a:ext cx="62145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of annual mean temperature is autocorrelated (i.e., the temperature of a given year can depend on the temperature of the previous year). </a:t>
            </a:r>
          </a:p>
        </p:txBody>
      </p:sp>
    </p:spTree>
    <p:extLst>
      <p:ext uri="{BB962C8B-B14F-4D97-AF65-F5344CB8AC3E}">
        <p14:creationId xmlns:p14="http://schemas.microsoft.com/office/powerpoint/2010/main" val="139243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15103</TotalTime>
  <Words>1503</Words>
  <Application>Microsoft Macintosh PowerPoint</Application>
  <PresentationFormat>On-screen Show (16:9)</PresentationFormat>
  <Paragraphs>186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Review</vt:lpstr>
      <vt:lpstr>EAS2655 – Week 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EAS2655</dc:title>
  <dc:creator>Ito, Takamitsu</dc:creator>
  <cp:lastModifiedBy>Liu, Pengfei</cp:lastModifiedBy>
  <cp:revision>124</cp:revision>
  <dcterms:created xsi:type="dcterms:W3CDTF">2020-08-17T11:38:51Z</dcterms:created>
  <dcterms:modified xsi:type="dcterms:W3CDTF">2023-03-07T03:46:03Z</dcterms:modified>
</cp:coreProperties>
</file>