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4" r:id="rId1"/>
  </p:sldMasterIdLst>
  <p:notesMasterIdLst>
    <p:notesMasterId r:id="rId52"/>
  </p:notesMasterIdLst>
  <p:sldIdLst>
    <p:sldId id="256" r:id="rId2"/>
    <p:sldId id="286" r:id="rId3"/>
    <p:sldId id="313" r:id="rId4"/>
    <p:sldId id="287" r:id="rId5"/>
    <p:sldId id="288" r:id="rId6"/>
    <p:sldId id="290" r:id="rId7"/>
    <p:sldId id="291" r:id="rId8"/>
    <p:sldId id="289" r:id="rId9"/>
    <p:sldId id="314" r:id="rId10"/>
    <p:sldId id="292" r:id="rId11"/>
    <p:sldId id="271" r:id="rId12"/>
    <p:sldId id="257" r:id="rId13"/>
    <p:sldId id="273" r:id="rId14"/>
    <p:sldId id="277" r:id="rId15"/>
    <p:sldId id="274" r:id="rId16"/>
    <p:sldId id="293" r:id="rId17"/>
    <p:sldId id="276" r:id="rId18"/>
    <p:sldId id="275" r:id="rId19"/>
    <p:sldId id="294" r:id="rId20"/>
    <p:sldId id="270" r:id="rId21"/>
    <p:sldId id="278" r:id="rId22"/>
    <p:sldId id="279" r:id="rId23"/>
    <p:sldId id="280" r:id="rId24"/>
    <p:sldId id="281" r:id="rId25"/>
    <p:sldId id="283" r:id="rId26"/>
    <p:sldId id="284" r:id="rId27"/>
    <p:sldId id="282" r:id="rId28"/>
    <p:sldId id="295" r:id="rId29"/>
    <p:sldId id="297" r:id="rId30"/>
    <p:sldId id="298" r:id="rId31"/>
    <p:sldId id="300" r:id="rId32"/>
    <p:sldId id="301" r:id="rId33"/>
    <p:sldId id="302" r:id="rId34"/>
    <p:sldId id="307" r:id="rId35"/>
    <p:sldId id="304" r:id="rId36"/>
    <p:sldId id="305" r:id="rId37"/>
    <p:sldId id="306" r:id="rId38"/>
    <p:sldId id="308" r:id="rId39"/>
    <p:sldId id="309" r:id="rId40"/>
    <p:sldId id="311" r:id="rId41"/>
    <p:sldId id="258" r:id="rId42"/>
    <p:sldId id="259" r:id="rId43"/>
    <p:sldId id="268" r:id="rId44"/>
    <p:sldId id="269" r:id="rId45"/>
    <p:sldId id="262" r:id="rId46"/>
    <p:sldId id="263" r:id="rId47"/>
    <p:sldId id="264" r:id="rId48"/>
    <p:sldId id="265" r:id="rId49"/>
    <p:sldId id="267" r:id="rId50"/>
    <p:sldId id="312" r:id="rId51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7EC7"/>
    <a:srgbClr val="DC4749"/>
    <a:srgbClr val="5EB65E"/>
    <a:srgbClr val="4FAF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338"/>
    <p:restoredTop sz="94407"/>
  </p:normalViewPr>
  <p:slideViewPr>
    <p:cSldViewPr snapToGrid="0" snapToObjects="1">
      <p:cViewPr varScale="1">
        <p:scale>
          <a:sx n="165" d="100"/>
          <a:sy n="165" d="100"/>
        </p:scale>
        <p:origin x="151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EF51DC-FFF8-B14E-9A81-DDA04A01B9C6}" type="datetimeFigureOut">
              <a:rPr lang="en-US" smtClean="0"/>
              <a:t>1/16/23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FF933B-B1A4-C246-AE65-4CA72B74D5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5521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FF933B-B1A4-C246-AE65-4CA72B74D50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2921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FF933B-B1A4-C246-AE65-4CA72B74D50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3982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FF933B-B1A4-C246-AE65-4CA72B74D50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8821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FF933B-B1A4-C246-AE65-4CA72B74D50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6602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FF933B-B1A4-C246-AE65-4CA72B74D501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9032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FF933B-B1A4-C246-AE65-4CA72B74D501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6375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FF933B-B1A4-C246-AE65-4CA72B74D501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2811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FF933B-B1A4-C246-AE65-4CA72B74D501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3306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FF933B-B1A4-C246-AE65-4CA72B74D501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7438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71481-91AB-D84D-BD3A-B3B0586DA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0F0149-C3CF-CA46-ADC7-CBD4DCADA0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BD40A3-5AB7-2548-8F9F-1BD1C916C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F334E-BB0B-2F4C-860B-AB91C4AFDE55}" type="datetimeFigureOut">
              <a:rPr lang="en-US" smtClean="0"/>
              <a:t>1/16/23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E77B27-2639-644A-9525-C42B7E5D8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D2D4B3-7621-B341-A146-77A1235B0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5A3EC-3BE4-CF4A-8E87-27F70F760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790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70BA3-1C9C-5742-A99F-D24518B93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32127B-AB01-A542-BECA-1270FA94D2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F4F345-803E-B246-ABE8-D75690D08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F334E-BB0B-2F4C-860B-AB91C4AFDE55}" type="datetimeFigureOut">
              <a:rPr lang="en-US" smtClean="0"/>
              <a:t>1/16/23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5A88E0-F057-0A43-B21F-2931361F5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AB28D3-8383-254E-9BD7-7409FC259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5A3EC-3BE4-CF4A-8E87-27F70F760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255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5C445F-E6B9-0C4A-B540-0AB721BD85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A0DA28-F243-3946-83BA-B007E8CD7C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588BB2-6E51-E441-9874-416D88D86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F334E-BB0B-2F4C-860B-AB91C4AFDE55}" type="datetimeFigureOut">
              <a:rPr lang="en-US" smtClean="0"/>
              <a:t>1/16/23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C80F1F-230C-7849-B3E0-B10CCCF13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337F95-116D-F742-A7B4-922A9D3E2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5A3EC-3BE4-CF4A-8E87-27F70F760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04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3C06E-4029-A84A-97A2-78EB6CDBF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64B451-9597-4341-B76C-40D98CDF4A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9D67D8-B761-594B-BA3C-8A2F26401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F334E-BB0B-2F4C-860B-AB91C4AFDE55}" type="datetimeFigureOut">
              <a:rPr lang="en-US" smtClean="0"/>
              <a:t>1/16/23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C453EB-593C-0A4A-9007-A536A3E8C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A4BBEC-34CA-C743-9414-B89EF9993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5A3EC-3BE4-CF4A-8E87-27F70F760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392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45CC3-A009-5244-BB73-4FA3ECD0E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1FF91F-B2E3-3A43-91FE-3F42EE9ABA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41AF9F-743B-574D-B17F-F99CC35D9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F334E-BB0B-2F4C-860B-AB91C4AFDE55}" type="datetimeFigureOut">
              <a:rPr lang="en-US" smtClean="0"/>
              <a:t>1/16/23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ECF5A1-41B9-7742-B2A1-500CB9AAB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B88E5-D924-4348-B933-65989A2F4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5A3EC-3BE4-CF4A-8E87-27F70F760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992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3E2EE-1E20-614B-93AB-F04F55AE4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DCBB8F-B8B6-6A4D-B7A9-3E4C5FB6C1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88A338-C8D1-0F4F-82CC-91C2A3FB7A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D8BF91-C674-D04C-B5C8-FDE131AFA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F334E-BB0B-2F4C-860B-AB91C4AFDE55}" type="datetimeFigureOut">
              <a:rPr lang="en-US" smtClean="0"/>
              <a:t>1/16/23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11C00F-3143-244D-A51B-90A36AAC0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BA9004-162B-4F47-A22D-9D2436CF1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5A3EC-3BE4-CF4A-8E87-27F70F760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430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D19BF-EF1D-2445-BA71-78575A760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65EBC0-F847-0346-9576-0E15E21BB8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43205C-4789-9040-87A2-498C50CB82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973E78-4C3B-2547-9BD9-D86ECC158C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9CAA1B-0D1D-9E4B-80A4-0D51815E29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B45420-8D7C-6A45-A85C-3A296AFE2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F334E-BB0B-2F4C-860B-AB91C4AFDE55}" type="datetimeFigureOut">
              <a:rPr lang="en-US" smtClean="0"/>
              <a:t>1/16/23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40B873-7FF9-CA42-9885-D179E2A63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6391B9-1849-7947-8E56-11695C26F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5A3EC-3BE4-CF4A-8E87-27F70F760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941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6F9D1-386E-A64F-9A42-FF0969C7C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36B8AA-7B5C-4941-B45A-78ADD2C32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F334E-BB0B-2F4C-860B-AB91C4AFDE55}" type="datetimeFigureOut">
              <a:rPr lang="en-US" smtClean="0"/>
              <a:t>1/16/23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4C4D5B-3DA6-6E44-B9EA-D0FFD9F52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454988-0988-DD48-A7B6-DDD7E8B99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5A3EC-3BE4-CF4A-8E87-27F70F760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855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0E7489-AD65-0D4A-8789-990AAAC31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F334E-BB0B-2F4C-860B-AB91C4AFDE55}" type="datetimeFigureOut">
              <a:rPr lang="en-US" smtClean="0"/>
              <a:t>1/16/23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4F4820-3F98-484A-8E9A-A7303D7E9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69D9BB-A65C-9746-AF73-A4655AEBE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5A3EC-3BE4-CF4A-8E87-27F70F760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257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3118A-1833-0446-B29E-94D918160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A14F96-C487-CA4F-B724-FF17466D59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31AA15-C38A-3040-85A4-A2E10FCC7E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C428D8-B092-6944-B342-E9ECD854A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F334E-BB0B-2F4C-860B-AB91C4AFDE55}" type="datetimeFigureOut">
              <a:rPr lang="en-US" smtClean="0"/>
              <a:t>1/16/23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34D760-972A-B545-96E1-EF9725E6A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291E38-AF75-1448-BEFF-8EFB68FF7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5A3EC-3BE4-CF4A-8E87-27F70F760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151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94E6A-08F7-6248-8DC8-049D00FBA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B7AD27-7CEE-824E-BA65-A413E932A1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6324A2-E7EB-E84B-A185-94C2A7CBB6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21300A-04B9-8E49-889C-0396516A2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F334E-BB0B-2F4C-860B-AB91C4AFDE55}" type="datetimeFigureOut">
              <a:rPr lang="en-US" smtClean="0"/>
              <a:t>1/16/23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8D0D63-F89C-B446-A0F6-6373D4A9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A6F75E-CE2C-2A48-AB07-4B737CF20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5A3EC-3BE4-CF4A-8E87-27F70F760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40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1238B4-392F-3942-BBDC-CCB5C71E0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B24956-8734-C946-94F5-6B59E440C8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92B7E1-DBE1-9B47-8E1C-23BDF01BC8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1F334E-BB0B-2F4C-860B-AB91C4AFDE55}" type="datetimeFigureOut">
              <a:rPr lang="en-US" smtClean="0"/>
              <a:t>1/16/23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FDC5E7-5BB9-B347-A22C-BD4DEC2A7E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4D4D8E-DCE0-404F-8F0F-79ABF8DAC2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5A3EC-3BE4-CF4A-8E87-27F70F760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263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0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DD2C1-B663-094B-B21C-251630FA8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6186" y="273844"/>
            <a:ext cx="6065242" cy="994172"/>
          </a:xfrm>
        </p:spPr>
        <p:txBody>
          <a:bodyPr/>
          <a:lstStyle/>
          <a:p>
            <a:r>
              <a:rPr lang="en-US" dirty="0"/>
              <a:t>EAS2655 – Week 2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C2A6AB-92AD-C24F-BE9F-FDD7427E80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6187" y="1369219"/>
            <a:ext cx="6065242" cy="326350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Agenda</a:t>
            </a:r>
          </a:p>
          <a:p>
            <a:r>
              <a:rPr lang="en-US" dirty="0"/>
              <a:t>Reading: section 1.1 </a:t>
            </a:r>
          </a:p>
          <a:p>
            <a:r>
              <a:rPr lang="en-US" dirty="0"/>
              <a:t>Statistical distribution</a:t>
            </a:r>
          </a:p>
          <a:p>
            <a:r>
              <a:rPr lang="en-US" dirty="0"/>
              <a:t>Central Limit Theorem</a:t>
            </a:r>
          </a:p>
          <a:p>
            <a:r>
              <a:rPr lang="en-US" dirty="0"/>
              <a:t>Bootstrapping</a:t>
            </a:r>
          </a:p>
          <a:p>
            <a:r>
              <a:rPr lang="en-US" dirty="0"/>
              <a:t>Coding practices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0316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309E42C-9BC3-9D44-BEA5-F1FA9F057502}"/>
              </a:ext>
            </a:extLst>
          </p:cNvPr>
          <p:cNvSpPr/>
          <p:nvPr/>
        </p:nvSpPr>
        <p:spPr>
          <a:xfrm>
            <a:off x="1766807" y="3381324"/>
            <a:ext cx="5633632" cy="1114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BDD2C1-B663-094B-B21C-251630FA8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6186" y="273844"/>
            <a:ext cx="6065242" cy="994172"/>
          </a:xfrm>
        </p:spPr>
        <p:txBody>
          <a:bodyPr/>
          <a:lstStyle/>
          <a:p>
            <a:r>
              <a:rPr lang="en-US" dirty="0"/>
              <a:t>EAS2655 – Week 2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C2A6AB-92AD-C24F-BE9F-FDD7427E80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9794" y="1369219"/>
            <a:ext cx="6540138" cy="3263504"/>
          </a:xfrm>
        </p:spPr>
        <p:txBody>
          <a:bodyPr>
            <a:normAutofit/>
          </a:bodyPr>
          <a:lstStyle/>
          <a:p>
            <a:r>
              <a:rPr lang="en-US" dirty="0"/>
              <a:t>Probability density function (PDF)</a:t>
            </a:r>
          </a:p>
          <a:p>
            <a:r>
              <a:rPr lang="en-US" dirty="0"/>
              <a:t>Gaussian as a PDF</a:t>
            </a:r>
          </a:p>
          <a:p>
            <a:r>
              <a:rPr lang="en-US" dirty="0"/>
              <a:t>The area covered by the PDF is the probability</a:t>
            </a:r>
          </a:p>
          <a:p>
            <a:r>
              <a:rPr lang="en-US" dirty="0"/>
              <a:t>±1</a:t>
            </a:r>
            <a:r>
              <a:rPr lang="en-US" dirty="0">
                <a:latin typeface="Symbol" pitchFamily="2" charset="2"/>
              </a:rPr>
              <a:t>s</a:t>
            </a:r>
            <a:r>
              <a:rPr lang="en-US" dirty="0"/>
              <a:t> contains 68% of data, ±2</a:t>
            </a:r>
            <a:r>
              <a:rPr lang="en-US" dirty="0">
                <a:latin typeface="Symbol" pitchFamily="2" charset="2"/>
              </a:rPr>
              <a:t>s</a:t>
            </a:r>
            <a:r>
              <a:rPr lang="en-US" dirty="0"/>
              <a:t> contains 95% of data</a:t>
            </a:r>
          </a:p>
          <a:p>
            <a:r>
              <a:rPr lang="en-US" dirty="0"/>
              <a:t>More generally, 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4207EC4-E3F2-4141-BA6D-4967E604ED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712" y="3398857"/>
            <a:ext cx="4570575" cy="1008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6511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BD6C9AA-255F-5246-9594-06A2A87A4DB9}"/>
              </a:ext>
            </a:extLst>
          </p:cNvPr>
          <p:cNvSpPr/>
          <p:nvPr/>
        </p:nvSpPr>
        <p:spPr>
          <a:xfrm>
            <a:off x="2433232" y="1777248"/>
            <a:ext cx="5602639" cy="14618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BDD2C1-B663-094B-B21C-251630FA8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6186" y="273844"/>
            <a:ext cx="6065242" cy="994172"/>
          </a:xfrm>
        </p:spPr>
        <p:txBody>
          <a:bodyPr/>
          <a:lstStyle/>
          <a:p>
            <a:r>
              <a:rPr lang="en-US" dirty="0"/>
              <a:t>EAS2655 – Week 2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C2A6AB-92AD-C24F-BE9F-FDD7427E80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6187" y="1369219"/>
            <a:ext cx="6065242" cy="3263504"/>
          </a:xfrm>
        </p:spPr>
        <p:txBody>
          <a:bodyPr>
            <a:normAutofit/>
          </a:bodyPr>
          <a:lstStyle/>
          <a:p>
            <a:r>
              <a:rPr lang="en-US" dirty="0"/>
              <a:t>Higher order moments about the mean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r=2: Second order moment is variance. </a:t>
            </a:r>
          </a:p>
          <a:p>
            <a:r>
              <a:rPr lang="en-US" dirty="0"/>
              <a:t>r=3: Third order moment is skewness. </a:t>
            </a:r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2622860-ECCA-B146-9878-962DC1AC15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0413" y="2020350"/>
            <a:ext cx="4597400" cy="93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5654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DD2C1-B663-094B-B21C-251630FA8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EAS2655 – Week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5B398-6A2D-234A-B192-15B5A90BA8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 2:</a:t>
            </a:r>
          </a:p>
          <a:p>
            <a:r>
              <a:rPr lang="en-US" dirty="0"/>
              <a:t>Example: rolling a dice</a:t>
            </a:r>
          </a:p>
          <a:p>
            <a:r>
              <a:rPr lang="en-US" dirty="0"/>
              <a:t>Let’s imagine rolling a dice N times and record the numbers as X = [X</a:t>
            </a:r>
            <a:r>
              <a:rPr lang="en-US" baseline="-25000" dirty="0"/>
              <a:t>1</a:t>
            </a:r>
            <a:r>
              <a:rPr lang="en-US" dirty="0"/>
              <a:t>, X</a:t>
            </a:r>
            <a:r>
              <a:rPr lang="en-US" baseline="-25000" dirty="0"/>
              <a:t>2</a:t>
            </a:r>
            <a:r>
              <a:rPr lang="en-US" dirty="0"/>
              <a:t>, X</a:t>
            </a:r>
            <a:r>
              <a:rPr lang="en-US" baseline="-25000" dirty="0"/>
              <a:t>3</a:t>
            </a:r>
            <a:r>
              <a:rPr lang="en-US" dirty="0"/>
              <a:t>, …. X</a:t>
            </a:r>
            <a:r>
              <a:rPr lang="en-US" baseline="-25000" dirty="0"/>
              <a:t>N</a:t>
            </a:r>
            <a:r>
              <a:rPr lang="en-US" dirty="0"/>
              <a:t>] </a:t>
            </a:r>
          </a:p>
          <a:p>
            <a:endParaRPr lang="en-US" dirty="0"/>
          </a:p>
          <a:p>
            <a:r>
              <a:rPr lang="en-US" dirty="0"/>
              <a:t>For a large N, what is the expected mean of X?</a:t>
            </a:r>
          </a:p>
          <a:p>
            <a:endParaRPr lang="en-US" dirty="0"/>
          </a:p>
          <a:p>
            <a:r>
              <a:rPr lang="en-US" dirty="0"/>
              <a:t>What is the expected standard deviation of X? </a:t>
            </a:r>
          </a:p>
        </p:txBody>
      </p:sp>
    </p:spTree>
    <p:extLst>
      <p:ext uri="{BB962C8B-B14F-4D97-AF65-F5344CB8AC3E}">
        <p14:creationId xmlns:p14="http://schemas.microsoft.com/office/powerpoint/2010/main" val="5701779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AB6ED2C-EFBF-5D46-A538-5C16B529140D}"/>
              </a:ext>
            </a:extLst>
          </p:cNvPr>
          <p:cNvSpPr/>
          <p:nvPr/>
        </p:nvSpPr>
        <p:spPr>
          <a:xfrm>
            <a:off x="1213071" y="1748091"/>
            <a:ext cx="6466340" cy="1114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BDD2C1-B663-094B-B21C-251630FA8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EAS2655 – Week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5B398-6A2D-234A-B192-15B5A90BA8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expected mean of X?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A7B729E-B99B-DB4C-B071-F509269FA5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6498" y="1892845"/>
            <a:ext cx="5664200" cy="82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7163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4FD1920-6315-5A42-8DFE-0CB5C076CFD7}"/>
              </a:ext>
            </a:extLst>
          </p:cNvPr>
          <p:cNvSpPr/>
          <p:nvPr/>
        </p:nvSpPr>
        <p:spPr>
          <a:xfrm>
            <a:off x="1309606" y="1748091"/>
            <a:ext cx="6214821" cy="1114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BDD2C1-B663-094B-B21C-251630FA8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EAS2655 – Week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5B398-6A2D-234A-B192-15B5A90BA8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What is the expected mean of X?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Let’s say P(x) is the probability of having the value, x. In this case, P(x) is constant, 1/6, for the range from 1 to 6.   If N is very large, you will get roughly equal occurrence from 1 to 6, i.e. with the equal probability of 1/6.  Then you expect to get the mean of 3.5 as the sum of </a:t>
            </a:r>
            <a:r>
              <a:rPr lang="en-US" dirty="0" err="1"/>
              <a:t>xP</a:t>
            </a:r>
            <a:r>
              <a:rPr lang="en-US" dirty="0"/>
              <a:t>(x)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A7B729E-B99B-DB4C-B071-F509269FA5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6498" y="1892845"/>
            <a:ext cx="5664200" cy="82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1772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74D1745-8D05-5E41-8A2F-B6F29DAE0D74}"/>
              </a:ext>
            </a:extLst>
          </p:cNvPr>
          <p:cNvSpPr/>
          <p:nvPr/>
        </p:nvSpPr>
        <p:spPr>
          <a:xfrm>
            <a:off x="1213071" y="1748090"/>
            <a:ext cx="6466340" cy="29858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BDD2C1-B663-094B-B21C-251630FA8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EAS2655 – Week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5B398-6A2D-234A-B192-15B5A90BA8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expected mean of X?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A7B729E-B99B-DB4C-B071-F509269FA5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6498" y="1892845"/>
            <a:ext cx="5664200" cy="8251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2BDE758-02DE-424F-8B52-C5E4302542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7624" y="2956331"/>
            <a:ext cx="3596822" cy="1461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3599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1DB16C3-C9C4-0245-9567-21F9F4F4D311}"/>
              </a:ext>
            </a:extLst>
          </p:cNvPr>
          <p:cNvSpPr/>
          <p:nvPr/>
        </p:nvSpPr>
        <p:spPr>
          <a:xfrm>
            <a:off x="1782305" y="2120682"/>
            <a:ext cx="5377912" cy="1800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BDD2C1-B663-094B-B21C-251630FA8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6186" y="273844"/>
            <a:ext cx="6065242" cy="994172"/>
          </a:xfrm>
        </p:spPr>
        <p:txBody>
          <a:bodyPr/>
          <a:lstStyle/>
          <a:p>
            <a:r>
              <a:rPr lang="en-US" dirty="0"/>
              <a:t>EAS2655 – Week 2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C2A6AB-92AD-C24F-BE9F-FDD7427E80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9794" y="1369219"/>
            <a:ext cx="6540138" cy="3263504"/>
          </a:xfrm>
        </p:spPr>
        <p:txBody>
          <a:bodyPr>
            <a:normAutofit/>
          </a:bodyPr>
          <a:lstStyle/>
          <a:p>
            <a:r>
              <a:rPr lang="en-US" dirty="0"/>
              <a:t>Given a PDF of a dataset, f(x), the mean can be calculated as follows. </a:t>
            </a:r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2810628-E818-E34C-8A9E-FF5821CB49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1645" y="2323954"/>
            <a:ext cx="4169853" cy="1289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8259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DD2C1-B663-094B-B21C-251630FA8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EAS2655 – Week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5B398-6A2D-234A-B192-15B5A90BA8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expected standard deviation of X?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43AB39-B7F3-D14F-BB87-8C642261B251}"/>
              </a:ext>
            </a:extLst>
          </p:cNvPr>
          <p:cNvSpPr/>
          <p:nvPr/>
        </p:nvSpPr>
        <p:spPr>
          <a:xfrm>
            <a:off x="837654" y="1849462"/>
            <a:ext cx="7523682" cy="1800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97B6B3-1C2B-B044-A26F-BB08873969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697" y="2036623"/>
            <a:ext cx="7123611" cy="1070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5074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EC32E1D-E601-E144-B057-C88F2BD3EA67}"/>
              </a:ext>
            </a:extLst>
          </p:cNvPr>
          <p:cNvSpPr/>
          <p:nvPr/>
        </p:nvSpPr>
        <p:spPr>
          <a:xfrm>
            <a:off x="837654" y="1849462"/>
            <a:ext cx="7523682" cy="2783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BDD2C1-B663-094B-B21C-251630FA8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EAS2655 – Week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5B398-6A2D-234A-B192-15B5A90BA8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expected standard deviation of X?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97B6B3-1C2B-B044-A26F-BB08873969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697" y="2036623"/>
            <a:ext cx="7123611" cy="107025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7715FAD-3158-1648-9E86-063AC0D52FC7}"/>
              </a:ext>
            </a:extLst>
          </p:cNvPr>
          <p:cNvSpPr/>
          <p:nvPr/>
        </p:nvSpPr>
        <p:spPr>
          <a:xfrm>
            <a:off x="975360" y="2812869"/>
            <a:ext cx="1593669" cy="426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C5E99F-3C29-6D4D-BB1E-C28BE27C6C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1416" y="2926081"/>
            <a:ext cx="4641669" cy="1402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4517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0F0ABCF-57B4-6E46-897F-312D36736CD7}"/>
              </a:ext>
            </a:extLst>
          </p:cNvPr>
          <p:cNvSpPr/>
          <p:nvPr/>
        </p:nvSpPr>
        <p:spPr>
          <a:xfrm>
            <a:off x="1686186" y="2278251"/>
            <a:ext cx="6186953" cy="15420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BDD2C1-B663-094B-B21C-251630FA8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6186" y="273844"/>
            <a:ext cx="6065242" cy="994172"/>
          </a:xfrm>
        </p:spPr>
        <p:txBody>
          <a:bodyPr/>
          <a:lstStyle/>
          <a:p>
            <a:r>
              <a:rPr lang="en-US" dirty="0"/>
              <a:t>EAS2655 – Week 2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C2A6AB-92AD-C24F-BE9F-FDD7427E80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9794" y="1369219"/>
            <a:ext cx="6540138" cy="3263504"/>
          </a:xfrm>
        </p:spPr>
        <p:txBody>
          <a:bodyPr>
            <a:normAutofit/>
          </a:bodyPr>
          <a:lstStyle/>
          <a:p>
            <a:r>
              <a:rPr lang="en-US" dirty="0"/>
              <a:t>Given a PDF of a dataset, f(x), the variance can be calculated as the second moment around the mean. 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C9F6B4-C266-F34F-858F-BAC25CB659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5307" y="2429471"/>
            <a:ext cx="5207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619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DD2C1-B663-094B-B21C-251630FA8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6186" y="273844"/>
            <a:ext cx="6065242" cy="994172"/>
          </a:xfrm>
        </p:spPr>
        <p:txBody>
          <a:bodyPr/>
          <a:lstStyle/>
          <a:p>
            <a:r>
              <a:rPr lang="en-US" dirty="0"/>
              <a:t>EAS2655 – Week 1 review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C2A6AB-92AD-C24F-BE9F-FDD7427E80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9794" y="1369219"/>
            <a:ext cx="6540138" cy="3263504"/>
          </a:xfrm>
        </p:spPr>
        <p:txBody>
          <a:bodyPr>
            <a:normAutofit/>
          </a:bodyPr>
          <a:lstStyle/>
          <a:p>
            <a:r>
              <a:rPr lang="en-US" dirty="0"/>
              <a:t>Atlanta’s Annual mean temperature ≃ Gaussian  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ABDE8E21-665C-0AFA-5A37-0DEC3406D7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238" y="1816100"/>
            <a:ext cx="4851400" cy="332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0C4C9B6-C086-7DC9-D590-DAEE7B2D8962}"/>
              </a:ext>
            </a:extLst>
          </p:cNvPr>
          <p:cNvSpPr txBox="1"/>
          <p:nvPr/>
        </p:nvSpPr>
        <p:spPr>
          <a:xfrm>
            <a:off x="5532826" y="3057513"/>
            <a:ext cx="236391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Mean = 61.934°F</a:t>
            </a:r>
          </a:p>
          <a:p>
            <a:r>
              <a:rPr lang="en-US" dirty="0"/>
              <a:t>Median = 61.921°F</a:t>
            </a:r>
          </a:p>
          <a:p>
            <a:r>
              <a:rPr lang="en-US" dirty="0" err="1"/>
              <a:t>s.d.</a:t>
            </a:r>
            <a:r>
              <a:rPr lang="en-US" dirty="0"/>
              <a:t> = 1.437 °F</a:t>
            </a:r>
          </a:p>
        </p:txBody>
      </p:sp>
    </p:spTree>
    <p:extLst>
      <p:ext uri="{BB962C8B-B14F-4D97-AF65-F5344CB8AC3E}">
        <p14:creationId xmlns:p14="http://schemas.microsoft.com/office/powerpoint/2010/main" val="11866773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7613FB9-29CA-BA4E-A926-7E638DD02129}"/>
              </a:ext>
            </a:extLst>
          </p:cNvPr>
          <p:cNvSpPr/>
          <p:nvPr/>
        </p:nvSpPr>
        <p:spPr>
          <a:xfrm>
            <a:off x="3828081" y="1836548"/>
            <a:ext cx="3938846" cy="25572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BDD2C1-B663-094B-B21C-251630FA8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6186" y="273844"/>
            <a:ext cx="6065242" cy="994172"/>
          </a:xfrm>
        </p:spPr>
        <p:txBody>
          <a:bodyPr/>
          <a:lstStyle/>
          <a:p>
            <a:r>
              <a:rPr lang="en-US" dirty="0"/>
              <a:t>EAS2655 – Week 2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C2A6AB-92AD-C24F-BE9F-FDD7427E80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6187" y="1369219"/>
            <a:ext cx="6065242" cy="3263504"/>
          </a:xfrm>
        </p:spPr>
        <p:txBody>
          <a:bodyPr/>
          <a:lstStyle/>
          <a:p>
            <a:r>
              <a:rPr lang="en-US" dirty="0"/>
              <a:t>In continuous notation, </a:t>
            </a:r>
          </a:p>
          <a:p>
            <a:endParaRPr lang="en-US" dirty="0"/>
          </a:p>
          <a:p>
            <a:r>
              <a:rPr lang="en-US" dirty="0"/>
              <a:t>Mean</a:t>
            </a:r>
          </a:p>
          <a:p>
            <a:endParaRPr lang="en-US" dirty="0"/>
          </a:p>
          <a:p>
            <a:r>
              <a:rPr lang="en-US" dirty="0"/>
              <a:t>Variance</a:t>
            </a:r>
          </a:p>
          <a:p>
            <a:endParaRPr lang="en-US" dirty="0"/>
          </a:p>
          <a:p>
            <a:r>
              <a:rPr lang="en-US" dirty="0"/>
              <a:t>k-</a:t>
            </a:r>
            <a:r>
              <a:rPr lang="en-US" dirty="0" err="1"/>
              <a:t>th</a:t>
            </a:r>
            <a:r>
              <a:rPr lang="en-US" dirty="0"/>
              <a:t> moment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0A9008C-649F-E648-A442-145DA76F0C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5966" y="1977492"/>
            <a:ext cx="2105564" cy="68473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C4916EC-FCB1-3E41-A638-FB08B67F8B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5664" y="2824471"/>
            <a:ext cx="2621951" cy="57625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5D61A52-5FFE-9641-9EED-677DE431EF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5664" y="3562967"/>
            <a:ext cx="2944243" cy="629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9207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6C808-2376-654C-BDF5-044CFE128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EAS2655 – Week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53D428-74B0-1E41-837C-81E473092B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Central Limit Theorem</a:t>
            </a:r>
          </a:p>
          <a:p>
            <a:endParaRPr lang="en-US" dirty="0"/>
          </a:p>
          <a:p>
            <a:r>
              <a:rPr lang="en-US" dirty="0"/>
              <a:t>1. Mean of sample mean (M) is equal to the population mean (</a:t>
            </a:r>
            <a:r>
              <a:rPr lang="en-US" dirty="0">
                <a:latin typeface="Symbol" pitchFamily="2" charset="2"/>
              </a:rPr>
              <a:t>m</a:t>
            </a:r>
            <a:r>
              <a:rPr lang="en-US" dirty="0"/>
              <a:t>) for large enough samples. </a:t>
            </a:r>
          </a:p>
          <a:p>
            <a:endParaRPr lang="en-US" dirty="0"/>
          </a:p>
          <a:p>
            <a:r>
              <a:rPr lang="en-US" dirty="0"/>
              <a:t>What does this mean?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D3F2F8B-71C0-624A-9CF6-48C1F4CBCF13}"/>
              </a:ext>
            </a:extLst>
          </p:cNvPr>
          <p:cNvSpPr/>
          <p:nvPr/>
        </p:nvSpPr>
        <p:spPr>
          <a:xfrm>
            <a:off x="465826" y="2070340"/>
            <a:ext cx="8049524" cy="8281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034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6C808-2376-654C-BDF5-044CFE128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EAS2655 – Week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53D428-74B0-1E41-837C-81E473092B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Central Limit Theorem</a:t>
            </a:r>
          </a:p>
          <a:p>
            <a:endParaRPr lang="en-US" dirty="0"/>
          </a:p>
          <a:p>
            <a:r>
              <a:rPr lang="en-US" dirty="0"/>
              <a:t>1. Mean of sample mean (M) is equal to the population mean (</a:t>
            </a:r>
            <a:r>
              <a:rPr lang="en-US" dirty="0">
                <a:latin typeface="Symbol" pitchFamily="2" charset="2"/>
              </a:rPr>
              <a:t>m</a:t>
            </a:r>
            <a:r>
              <a:rPr lang="en-US" dirty="0"/>
              <a:t>) for large enough samples.</a:t>
            </a:r>
          </a:p>
          <a:p>
            <a:endParaRPr lang="en-US" dirty="0"/>
          </a:p>
          <a:p>
            <a:r>
              <a:rPr lang="en-US" dirty="0"/>
              <a:t>Dice example: Let’s say you roll N=10 times, record average value as sample mean (M). </a:t>
            </a:r>
          </a:p>
          <a:p>
            <a:r>
              <a:rPr lang="en-US" dirty="0"/>
              <a:t>Repeat this (N=10 rolls) many times, you will have many sample means [M</a:t>
            </a:r>
            <a:r>
              <a:rPr lang="en-US" baseline="-25000" dirty="0"/>
              <a:t>1</a:t>
            </a:r>
            <a:r>
              <a:rPr lang="en-US" dirty="0"/>
              <a:t>, M</a:t>
            </a:r>
            <a:r>
              <a:rPr lang="en-US" baseline="-25000" dirty="0"/>
              <a:t>2</a:t>
            </a:r>
            <a:r>
              <a:rPr lang="en-US" dirty="0"/>
              <a:t>, …]. Then average of M will converge to 3.5.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7948ED0-050A-3143-AB1C-5B5B668BBA10}"/>
              </a:ext>
            </a:extLst>
          </p:cNvPr>
          <p:cNvSpPr/>
          <p:nvPr/>
        </p:nvSpPr>
        <p:spPr>
          <a:xfrm>
            <a:off x="465826" y="2070340"/>
            <a:ext cx="8049524" cy="8281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8460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6C808-2376-654C-BDF5-044CFE128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EAS2655 – Week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53D428-74B0-1E41-837C-81E473092B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Central Limit Theorem</a:t>
            </a:r>
          </a:p>
          <a:p>
            <a:endParaRPr lang="en-US" dirty="0"/>
          </a:p>
          <a:p>
            <a:r>
              <a:rPr lang="en-US" dirty="0"/>
              <a:t>2. Standard error                measures the average distance between sample mean (M) and the true mean (</a:t>
            </a:r>
            <a:r>
              <a:rPr lang="en-US" dirty="0">
                <a:latin typeface="Symbol" pitchFamily="2" charset="2"/>
              </a:rPr>
              <a:t>m</a:t>
            </a:r>
            <a:r>
              <a:rPr lang="en-US" dirty="0"/>
              <a:t>).</a:t>
            </a:r>
          </a:p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DE0478E-164D-7E43-B259-06B8FA98F559}"/>
              </a:ext>
            </a:extLst>
          </p:cNvPr>
          <p:cNvSpPr/>
          <p:nvPr/>
        </p:nvSpPr>
        <p:spPr>
          <a:xfrm>
            <a:off x="465826" y="2070340"/>
            <a:ext cx="8049524" cy="8281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7C47A24-6E80-B146-8E41-C76F3BAAAD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1671" y="2175121"/>
            <a:ext cx="694195" cy="292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4309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6C808-2376-654C-BDF5-044CFE128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EAS2655 – Week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53D428-74B0-1E41-837C-81E473092B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Central Limit Theorem</a:t>
            </a:r>
          </a:p>
          <a:p>
            <a:endParaRPr lang="en-US" dirty="0"/>
          </a:p>
          <a:p>
            <a:r>
              <a:rPr lang="en-US" dirty="0"/>
              <a:t>2. Standard error                measures the average distance between sample mean (M) and the true mean (</a:t>
            </a:r>
            <a:r>
              <a:rPr lang="en-US" dirty="0">
                <a:latin typeface="Symbol" pitchFamily="2" charset="2"/>
              </a:rPr>
              <a:t>m</a:t>
            </a:r>
            <a:r>
              <a:rPr lang="en-US" dirty="0"/>
              <a:t>).</a:t>
            </a:r>
          </a:p>
          <a:p>
            <a:endParaRPr lang="en-US" dirty="0"/>
          </a:p>
          <a:p>
            <a:r>
              <a:rPr lang="en-US" dirty="0"/>
              <a:t>Dice example: Sample mean, M, averages to 3.5 but each member of M is not exactly at 3.5. </a:t>
            </a:r>
          </a:p>
          <a:p>
            <a:r>
              <a:rPr lang="en-US" dirty="0"/>
              <a:t>Its typical error (difference from </a:t>
            </a:r>
            <a:r>
              <a:rPr lang="en-US" dirty="0">
                <a:latin typeface="Symbol" pitchFamily="2" charset="2"/>
              </a:rPr>
              <a:t>m</a:t>
            </a:r>
            <a:r>
              <a:rPr lang="en-US" dirty="0"/>
              <a:t>=3.5) is </a:t>
            </a:r>
          </a:p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6C15DFD-ACEC-0D44-AB7E-DB1D8E6332DA}"/>
              </a:ext>
            </a:extLst>
          </p:cNvPr>
          <p:cNvSpPr/>
          <p:nvPr/>
        </p:nvSpPr>
        <p:spPr>
          <a:xfrm>
            <a:off x="465826" y="2070340"/>
            <a:ext cx="8049524" cy="8281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FB9CFE2-4A8B-7040-9EB7-21FEFEEE94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1169" y="3874497"/>
            <a:ext cx="2097983" cy="38064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0FDA8E7-52B1-A14B-BAEA-D48DAE36D2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8165" y="2175121"/>
            <a:ext cx="694195" cy="292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632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6C808-2376-654C-BDF5-044CFE128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EAS2655 – Week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53D428-74B0-1E41-837C-81E473092B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Central Limit Theorem</a:t>
            </a:r>
          </a:p>
          <a:p>
            <a:endParaRPr lang="en-US" dirty="0"/>
          </a:p>
          <a:p>
            <a:r>
              <a:rPr lang="en-US" dirty="0"/>
              <a:t>3. Sample mean (M) follows the normal distribution (Gaussian) regardless of the parent population.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6C15DFD-ACEC-0D44-AB7E-DB1D8E6332DA}"/>
              </a:ext>
            </a:extLst>
          </p:cNvPr>
          <p:cNvSpPr/>
          <p:nvPr/>
        </p:nvSpPr>
        <p:spPr>
          <a:xfrm>
            <a:off x="465826" y="2070340"/>
            <a:ext cx="8049524" cy="8281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0936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6C808-2376-654C-BDF5-044CFE128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EAS2655 – Week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53D428-74B0-1E41-837C-81E473092B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Central Limit Theorem</a:t>
            </a:r>
          </a:p>
          <a:p>
            <a:endParaRPr lang="en-US" dirty="0"/>
          </a:p>
          <a:p>
            <a:r>
              <a:rPr lang="en-US" dirty="0"/>
              <a:t>3. Sample mean (M) follows the normal distribution (Gaussian) regardless of the parent population. </a:t>
            </a:r>
          </a:p>
          <a:p>
            <a:endParaRPr lang="en-US" dirty="0"/>
          </a:p>
          <a:p>
            <a:r>
              <a:rPr lang="en-US" dirty="0"/>
              <a:t>Dice example: Make a histogram of M. We will see Gaussian distribution!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6C15DFD-ACEC-0D44-AB7E-DB1D8E6332DA}"/>
              </a:ext>
            </a:extLst>
          </p:cNvPr>
          <p:cNvSpPr/>
          <p:nvPr/>
        </p:nvSpPr>
        <p:spPr>
          <a:xfrm>
            <a:off x="465826" y="2070340"/>
            <a:ext cx="8049524" cy="8281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8073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F2656-9399-3F41-944F-5A546D7E1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Computational example: rolling a dice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A240E2-D152-594B-BFF7-F1F758DCDD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Develop a computer program to generate random number [1,6] for N times. </a:t>
            </a:r>
          </a:p>
          <a:p>
            <a:r>
              <a:rPr lang="en-US" dirty="0"/>
              <a:t>Then average the N numbers and record the result as </a:t>
            </a:r>
            <a:r>
              <a:rPr lang="en-US" b="1" dirty="0"/>
              <a:t>M</a:t>
            </a:r>
            <a:r>
              <a:rPr lang="en-US" dirty="0"/>
              <a:t>. </a:t>
            </a:r>
          </a:p>
          <a:p>
            <a:r>
              <a:rPr lang="en-US" dirty="0"/>
              <a:t>Repeat many times (let’s say 1,000 times). </a:t>
            </a:r>
          </a:p>
          <a:p>
            <a:endParaRPr lang="en-US" dirty="0"/>
          </a:p>
          <a:p>
            <a:r>
              <a:rPr lang="en-US" dirty="0"/>
              <a:t>What is the mean and standard deviation of </a:t>
            </a:r>
            <a:r>
              <a:rPr lang="en-US" b="1" dirty="0"/>
              <a:t>M</a:t>
            </a:r>
            <a:r>
              <a:rPr lang="en-US" dirty="0"/>
              <a:t>? </a:t>
            </a:r>
          </a:p>
          <a:p>
            <a:r>
              <a:rPr lang="en-US" dirty="0"/>
              <a:t>How does the histogram of </a:t>
            </a:r>
            <a:r>
              <a:rPr lang="en-US" b="1" dirty="0"/>
              <a:t>M</a:t>
            </a:r>
            <a:r>
              <a:rPr lang="en-US" dirty="0"/>
              <a:t> look like?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9170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38364-2829-994D-A3AA-DF230CA0D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B0B3A2-5133-284C-A367-BD50E15622A6}"/>
              </a:ext>
            </a:extLst>
          </p:cNvPr>
          <p:cNvSpPr txBox="1"/>
          <p:nvPr/>
        </p:nvSpPr>
        <p:spPr>
          <a:xfrm>
            <a:off x="1323703" y="1268016"/>
            <a:ext cx="4371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Import the libraries first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A874F14-EDBE-CF44-A7E6-8738A5DDA2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350" y="1822450"/>
            <a:ext cx="6337300" cy="7493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121AE87-9811-D449-BFB7-70C53CE52B93}"/>
              </a:ext>
            </a:extLst>
          </p:cNvPr>
          <p:cNvSpPr txBox="1"/>
          <p:nvPr/>
        </p:nvSpPr>
        <p:spPr>
          <a:xfrm>
            <a:off x="1323702" y="2931027"/>
            <a:ext cx="6122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Define parameters (K=1000) and prepare an empty array for M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ACF8507-43B4-484E-8423-6A5B14C7DF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7373" y="3506325"/>
            <a:ext cx="6642100" cy="77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1696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38364-2829-994D-A3AA-DF230CA0D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B0B3A2-5133-284C-A367-BD50E15622A6}"/>
              </a:ext>
            </a:extLst>
          </p:cNvPr>
          <p:cNvSpPr txBox="1"/>
          <p:nvPr/>
        </p:nvSpPr>
        <p:spPr>
          <a:xfrm>
            <a:off x="1323703" y="1093841"/>
            <a:ext cx="6418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 for loop. Use random number generator. Store average in M.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21AE87-9811-D449-BFB7-70C53CE52B93}"/>
              </a:ext>
            </a:extLst>
          </p:cNvPr>
          <p:cNvSpPr txBox="1"/>
          <p:nvPr/>
        </p:nvSpPr>
        <p:spPr>
          <a:xfrm>
            <a:off x="1323703" y="2869431"/>
            <a:ext cx="61221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Mean of sample mean (M) is equal to the population mean (</a:t>
            </a:r>
            <a:r>
              <a:rPr lang="en-US" dirty="0">
                <a:latin typeface="Symbol" pitchFamily="2" charset="2"/>
              </a:rPr>
              <a:t>m</a:t>
            </a:r>
            <a:r>
              <a:rPr lang="en-US" dirty="0"/>
              <a:t>) for large enough samples.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AF4484-4536-D946-B6CE-CA9FE7E493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7373" y="1575752"/>
            <a:ext cx="6527800" cy="11811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A07AE9B-09B3-AA46-AFCD-68AA985E26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1673" y="3615981"/>
            <a:ext cx="6413500" cy="107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54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0A56A-6B28-17D7-988D-086886691C42}"/>
              </a:ext>
            </a:extLst>
          </p:cNvPr>
          <p:cNvSpPr txBox="1">
            <a:spLocks/>
          </p:cNvSpPr>
          <p:nvPr/>
        </p:nvSpPr>
        <p:spPr>
          <a:xfrm>
            <a:off x="1686186" y="273844"/>
            <a:ext cx="6065242" cy="994172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EAS2655 – Week 1 review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B850332-048D-DD59-905B-0CF69C28B7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6424" y="1915121"/>
            <a:ext cx="3482281" cy="68762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B9488E3C-638B-D787-CCF9-79CE393B5C3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19794" y="1369219"/>
                <a:ext cx="6540138" cy="3263504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Probability distribution function (PDF) of Gaussian distribution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pPr lvl="1"/>
                <a:r>
                  <a:rPr lang="en-US" dirty="0"/>
                  <a:t>Mean: </a:t>
                </a:r>
                <a:r>
                  <a:rPr lang="en-US" dirty="0" err="1"/>
                  <a:t>μ</a:t>
                </a:r>
                <a:endParaRPr lang="en-US" dirty="0"/>
              </a:p>
              <a:p>
                <a:pPr lvl="1"/>
                <a:r>
                  <a:rPr lang="en-US" dirty="0"/>
                  <a:t>Standard deviation: 𝝈</a:t>
                </a:r>
              </a:p>
              <a:p>
                <a:endParaRPr lang="en-US" dirty="0"/>
              </a:p>
              <a:p>
                <a:r>
                  <a:rPr lang="en-US" dirty="0"/>
                  <a:t>The area covered by a Gaussian PDF is one</a:t>
                </a:r>
              </a:p>
              <a:p>
                <a:pPr lvl="1"/>
                <a14:m>
                  <m:oMath xmlns:m="http://schemas.openxmlformats.org/officeDocument/2006/math">
                    <m:nary>
                      <m:nary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B9488E3C-638B-D787-CCF9-79CE393B5C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794" y="1369219"/>
                <a:ext cx="6540138" cy="3263504"/>
              </a:xfrm>
              <a:prstGeom prst="rect">
                <a:avLst/>
              </a:prstGeom>
              <a:blipFill>
                <a:blip r:embed="rId3"/>
                <a:stretch>
                  <a:fillRect l="-969" t="-2724" b="-2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76565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38364-2829-994D-A3AA-DF230CA0D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B0B3A2-5133-284C-A367-BD50E15622A6}"/>
              </a:ext>
            </a:extLst>
          </p:cNvPr>
          <p:cNvSpPr txBox="1"/>
          <p:nvPr/>
        </p:nvSpPr>
        <p:spPr>
          <a:xfrm>
            <a:off x="1323703" y="1093841"/>
            <a:ext cx="64182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Standard error measures the average distance between sample mean (M) and the true mean (</a:t>
            </a:r>
            <a:r>
              <a:rPr lang="en-US" dirty="0">
                <a:latin typeface="Symbol" pitchFamily="2" charset="2"/>
              </a:rPr>
              <a:t>m</a:t>
            </a:r>
            <a:r>
              <a:rPr lang="en-US" dirty="0"/>
              <a:t>).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654144E-A62A-144B-8D02-7C708DD69E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7952" y="1999169"/>
            <a:ext cx="2739831" cy="4971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CF3230F-4966-D247-9753-9CDB47DCA4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8010" y="2088013"/>
            <a:ext cx="1179167" cy="4971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36AD698-AC90-564F-B0A7-3722EEB255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9020" y="2115622"/>
            <a:ext cx="2450176" cy="44454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42E03CF-1135-070D-60AB-005B0A3526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23260" y="2723356"/>
            <a:ext cx="5740400" cy="214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7015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38364-2829-994D-A3AA-DF230CA0D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B0B3A2-5133-284C-A367-BD50E15622A6}"/>
              </a:ext>
            </a:extLst>
          </p:cNvPr>
          <p:cNvSpPr txBox="1"/>
          <p:nvPr/>
        </p:nvSpPr>
        <p:spPr>
          <a:xfrm>
            <a:off x="1323703" y="1093841"/>
            <a:ext cx="64182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 Sample mean (M) follows the normal distribution (Gaussian) regardless of the parent population.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3E84D7-F9EE-794F-9D47-7777E72FA7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5019" y="1853884"/>
            <a:ext cx="4096113" cy="2827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4900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F210D-1C5F-A043-AD1A-EE8096B41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to Atlanta’s temperature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23C817-F963-6249-BF2E-43509B3539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Randomly sample (non-overlapping) 10 years from the past 144 years (1879 to 2022). Take the average. </a:t>
            </a:r>
          </a:p>
          <a:p>
            <a:endParaRPr lang="en-US" dirty="0"/>
          </a:p>
          <a:p>
            <a:r>
              <a:rPr lang="en-US" dirty="0"/>
              <a:t>Repeat this many times. This will generate distribution of 10-year average temperature. </a:t>
            </a:r>
          </a:p>
          <a:p>
            <a:endParaRPr lang="en-US" dirty="0"/>
          </a:p>
          <a:p>
            <a:r>
              <a:rPr lang="en-US" dirty="0"/>
              <a:t>How does this compare to Gaussian with the expected mean and standard error?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908760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F210D-1C5F-A043-AD1A-EE8096B41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601810"/>
          </a:xfrm>
        </p:spPr>
        <p:txBody>
          <a:bodyPr/>
          <a:lstStyle/>
          <a:p>
            <a:r>
              <a:rPr lang="en-US" dirty="0"/>
              <a:t>Application to Atlanta’s temperature data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0BC1A3C-92F6-AB41-B159-3814154704D1}"/>
              </a:ext>
            </a:extLst>
          </p:cNvPr>
          <p:cNvSpPr txBox="1"/>
          <p:nvPr/>
        </p:nvSpPr>
        <p:spPr>
          <a:xfrm>
            <a:off x="5644488" y="1556087"/>
            <a:ext cx="328385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Temperature of Atlanta appears to be warming up. </a:t>
            </a:r>
          </a:p>
          <a:p>
            <a:endParaRPr lang="en-US" dirty="0"/>
          </a:p>
          <a:p>
            <a:r>
              <a:rPr lang="en-US" dirty="0"/>
              <a:t>Is the last ~10 years significantly warmer than the long-term mean? </a:t>
            </a:r>
          </a:p>
          <a:p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3C22D3A4-43AC-8FC7-7B7C-7DB5C547A6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655" y="1233515"/>
            <a:ext cx="5217814" cy="3578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963708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F210D-1C5F-A043-AD1A-EE8096B41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671553"/>
          </a:xfrm>
        </p:spPr>
        <p:txBody>
          <a:bodyPr/>
          <a:lstStyle/>
          <a:p>
            <a:r>
              <a:rPr lang="en-US" dirty="0"/>
              <a:t>Application to Atlanta’s temperature data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0BC1A3C-92F6-AB41-B159-3814154704D1}"/>
              </a:ext>
            </a:extLst>
          </p:cNvPr>
          <p:cNvSpPr txBox="1"/>
          <p:nvPr/>
        </p:nvSpPr>
        <p:spPr>
          <a:xfrm>
            <a:off x="5529216" y="1402080"/>
            <a:ext cx="328385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N=10-year random sampling</a:t>
            </a:r>
          </a:p>
          <a:p>
            <a:r>
              <a:rPr lang="en-US" dirty="0"/>
              <a:t>Repeated K=1000 times</a:t>
            </a:r>
          </a:p>
          <a:p>
            <a:endParaRPr lang="en-US" dirty="0"/>
          </a:p>
          <a:p>
            <a:r>
              <a:rPr lang="en-US" dirty="0"/>
              <a:t>Mean of sample mean (M) = 61.93°F</a:t>
            </a:r>
          </a:p>
          <a:p>
            <a:r>
              <a:rPr lang="en-US" dirty="0"/>
              <a:t>True mean (</a:t>
            </a:r>
            <a:r>
              <a:rPr lang="en-US" dirty="0">
                <a:latin typeface="Symbol" pitchFamily="2" charset="2"/>
              </a:rPr>
              <a:t>m</a:t>
            </a:r>
            <a:r>
              <a:rPr lang="en-US" dirty="0"/>
              <a:t>) = 61.93°F</a:t>
            </a:r>
          </a:p>
          <a:p>
            <a:r>
              <a:rPr lang="en-US" dirty="0"/>
              <a:t>Standard deviation of M = 0.44°F</a:t>
            </a:r>
          </a:p>
          <a:p>
            <a:r>
              <a:rPr lang="en-US" dirty="0"/>
              <a:t>Standard error (           )= 0.45°F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3A4562E-0BC8-3B4F-9253-E1A3D19FBA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9206" y="3400362"/>
            <a:ext cx="546957" cy="230580"/>
          </a:xfrm>
          <a:prstGeom prst="rect">
            <a:avLst/>
          </a:prstGeom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E4D3EF01-BD28-C304-4FF7-B8A9ADA58F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802" y="1031041"/>
            <a:ext cx="4940300" cy="332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519542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F210D-1C5F-A043-AD1A-EE8096B41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to Atlanta’s temperature data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0BC1A3C-92F6-AB41-B159-3814154704D1}"/>
              </a:ext>
            </a:extLst>
          </p:cNvPr>
          <p:cNvSpPr txBox="1"/>
          <p:nvPr/>
        </p:nvSpPr>
        <p:spPr>
          <a:xfrm>
            <a:off x="5529216" y="1402080"/>
            <a:ext cx="328385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the last 10 years (2010-2019) the average temperature was 64.45°F</a:t>
            </a:r>
          </a:p>
          <a:p>
            <a:endParaRPr lang="en-US" dirty="0"/>
          </a:p>
          <a:p>
            <a:r>
              <a:rPr lang="en-US" dirty="0">
                <a:solidFill>
                  <a:srgbClr val="4FAF4F"/>
                </a:solidFill>
              </a:rPr>
              <a:t>95 percentile = 62.66°F</a:t>
            </a:r>
          </a:p>
          <a:p>
            <a:endParaRPr lang="en-US" dirty="0">
              <a:solidFill>
                <a:schemeClr val="accent4">
                  <a:lumMod val="75000"/>
                </a:schemeClr>
              </a:solidFill>
            </a:endParaRPr>
          </a:p>
          <a:p>
            <a:endParaRPr lang="en-US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18C8B169-0C42-97A6-1CFC-C6942F0514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50" y="1402080"/>
            <a:ext cx="4940300" cy="332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463574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F210D-1C5F-A043-AD1A-EE8096B41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to Atlanta’s temperature data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0BC1A3C-92F6-AB41-B159-3814154704D1}"/>
              </a:ext>
            </a:extLst>
          </p:cNvPr>
          <p:cNvSpPr txBox="1"/>
          <p:nvPr/>
        </p:nvSpPr>
        <p:spPr>
          <a:xfrm>
            <a:off x="5529216" y="1402080"/>
            <a:ext cx="328385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the last 10 years (2010-2019) the average temperature was 64.45°F</a:t>
            </a:r>
          </a:p>
          <a:p>
            <a:endParaRPr lang="en-US" dirty="0"/>
          </a:p>
          <a:p>
            <a:r>
              <a:rPr lang="en-US" dirty="0">
                <a:solidFill>
                  <a:srgbClr val="5EB65E"/>
                </a:solidFill>
              </a:rPr>
              <a:t>95 percentile = 62.66°F</a:t>
            </a:r>
          </a:p>
          <a:p>
            <a:endParaRPr lang="en-US" dirty="0"/>
          </a:p>
          <a:p>
            <a:r>
              <a:rPr lang="en-US" dirty="0">
                <a:solidFill>
                  <a:srgbClr val="DC4749"/>
                </a:solidFill>
              </a:rPr>
              <a:t>99 percentile = 62.92°F</a:t>
            </a:r>
          </a:p>
          <a:p>
            <a:endParaRPr lang="en-US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4BC62B3D-49FF-2300-C659-E2B45912D5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927" y="1342002"/>
            <a:ext cx="4940300" cy="332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641392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F210D-1C5F-A043-AD1A-EE8096B41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to Atlanta’s temperature data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0BC1A3C-92F6-AB41-B159-3814154704D1}"/>
              </a:ext>
            </a:extLst>
          </p:cNvPr>
          <p:cNvSpPr txBox="1"/>
          <p:nvPr/>
        </p:nvSpPr>
        <p:spPr>
          <a:xfrm>
            <a:off x="5529216" y="1402080"/>
            <a:ext cx="328385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A57EC7"/>
                </a:solidFill>
              </a:rPr>
              <a:t>In the last 10 years (2010-2019) the average temperature was 64.45°F</a:t>
            </a:r>
          </a:p>
          <a:p>
            <a:endParaRPr lang="en-US" dirty="0"/>
          </a:p>
          <a:p>
            <a:r>
              <a:rPr lang="en-US" dirty="0">
                <a:solidFill>
                  <a:srgbClr val="5EB65E"/>
                </a:solidFill>
              </a:rPr>
              <a:t>95 percentile = 62.66°F</a:t>
            </a:r>
          </a:p>
          <a:p>
            <a:endParaRPr lang="en-US" dirty="0"/>
          </a:p>
          <a:p>
            <a:r>
              <a:rPr lang="en-US" dirty="0">
                <a:solidFill>
                  <a:srgbClr val="DC4749"/>
                </a:solidFill>
              </a:rPr>
              <a:t>99 percentile = 62.92°F</a:t>
            </a:r>
          </a:p>
          <a:p>
            <a:endParaRPr lang="en-US" dirty="0"/>
          </a:p>
          <a:p>
            <a:r>
              <a:rPr lang="en-US" dirty="0"/>
              <a:t>Last 10 years was significantly warmer relative to the long-term mean. How significant? It is much higher than 99 percentile. 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41E2DD14-1186-7B38-7679-F9CE72490A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033" y="1402080"/>
            <a:ext cx="4940300" cy="332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889648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DFDE4-866A-DD44-B98A-E0A5DAEFA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Monte Carlo simulation / Bootstrap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455043-AF6F-9543-95C8-3CBF8252C6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8"/>
            <a:ext cx="7886700" cy="350043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Random re-sampling of dataset</a:t>
            </a:r>
          </a:p>
          <a:p>
            <a:endParaRPr lang="en-US" dirty="0"/>
          </a:p>
          <a:p>
            <a:r>
              <a:rPr lang="en-US" dirty="0"/>
              <a:t>It can be applied to determine standard error and the statistical tests of hypothesis</a:t>
            </a:r>
          </a:p>
          <a:p>
            <a:endParaRPr lang="en-US" dirty="0"/>
          </a:p>
          <a:p>
            <a:r>
              <a:rPr lang="en-US" dirty="0"/>
              <a:t>This is called Monte Carlo Simulation. This approach allows to estimate percentile values from random resampling. </a:t>
            </a:r>
          </a:p>
          <a:p>
            <a:endParaRPr lang="en-US" dirty="0"/>
          </a:p>
          <a:p>
            <a:r>
              <a:rPr lang="en-US" dirty="0"/>
              <a:t>We will apply this approach to the historical climate data in the next lecture.  </a:t>
            </a:r>
          </a:p>
        </p:txBody>
      </p:sp>
    </p:spTree>
    <p:extLst>
      <p:ext uri="{BB962C8B-B14F-4D97-AF65-F5344CB8AC3E}">
        <p14:creationId xmlns:p14="http://schemas.microsoft.com/office/powerpoint/2010/main" val="51816833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6AF1B-10BC-7E43-BC3D-CFD7E5366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389" y="1870169"/>
            <a:ext cx="7886700" cy="994172"/>
          </a:xfrm>
        </p:spPr>
        <p:txBody>
          <a:bodyPr/>
          <a:lstStyle/>
          <a:p>
            <a:r>
              <a:rPr lang="en-US" dirty="0"/>
              <a:t>Additional material: Linear Algebra Review (1)</a:t>
            </a:r>
          </a:p>
        </p:txBody>
      </p:sp>
    </p:spTree>
    <p:extLst>
      <p:ext uri="{BB962C8B-B14F-4D97-AF65-F5344CB8AC3E}">
        <p14:creationId xmlns:p14="http://schemas.microsoft.com/office/powerpoint/2010/main" val="7217878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DD2C1-B663-094B-B21C-251630FA8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6186" y="273844"/>
            <a:ext cx="6065242" cy="994172"/>
          </a:xfrm>
        </p:spPr>
        <p:txBody>
          <a:bodyPr/>
          <a:lstStyle/>
          <a:p>
            <a:r>
              <a:rPr lang="en-US" dirty="0"/>
              <a:t>EAS2655 – Week 2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C2A6AB-92AD-C24F-BE9F-FDD7427E80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9794" y="1369219"/>
            <a:ext cx="6540138" cy="3263504"/>
          </a:xfrm>
        </p:spPr>
        <p:txBody>
          <a:bodyPr>
            <a:normAutofit/>
          </a:bodyPr>
          <a:lstStyle/>
          <a:p>
            <a:r>
              <a:rPr lang="en-US" dirty="0"/>
              <a:t>Atlanta’s annual mean temperature ≃ Gaussian</a:t>
            </a:r>
          </a:p>
          <a:p>
            <a:r>
              <a:rPr lang="en-US" dirty="0"/>
              <a:t>Properties of Gaussian (normal distribution)</a:t>
            </a:r>
          </a:p>
          <a:p>
            <a:r>
              <a:rPr lang="en-US" dirty="0"/>
              <a:t>Symmetric</a:t>
            </a:r>
          </a:p>
          <a:p>
            <a:r>
              <a:rPr lang="en-US" dirty="0"/>
              <a:t>Mean = Median = Mode</a:t>
            </a:r>
          </a:p>
          <a:p>
            <a:r>
              <a:rPr lang="en-US" dirty="0">
                <a:latin typeface="Symbol" pitchFamily="2" charset="2"/>
              </a:rPr>
              <a:t>m </a:t>
            </a:r>
            <a:r>
              <a:rPr lang="en-US" dirty="0"/>
              <a:t>± 1</a:t>
            </a:r>
            <a:r>
              <a:rPr lang="en-US" dirty="0">
                <a:latin typeface="Symbol" pitchFamily="2" charset="2"/>
              </a:rPr>
              <a:t>s</a:t>
            </a:r>
            <a:r>
              <a:rPr lang="en-US" dirty="0"/>
              <a:t> contains 68% of data</a:t>
            </a:r>
          </a:p>
          <a:p>
            <a:r>
              <a:rPr lang="en-US" dirty="0">
                <a:latin typeface="Symbol" pitchFamily="2" charset="2"/>
              </a:rPr>
              <a:t>m </a:t>
            </a:r>
            <a:r>
              <a:rPr lang="en-US" dirty="0"/>
              <a:t>± 2</a:t>
            </a:r>
            <a:r>
              <a:rPr lang="en-US" dirty="0">
                <a:latin typeface="Symbol" pitchFamily="2" charset="2"/>
              </a:rPr>
              <a:t>s</a:t>
            </a:r>
            <a:r>
              <a:rPr lang="en-US" dirty="0"/>
              <a:t> contains 95% of data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1F1A5F1-A148-5946-B770-97C2D26348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1197" y="3784780"/>
            <a:ext cx="4935220" cy="847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34006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5A517-9B32-3C4F-AD4E-6BDC62A00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D05495-A375-804C-AC65-7EAB76DF7C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48" y="1735531"/>
            <a:ext cx="1457325" cy="18573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13A8768-E820-1446-904F-5B2A9AC47F5B}"/>
              </a:ext>
            </a:extLst>
          </p:cNvPr>
          <p:cNvSpPr txBox="1"/>
          <p:nvPr/>
        </p:nvSpPr>
        <p:spPr>
          <a:xfrm>
            <a:off x="3463872" y="1735531"/>
            <a:ext cx="437274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physics, vector has a direction and magnitude, like velocity of a moving object. </a:t>
            </a:r>
          </a:p>
          <a:p>
            <a:endParaRPr lang="en-US" dirty="0"/>
          </a:p>
          <a:p>
            <a:r>
              <a:rPr lang="en-US" dirty="0"/>
              <a:t>In data science, a series of data can be expressed as a vector or an 1D array (let’s say there are </a:t>
            </a:r>
            <a:r>
              <a:rPr lang="en-US" i="1" dirty="0"/>
              <a:t>m</a:t>
            </a:r>
            <a:r>
              <a:rPr lang="en-US" dirty="0"/>
              <a:t> data points, then you have a </a:t>
            </a:r>
            <a:r>
              <a:rPr lang="en-US" i="1" dirty="0"/>
              <a:t>m</a:t>
            </a:r>
            <a:r>
              <a:rPr lang="en-US" dirty="0"/>
              <a:t>-dimensional vector)</a:t>
            </a:r>
          </a:p>
        </p:txBody>
      </p:sp>
    </p:spTree>
    <p:extLst>
      <p:ext uri="{BB962C8B-B14F-4D97-AF65-F5344CB8AC3E}">
        <p14:creationId xmlns:p14="http://schemas.microsoft.com/office/powerpoint/2010/main" val="221692111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5A517-9B32-3C4F-AD4E-6BDC62A00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D05495-A375-804C-AC65-7EAB76DF7C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47" y="1735530"/>
            <a:ext cx="1457325" cy="185737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F15F7F8-AAA6-A145-A8FF-3FA3C18D3D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7020" y="1735530"/>
            <a:ext cx="1447800" cy="18573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6B9124B-A9F2-6242-86AF-C32BF396520F}"/>
              </a:ext>
            </a:extLst>
          </p:cNvPr>
          <p:cNvSpPr txBox="1"/>
          <p:nvPr/>
        </p:nvSpPr>
        <p:spPr>
          <a:xfrm>
            <a:off x="4839127" y="1285407"/>
            <a:ext cx="35779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When there are more then two vectors, they can add together to form another vector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4FE81C6-AA79-F04E-8363-9709F6C7D7D2}"/>
              </a:ext>
            </a:extLst>
          </p:cNvPr>
          <p:cNvCxnSpPr/>
          <p:nvPr/>
        </p:nvCxnSpPr>
        <p:spPr>
          <a:xfrm>
            <a:off x="5332288" y="3806576"/>
            <a:ext cx="96320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417F668-B880-384D-844B-13F9A0E57F7B}"/>
              </a:ext>
            </a:extLst>
          </p:cNvPr>
          <p:cNvCxnSpPr>
            <a:cxnSpLocks/>
          </p:cNvCxnSpPr>
          <p:nvPr/>
        </p:nvCxnSpPr>
        <p:spPr>
          <a:xfrm flipV="1">
            <a:off x="6295490" y="3134903"/>
            <a:ext cx="963203" cy="67167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D0A4F3E-4A87-DD43-9D8D-CCC07B443C38}"/>
              </a:ext>
            </a:extLst>
          </p:cNvPr>
          <p:cNvCxnSpPr>
            <a:cxnSpLocks/>
          </p:cNvCxnSpPr>
          <p:nvPr/>
        </p:nvCxnSpPr>
        <p:spPr>
          <a:xfrm flipV="1">
            <a:off x="5332288" y="3134903"/>
            <a:ext cx="1926405" cy="67167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CEC001E-C5CC-C84B-97B6-4ACF2B4CA657}"/>
              </a:ext>
            </a:extLst>
          </p:cNvPr>
          <p:cNvSpPr txBox="1"/>
          <p:nvPr/>
        </p:nvSpPr>
        <p:spPr>
          <a:xfrm>
            <a:off x="5732978" y="3737225"/>
            <a:ext cx="323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x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BD916AA-BD14-1A4E-BEEE-142A95EC4686}"/>
              </a:ext>
            </a:extLst>
          </p:cNvPr>
          <p:cNvSpPr txBox="1"/>
          <p:nvPr/>
        </p:nvSpPr>
        <p:spPr>
          <a:xfrm>
            <a:off x="6840446" y="3419780"/>
            <a:ext cx="323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0FBED4-43CC-884F-B64C-F87E7D2D613B}"/>
              </a:ext>
            </a:extLst>
          </p:cNvPr>
          <p:cNvSpPr txBox="1"/>
          <p:nvPr/>
        </p:nvSpPr>
        <p:spPr>
          <a:xfrm>
            <a:off x="5813889" y="3073531"/>
            <a:ext cx="1118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x </a:t>
            </a:r>
            <a:r>
              <a:rPr lang="en-US" dirty="0"/>
              <a:t>+ </a:t>
            </a:r>
            <a:r>
              <a:rPr lang="en-US" b="1" dirty="0"/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131545009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0A5322B-4D74-7D4A-8106-51EEA2410E23}"/>
              </a:ext>
            </a:extLst>
          </p:cNvPr>
          <p:cNvSpPr/>
          <p:nvPr/>
        </p:nvSpPr>
        <p:spPr>
          <a:xfrm>
            <a:off x="6326313" y="2003461"/>
            <a:ext cx="2589088" cy="22346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45A517-9B32-3C4F-AD4E-6BDC62A00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B9124B-A9F2-6242-86AF-C32BF396520F}"/>
              </a:ext>
            </a:extLst>
          </p:cNvPr>
          <p:cNvSpPr txBox="1"/>
          <p:nvPr/>
        </p:nvSpPr>
        <p:spPr>
          <a:xfrm>
            <a:off x="739740" y="1285407"/>
            <a:ext cx="76773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Vectors can multiply together: </a:t>
            </a:r>
            <a:r>
              <a:rPr lang="en-US" b="1" dirty="0"/>
              <a:t>inner product produces a scalar</a:t>
            </a:r>
          </a:p>
          <a:p>
            <a:r>
              <a:rPr lang="en-US" b="1" dirty="0"/>
              <a:t>(remember “row times column”)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4FE81C6-AA79-F04E-8363-9709F6C7D7D2}"/>
              </a:ext>
            </a:extLst>
          </p:cNvPr>
          <p:cNvCxnSpPr/>
          <p:nvPr/>
        </p:nvCxnSpPr>
        <p:spPr>
          <a:xfrm>
            <a:off x="6888821" y="3354512"/>
            <a:ext cx="96320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417F668-B880-384D-844B-13F9A0E57F7B}"/>
              </a:ext>
            </a:extLst>
          </p:cNvPr>
          <p:cNvCxnSpPr>
            <a:cxnSpLocks/>
          </p:cNvCxnSpPr>
          <p:nvPr/>
        </p:nvCxnSpPr>
        <p:spPr>
          <a:xfrm flipV="1">
            <a:off x="6888821" y="2682839"/>
            <a:ext cx="963203" cy="67167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CEC001E-C5CC-C84B-97B6-4ACF2B4CA657}"/>
              </a:ext>
            </a:extLst>
          </p:cNvPr>
          <p:cNvSpPr txBox="1"/>
          <p:nvPr/>
        </p:nvSpPr>
        <p:spPr>
          <a:xfrm>
            <a:off x="7366570" y="3354512"/>
            <a:ext cx="323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x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BD916AA-BD14-1A4E-BEEE-142A95EC4686}"/>
              </a:ext>
            </a:extLst>
          </p:cNvPr>
          <p:cNvSpPr txBox="1"/>
          <p:nvPr/>
        </p:nvSpPr>
        <p:spPr>
          <a:xfrm>
            <a:off x="7247132" y="2545147"/>
            <a:ext cx="323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79EE93-E31E-FC43-A890-FE1701CCBA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8217" y="2115578"/>
            <a:ext cx="4233595" cy="157547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9475108-7641-7B4C-9DB5-5C69C2B451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6394" y="4036867"/>
            <a:ext cx="3829050" cy="27622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CD6B84D-9D60-0146-AA8C-A00CE8D91F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3072" y="3731649"/>
            <a:ext cx="1854269" cy="256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4272492-ABA9-C047-9454-DF989D027593}"/>
              </a:ext>
            </a:extLst>
          </p:cNvPr>
          <p:cNvSpPr txBox="1"/>
          <p:nvPr/>
        </p:nvSpPr>
        <p:spPr>
          <a:xfrm>
            <a:off x="6434191" y="2104932"/>
            <a:ext cx="2126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a 2D example,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FF0F0F7-3C13-AB47-BDAD-81479B070DC4}"/>
              </a:ext>
            </a:extLst>
          </p:cNvPr>
          <p:cNvSpPr txBox="1"/>
          <p:nvPr/>
        </p:nvSpPr>
        <p:spPr>
          <a:xfrm>
            <a:off x="7150813" y="3092956"/>
            <a:ext cx="43922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latin typeface="Symbol" pitchFamily="2" charset="2"/>
              </a:rPr>
              <a:t>q</a:t>
            </a:r>
          </a:p>
        </p:txBody>
      </p:sp>
    </p:spTree>
    <p:extLst>
      <p:ext uri="{BB962C8B-B14F-4D97-AF65-F5344CB8AC3E}">
        <p14:creationId xmlns:p14="http://schemas.microsoft.com/office/powerpoint/2010/main" val="174587729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0A5322B-4D74-7D4A-8106-51EEA2410E23}"/>
              </a:ext>
            </a:extLst>
          </p:cNvPr>
          <p:cNvSpPr/>
          <p:nvPr/>
        </p:nvSpPr>
        <p:spPr>
          <a:xfrm>
            <a:off x="6326313" y="2003461"/>
            <a:ext cx="2589088" cy="22346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45A517-9B32-3C4F-AD4E-6BDC62A00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B9124B-A9F2-6242-86AF-C32BF396520F}"/>
              </a:ext>
            </a:extLst>
          </p:cNvPr>
          <p:cNvSpPr txBox="1"/>
          <p:nvPr/>
        </p:nvSpPr>
        <p:spPr>
          <a:xfrm>
            <a:off x="739740" y="1285407"/>
            <a:ext cx="76773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Vectors can multiply together: </a:t>
            </a:r>
            <a:r>
              <a:rPr lang="en-US" b="1" dirty="0"/>
              <a:t>inner product produces a scalar</a:t>
            </a:r>
          </a:p>
          <a:p>
            <a:r>
              <a:rPr lang="en-US" b="1" dirty="0"/>
              <a:t>(remember “row times column”)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4FE81C6-AA79-F04E-8363-9709F6C7D7D2}"/>
              </a:ext>
            </a:extLst>
          </p:cNvPr>
          <p:cNvCxnSpPr/>
          <p:nvPr/>
        </p:nvCxnSpPr>
        <p:spPr>
          <a:xfrm>
            <a:off x="6888821" y="3354512"/>
            <a:ext cx="96320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417F668-B880-384D-844B-13F9A0E57F7B}"/>
              </a:ext>
            </a:extLst>
          </p:cNvPr>
          <p:cNvCxnSpPr>
            <a:cxnSpLocks/>
          </p:cNvCxnSpPr>
          <p:nvPr/>
        </p:nvCxnSpPr>
        <p:spPr>
          <a:xfrm flipV="1">
            <a:off x="6888821" y="2682839"/>
            <a:ext cx="963203" cy="67167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CEC001E-C5CC-C84B-97B6-4ACF2B4CA657}"/>
              </a:ext>
            </a:extLst>
          </p:cNvPr>
          <p:cNvSpPr txBox="1"/>
          <p:nvPr/>
        </p:nvSpPr>
        <p:spPr>
          <a:xfrm>
            <a:off x="7366570" y="3354512"/>
            <a:ext cx="323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x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BD916AA-BD14-1A4E-BEEE-142A95EC4686}"/>
              </a:ext>
            </a:extLst>
          </p:cNvPr>
          <p:cNvSpPr txBox="1"/>
          <p:nvPr/>
        </p:nvSpPr>
        <p:spPr>
          <a:xfrm>
            <a:off x="7247132" y="2545147"/>
            <a:ext cx="323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CD6B84D-9D60-0146-AA8C-A00CE8D91F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3072" y="3731649"/>
            <a:ext cx="1854269" cy="256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4272492-ABA9-C047-9454-DF989D027593}"/>
              </a:ext>
            </a:extLst>
          </p:cNvPr>
          <p:cNvSpPr txBox="1"/>
          <p:nvPr/>
        </p:nvSpPr>
        <p:spPr>
          <a:xfrm>
            <a:off x="6434191" y="2104932"/>
            <a:ext cx="2126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a 2D example,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72C45F6-2E48-834C-9246-C0B67BD1DF50}"/>
              </a:ext>
            </a:extLst>
          </p:cNvPr>
          <p:cNvSpPr txBox="1"/>
          <p:nvPr/>
        </p:nvSpPr>
        <p:spPr>
          <a:xfrm>
            <a:off x="1518006" y="2571750"/>
            <a:ext cx="3053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projection of </a:t>
            </a:r>
            <a:r>
              <a:rPr lang="en-US" b="1" dirty="0"/>
              <a:t>x</a:t>
            </a:r>
            <a:r>
              <a:rPr lang="en-US" dirty="0"/>
              <a:t> onto </a:t>
            </a:r>
            <a:r>
              <a:rPr lang="en-US" b="1" dirty="0"/>
              <a:t>y</a:t>
            </a:r>
            <a:r>
              <a:rPr lang="en-US" dirty="0"/>
              <a:t> is: 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D10786F-B23F-CE4F-AB77-85B4A546A3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385" y="3092957"/>
            <a:ext cx="2107194" cy="71437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430DC52-601E-274A-AAD7-E70943AD3E38}"/>
              </a:ext>
            </a:extLst>
          </p:cNvPr>
          <p:cNvSpPr txBox="1"/>
          <p:nvPr/>
        </p:nvSpPr>
        <p:spPr>
          <a:xfrm>
            <a:off x="7150813" y="3092956"/>
            <a:ext cx="43922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latin typeface="Symbol" pitchFamily="2" charset="2"/>
              </a:rPr>
              <a:t>q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2F880DF-23A1-2E4A-AF35-251984D089DA}"/>
              </a:ext>
            </a:extLst>
          </p:cNvPr>
          <p:cNvCxnSpPr/>
          <p:nvPr/>
        </p:nvCxnSpPr>
        <p:spPr>
          <a:xfrm flipH="1" flipV="1">
            <a:off x="7547651" y="2910294"/>
            <a:ext cx="281256" cy="436513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CCB3CC0-0738-F244-A374-2B261703F432}"/>
              </a:ext>
            </a:extLst>
          </p:cNvPr>
          <p:cNvCxnSpPr/>
          <p:nvPr/>
        </p:nvCxnSpPr>
        <p:spPr>
          <a:xfrm flipV="1">
            <a:off x="6888821" y="2910294"/>
            <a:ext cx="658830" cy="43651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77BCB153-B92F-F648-9276-8161F6A1657E}"/>
              </a:ext>
            </a:extLst>
          </p:cNvPr>
          <p:cNvSpPr/>
          <p:nvPr/>
        </p:nvSpPr>
        <p:spPr>
          <a:xfrm>
            <a:off x="1315093" y="2451181"/>
            <a:ext cx="3256907" cy="1632797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348669415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0A5322B-4D74-7D4A-8106-51EEA2410E23}"/>
              </a:ext>
            </a:extLst>
          </p:cNvPr>
          <p:cNvSpPr/>
          <p:nvPr/>
        </p:nvSpPr>
        <p:spPr>
          <a:xfrm>
            <a:off x="6326313" y="2003461"/>
            <a:ext cx="2589088" cy="22346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45A517-9B32-3C4F-AD4E-6BDC62A00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B9124B-A9F2-6242-86AF-C32BF396520F}"/>
              </a:ext>
            </a:extLst>
          </p:cNvPr>
          <p:cNvSpPr txBox="1"/>
          <p:nvPr/>
        </p:nvSpPr>
        <p:spPr>
          <a:xfrm>
            <a:off x="739740" y="1285407"/>
            <a:ext cx="76773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Vectors can multiply together: </a:t>
            </a:r>
            <a:r>
              <a:rPr lang="en-US" b="1" dirty="0"/>
              <a:t>inner product produces a scalar</a:t>
            </a:r>
          </a:p>
          <a:p>
            <a:r>
              <a:rPr lang="en-US" b="1" dirty="0"/>
              <a:t>(remember “row times column”)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4FE81C6-AA79-F04E-8363-9709F6C7D7D2}"/>
              </a:ext>
            </a:extLst>
          </p:cNvPr>
          <p:cNvCxnSpPr/>
          <p:nvPr/>
        </p:nvCxnSpPr>
        <p:spPr>
          <a:xfrm>
            <a:off x="6888821" y="3354512"/>
            <a:ext cx="96320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417F668-B880-384D-844B-13F9A0E57F7B}"/>
              </a:ext>
            </a:extLst>
          </p:cNvPr>
          <p:cNvCxnSpPr>
            <a:cxnSpLocks/>
          </p:cNvCxnSpPr>
          <p:nvPr/>
        </p:nvCxnSpPr>
        <p:spPr>
          <a:xfrm flipV="1">
            <a:off x="6888821" y="2682839"/>
            <a:ext cx="963203" cy="67167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CEC001E-C5CC-C84B-97B6-4ACF2B4CA657}"/>
              </a:ext>
            </a:extLst>
          </p:cNvPr>
          <p:cNvSpPr txBox="1"/>
          <p:nvPr/>
        </p:nvSpPr>
        <p:spPr>
          <a:xfrm>
            <a:off x="7366570" y="3354512"/>
            <a:ext cx="323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x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BD916AA-BD14-1A4E-BEEE-142A95EC4686}"/>
              </a:ext>
            </a:extLst>
          </p:cNvPr>
          <p:cNvSpPr txBox="1"/>
          <p:nvPr/>
        </p:nvSpPr>
        <p:spPr>
          <a:xfrm>
            <a:off x="7247132" y="2545147"/>
            <a:ext cx="323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CD6B84D-9D60-0146-AA8C-A00CE8D91F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3072" y="3731649"/>
            <a:ext cx="1854269" cy="256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4272492-ABA9-C047-9454-DF989D027593}"/>
              </a:ext>
            </a:extLst>
          </p:cNvPr>
          <p:cNvSpPr txBox="1"/>
          <p:nvPr/>
        </p:nvSpPr>
        <p:spPr>
          <a:xfrm>
            <a:off x="6434191" y="2104932"/>
            <a:ext cx="2126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a 2D example,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72C45F6-2E48-834C-9246-C0B67BD1DF50}"/>
              </a:ext>
            </a:extLst>
          </p:cNvPr>
          <p:cNvSpPr txBox="1"/>
          <p:nvPr/>
        </p:nvSpPr>
        <p:spPr>
          <a:xfrm>
            <a:off x="1518006" y="2571750"/>
            <a:ext cx="3053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projection of </a:t>
            </a:r>
            <a:r>
              <a:rPr lang="en-US" b="1" dirty="0"/>
              <a:t>y</a:t>
            </a:r>
            <a:r>
              <a:rPr lang="en-US" dirty="0"/>
              <a:t> onto </a:t>
            </a:r>
            <a:r>
              <a:rPr lang="en-US" b="1" dirty="0"/>
              <a:t>x</a:t>
            </a:r>
            <a:r>
              <a:rPr lang="en-US" dirty="0"/>
              <a:t> is: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430DC52-601E-274A-AAD7-E70943AD3E38}"/>
              </a:ext>
            </a:extLst>
          </p:cNvPr>
          <p:cNvSpPr txBox="1"/>
          <p:nvPr/>
        </p:nvSpPr>
        <p:spPr>
          <a:xfrm>
            <a:off x="7150813" y="3092956"/>
            <a:ext cx="43922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latin typeface="Symbol" pitchFamily="2" charset="2"/>
              </a:rPr>
              <a:t>q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07C59F-3D0C-2141-B7E5-78D00AB933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6325" y="3120776"/>
            <a:ext cx="2181225" cy="714375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098FA58-F2D2-5B49-A885-9E20F3186BE7}"/>
              </a:ext>
            </a:extLst>
          </p:cNvPr>
          <p:cNvSpPr/>
          <p:nvPr/>
        </p:nvSpPr>
        <p:spPr>
          <a:xfrm>
            <a:off x="1315093" y="2451181"/>
            <a:ext cx="3256907" cy="1632797"/>
          </a:xfrm>
          <a:prstGeom prst="rect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highlight>
                <a:srgbClr val="FFFF00"/>
              </a:highlight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74B66DD-F171-4241-80DD-426E6FB19172}"/>
              </a:ext>
            </a:extLst>
          </p:cNvPr>
          <p:cNvCxnSpPr>
            <a:cxnSpLocks/>
          </p:cNvCxnSpPr>
          <p:nvPr/>
        </p:nvCxnSpPr>
        <p:spPr>
          <a:xfrm flipV="1">
            <a:off x="7828907" y="2692320"/>
            <a:ext cx="0" cy="654488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4FE56BC-3C24-E942-9420-703A0D544D51}"/>
              </a:ext>
            </a:extLst>
          </p:cNvPr>
          <p:cNvCxnSpPr>
            <a:cxnSpLocks/>
          </p:cNvCxnSpPr>
          <p:nvPr/>
        </p:nvCxnSpPr>
        <p:spPr>
          <a:xfrm flipV="1">
            <a:off x="6888821" y="3346806"/>
            <a:ext cx="963203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622332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7BC71-2A28-424B-982C-10D245440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Inner product and (co)variance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C16AA7-6DDA-B447-851C-8D8FF63364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47" y="1735530"/>
            <a:ext cx="1457325" cy="18573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04127EB-2BE2-B845-B20A-2B64848A593A}"/>
              </a:ext>
            </a:extLst>
          </p:cNvPr>
          <p:cNvSpPr txBox="1"/>
          <p:nvPr/>
        </p:nvSpPr>
        <p:spPr>
          <a:xfrm>
            <a:off x="3575406" y="1983127"/>
            <a:ext cx="42457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data analysis, vector can contain a collection of measurements (e.g. mean August temperature of Atlanta from last 140 years)</a:t>
            </a:r>
          </a:p>
        </p:txBody>
      </p:sp>
    </p:spTree>
    <p:extLst>
      <p:ext uri="{BB962C8B-B14F-4D97-AF65-F5344CB8AC3E}">
        <p14:creationId xmlns:p14="http://schemas.microsoft.com/office/powerpoint/2010/main" val="340013891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7BC71-2A28-424B-982C-10D245440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Inner product and (co)variance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4127EB-2BE2-B845-B20A-2B64848A593A}"/>
              </a:ext>
            </a:extLst>
          </p:cNvPr>
          <p:cNvSpPr txBox="1"/>
          <p:nvPr/>
        </p:nvSpPr>
        <p:spPr>
          <a:xfrm>
            <a:off x="5031769" y="2260126"/>
            <a:ext cx="34835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Let’s subtract mean of </a:t>
            </a:r>
            <a:r>
              <a:rPr lang="en-US" b="1" dirty="0"/>
              <a:t>x </a:t>
            </a:r>
            <a:r>
              <a:rPr lang="en-US" dirty="0"/>
              <a:t>from all elements, so </a:t>
            </a:r>
            <a:r>
              <a:rPr lang="en-US" b="1" dirty="0"/>
              <a:t>x</a:t>
            </a:r>
            <a:r>
              <a:rPr lang="en-US" dirty="0"/>
              <a:t> becomes </a:t>
            </a:r>
            <a:r>
              <a:rPr lang="en-US" b="1" dirty="0"/>
              <a:t>x’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38523A8-0814-1249-9C7F-91E70CDA3C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535" y="1643062"/>
            <a:ext cx="3533775" cy="185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87584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7BC71-2A28-424B-982C-10D245440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Inner product and (co)variance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4127EB-2BE2-B845-B20A-2B64848A593A}"/>
              </a:ext>
            </a:extLst>
          </p:cNvPr>
          <p:cNvSpPr txBox="1"/>
          <p:nvPr/>
        </p:nvSpPr>
        <p:spPr>
          <a:xfrm>
            <a:off x="4572000" y="2596352"/>
            <a:ext cx="435110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Inner product of </a:t>
            </a:r>
            <a:r>
              <a:rPr lang="en-US" b="1" dirty="0"/>
              <a:t>x’ </a:t>
            </a:r>
            <a:r>
              <a:rPr lang="en-US" dirty="0"/>
              <a:t>with itself the square of the </a:t>
            </a:r>
            <a:r>
              <a:rPr lang="en-US" b="1" dirty="0"/>
              <a:t>”length” of the x’ vector. </a:t>
            </a:r>
          </a:p>
          <a:p>
            <a:endParaRPr lang="en-US" dirty="0"/>
          </a:p>
          <a:p>
            <a:r>
              <a:rPr lang="en-US" dirty="0"/>
              <a:t>It is equal to the </a:t>
            </a:r>
            <a:r>
              <a:rPr lang="en-US" b="1" dirty="0"/>
              <a:t>variance (</a:t>
            </a:r>
            <a:r>
              <a:rPr lang="en-US" b="1" dirty="0">
                <a:latin typeface="Symbol" pitchFamily="2" charset="2"/>
              </a:rPr>
              <a:t>s</a:t>
            </a:r>
            <a:r>
              <a:rPr lang="en-US" b="1" baseline="30000" dirty="0"/>
              <a:t>2</a:t>
            </a:r>
            <a:r>
              <a:rPr lang="en-US" b="1" dirty="0"/>
              <a:t> or </a:t>
            </a:r>
            <a:r>
              <a:rPr lang="en-US" b="1" dirty="0" err="1">
                <a:latin typeface="Symbol" pitchFamily="2" charset="2"/>
              </a:rPr>
              <a:t>s</a:t>
            </a:r>
            <a:r>
              <a:rPr lang="en-US" b="1" baseline="-25000" dirty="0" err="1"/>
              <a:t>xx</a:t>
            </a:r>
            <a:r>
              <a:rPr lang="en-US" b="1" dirty="0"/>
              <a:t>) </a:t>
            </a:r>
            <a:r>
              <a:rPr lang="en-US" dirty="0"/>
              <a:t>of the data contained in vector </a:t>
            </a:r>
            <a:r>
              <a:rPr lang="en-US" b="1" dirty="0"/>
              <a:t>x </a:t>
            </a:r>
            <a:r>
              <a:rPr lang="en-US" dirty="0"/>
              <a:t>multiplied by N-1</a:t>
            </a:r>
          </a:p>
          <a:p>
            <a:endParaRPr lang="en-US" dirty="0"/>
          </a:p>
          <a:p>
            <a:r>
              <a:rPr lang="en-US" dirty="0"/>
              <a:t>The “length” |</a:t>
            </a:r>
            <a:r>
              <a:rPr lang="en-US" b="1" dirty="0"/>
              <a:t>x’</a:t>
            </a:r>
            <a:r>
              <a:rPr lang="en-US" dirty="0"/>
              <a:t>| is also called the </a:t>
            </a:r>
            <a:r>
              <a:rPr lang="en-US" b="1" dirty="0"/>
              <a:t>L2 norm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C3A3FCA-DDA0-FE4F-82ED-FDAF5B3F08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075" y="1605926"/>
            <a:ext cx="7181850" cy="39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53724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7BC71-2A28-424B-982C-10D245440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Inner product and (co)variance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4127EB-2BE2-B845-B20A-2B64848A593A}"/>
              </a:ext>
            </a:extLst>
          </p:cNvPr>
          <p:cNvSpPr txBox="1"/>
          <p:nvPr/>
        </p:nvSpPr>
        <p:spPr>
          <a:xfrm>
            <a:off x="930453" y="2596352"/>
            <a:ext cx="758489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Inner product of </a:t>
            </a:r>
            <a:r>
              <a:rPr lang="en-US" b="1" dirty="0"/>
              <a:t>x’ </a:t>
            </a:r>
            <a:r>
              <a:rPr lang="en-US" dirty="0"/>
              <a:t>and </a:t>
            </a:r>
            <a:r>
              <a:rPr lang="en-US" b="1" dirty="0"/>
              <a:t>y’</a:t>
            </a:r>
            <a:r>
              <a:rPr lang="en-US" dirty="0"/>
              <a:t> is: </a:t>
            </a:r>
          </a:p>
          <a:p>
            <a:endParaRPr lang="en-US" dirty="0"/>
          </a:p>
          <a:p>
            <a:pPr marL="342900" indent="-342900">
              <a:buAutoNum type="arabicParenBoth"/>
            </a:pPr>
            <a:r>
              <a:rPr lang="en-US" dirty="0"/>
              <a:t>the </a:t>
            </a:r>
            <a:r>
              <a:rPr lang="en-US" b="1" dirty="0"/>
              <a:t>covariance</a:t>
            </a:r>
            <a:r>
              <a:rPr lang="en-US" dirty="0"/>
              <a:t> of the data contained in vector </a:t>
            </a:r>
            <a:r>
              <a:rPr lang="en-US" b="1" dirty="0"/>
              <a:t>x </a:t>
            </a:r>
            <a:r>
              <a:rPr lang="en-US" dirty="0"/>
              <a:t>and</a:t>
            </a:r>
            <a:r>
              <a:rPr lang="en-US" b="1" dirty="0"/>
              <a:t> y </a:t>
            </a:r>
            <a:r>
              <a:rPr lang="en-US" dirty="0"/>
              <a:t>(multiplied by N-1)</a:t>
            </a:r>
          </a:p>
          <a:p>
            <a:pPr marL="342900" indent="-342900">
              <a:buAutoNum type="arabicParenBoth"/>
            </a:pPr>
            <a:endParaRPr lang="en-US" dirty="0"/>
          </a:p>
          <a:p>
            <a:r>
              <a:rPr lang="en-US" dirty="0"/>
              <a:t>(2) the </a:t>
            </a:r>
            <a:r>
              <a:rPr lang="en-US" b="1" dirty="0"/>
              <a:t>projection</a:t>
            </a:r>
            <a:r>
              <a:rPr lang="en-US" dirty="0"/>
              <a:t> of </a:t>
            </a:r>
            <a:r>
              <a:rPr lang="en-US" b="1" dirty="0"/>
              <a:t>x</a:t>
            </a:r>
            <a:r>
              <a:rPr lang="en-US" dirty="0"/>
              <a:t> onto </a:t>
            </a:r>
            <a:r>
              <a:rPr lang="en-US" b="1" dirty="0"/>
              <a:t>y </a:t>
            </a:r>
            <a:r>
              <a:rPr lang="en-US" dirty="0"/>
              <a:t>(multiplied by |</a:t>
            </a:r>
            <a:r>
              <a:rPr lang="en-US" b="1" dirty="0"/>
              <a:t>y’</a:t>
            </a:r>
            <a:r>
              <a:rPr lang="en-US" dirty="0"/>
              <a:t>|)</a:t>
            </a:r>
          </a:p>
          <a:p>
            <a:endParaRPr lang="en-US" dirty="0"/>
          </a:p>
          <a:p>
            <a:r>
              <a:rPr lang="en-US" dirty="0"/>
              <a:t>(3) Proportional to the </a:t>
            </a:r>
            <a:r>
              <a:rPr lang="en-US" b="1" dirty="0"/>
              <a:t>correlation</a:t>
            </a:r>
            <a:r>
              <a:rPr lang="en-US" dirty="0"/>
              <a:t> between </a:t>
            </a:r>
            <a:r>
              <a:rPr lang="en-US" b="1" dirty="0"/>
              <a:t>x</a:t>
            </a:r>
            <a:r>
              <a:rPr lang="en-US" dirty="0"/>
              <a:t> and </a:t>
            </a:r>
            <a:r>
              <a:rPr lang="en-US" b="1" dirty="0"/>
              <a:t>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90DEA06-91F0-DD4E-817D-157EBD5BDD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593" y="1741684"/>
            <a:ext cx="440055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13089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7BC71-2A28-424B-982C-10D245440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Inner product and (co)variance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4127EB-2BE2-B845-B20A-2B64848A593A}"/>
              </a:ext>
            </a:extLst>
          </p:cNvPr>
          <p:cNvSpPr txBox="1"/>
          <p:nvPr/>
        </p:nvSpPr>
        <p:spPr>
          <a:xfrm>
            <a:off x="930453" y="2596352"/>
            <a:ext cx="758489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Inner product of </a:t>
            </a:r>
            <a:r>
              <a:rPr lang="en-US" b="1" dirty="0"/>
              <a:t>x’ </a:t>
            </a:r>
            <a:r>
              <a:rPr lang="en-US" dirty="0"/>
              <a:t>and </a:t>
            </a:r>
            <a:r>
              <a:rPr lang="en-US" b="1" dirty="0"/>
              <a:t>y’</a:t>
            </a:r>
            <a:r>
              <a:rPr lang="en-US" dirty="0"/>
              <a:t> is: </a:t>
            </a:r>
          </a:p>
          <a:p>
            <a:endParaRPr lang="en-US" dirty="0"/>
          </a:p>
          <a:p>
            <a:pPr marL="342900" indent="-342900">
              <a:buAutoNum type="arabicParenBoth"/>
            </a:pPr>
            <a:r>
              <a:rPr lang="en-US" dirty="0"/>
              <a:t>the </a:t>
            </a:r>
            <a:r>
              <a:rPr lang="en-US" b="1" dirty="0"/>
              <a:t>covariance</a:t>
            </a:r>
            <a:r>
              <a:rPr lang="en-US" dirty="0"/>
              <a:t> of the data contained in vector </a:t>
            </a:r>
            <a:r>
              <a:rPr lang="en-US" b="1" dirty="0"/>
              <a:t>x </a:t>
            </a:r>
            <a:r>
              <a:rPr lang="en-US" dirty="0"/>
              <a:t>and</a:t>
            </a:r>
            <a:r>
              <a:rPr lang="en-US" b="1" dirty="0"/>
              <a:t> y </a:t>
            </a:r>
            <a:r>
              <a:rPr lang="en-US" dirty="0"/>
              <a:t>(multiplied by N-1)</a:t>
            </a:r>
          </a:p>
          <a:p>
            <a:pPr marL="342900" indent="-342900">
              <a:buAutoNum type="arabicParenBoth"/>
            </a:pPr>
            <a:endParaRPr lang="en-US" dirty="0"/>
          </a:p>
          <a:p>
            <a:r>
              <a:rPr lang="en-US" dirty="0"/>
              <a:t>(2) the </a:t>
            </a:r>
            <a:r>
              <a:rPr lang="en-US" b="1" dirty="0"/>
              <a:t>projection</a:t>
            </a:r>
            <a:r>
              <a:rPr lang="en-US" dirty="0"/>
              <a:t> of </a:t>
            </a:r>
            <a:r>
              <a:rPr lang="en-US" b="1" dirty="0"/>
              <a:t>x</a:t>
            </a:r>
            <a:r>
              <a:rPr lang="en-US" dirty="0"/>
              <a:t> onto </a:t>
            </a:r>
            <a:r>
              <a:rPr lang="en-US" b="1" dirty="0"/>
              <a:t>y </a:t>
            </a:r>
            <a:r>
              <a:rPr lang="en-US" dirty="0"/>
              <a:t>(multiplied by |</a:t>
            </a:r>
            <a:r>
              <a:rPr lang="en-US" b="1" dirty="0"/>
              <a:t>y’</a:t>
            </a:r>
            <a:r>
              <a:rPr lang="en-US" dirty="0"/>
              <a:t>|)</a:t>
            </a:r>
          </a:p>
          <a:p>
            <a:endParaRPr lang="en-US" dirty="0"/>
          </a:p>
          <a:p>
            <a:r>
              <a:rPr lang="en-US" dirty="0"/>
              <a:t>(3) Proportional to the </a:t>
            </a:r>
            <a:r>
              <a:rPr lang="en-US" b="1" dirty="0"/>
              <a:t>correlation</a:t>
            </a:r>
            <a:r>
              <a:rPr lang="en-US" dirty="0"/>
              <a:t> between </a:t>
            </a:r>
            <a:r>
              <a:rPr lang="en-US" b="1" dirty="0"/>
              <a:t>x</a:t>
            </a:r>
            <a:r>
              <a:rPr lang="en-US" dirty="0"/>
              <a:t> and </a:t>
            </a:r>
            <a:r>
              <a:rPr lang="en-US" b="1" dirty="0"/>
              <a:t>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90DEA06-91F0-DD4E-817D-157EBD5BDD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593" y="1741684"/>
            <a:ext cx="4400550" cy="381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945502D-7F67-1E47-9583-66379A420E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3129" y="3956067"/>
            <a:ext cx="1981200" cy="75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5494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9E4222B-8CDC-FF47-A1DC-DFCFC431D7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9394" y="2196188"/>
            <a:ext cx="3556000" cy="2667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BBDD2C1-B663-094B-B21C-251630FA8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6186" y="273844"/>
            <a:ext cx="6065242" cy="994172"/>
          </a:xfrm>
        </p:spPr>
        <p:txBody>
          <a:bodyPr/>
          <a:lstStyle/>
          <a:p>
            <a:r>
              <a:rPr lang="en-US" dirty="0"/>
              <a:t>EAS2655 – Week 2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C2A6AB-92AD-C24F-BE9F-FDD7427E80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8129" y="1369219"/>
            <a:ext cx="7051803" cy="3263504"/>
          </a:xfrm>
        </p:spPr>
        <p:txBody>
          <a:bodyPr>
            <a:normAutofit/>
          </a:bodyPr>
          <a:lstStyle/>
          <a:p>
            <a:r>
              <a:rPr lang="en-US" dirty="0"/>
              <a:t>Atlanta’s annual mean temperature ≃ Gaussian</a:t>
            </a:r>
          </a:p>
          <a:p>
            <a:r>
              <a:rPr lang="en-US" dirty="0"/>
              <a:t>Properties of Gaussian (normal distribution)</a:t>
            </a:r>
          </a:p>
          <a:p>
            <a:r>
              <a:rPr lang="en-US" dirty="0"/>
              <a:t>Symmetric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Mean = Median</a:t>
            </a:r>
          </a:p>
          <a:p>
            <a:r>
              <a:rPr lang="en-US" dirty="0">
                <a:latin typeface="Symbol" pitchFamily="2" charset="2"/>
              </a:rPr>
              <a:t>m </a:t>
            </a:r>
            <a:r>
              <a:rPr lang="en-US" dirty="0"/>
              <a:t>±1</a:t>
            </a:r>
            <a:r>
              <a:rPr lang="en-US" dirty="0">
                <a:latin typeface="Symbol" pitchFamily="2" charset="2"/>
              </a:rPr>
              <a:t>s</a:t>
            </a:r>
            <a:r>
              <a:rPr lang="en-US" dirty="0"/>
              <a:t> contains 68% of data</a:t>
            </a:r>
          </a:p>
          <a:p>
            <a:r>
              <a:rPr lang="en-US" dirty="0">
                <a:latin typeface="Symbol" pitchFamily="2" charset="2"/>
              </a:rPr>
              <a:t>m </a:t>
            </a:r>
            <a:r>
              <a:rPr lang="en-US" dirty="0"/>
              <a:t>±2</a:t>
            </a:r>
            <a:r>
              <a:rPr lang="en-US" dirty="0">
                <a:latin typeface="Symbol" pitchFamily="2" charset="2"/>
              </a:rPr>
              <a:t>s</a:t>
            </a:r>
            <a:r>
              <a:rPr lang="en-US" dirty="0"/>
              <a:t> contains 95% of data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67E590-B2E7-544E-857E-55D9F133D355}"/>
              </a:ext>
            </a:extLst>
          </p:cNvPr>
          <p:cNvSpPr txBox="1"/>
          <p:nvPr/>
        </p:nvSpPr>
        <p:spPr>
          <a:xfrm>
            <a:off x="6613361" y="2094985"/>
            <a:ext cx="1629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Median/mean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2B46ADA-3889-F948-B064-A50D8D34C5F1}"/>
              </a:ext>
            </a:extLst>
          </p:cNvPr>
          <p:cNvCxnSpPr/>
          <p:nvPr/>
        </p:nvCxnSpPr>
        <p:spPr>
          <a:xfrm>
            <a:off x="6479178" y="2196188"/>
            <a:ext cx="94343" cy="268338"/>
          </a:xfrm>
          <a:prstGeom prst="straightConnector1">
            <a:avLst/>
          </a:prstGeom>
          <a:ln w="38100">
            <a:solidFill>
              <a:schemeClr val="accent2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487201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2AD21-18E8-C94D-A0D5-21B1A4B58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 to next week!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EAEB65-2130-BB48-A0D3-D9650593C4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93495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52E77A5-A81D-A042-BBB8-2C5775645E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3897" y="2164657"/>
            <a:ext cx="3556000" cy="2667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BBDD2C1-B663-094B-B21C-251630FA8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6186" y="273844"/>
            <a:ext cx="6065242" cy="994172"/>
          </a:xfrm>
        </p:spPr>
        <p:txBody>
          <a:bodyPr/>
          <a:lstStyle/>
          <a:p>
            <a:r>
              <a:rPr lang="en-US" dirty="0"/>
              <a:t>EAS2655 – Week 2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C2A6AB-92AD-C24F-BE9F-FDD7427E80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6651" y="1369219"/>
            <a:ext cx="7253281" cy="3263504"/>
          </a:xfrm>
        </p:spPr>
        <p:txBody>
          <a:bodyPr>
            <a:normAutofit/>
          </a:bodyPr>
          <a:lstStyle/>
          <a:p>
            <a:r>
              <a:rPr lang="en-US" dirty="0"/>
              <a:t>Atlanta’s annual mean temperature ≃ Gaussian</a:t>
            </a:r>
          </a:p>
          <a:p>
            <a:r>
              <a:rPr lang="en-US" dirty="0"/>
              <a:t>Properties of Gaussian (normal distribution)</a:t>
            </a:r>
          </a:p>
          <a:p>
            <a:r>
              <a:rPr lang="en-US" dirty="0"/>
              <a:t>Symmetric</a:t>
            </a:r>
          </a:p>
          <a:p>
            <a:r>
              <a:rPr lang="en-US" dirty="0"/>
              <a:t>Mean = Median = Mode</a:t>
            </a:r>
          </a:p>
          <a:p>
            <a:r>
              <a:rPr lang="en-US" dirty="0">
                <a:latin typeface="Symbol" pitchFamily="2" charset="2"/>
              </a:rPr>
              <a:t>m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±1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Symbol" pitchFamily="2" charset="2"/>
              </a:rPr>
              <a:t>s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contains 68% of data</a:t>
            </a:r>
          </a:p>
          <a:p>
            <a:r>
              <a:rPr lang="en-US" dirty="0">
                <a:latin typeface="Symbol" pitchFamily="2" charset="2"/>
              </a:rPr>
              <a:t>m </a:t>
            </a:r>
            <a:r>
              <a:rPr lang="en-US" dirty="0"/>
              <a:t>±2</a:t>
            </a:r>
            <a:r>
              <a:rPr lang="en-US" dirty="0">
                <a:latin typeface="Symbol" pitchFamily="2" charset="2"/>
              </a:rPr>
              <a:t>s</a:t>
            </a:r>
            <a:r>
              <a:rPr lang="en-US" dirty="0"/>
              <a:t> contains 95% of data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67E590-B2E7-544E-857E-55D9F133D355}"/>
              </a:ext>
            </a:extLst>
          </p:cNvPr>
          <p:cNvSpPr txBox="1"/>
          <p:nvPr/>
        </p:nvSpPr>
        <p:spPr>
          <a:xfrm>
            <a:off x="7089504" y="3683841"/>
            <a:ext cx="1629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±1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Symbol" pitchFamily="2" charset="2"/>
              </a:rPr>
              <a:t>s</a:t>
            </a:r>
            <a:endParaRPr lang="en-US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2B46ADA-3889-F948-B064-A50D8D34C5F1}"/>
              </a:ext>
            </a:extLst>
          </p:cNvPr>
          <p:cNvCxnSpPr/>
          <p:nvPr/>
        </p:nvCxnSpPr>
        <p:spPr>
          <a:xfrm>
            <a:off x="6137481" y="4268035"/>
            <a:ext cx="94343" cy="268338"/>
          </a:xfrm>
          <a:prstGeom prst="straightConnector1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22529BA-C389-2A4B-BB98-BA7882AE4A21}"/>
              </a:ext>
            </a:extLst>
          </p:cNvPr>
          <p:cNvCxnSpPr>
            <a:cxnSpLocks/>
          </p:cNvCxnSpPr>
          <p:nvPr/>
        </p:nvCxnSpPr>
        <p:spPr>
          <a:xfrm flipH="1">
            <a:off x="6924745" y="4252107"/>
            <a:ext cx="152727" cy="284266"/>
          </a:xfrm>
          <a:prstGeom prst="straightConnector1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89088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EAF3231-011F-6F42-9412-6778281CB5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3031" y="2172204"/>
            <a:ext cx="3556000" cy="2667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BBDD2C1-B663-094B-B21C-251630FA8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6186" y="273844"/>
            <a:ext cx="6065242" cy="994172"/>
          </a:xfrm>
        </p:spPr>
        <p:txBody>
          <a:bodyPr/>
          <a:lstStyle/>
          <a:p>
            <a:r>
              <a:rPr lang="en-US" dirty="0"/>
              <a:t>EAS2655 – Week 2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C2A6AB-92AD-C24F-BE9F-FDD7427E80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5139" y="1369219"/>
            <a:ext cx="7144793" cy="3263504"/>
          </a:xfrm>
        </p:spPr>
        <p:txBody>
          <a:bodyPr>
            <a:normAutofit/>
          </a:bodyPr>
          <a:lstStyle/>
          <a:p>
            <a:r>
              <a:rPr lang="en-US" dirty="0"/>
              <a:t>Atlanta’s annual mean temperature ≃ Gaussian</a:t>
            </a:r>
          </a:p>
          <a:p>
            <a:r>
              <a:rPr lang="en-US" dirty="0"/>
              <a:t>Properties of Gaussian (normal distribution)</a:t>
            </a:r>
          </a:p>
          <a:p>
            <a:r>
              <a:rPr lang="en-US" dirty="0"/>
              <a:t>Symmetric</a:t>
            </a:r>
          </a:p>
          <a:p>
            <a:r>
              <a:rPr lang="en-US" dirty="0"/>
              <a:t>Mean = Median = Mode</a:t>
            </a:r>
          </a:p>
          <a:p>
            <a:r>
              <a:rPr lang="en-US" dirty="0">
                <a:latin typeface="Symbol" pitchFamily="2" charset="2"/>
              </a:rPr>
              <a:t>m </a:t>
            </a:r>
            <a:r>
              <a:rPr lang="en-US" dirty="0"/>
              <a:t>±1</a:t>
            </a:r>
            <a:r>
              <a:rPr lang="en-US" dirty="0">
                <a:latin typeface="Symbol" pitchFamily="2" charset="2"/>
              </a:rPr>
              <a:t>s</a:t>
            </a:r>
            <a:r>
              <a:rPr lang="en-US" dirty="0"/>
              <a:t> contains 68% of data</a:t>
            </a:r>
          </a:p>
          <a:p>
            <a:r>
              <a:rPr lang="en-US" dirty="0">
                <a:latin typeface="Symbol" pitchFamily="2" charset="2"/>
              </a:rPr>
              <a:t>m </a:t>
            </a:r>
            <a:r>
              <a:rPr lang="en-US" dirty="0">
                <a:solidFill>
                  <a:srgbClr val="FF0000"/>
                </a:solidFill>
              </a:rPr>
              <a:t>±2</a:t>
            </a:r>
            <a:r>
              <a:rPr lang="en-US" dirty="0">
                <a:solidFill>
                  <a:srgbClr val="FF0000"/>
                </a:solidFill>
                <a:latin typeface="Symbol" pitchFamily="2" charset="2"/>
              </a:rPr>
              <a:t>s</a:t>
            </a:r>
            <a:r>
              <a:rPr lang="en-US" dirty="0">
                <a:solidFill>
                  <a:srgbClr val="FF0000"/>
                </a:solidFill>
              </a:rPr>
              <a:t> contains 95% of data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67E590-B2E7-544E-857E-55D9F133D355}"/>
              </a:ext>
            </a:extLst>
          </p:cNvPr>
          <p:cNvSpPr txBox="1"/>
          <p:nvPr/>
        </p:nvSpPr>
        <p:spPr>
          <a:xfrm>
            <a:off x="7524206" y="3683841"/>
            <a:ext cx="119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±2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Symbol" pitchFamily="2" charset="2"/>
              </a:rPr>
              <a:t>s</a:t>
            </a:r>
            <a:endParaRPr lang="en-US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2B46ADA-3889-F948-B064-A50D8D34C5F1}"/>
              </a:ext>
            </a:extLst>
          </p:cNvPr>
          <p:cNvCxnSpPr/>
          <p:nvPr/>
        </p:nvCxnSpPr>
        <p:spPr>
          <a:xfrm>
            <a:off x="5872785" y="4256003"/>
            <a:ext cx="94343" cy="268338"/>
          </a:xfrm>
          <a:prstGeom prst="straightConnector1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22529BA-C389-2A4B-BB98-BA7882AE4A21}"/>
              </a:ext>
            </a:extLst>
          </p:cNvPr>
          <p:cNvCxnSpPr>
            <a:cxnSpLocks/>
          </p:cNvCxnSpPr>
          <p:nvPr/>
        </p:nvCxnSpPr>
        <p:spPr>
          <a:xfrm flipH="1">
            <a:off x="7285693" y="4252107"/>
            <a:ext cx="152727" cy="284266"/>
          </a:xfrm>
          <a:prstGeom prst="straightConnector1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10755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DD2C1-B663-094B-B21C-251630FA8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6186" y="273844"/>
            <a:ext cx="6065242" cy="994172"/>
          </a:xfrm>
        </p:spPr>
        <p:txBody>
          <a:bodyPr/>
          <a:lstStyle/>
          <a:p>
            <a:r>
              <a:rPr lang="en-US" dirty="0"/>
              <a:t>EAS2655 – Week 2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C2A6AB-92AD-C24F-BE9F-FDD7427E80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9794" y="1369219"/>
            <a:ext cx="6540138" cy="3263504"/>
          </a:xfrm>
        </p:spPr>
        <p:txBody>
          <a:bodyPr>
            <a:normAutofit/>
          </a:bodyPr>
          <a:lstStyle/>
          <a:p>
            <a:r>
              <a:rPr lang="en-US" dirty="0"/>
              <a:t>Probability density function (PDF)</a:t>
            </a:r>
          </a:p>
          <a:p>
            <a:r>
              <a:rPr lang="en-US" dirty="0"/>
              <a:t>Gaussian as a PDF</a:t>
            </a:r>
          </a:p>
          <a:p>
            <a:r>
              <a:rPr lang="en-US" dirty="0"/>
              <a:t>The area covered by the PDF is the probability</a:t>
            </a:r>
          </a:p>
          <a:p>
            <a:r>
              <a:rPr lang="en-US" dirty="0">
                <a:latin typeface="Symbol" pitchFamily="2" charset="2"/>
              </a:rPr>
              <a:t>m </a:t>
            </a:r>
            <a:r>
              <a:rPr lang="en-US" dirty="0"/>
              <a:t>±1</a:t>
            </a:r>
            <a:r>
              <a:rPr lang="en-US" dirty="0">
                <a:latin typeface="Symbol" pitchFamily="2" charset="2"/>
              </a:rPr>
              <a:t>s</a:t>
            </a:r>
            <a:r>
              <a:rPr lang="en-US" dirty="0"/>
              <a:t> contains 68% of data, </a:t>
            </a:r>
            <a:r>
              <a:rPr lang="en-US" dirty="0">
                <a:latin typeface="Symbol" pitchFamily="2" charset="2"/>
              </a:rPr>
              <a:t>m </a:t>
            </a:r>
            <a:r>
              <a:rPr lang="en-US" dirty="0"/>
              <a:t>±2</a:t>
            </a:r>
            <a:r>
              <a:rPr lang="en-US" dirty="0">
                <a:latin typeface="Symbol" pitchFamily="2" charset="2"/>
              </a:rPr>
              <a:t>s</a:t>
            </a:r>
            <a:r>
              <a:rPr lang="en-US" dirty="0"/>
              <a:t> contains 95% of data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0A99CC-BA41-1343-8D80-10BCE762AE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8613" y="3042509"/>
            <a:ext cx="2276660" cy="170749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1AF3276-6D7B-E547-B97E-B58C798089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8589" y="2977403"/>
            <a:ext cx="2361535" cy="177115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141E814-CF66-594B-8897-EDA0A4B61C9F}"/>
              </a:ext>
            </a:extLst>
          </p:cNvPr>
          <p:cNvSpPr txBox="1"/>
          <p:nvPr/>
        </p:nvSpPr>
        <p:spPr>
          <a:xfrm>
            <a:off x="3436744" y="3236494"/>
            <a:ext cx="858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0.68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97E86B-5975-084D-B1CD-975129C16DAC}"/>
              </a:ext>
            </a:extLst>
          </p:cNvPr>
          <p:cNvSpPr txBox="1"/>
          <p:nvPr/>
        </p:nvSpPr>
        <p:spPr>
          <a:xfrm>
            <a:off x="6151595" y="3236494"/>
            <a:ext cx="858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0.95</a:t>
            </a:r>
          </a:p>
        </p:txBody>
      </p:sp>
    </p:spTree>
    <p:extLst>
      <p:ext uri="{BB962C8B-B14F-4D97-AF65-F5344CB8AC3E}">
        <p14:creationId xmlns:p14="http://schemas.microsoft.com/office/powerpoint/2010/main" val="36831835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5EE45-8A54-CE20-7D8A-6D1D2FBABE95}"/>
              </a:ext>
            </a:extLst>
          </p:cNvPr>
          <p:cNvSpPr txBox="1">
            <a:spLocks/>
          </p:cNvSpPr>
          <p:nvPr/>
        </p:nvSpPr>
        <p:spPr>
          <a:xfrm>
            <a:off x="1686186" y="273844"/>
            <a:ext cx="6065242" cy="994172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EAS2655 – Week 2</a:t>
            </a:r>
            <a:endParaRPr lang="en-US" dirty="0"/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C48B68F3-9077-B58F-3242-F575C2F9112D}"/>
              </a:ext>
            </a:extLst>
          </p:cNvPr>
          <p:cNvSpPr txBox="1">
            <a:spLocks/>
          </p:cNvSpPr>
          <p:nvPr/>
        </p:nvSpPr>
        <p:spPr>
          <a:xfrm>
            <a:off x="1619794" y="1369219"/>
            <a:ext cx="6540138" cy="3263504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Project 1: Atlanta Annual mean temperature</a:t>
            </a:r>
          </a:p>
          <a:p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3BAD4F8E-D688-7E42-0969-86FED1C09D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944" y="1823849"/>
            <a:ext cx="3046484" cy="2089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645A0AC-2071-ECF3-93A1-C390562DA097}"/>
              </a:ext>
            </a:extLst>
          </p:cNvPr>
          <p:cNvSpPr txBox="1"/>
          <p:nvPr/>
        </p:nvSpPr>
        <p:spPr>
          <a:xfrm>
            <a:off x="3487119" y="1823849"/>
            <a:ext cx="4572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Sample mean = 61.934°F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Sample </a:t>
            </a:r>
            <a:r>
              <a:rPr lang="en-US" dirty="0" err="1"/>
              <a:t>s.d.</a:t>
            </a:r>
            <a:r>
              <a:rPr lang="en-US" dirty="0"/>
              <a:t> = 1.437 °F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144 years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Data within mean </a:t>
            </a:r>
            <a:r>
              <a:rPr lang="en-US" b="0" i="0" dirty="0">
                <a:solidFill>
                  <a:srgbClr val="2021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± 1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s.d.</a:t>
            </a:r>
            <a:r>
              <a:rPr lang="en-US" b="0" i="0" dirty="0">
                <a:solidFill>
                  <a:srgbClr val="2021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104/144 = 72.2%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021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within mean </a:t>
            </a:r>
            <a:r>
              <a:rPr lang="en-US" b="0" i="0" dirty="0">
                <a:solidFill>
                  <a:srgbClr val="2021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± 2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s.d.</a:t>
            </a:r>
            <a:r>
              <a:rPr lang="en-US" b="0" i="0" dirty="0">
                <a:solidFill>
                  <a:srgbClr val="2021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138/144 = 95.8%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8287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3791</TotalTime>
  <Words>1838</Words>
  <Application>Microsoft Macintosh PowerPoint</Application>
  <PresentationFormat>On-screen Show (16:9)</PresentationFormat>
  <Paragraphs>282</Paragraphs>
  <Slides>50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6" baseType="lpstr">
      <vt:lpstr>Arial</vt:lpstr>
      <vt:lpstr>Calibri</vt:lpstr>
      <vt:lpstr>Calibri Light</vt:lpstr>
      <vt:lpstr>Cambria Math</vt:lpstr>
      <vt:lpstr>Symbol</vt:lpstr>
      <vt:lpstr>Office Theme</vt:lpstr>
      <vt:lpstr>EAS2655 – Week 2</vt:lpstr>
      <vt:lpstr>EAS2655 – Week 1 review</vt:lpstr>
      <vt:lpstr>PowerPoint Presentation</vt:lpstr>
      <vt:lpstr>EAS2655 – Week 2</vt:lpstr>
      <vt:lpstr>EAS2655 – Week 2</vt:lpstr>
      <vt:lpstr>EAS2655 – Week 2</vt:lpstr>
      <vt:lpstr>EAS2655 – Week 2</vt:lpstr>
      <vt:lpstr>EAS2655 – Week 2</vt:lpstr>
      <vt:lpstr>PowerPoint Presentation</vt:lpstr>
      <vt:lpstr>EAS2655 – Week 2</vt:lpstr>
      <vt:lpstr>EAS2655 – Week 2</vt:lpstr>
      <vt:lpstr>EAS2655 – Week 2</vt:lpstr>
      <vt:lpstr>EAS2655 – Week 2</vt:lpstr>
      <vt:lpstr>EAS2655 – Week 2</vt:lpstr>
      <vt:lpstr>EAS2655 – Week 2</vt:lpstr>
      <vt:lpstr>EAS2655 – Week 2</vt:lpstr>
      <vt:lpstr>EAS2655 – Week 2</vt:lpstr>
      <vt:lpstr>EAS2655 – Week 2</vt:lpstr>
      <vt:lpstr>EAS2655 – Week 2</vt:lpstr>
      <vt:lpstr>EAS2655 – Week 2</vt:lpstr>
      <vt:lpstr>EAS2655 – Week 2</vt:lpstr>
      <vt:lpstr>EAS2655 – Week 2</vt:lpstr>
      <vt:lpstr>EAS2655 – Week 2</vt:lpstr>
      <vt:lpstr>EAS2655 – Week 2</vt:lpstr>
      <vt:lpstr>EAS2655 – Week 2</vt:lpstr>
      <vt:lpstr>EAS2655 – Week 2</vt:lpstr>
      <vt:lpstr>Computational example: rolling a dice</vt:lpstr>
      <vt:lpstr>Python example</vt:lpstr>
      <vt:lpstr>Python example</vt:lpstr>
      <vt:lpstr>Python example</vt:lpstr>
      <vt:lpstr>Python example</vt:lpstr>
      <vt:lpstr>Application to Atlanta’s temperature data</vt:lpstr>
      <vt:lpstr>Application to Atlanta’s temperature data</vt:lpstr>
      <vt:lpstr>Application to Atlanta’s temperature data</vt:lpstr>
      <vt:lpstr>Application to Atlanta’s temperature data</vt:lpstr>
      <vt:lpstr>Application to Atlanta’s temperature data</vt:lpstr>
      <vt:lpstr>Application to Atlanta’s temperature data</vt:lpstr>
      <vt:lpstr>Monte Carlo simulation / Bootstrap method</vt:lpstr>
      <vt:lpstr>Additional material: Linear Algebra Review (1)</vt:lpstr>
      <vt:lpstr>Vector</vt:lpstr>
      <vt:lpstr>Vector</vt:lpstr>
      <vt:lpstr>Vector</vt:lpstr>
      <vt:lpstr>Vector</vt:lpstr>
      <vt:lpstr>Vector</vt:lpstr>
      <vt:lpstr>Inner product and (co)variance</vt:lpstr>
      <vt:lpstr>Inner product and (co)variance</vt:lpstr>
      <vt:lpstr>Inner product and (co)variance</vt:lpstr>
      <vt:lpstr>Inner product and (co)variance</vt:lpstr>
      <vt:lpstr>Inner product and (co)variance</vt:lpstr>
      <vt:lpstr>Continue to next week!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EAS2655</dc:title>
  <dc:creator>Ito, Takamitsu</dc:creator>
  <cp:lastModifiedBy>Liu, Pengfei</cp:lastModifiedBy>
  <cp:revision>75</cp:revision>
  <dcterms:created xsi:type="dcterms:W3CDTF">2020-08-17T11:38:51Z</dcterms:created>
  <dcterms:modified xsi:type="dcterms:W3CDTF">2023-01-17T02:44:30Z</dcterms:modified>
</cp:coreProperties>
</file>