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57"/>
  </p:notesMasterIdLst>
  <p:sldIdLst>
    <p:sldId id="256" r:id="rId2"/>
    <p:sldId id="345" r:id="rId3"/>
    <p:sldId id="347" r:id="rId4"/>
    <p:sldId id="348" r:id="rId5"/>
    <p:sldId id="349" r:id="rId6"/>
    <p:sldId id="350" r:id="rId7"/>
    <p:sldId id="351" r:id="rId8"/>
    <p:sldId id="373" r:id="rId9"/>
    <p:sldId id="352" r:id="rId10"/>
    <p:sldId id="335" r:id="rId11"/>
    <p:sldId id="374" r:id="rId12"/>
    <p:sldId id="375" r:id="rId13"/>
    <p:sldId id="358" r:id="rId14"/>
    <p:sldId id="376" r:id="rId15"/>
    <p:sldId id="377" r:id="rId16"/>
    <p:sldId id="258" r:id="rId17"/>
    <p:sldId id="259" r:id="rId18"/>
    <p:sldId id="271" r:id="rId19"/>
    <p:sldId id="277" r:id="rId20"/>
    <p:sldId id="272" r:id="rId21"/>
    <p:sldId id="275" r:id="rId22"/>
    <p:sldId id="274" r:id="rId23"/>
    <p:sldId id="273" r:id="rId24"/>
    <p:sldId id="278" r:id="rId25"/>
    <p:sldId id="279" r:id="rId26"/>
    <p:sldId id="281" r:id="rId27"/>
    <p:sldId id="362" r:id="rId28"/>
    <p:sldId id="361" r:id="rId29"/>
    <p:sldId id="282" r:id="rId30"/>
    <p:sldId id="283" r:id="rId31"/>
    <p:sldId id="285" r:id="rId32"/>
    <p:sldId id="364" r:id="rId33"/>
    <p:sldId id="284" r:id="rId34"/>
    <p:sldId id="313" r:id="rId35"/>
    <p:sldId id="365" r:id="rId36"/>
    <p:sldId id="379" r:id="rId37"/>
    <p:sldId id="367" r:id="rId38"/>
    <p:sldId id="368" r:id="rId39"/>
    <p:sldId id="369" r:id="rId40"/>
    <p:sldId id="312" r:id="rId41"/>
    <p:sldId id="370" r:id="rId42"/>
    <p:sldId id="354" r:id="rId43"/>
    <p:sldId id="302" r:id="rId44"/>
    <p:sldId id="372" r:id="rId45"/>
    <p:sldId id="381" r:id="rId46"/>
    <p:sldId id="380" r:id="rId47"/>
    <p:sldId id="315" r:id="rId48"/>
    <p:sldId id="355" r:id="rId49"/>
    <p:sldId id="356" r:id="rId50"/>
    <p:sldId id="316" r:id="rId51"/>
    <p:sldId id="360" r:id="rId52"/>
    <p:sldId id="357" r:id="rId53"/>
    <p:sldId id="359" r:id="rId54"/>
    <p:sldId id="346" r:id="rId55"/>
    <p:sldId id="378" r:id="rId5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97"/>
    <p:restoredTop sz="94474"/>
  </p:normalViewPr>
  <p:slideViewPr>
    <p:cSldViewPr snapToGrid="0" snapToObjects="1">
      <p:cViewPr varScale="1">
        <p:scale>
          <a:sx n="105" d="100"/>
          <a:sy n="105" d="100"/>
        </p:scale>
        <p:origin x="200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F51DC-FFF8-B14E-9A81-DDA04A01B9C6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F933B-B1A4-C246-AE65-4CA72B74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04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A715D-13BD-734A-94D8-CCD319F5E6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8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10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03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87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9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4B71-5BEC-084A-9E5F-92E6CDB93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3BDB9-4972-9849-B173-0D3C8403A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F2C6C-4000-6446-91B7-E93C46D72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07AB0-A4AE-7744-9A0B-3E2F4A5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3DCD8-DB97-4A45-9554-AFB39756B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0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C37B-3974-CA4C-AD4E-5199E921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F146E-9AD2-0843-86F3-FCE58AE7F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E0555-57E3-224D-876A-0F1DB200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AA0CE-72D1-EA4C-8EBB-3402C851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C6B96-ED55-C946-ABE0-93DEF691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1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8A696F-E936-0844-81E0-1D13FD236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2B044-32A8-B241-B657-E3E3D5B6B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788F7-CE61-8B48-96E3-B12926F7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E267E-D78F-3F47-872E-86C3ECFA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B00DB-9C16-2E40-9A65-C7160CA6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5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2D44-45A3-4C47-A609-2984C260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5F146-A3C0-B94F-8957-20A4A3E2F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D58D9-6325-A042-ACEE-CC23FFE79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401B9-26C1-E445-BC8A-9C756AE6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8F7D3-1D0D-0C48-A5EB-2A6B1E37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9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6F5B6-E7A1-824D-A3B2-E3139B5C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5BE33-6DF2-5B40-AD06-ACA4D18A0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B480C-A9B3-AF48-BC09-3953BB042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F7BF0-FCE1-104D-942C-3B425546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DE4D4-F815-F548-BBDE-D5748D69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8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AD03-0A00-0A43-916E-E3DC3AD8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E6917-9069-B046-9800-54BB95AE5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F79B4-19F4-AC44-96AC-624C71FC6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C29CF-3E6A-614B-96D0-9102DE6EC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C2DDF-C0DE-BD4E-A7E3-0266D8537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FCA8B-5057-D84B-B8B7-D2579033D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3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D493B-0D26-D84A-865F-EB2A7213B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1E7C0-BE13-1046-8EF1-C15F3D9B0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937FE-CCDF-C948-AFD4-4FB2AABD7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AE48E-EAE5-0640-B68D-CE2396B27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F5C332-5EC7-2541-9AC7-97BF4BA8A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A2B74E-5983-3F40-9207-A360DC20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91379-70B3-F74D-8BA7-6E19C58B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D3C5C5-A854-074D-A05D-0A766CEC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1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84A2-FFC8-F841-94AC-FB427C55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A6227-1BE6-B146-9E44-45AF1284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FF12F-32C9-7246-A055-E76B5D74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B8B3A-AF09-3C49-9599-33FBB84B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3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93B44-6FE7-134D-8C0F-EF47A69C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5CA40-D051-4343-AFD7-A608AD27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14014-F5F9-5747-8E87-7294702B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7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E7E3-ED53-874C-BB1C-E48C0F56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303C3-FB01-B244-8543-E8F4F4743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222AE-ACF3-AF42-A290-42AF03239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02F93-41A8-104E-A5A8-569D0783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21F81-90CA-4748-B67E-5DBE4D14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07525-B63E-7041-8016-3BAC4D00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7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70A5-8A50-3543-A6DA-2310A33EC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F6C31D-71AA-AC4E-B804-225FB6722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48F82-F94B-5740-ADBF-9D25E0ABB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DBF7E-C981-AB47-9F2E-960D0A5E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4F65A-0FD2-D147-9B27-F11357D2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7E172-B3C7-AD4B-AFB5-AEF7D1993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0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B32AE-C3AE-5148-A026-5BD4692C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A7501-74D5-DB4C-BE21-2C132B1A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59BD9-9590-5848-BFF2-6347CEA8B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F334E-BB0B-2F4C-860B-AB91C4AFDE5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F87E0-9851-C345-9A2B-E83D6F99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8D87-E735-4F47-B12F-B7DD995F8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6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446" y="1142795"/>
            <a:ext cx="7572895" cy="3305419"/>
          </a:xfrm>
        </p:spPr>
        <p:txBody>
          <a:bodyPr/>
          <a:lstStyle/>
          <a:p>
            <a:r>
              <a:rPr lang="en-US" dirty="0"/>
              <a:t>Agenda</a:t>
            </a:r>
          </a:p>
          <a:p>
            <a:r>
              <a:rPr lang="en-US" dirty="0"/>
              <a:t>Some review questions/applications</a:t>
            </a:r>
          </a:p>
          <a:p>
            <a:r>
              <a:rPr lang="en-US" dirty="0"/>
              <a:t>Reading section 1.3</a:t>
            </a:r>
          </a:p>
          <a:p>
            <a:r>
              <a:rPr lang="en-US" b="1" dirty="0"/>
              <a:t>Regression and Correlation</a:t>
            </a:r>
          </a:p>
          <a:p>
            <a:r>
              <a:rPr lang="en-US" b="1" dirty="0"/>
              <a:t>Least square method </a:t>
            </a:r>
            <a:r>
              <a:rPr lang="en-US" dirty="0"/>
              <a:t>– minimization of Mean Square Error (MSE)</a:t>
            </a:r>
          </a:p>
          <a:p>
            <a:r>
              <a:rPr lang="en-US" dirty="0"/>
              <a:t>Correlation coefficient : R</a:t>
            </a:r>
          </a:p>
          <a:p>
            <a:r>
              <a:rPr lang="en-US" dirty="0"/>
              <a:t>Coefficient of determination : R</a:t>
            </a:r>
            <a:r>
              <a:rPr lang="en-US" baseline="30000" dirty="0"/>
              <a:t>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31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6ABC-C523-C64F-B5F0-C7837B51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from multiple (N)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2D06F-B6C7-1A4C-8C31-497A5D843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taking </a:t>
            </a:r>
            <a:r>
              <a:rPr lang="en-US" b="1" dirty="0"/>
              <a:t>N samples randomly from a population  </a:t>
            </a:r>
          </a:p>
          <a:p>
            <a:r>
              <a:rPr lang="en-US" dirty="0"/>
              <a:t>What is the 95% confidence interval on the </a:t>
            </a:r>
            <a:r>
              <a:rPr lang="en-US" b="1" dirty="0"/>
              <a:t>true mean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Sample mean (M) is the average of N samples</a:t>
            </a:r>
          </a:p>
          <a:p>
            <a:r>
              <a:rPr lang="en-US" dirty="0"/>
              <a:t>Uncertainty scales with SE.</a:t>
            </a:r>
          </a:p>
          <a:p>
            <a:endParaRPr lang="en-US" dirty="0"/>
          </a:p>
          <a:p>
            <a:r>
              <a:rPr lang="en-US" u="sng" dirty="0"/>
              <a:t>If N &lt; 30</a:t>
            </a:r>
            <a:r>
              <a:rPr lang="en-US" dirty="0"/>
              <a:t>, use Student’s t-distribution instead of Gaussian. </a:t>
            </a:r>
          </a:p>
          <a:p>
            <a:r>
              <a:rPr lang="en-US" dirty="0"/>
              <a:t>The 95% confidence interval is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57C340-C2C1-F64C-873C-E7E974902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678" y="2934508"/>
            <a:ext cx="1719637" cy="5581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8F9117-B140-C94E-8052-1130FC7CE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490" y="4197528"/>
            <a:ext cx="25336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35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B9BB-3999-D54B-9C8E-FEBB10F6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Propagation of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4FEDB-C7FB-724B-A31D-CCC40ED7B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Additive problem</a:t>
            </a:r>
          </a:p>
          <a:p>
            <a:r>
              <a:rPr lang="en-US" b="1" dirty="0"/>
              <a:t>D = X + 2Y – 3Z</a:t>
            </a:r>
          </a:p>
          <a:p>
            <a:r>
              <a:rPr lang="en-US" dirty="0"/>
              <a:t>Given the best estimates and uncertainties in (X, Y, Z), estimate the range of D</a:t>
            </a:r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CB4E7E-813A-C640-977A-91E9ACDFD278}"/>
              </a:ext>
            </a:extLst>
          </p:cNvPr>
          <p:cNvCxnSpPr>
            <a:cxnSpLocks/>
          </p:cNvCxnSpPr>
          <p:nvPr/>
        </p:nvCxnSpPr>
        <p:spPr>
          <a:xfrm>
            <a:off x="2308250" y="3797608"/>
            <a:ext cx="6388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F50562B-D80A-9E44-B215-0EDEE2CB0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45" y="3165382"/>
            <a:ext cx="1014026" cy="12313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7117DB-8325-234E-8CB3-01F5EF726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867" y="3619115"/>
            <a:ext cx="1152525" cy="323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5C744A-70B3-8A4C-83E8-A55C67CC6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610" y="3000971"/>
            <a:ext cx="2781300" cy="323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0C262B-9B3A-0C42-B2FC-8F6C7E3F3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610" y="3814377"/>
            <a:ext cx="9525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55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B9BB-3999-D54B-9C8E-FEBB10F6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Propagation of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4FEDB-C7FB-724B-A31D-CCC40ED7B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Additive problem</a:t>
            </a:r>
          </a:p>
          <a:p>
            <a:r>
              <a:rPr lang="en-US" b="1" dirty="0"/>
              <a:t>D = X + 2Y – 3Z</a:t>
            </a:r>
          </a:p>
          <a:p>
            <a:r>
              <a:rPr lang="en-US" dirty="0"/>
              <a:t>Given the best estimates and uncertainties in (X, Y, Z), estimate the range of D</a:t>
            </a:r>
          </a:p>
          <a:p>
            <a:r>
              <a:rPr lang="en-US" u="sng" dirty="0"/>
              <a:t>The most conservative uncertainty estimate: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3F74E-C4D2-2347-B7F7-90405B213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43" y="3490140"/>
            <a:ext cx="34099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74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B9BB-3999-D54B-9C8E-FEBB10F6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Propagation of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4FEDB-C7FB-724B-A31D-CCC40ED7B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Additive problem</a:t>
            </a:r>
          </a:p>
          <a:p>
            <a:r>
              <a:rPr lang="en-US" b="1" dirty="0"/>
              <a:t>D = X + 2Y – 3Z</a:t>
            </a:r>
          </a:p>
          <a:p>
            <a:r>
              <a:rPr lang="en-US" dirty="0"/>
              <a:t>Given the best estimates and uncertainties in (X, Y, Z), estimate the range of D</a:t>
            </a:r>
          </a:p>
          <a:p>
            <a:r>
              <a:rPr lang="en-US" u="sng" dirty="0"/>
              <a:t>If the uncertainty is independent and random: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35612A-CEE7-B342-9E9B-746A5CFEA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955" y="3432475"/>
            <a:ext cx="50196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50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B9BB-3999-D54B-9C8E-FEBB10F6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Propagation of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4FEDB-C7FB-724B-A31D-CCC40ED7B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Multiplicative problem</a:t>
            </a:r>
          </a:p>
          <a:p>
            <a:r>
              <a:rPr lang="en-US" b="1" dirty="0"/>
              <a:t>D = X * Y / Z</a:t>
            </a:r>
          </a:p>
          <a:p>
            <a:r>
              <a:rPr lang="en-US" dirty="0"/>
              <a:t>Given the best estimates and uncertainties in (X, Y, Z), estimate the range of D</a:t>
            </a:r>
          </a:p>
          <a:p>
            <a:r>
              <a:rPr lang="en-US" u="sng" dirty="0"/>
              <a:t>The most conservative uncertainty estimate: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47D05-C043-F54C-AE4E-C5E7F55C0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081" y="3450624"/>
            <a:ext cx="3810258" cy="88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9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B9BB-3999-D54B-9C8E-FEBB10F6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Propagation of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4FEDB-C7FB-724B-A31D-CCC40ED7B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Multiplicative problem</a:t>
            </a:r>
          </a:p>
          <a:p>
            <a:r>
              <a:rPr lang="en-US" b="1" dirty="0"/>
              <a:t>D = X * Y / Z</a:t>
            </a:r>
          </a:p>
          <a:p>
            <a:r>
              <a:rPr lang="en-US" dirty="0"/>
              <a:t>Given the best estimates and uncertainties in (X, Y, Z), estimate the range of D</a:t>
            </a:r>
          </a:p>
          <a:p>
            <a:r>
              <a:rPr lang="en-US" u="sng" dirty="0"/>
              <a:t>If the uncertainty is independent and random: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0EF42-4152-0440-A3ED-861F576AA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46" y="3434192"/>
            <a:ext cx="4684370" cy="84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02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A517-9B32-3C4F-AD4E-6BDC62A0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 review (2) : vector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05495-A375-804C-AC65-7EAB76DF7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47" y="1735530"/>
            <a:ext cx="1457325" cy="1857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15F7F8-AAA6-A145-A8FF-3FA3C18D3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020" y="1735530"/>
            <a:ext cx="1447800" cy="1857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B9124B-A9F2-6242-86AF-C32BF396520F}"/>
              </a:ext>
            </a:extLst>
          </p:cNvPr>
          <p:cNvSpPr txBox="1"/>
          <p:nvPr/>
        </p:nvSpPr>
        <p:spPr>
          <a:xfrm>
            <a:off x="4839127" y="1285407"/>
            <a:ext cx="3577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there are more then two vectors, they can add together to form another vector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FE81C6-AA79-F04E-8363-9709F6C7D7D2}"/>
              </a:ext>
            </a:extLst>
          </p:cNvPr>
          <p:cNvCxnSpPr/>
          <p:nvPr/>
        </p:nvCxnSpPr>
        <p:spPr>
          <a:xfrm>
            <a:off x="5332288" y="3806576"/>
            <a:ext cx="9632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17F668-B880-384D-844B-13F9A0E57F7B}"/>
              </a:ext>
            </a:extLst>
          </p:cNvPr>
          <p:cNvCxnSpPr>
            <a:cxnSpLocks/>
          </p:cNvCxnSpPr>
          <p:nvPr/>
        </p:nvCxnSpPr>
        <p:spPr>
          <a:xfrm flipV="1">
            <a:off x="6295490" y="3134903"/>
            <a:ext cx="963203" cy="671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0A4F3E-4A87-DD43-9D8D-CCC07B443C38}"/>
              </a:ext>
            </a:extLst>
          </p:cNvPr>
          <p:cNvCxnSpPr>
            <a:cxnSpLocks/>
          </p:cNvCxnSpPr>
          <p:nvPr/>
        </p:nvCxnSpPr>
        <p:spPr>
          <a:xfrm flipV="1">
            <a:off x="5332288" y="3134903"/>
            <a:ext cx="1926405" cy="671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EC001E-C5CC-C84B-97B6-4ACF2B4CA657}"/>
              </a:ext>
            </a:extLst>
          </p:cNvPr>
          <p:cNvSpPr txBox="1"/>
          <p:nvPr/>
        </p:nvSpPr>
        <p:spPr>
          <a:xfrm>
            <a:off x="5732978" y="3737225"/>
            <a:ext cx="3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916AA-BD14-1A4E-BEEE-142A95EC4686}"/>
              </a:ext>
            </a:extLst>
          </p:cNvPr>
          <p:cNvSpPr txBox="1"/>
          <p:nvPr/>
        </p:nvSpPr>
        <p:spPr>
          <a:xfrm>
            <a:off x="6840446" y="3419780"/>
            <a:ext cx="3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0FBED4-43CC-884F-B64C-F87E7D2D613B}"/>
              </a:ext>
            </a:extLst>
          </p:cNvPr>
          <p:cNvSpPr txBox="1"/>
          <p:nvPr/>
        </p:nvSpPr>
        <p:spPr>
          <a:xfrm>
            <a:off x="5813889" y="3073531"/>
            <a:ext cx="111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 </a:t>
            </a:r>
            <a:r>
              <a:rPr lang="en-US" dirty="0"/>
              <a:t>+ </a:t>
            </a:r>
            <a:r>
              <a:rPr lang="en-US" b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315450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A5322B-4D74-7D4A-8106-51EEA2410E23}"/>
              </a:ext>
            </a:extLst>
          </p:cNvPr>
          <p:cNvSpPr/>
          <p:nvPr/>
        </p:nvSpPr>
        <p:spPr>
          <a:xfrm>
            <a:off x="6326313" y="2003461"/>
            <a:ext cx="2589088" cy="2234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5A517-9B32-3C4F-AD4E-6BDC62A0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9124B-A9F2-6242-86AF-C32BF396520F}"/>
              </a:ext>
            </a:extLst>
          </p:cNvPr>
          <p:cNvSpPr txBox="1"/>
          <p:nvPr/>
        </p:nvSpPr>
        <p:spPr>
          <a:xfrm>
            <a:off x="739740" y="1285407"/>
            <a:ext cx="7677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Vectors can multiply together: </a:t>
            </a:r>
            <a:r>
              <a:rPr lang="en-US" b="1" dirty="0"/>
              <a:t>inner product produces a scalar</a:t>
            </a:r>
          </a:p>
          <a:p>
            <a:r>
              <a:rPr lang="en-US" b="1" dirty="0"/>
              <a:t>(remember “row times column”)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FE81C6-AA79-F04E-8363-9709F6C7D7D2}"/>
              </a:ext>
            </a:extLst>
          </p:cNvPr>
          <p:cNvCxnSpPr/>
          <p:nvPr/>
        </p:nvCxnSpPr>
        <p:spPr>
          <a:xfrm>
            <a:off x="6888821" y="3354512"/>
            <a:ext cx="9632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17F668-B880-384D-844B-13F9A0E57F7B}"/>
              </a:ext>
            </a:extLst>
          </p:cNvPr>
          <p:cNvCxnSpPr>
            <a:cxnSpLocks/>
          </p:cNvCxnSpPr>
          <p:nvPr/>
        </p:nvCxnSpPr>
        <p:spPr>
          <a:xfrm flipV="1">
            <a:off x="6888821" y="2682839"/>
            <a:ext cx="963203" cy="671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EC001E-C5CC-C84B-97B6-4ACF2B4CA657}"/>
              </a:ext>
            </a:extLst>
          </p:cNvPr>
          <p:cNvSpPr txBox="1"/>
          <p:nvPr/>
        </p:nvSpPr>
        <p:spPr>
          <a:xfrm>
            <a:off x="7366570" y="3354512"/>
            <a:ext cx="3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916AA-BD14-1A4E-BEEE-142A95EC4686}"/>
              </a:ext>
            </a:extLst>
          </p:cNvPr>
          <p:cNvSpPr txBox="1"/>
          <p:nvPr/>
        </p:nvSpPr>
        <p:spPr>
          <a:xfrm>
            <a:off x="7247132" y="2545147"/>
            <a:ext cx="3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9EE93-E31E-FC43-A890-FE1701CCB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217" y="2115578"/>
            <a:ext cx="4233595" cy="15754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475108-7641-7B4C-9DB5-5C69C2B45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394" y="4036867"/>
            <a:ext cx="3829050" cy="276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D6B84D-9D60-0146-AA8C-A00CE8D91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072" y="3731649"/>
            <a:ext cx="1854269" cy="25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272492-ABA9-C047-9454-DF989D027593}"/>
              </a:ext>
            </a:extLst>
          </p:cNvPr>
          <p:cNvSpPr txBox="1"/>
          <p:nvPr/>
        </p:nvSpPr>
        <p:spPr>
          <a:xfrm>
            <a:off x="6434191" y="2104932"/>
            <a:ext cx="212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 2D example,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F0F0F7-3C13-AB47-BDAD-81479B070DC4}"/>
              </a:ext>
            </a:extLst>
          </p:cNvPr>
          <p:cNvSpPr txBox="1"/>
          <p:nvPr/>
        </p:nvSpPr>
        <p:spPr>
          <a:xfrm>
            <a:off x="7150813" y="3092956"/>
            <a:ext cx="4392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Symbol" pitchFamily="2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745877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48" y="593617"/>
            <a:ext cx="1650373" cy="354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863030" y="1379306"/>
            <a:ext cx="437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(2 x 2)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EE1DF-BDAF-E24F-8DF2-E4CC502DA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29" y="2095767"/>
            <a:ext cx="2743200" cy="828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37140D-4E5A-F443-BCFD-DF84EB1CFC1D}"/>
              </a:ext>
            </a:extLst>
          </p:cNvPr>
          <p:cNvSpPr txBox="1"/>
          <p:nvPr/>
        </p:nvSpPr>
        <p:spPr>
          <a:xfrm>
            <a:off x="1618179" y="3071698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551E1-585F-E94D-9ED4-A9D5E4C6BA38}"/>
              </a:ext>
            </a:extLst>
          </p:cNvPr>
          <p:cNvSpPr txBox="1"/>
          <p:nvPr/>
        </p:nvSpPr>
        <p:spPr>
          <a:xfrm>
            <a:off x="2626331" y="3071697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160A4-F675-894F-B653-1E0655A7AACC}"/>
              </a:ext>
            </a:extLst>
          </p:cNvPr>
          <p:cNvSpPr txBox="1"/>
          <p:nvPr/>
        </p:nvSpPr>
        <p:spPr>
          <a:xfrm>
            <a:off x="3595955" y="3071697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53A70-4C4F-4841-A335-FA064A55BB84}"/>
              </a:ext>
            </a:extLst>
          </p:cNvPr>
          <p:cNvSpPr txBox="1"/>
          <p:nvPr/>
        </p:nvSpPr>
        <p:spPr>
          <a:xfrm>
            <a:off x="3111143" y="3071696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645855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48" y="593617"/>
            <a:ext cx="1650373" cy="354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863030" y="1379306"/>
            <a:ext cx="437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(2 x 2)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EE1DF-BDAF-E24F-8DF2-E4CC502DA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29" y="2095767"/>
            <a:ext cx="2743200" cy="828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37140D-4E5A-F443-BCFD-DF84EB1CFC1D}"/>
              </a:ext>
            </a:extLst>
          </p:cNvPr>
          <p:cNvSpPr txBox="1"/>
          <p:nvPr/>
        </p:nvSpPr>
        <p:spPr>
          <a:xfrm>
            <a:off x="1618179" y="3071698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551E1-585F-E94D-9ED4-A9D5E4C6BA38}"/>
              </a:ext>
            </a:extLst>
          </p:cNvPr>
          <p:cNvSpPr txBox="1"/>
          <p:nvPr/>
        </p:nvSpPr>
        <p:spPr>
          <a:xfrm>
            <a:off x="2626331" y="3071697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160A4-F675-894F-B653-1E0655A7AACC}"/>
              </a:ext>
            </a:extLst>
          </p:cNvPr>
          <p:cNvSpPr txBox="1"/>
          <p:nvPr/>
        </p:nvSpPr>
        <p:spPr>
          <a:xfrm>
            <a:off x="3595955" y="3071697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53A70-4C4F-4841-A335-FA064A55BB84}"/>
              </a:ext>
            </a:extLst>
          </p:cNvPr>
          <p:cNvSpPr txBox="1"/>
          <p:nvPr/>
        </p:nvSpPr>
        <p:spPr>
          <a:xfrm>
            <a:off x="3111143" y="3071696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4858D-D345-5F4F-BAA1-F1E088CA2CD3}"/>
              </a:ext>
            </a:extLst>
          </p:cNvPr>
          <p:cNvSpPr txBox="1"/>
          <p:nvPr/>
        </p:nvSpPr>
        <p:spPr>
          <a:xfrm>
            <a:off x="863030" y="3565199"/>
            <a:ext cx="2643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“row” point of view:</a:t>
            </a:r>
          </a:p>
          <a:p>
            <a:endParaRPr lang="en-US" dirty="0"/>
          </a:p>
          <a:p>
            <a:r>
              <a:rPr lang="en-US" b="1" i="1" dirty="0"/>
              <a:t>Inner products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E0C3AA-6D67-CF46-9096-7626ED162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955" y="3594095"/>
            <a:ext cx="1409700" cy="30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5BF98B-0787-2449-AE4B-C78B7FB4B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5955" y="4244615"/>
            <a:ext cx="1400175" cy="30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02B1EA-0329-CF4E-9F43-FB23755B237C}"/>
              </a:ext>
            </a:extLst>
          </p:cNvPr>
          <p:cNvSpPr txBox="1"/>
          <p:nvPr/>
        </p:nvSpPr>
        <p:spPr>
          <a:xfrm>
            <a:off x="5239820" y="1779997"/>
            <a:ext cx="3336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Matrix-vector product is essentially a collection of inner products, i.e. (rows) x (column)</a:t>
            </a:r>
          </a:p>
        </p:txBody>
      </p:sp>
    </p:spTree>
    <p:extLst>
      <p:ext uri="{BB962C8B-B14F-4D97-AF65-F5344CB8AC3E}">
        <p14:creationId xmlns:p14="http://schemas.microsoft.com/office/powerpoint/2010/main" val="213255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5F02-2B1F-BD4C-8DA6-6D17F624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86" y="273844"/>
            <a:ext cx="7513864" cy="994172"/>
          </a:xfrm>
        </p:spPr>
        <p:txBody>
          <a:bodyPr/>
          <a:lstStyle/>
          <a:p>
            <a:r>
              <a:rPr lang="en-US" dirty="0"/>
              <a:t>Review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E21FF-9A8D-BD49-9042-42DCE558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818" y="1369219"/>
            <a:ext cx="7583532" cy="3263504"/>
          </a:xfrm>
        </p:spPr>
        <p:txBody>
          <a:bodyPr/>
          <a:lstStyle/>
          <a:p>
            <a:r>
              <a:rPr lang="en-US" dirty="0"/>
              <a:t>The following is data from a random sample: [6, 150, 3, 16, 0, 11, 7, 17, 14, 8]. What are the </a:t>
            </a:r>
            <a:r>
              <a:rPr lang="en-US" b="1" dirty="0"/>
              <a:t>median </a:t>
            </a:r>
            <a:r>
              <a:rPr lang="en-US" dirty="0"/>
              <a:t>and </a:t>
            </a:r>
            <a:r>
              <a:rPr lang="en-US" b="1" dirty="0"/>
              <a:t>inter-quartile range </a:t>
            </a:r>
            <a:r>
              <a:rPr lang="en-US" dirty="0"/>
              <a:t>(IQR)?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8 and 10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9.5 and 10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8 and 12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9.5 and 12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84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48" y="593617"/>
            <a:ext cx="1650373" cy="354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863030" y="1379306"/>
            <a:ext cx="437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(2 x 2)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EE1DF-BDAF-E24F-8DF2-E4CC502DA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29" y="2095767"/>
            <a:ext cx="2743200" cy="828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37140D-4E5A-F443-BCFD-DF84EB1CFC1D}"/>
              </a:ext>
            </a:extLst>
          </p:cNvPr>
          <p:cNvSpPr txBox="1"/>
          <p:nvPr/>
        </p:nvSpPr>
        <p:spPr>
          <a:xfrm>
            <a:off x="1618179" y="3071698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551E1-585F-E94D-9ED4-A9D5E4C6BA38}"/>
              </a:ext>
            </a:extLst>
          </p:cNvPr>
          <p:cNvSpPr txBox="1"/>
          <p:nvPr/>
        </p:nvSpPr>
        <p:spPr>
          <a:xfrm>
            <a:off x="2626331" y="3071697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160A4-F675-894F-B653-1E0655A7AACC}"/>
              </a:ext>
            </a:extLst>
          </p:cNvPr>
          <p:cNvSpPr txBox="1"/>
          <p:nvPr/>
        </p:nvSpPr>
        <p:spPr>
          <a:xfrm>
            <a:off x="3595955" y="3071697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53A70-4C4F-4841-A335-FA064A55BB84}"/>
              </a:ext>
            </a:extLst>
          </p:cNvPr>
          <p:cNvSpPr txBox="1"/>
          <p:nvPr/>
        </p:nvSpPr>
        <p:spPr>
          <a:xfrm>
            <a:off x="3111143" y="3071696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4858D-D345-5F4F-BAA1-F1E088CA2CD3}"/>
              </a:ext>
            </a:extLst>
          </p:cNvPr>
          <p:cNvSpPr txBox="1"/>
          <p:nvPr/>
        </p:nvSpPr>
        <p:spPr>
          <a:xfrm>
            <a:off x="863030" y="3565199"/>
            <a:ext cx="2643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“row” point of view:</a:t>
            </a:r>
          </a:p>
          <a:p>
            <a:endParaRPr lang="en-US" dirty="0"/>
          </a:p>
          <a:p>
            <a:r>
              <a:rPr lang="en-US" b="1" i="1" dirty="0"/>
              <a:t>Intersection of two lines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E0C3AA-6D67-CF46-9096-7626ED162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955" y="3594095"/>
            <a:ext cx="1409700" cy="30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5BF98B-0787-2449-AE4B-C78B7FB4B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5955" y="4244615"/>
            <a:ext cx="1400175" cy="3048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AE5A61-ADD0-9E48-B4E9-26CCA236763A}"/>
              </a:ext>
            </a:extLst>
          </p:cNvPr>
          <p:cNvSpPr/>
          <p:nvPr/>
        </p:nvSpPr>
        <p:spPr>
          <a:xfrm>
            <a:off x="3396251" y="3549788"/>
            <a:ext cx="1843570" cy="403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92F2F4-E738-6B4C-B8A0-FCC3AD460B29}"/>
              </a:ext>
            </a:extLst>
          </p:cNvPr>
          <p:cNvSpPr/>
          <p:nvPr/>
        </p:nvSpPr>
        <p:spPr>
          <a:xfrm>
            <a:off x="3396251" y="4195418"/>
            <a:ext cx="1843570" cy="4031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ADCEC8-5D15-A141-B794-5D314FAA0A24}"/>
              </a:ext>
            </a:extLst>
          </p:cNvPr>
          <p:cNvCxnSpPr/>
          <p:nvPr/>
        </p:nvCxnSpPr>
        <p:spPr>
          <a:xfrm>
            <a:off x="5578868" y="3456129"/>
            <a:ext cx="30128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92957B-B2D8-024E-8307-5A7E743CE8D6}"/>
              </a:ext>
            </a:extLst>
          </p:cNvPr>
          <p:cNvCxnSpPr>
            <a:cxnSpLocks/>
          </p:cNvCxnSpPr>
          <p:nvPr/>
        </p:nvCxnSpPr>
        <p:spPr>
          <a:xfrm flipV="1">
            <a:off x="6310901" y="1799703"/>
            <a:ext cx="0" cy="2297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7BA0D0-7AC6-6B40-92AD-52287A34A813}"/>
              </a:ext>
            </a:extLst>
          </p:cNvPr>
          <p:cNvCxnSpPr/>
          <p:nvPr/>
        </p:nvCxnSpPr>
        <p:spPr>
          <a:xfrm flipV="1">
            <a:off x="5956443" y="1910993"/>
            <a:ext cx="2018872" cy="18655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5AEDFE-5271-4446-B247-3C9DDF786094}"/>
              </a:ext>
            </a:extLst>
          </p:cNvPr>
          <p:cNvCxnSpPr/>
          <p:nvPr/>
        </p:nvCxnSpPr>
        <p:spPr>
          <a:xfrm>
            <a:off x="5833153" y="1988049"/>
            <a:ext cx="2565971" cy="196158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D5C588-B75D-2C49-A2D3-F64E5A119D68}"/>
              </a:ext>
            </a:extLst>
          </p:cNvPr>
          <p:cNvSpPr txBox="1"/>
          <p:nvPr/>
        </p:nvSpPr>
        <p:spPr>
          <a:xfrm>
            <a:off x="7809471" y="2118742"/>
            <a:ext cx="4251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y=x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C03B66-F13C-7649-8DA3-C2320C90DAC7}"/>
              </a:ext>
            </a:extLst>
          </p:cNvPr>
          <p:cNvSpPr txBox="1"/>
          <p:nvPr/>
        </p:nvSpPr>
        <p:spPr>
          <a:xfrm>
            <a:off x="7379883" y="3644476"/>
            <a:ext cx="8591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1"/>
                </a:solidFill>
              </a:rPr>
              <a:t>y=-x+2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A92C5F-BE72-EF40-B4A2-38CCD6B90900}"/>
              </a:ext>
            </a:extLst>
          </p:cNvPr>
          <p:cNvSpPr/>
          <p:nvPr/>
        </p:nvSpPr>
        <p:spPr>
          <a:xfrm>
            <a:off x="5603736" y="4223072"/>
            <a:ext cx="260146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The problem </a:t>
            </a:r>
            <a:r>
              <a:rPr lang="en-US" sz="1350" b="1" dirty="0"/>
              <a:t>Ax</a:t>
            </a:r>
            <a:r>
              <a:rPr lang="en-US" sz="1350" dirty="0"/>
              <a:t> = </a:t>
            </a:r>
            <a:r>
              <a:rPr lang="en-US" sz="1350" b="1" dirty="0"/>
              <a:t>b</a:t>
            </a:r>
            <a:r>
              <a:rPr lang="en-US" sz="1350" dirty="0"/>
              <a:t> is solvable only if </a:t>
            </a:r>
            <a:r>
              <a:rPr lang="en-US" sz="1350" b="1" dirty="0"/>
              <a:t>the two lines intersect at a point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741720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48" y="593617"/>
            <a:ext cx="1650373" cy="354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863030" y="1379306"/>
            <a:ext cx="437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(2 x 2)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EE1DF-BDAF-E24F-8DF2-E4CC502DA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29" y="2095767"/>
            <a:ext cx="2743200" cy="828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37140D-4E5A-F443-BCFD-DF84EB1CFC1D}"/>
              </a:ext>
            </a:extLst>
          </p:cNvPr>
          <p:cNvSpPr txBox="1"/>
          <p:nvPr/>
        </p:nvSpPr>
        <p:spPr>
          <a:xfrm>
            <a:off x="1618179" y="3071698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551E1-585F-E94D-9ED4-A9D5E4C6BA38}"/>
              </a:ext>
            </a:extLst>
          </p:cNvPr>
          <p:cNvSpPr txBox="1"/>
          <p:nvPr/>
        </p:nvSpPr>
        <p:spPr>
          <a:xfrm>
            <a:off x="2626331" y="3071697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160A4-F675-894F-B653-1E0655A7AACC}"/>
              </a:ext>
            </a:extLst>
          </p:cNvPr>
          <p:cNvSpPr txBox="1"/>
          <p:nvPr/>
        </p:nvSpPr>
        <p:spPr>
          <a:xfrm>
            <a:off x="3595955" y="3071697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53A70-4C4F-4841-A335-FA064A55BB84}"/>
              </a:ext>
            </a:extLst>
          </p:cNvPr>
          <p:cNvSpPr txBox="1"/>
          <p:nvPr/>
        </p:nvSpPr>
        <p:spPr>
          <a:xfrm>
            <a:off x="3111143" y="3071696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4858D-D345-5F4F-BAA1-F1E088CA2CD3}"/>
              </a:ext>
            </a:extLst>
          </p:cNvPr>
          <p:cNvSpPr txBox="1"/>
          <p:nvPr/>
        </p:nvSpPr>
        <p:spPr>
          <a:xfrm>
            <a:off x="863030" y="3565199"/>
            <a:ext cx="2643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“column” point of view: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ADCEC8-5D15-A141-B794-5D314FAA0A24}"/>
              </a:ext>
            </a:extLst>
          </p:cNvPr>
          <p:cNvCxnSpPr/>
          <p:nvPr/>
        </p:nvCxnSpPr>
        <p:spPr>
          <a:xfrm>
            <a:off x="5578868" y="3456129"/>
            <a:ext cx="30128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92957B-B2D8-024E-8307-5A7E743CE8D6}"/>
              </a:ext>
            </a:extLst>
          </p:cNvPr>
          <p:cNvCxnSpPr>
            <a:cxnSpLocks/>
          </p:cNvCxnSpPr>
          <p:nvPr/>
        </p:nvCxnSpPr>
        <p:spPr>
          <a:xfrm flipV="1">
            <a:off x="6310901" y="1799703"/>
            <a:ext cx="0" cy="2297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3A77988-6A3D-A54A-87F9-86741CCC2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1439" y="3876823"/>
            <a:ext cx="31337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42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48" y="593617"/>
            <a:ext cx="1650373" cy="354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863030" y="1379306"/>
            <a:ext cx="437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(2 x 2)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EE1DF-BDAF-E24F-8DF2-E4CC502DA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29" y="2095767"/>
            <a:ext cx="2743200" cy="828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37140D-4E5A-F443-BCFD-DF84EB1CFC1D}"/>
              </a:ext>
            </a:extLst>
          </p:cNvPr>
          <p:cNvSpPr txBox="1"/>
          <p:nvPr/>
        </p:nvSpPr>
        <p:spPr>
          <a:xfrm>
            <a:off x="1618179" y="3071698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551E1-585F-E94D-9ED4-A9D5E4C6BA38}"/>
              </a:ext>
            </a:extLst>
          </p:cNvPr>
          <p:cNvSpPr txBox="1"/>
          <p:nvPr/>
        </p:nvSpPr>
        <p:spPr>
          <a:xfrm>
            <a:off x="2626331" y="3071697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160A4-F675-894F-B653-1E0655A7AACC}"/>
              </a:ext>
            </a:extLst>
          </p:cNvPr>
          <p:cNvSpPr txBox="1"/>
          <p:nvPr/>
        </p:nvSpPr>
        <p:spPr>
          <a:xfrm>
            <a:off x="3595955" y="3071697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53A70-4C4F-4841-A335-FA064A55BB84}"/>
              </a:ext>
            </a:extLst>
          </p:cNvPr>
          <p:cNvSpPr txBox="1"/>
          <p:nvPr/>
        </p:nvSpPr>
        <p:spPr>
          <a:xfrm>
            <a:off x="3111143" y="3071696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4858D-D345-5F4F-BAA1-F1E088CA2CD3}"/>
              </a:ext>
            </a:extLst>
          </p:cNvPr>
          <p:cNvSpPr txBox="1"/>
          <p:nvPr/>
        </p:nvSpPr>
        <p:spPr>
          <a:xfrm>
            <a:off x="863030" y="3565199"/>
            <a:ext cx="2643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“column” point of view: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ADCEC8-5D15-A141-B794-5D314FAA0A24}"/>
              </a:ext>
            </a:extLst>
          </p:cNvPr>
          <p:cNvCxnSpPr/>
          <p:nvPr/>
        </p:nvCxnSpPr>
        <p:spPr>
          <a:xfrm>
            <a:off x="5578868" y="3456129"/>
            <a:ext cx="30128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92957B-B2D8-024E-8307-5A7E743CE8D6}"/>
              </a:ext>
            </a:extLst>
          </p:cNvPr>
          <p:cNvCxnSpPr>
            <a:cxnSpLocks/>
          </p:cNvCxnSpPr>
          <p:nvPr/>
        </p:nvCxnSpPr>
        <p:spPr>
          <a:xfrm flipV="1">
            <a:off x="6310901" y="1799703"/>
            <a:ext cx="0" cy="2297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3A77988-6A3D-A54A-87F9-86741CCC2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1439" y="3876823"/>
            <a:ext cx="3133725" cy="828675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E33E8E-0AE9-A040-8956-C62A2C2D44B2}"/>
              </a:ext>
            </a:extLst>
          </p:cNvPr>
          <p:cNvCxnSpPr>
            <a:cxnSpLocks/>
          </p:cNvCxnSpPr>
          <p:nvPr/>
        </p:nvCxnSpPr>
        <p:spPr>
          <a:xfrm flipV="1">
            <a:off x="6310902" y="2750905"/>
            <a:ext cx="718550" cy="70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0B3A06-5D9B-544A-9D10-635F34D3CF84}"/>
              </a:ext>
            </a:extLst>
          </p:cNvPr>
          <p:cNvCxnSpPr>
            <a:cxnSpLocks/>
          </p:cNvCxnSpPr>
          <p:nvPr/>
        </p:nvCxnSpPr>
        <p:spPr>
          <a:xfrm flipH="1" flipV="1">
            <a:off x="5536488" y="2750905"/>
            <a:ext cx="773131" cy="719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BAC758B-731A-464F-90B9-BE43BF46EC26}"/>
              </a:ext>
            </a:extLst>
          </p:cNvPr>
          <p:cNvSpPr/>
          <p:nvPr/>
        </p:nvSpPr>
        <p:spPr>
          <a:xfrm>
            <a:off x="6263386" y="1988050"/>
            <a:ext cx="101456" cy="923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FEA64CB-875F-5141-B079-9FAB32DB6A46}"/>
              </a:ext>
            </a:extLst>
          </p:cNvPr>
          <p:cNvSpPr/>
          <p:nvPr/>
        </p:nvSpPr>
        <p:spPr>
          <a:xfrm>
            <a:off x="3167009" y="3683286"/>
            <a:ext cx="516276" cy="12097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D6A743-B545-3145-9257-CA1E33DBB685}"/>
              </a:ext>
            </a:extLst>
          </p:cNvPr>
          <p:cNvSpPr/>
          <p:nvPr/>
        </p:nvSpPr>
        <p:spPr>
          <a:xfrm>
            <a:off x="4350785" y="3659875"/>
            <a:ext cx="796564" cy="1209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427014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48" y="593617"/>
            <a:ext cx="1650373" cy="354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863030" y="1379306"/>
            <a:ext cx="437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(2 x 2)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EE1DF-BDAF-E24F-8DF2-E4CC502DA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29" y="2095767"/>
            <a:ext cx="2743200" cy="828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37140D-4E5A-F443-BCFD-DF84EB1CFC1D}"/>
              </a:ext>
            </a:extLst>
          </p:cNvPr>
          <p:cNvSpPr txBox="1"/>
          <p:nvPr/>
        </p:nvSpPr>
        <p:spPr>
          <a:xfrm>
            <a:off x="1618179" y="3071698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551E1-585F-E94D-9ED4-A9D5E4C6BA38}"/>
              </a:ext>
            </a:extLst>
          </p:cNvPr>
          <p:cNvSpPr txBox="1"/>
          <p:nvPr/>
        </p:nvSpPr>
        <p:spPr>
          <a:xfrm>
            <a:off x="2626331" y="3071697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160A4-F675-894F-B653-1E0655A7AACC}"/>
              </a:ext>
            </a:extLst>
          </p:cNvPr>
          <p:cNvSpPr txBox="1"/>
          <p:nvPr/>
        </p:nvSpPr>
        <p:spPr>
          <a:xfrm>
            <a:off x="3595955" y="3071697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53A70-4C4F-4841-A335-FA064A55BB84}"/>
              </a:ext>
            </a:extLst>
          </p:cNvPr>
          <p:cNvSpPr txBox="1"/>
          <p:nvPr/>
        </p:nvSpPr>
        <p:spPr>
          <a:xfrm>
            <a:off x="3111143" y="3071696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4858D-D345-5F4F-BAA1-F1E088CA2CD3}"/>
              </a:ext>
            </a:extLst>
          </p:cNvPr>
          <p:cNvSpPr txBox="1"/>
          <p:nvPr/>
        </p:nvSpPr>
        <p:spPr>
          <a:xfrm>
            <a:off x="863030" y="3565199"/>
            <a:ext cx="2643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“column” point of view: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ADCEC8-5D15-A141-B794-5D314FAA0A24}"/>
              </a:ext>
            </a:extLst>
          </p:cNvPr>
          <p:cNvCxnSpPr/>
          <p:nvPr/>
        </p:nvCxnSpPr>
        <p:spPr>
          <a:xfrm>
            <a:off x="5578868" y="3456129"/>
            <a:ext cx="30128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92957B-B2D8-024E-8307-5A7E743CE8D6}"/>
              </a:ext>
            </a:extLst>
          </p:cNvPr>
          <p:cNvCxnSpPr>
            <a:cxnSpLocks/>
          </p:cNvCxnSpPr>
          <p:nvPr/>
        </p:nvCxnSpPr>
        <p:spPr>
          <a:xfrm flipV="1">
            <a:off x="6310901" y="1799703"/>
            <a:ext cx="0" cy="2297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3A77988-6A3D-A54A-87F9-86741CCC2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1439" y="3876823"/>
            <a:ext cx="3133725" cy="828675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E33E8E-0AE9-A040-8956-C62A2C2D44B2}"/>
              </a:ext>
            </a:extLst>
          </p:cNvPr>
          <p:cNvCxnSpPr>
            <a:cxnSpLocks/>
          </p:cNvCxnSpPr>
          <p:nvPr/>
        </p:nvCxnSpPr>
        <p:spPr>
          <a:xfrm flipV="1">
            <a:off x="6310902" y="2750905"/>
            <a:ext cx="718550" cy="70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0B3A06-5D9B-544A-9D10-635F34D3CF84}"/>
              </a:ext>
            </a:extLst>
          </p:cNvPr>
          <p:cNvCxnSpPr>
            <a:cxnSpLocks/>
          </p:cNvCxnSpPr>
          <p:nvPr/>
        </p:nvCxnSpPr>
        <p:spPr>
          <a:xfrm flipH="1" flipV="1">
            <a:off x="5536488" y="2750905"/>
            <a:ext cx="773131" cy="719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BAC758B-731A-464F-90B9-BE43BF46EC26}"/>
              </a:ext>
            </a:extLst>
          </p:cNvPr>
          <p:cNvSpPr/>
          <p:nvPr/>
        </p:nvSpPr>
        <p:spPr>
          <a:xfrm>
            <a:off x="6263386" y="1988050"/>
            <a:ext cx="101456" cy="923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4A3166-1466-6C42-A1A8-6C400B99330A}"/>
              </a:ext>
            </a:extLst>
          </p:cNvPr>
          <p:cNvCxnSpPr>
            <a:cxnSpLocks/>
          </p:cNvCxnSpPr>
          <p:nvPr/>
        </p:nvCxnSpPr>
        <p:spPr>
          <a:xfrm flipV="1">
            <a:off x="5544836" y="2068877"/>
            <a:ext cx="718550" cy="7052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FEA64CB-875F-5141-B079-9FAB32DB6A46}"/>
              </a:ext>
            </a:extLst>
          </p:cNvPr>
          <p:cNvSpPr/>
          <p:nvPr/>
        </p:nvSpPr>
        <p:spPr>
          <a:xfrm>
            <a:off x="3167009" y="3683286"/>
            <a:ext cx="516276" cy="12097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D6A743-B545-3145-9257-CA1E33DBB685}"/>
              </a:ext>
            </a:extLst>
          </p:cNvPr>
          <p:cNvSpPr/>
          <p:nvPr/>
        </p:nvSpPr>
        <p:spPr>
          <a:xfrm>
            <a:off x="4350785" y="3659875"/>
            <a:ext cx="796564" cy="1209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14472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48" y="593617"/>
            <a:ext cx="1650373" cy="354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863030" y="1379306"/>
            <a:ext cx="437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(2 x 2)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EE1DF-BDAF-E24F-8DF2-E4CC502DA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29" y="2095767"/>
            <a:ext cx="2743200" cy="828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37140D-4E5A-F443-BCFD-DF84EB1CFC1D}"/>
              </a:ext>
            </a:extLst>
          </p:cNvPr>
          <p:cNvSpPr txBox="1"/>
          <p:nvPr/>
        </p:nvSpPr>
        <p:spPr>
          <a:xfrm>
            <a:off x="1618179" y="3071698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551E1-585F-E94D-9ED4-A9D5E4C6BA38}"/>
              </a:ext>
            </a:extLst>
          </p:cNvPr>
          <p:cNvSpPr txBox="1"/>
          <p:nvPr/>
        </p:nvSpPr>
        <p:spPr>
          <a:xfrm>
            <a:off x="2626331" y="3071697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160A4-F675-894F-B653-1E0655A7AACC}"/>
              </a:ext>
            </a:extLst>
          </p:cNvPr>
          <p:cNvSpPr txBox="1"/>
          <p:nvPr/>
        </p:nvSpPr>
        <p:spPr>
          <a:xfrm>
            <a:off x="3595955" y="3071697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53A70-4C4F-4841-A335-FA064A55BB84}"/>
              </a:ext>
            </a:extLst>
          </p:cNvPr>
          <p:cNvSpPr txBox="1"/>
          <p:nvPr/>
        </p:nvSpPr>
        <p:spPr>
          <a:xfrm>
            <a:off x="3111143" y="3071696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4858D-D345-5F4F-BAA1-F1E088CA2CD3}"/>
              </a:ext>
            </a:extLst>
          </p:cNvPr>
          <p:cNvSpPr txBox="1"/>
          <p:nvPr/>
        </p:nvSpPr>
        <p:spPr>
          <a:xfrm>
            <a:off x="863030" y="3565200"/>
            <a:ext cx="4916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problem </a:t>
            </a:r>
            <a:r>
              <a:rPr lang="en-US" b="1" dirty="0"/>
              <a:t>Ax</a:t>
            </a:r>
            <a:r>
              <a:rPr lang="en-US" dirty="0"/>
              <a:t> = </a:t>
            </a:r>
            <a:r>
              <a:rPr lang="en-US" b="1" dirty="0"/>
              <a:t>b</a:t>
            </a:r>
            <a:r>
              <a:rPr lang="en-US" dirty="0"/>
              <a:t> is solvable only if </a:t>
            </a:r>
            <a:r>
              <a:rPr lang="en-US" b="1" dirty="0"/>
              <a:t>b</a:t>
            </a:r>
            <a:r>
              <a:rPr lang="en-US" dirty="0"/>
              <a:t> is in the “column space” of </a:t>
            </a:r>
            <a:r>
              <a:rPr lang="en-US" b="1" dirty="0"/>
              <a:t>A. </a:t>
            </a:r>
            <a:r>
              <a:rPr lang="en-US" dirty="0"/>
              <a:t> 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ADCEC8-5D15-A141-B794-5D314FAA0A24}"/>
              </a:ext>
            </a:extLst>
          </p:cNvPr>
          <p:cNvCxnSpPr/>
          <p:nvPr/>
        </p:nvCxnSpPr>
        <p:spPr>
          <a:xfrm>
            <a:off x="5578868" y="3456129"/>
            <a:ext cx="30128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92957B-B2D8-024E-8307-5A7E743CE8D6}"/>
              </a:ext>
            </a:extLst>
          </p:cNvPr>
          <p:cNvCxnSpPr>
            <a:cxnSpLocks/>
          </p:cNvCxnSpPr>
          <p:nvPr/>
        </p:nvCxnSpPr>
        <p:spPr>
          <a:xfrm flipV="1">
            <a:off x="6310901" y="1799703"/>
            <a:ext cx="0" cy="2297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E33E8E-0AE9-A040-8956-C62A2C2D44B2}"/>
              </a:ext>
            </a:extLst>
          </p:cNvPr>
          <p:cNvCxnSpPr>
            <a:cxnSpLocks/>
          </p:cNvCxnSpPr>
          <p:nvPr/>
        </p:nvCxnSpPr>
        <p:spPr>
          <a:xfrm flipV="1">
            <a:off x="6310902" y="2750905"/>
            <a:ext cx="718550" cy="70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0B3A06-5D9B-544A-9D10-635F34D3CF84}"/>
              </a:ext>
            </a:extLst>
          </p:cNvPr>
          <p:cNvCxnSpPr>
            <a:cxnSpLocks/>
          </p:cNvCxnSpPr>
          <p:nvPr/>
        </p:nvCxnSpPr>
        <p:spPr>
          <a:xfrm flipH="1" flipV="1">
            <a:off x="5536488" y="2750905"/>
            <a:ext cx="773131" cy="719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BAC758B-731A-464F-90B9-BE43BF46EC26}"/>
              </a:ext>
            </a:extLst>
          </p:cNvPr>
          <p:cNvSpPr/>
          <p:nvPr/>
        </p:nvSpPr>
        <p:spPr>
          <a:xfrm>
            <a:off x="6263386" y="1988050"/>
            <a:ext cx="101456" cy="923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4A3166-1466-6C42-A1A8-6C400B99330A}"/>
              </a:ext>
            </a:extLst>
          </p:cNvPr>
          <p:cNvCxnSpPr>
            <a:cxnSpLocks/>
          </p:cNvCxnSpPr>
          <p:nvPr/>
        </p:nvCxnSpPr>
        <p:spPr>
          <a:xfrm flipV="1">
            <a:off x="5544836" y="2068877"/>
            <a:ext cx="718550" cy="7052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422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48" y="593617"/>
            <a:ext cx="1650373" cy="354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863029" y="1379306"/>
            <a:ext cx="50240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Inverse matrix </a:t>
            </a:r>
            <a:r>
              <a:rPr lang="en-US" sz="2100" b="1" dirty="0"/>
              <a:t>A</a:t>
            </a:r>
            <a:r>
              <a:rPr lang="en-US" sz="2100" b="1" baseline="30000" dirty="0"/>
              <a:t>-1</a:t>
            </a:r>
          </a:p>
          <a:p>
            <a:endParaRPr lang="en-US" sz="2100" b="1" dirty="0"/>
          </a:p>
          <a:p>
            <a:r>
              <a:rPr lang="en-US" sz="2100" dirty="0"/>
              <a:t>If inverse matrix of </a:t>
            </a:r>
            <a:r>
              <a:rPr lang="en-US" sz="2100" b="1" dirty="0"/>
              <a:t>A</a:t>
            </a:r>
            <a:r>
              <a:rPr lang="en-US" sz="2100" dirty="0"/>
              <a:t> exists, we have</a:t>
            </a:r>
          </a:p>
          <a:p>
            <a:endParaRPr lang="en-US" sz="2100" dirty="0"/>
          </a:p>
          <a:p>
            <a:r>
              <a:rPr lang="en-US" sz="2100" dirty="0"/>
              <a:t>Inverse of </a:t>
            </a:r>
            <a:r>
              <a:rPr lang="en-US" sz="2100" b="1" dirty="0"/>
              <a:t>A</a:t>
            </a:r>
            <a:r>
              <a:rPr lang="en-US" sz="2100" dirty="0"/>
              <a:t> exists </a:t>
            </a:r>
            <a:r>
              <a:rPr lang="en-US" sz="2100" b="1" dirty="0"/>
              <a:t>IF the determinant of the matrix</a:t>
            </a:r>
            <a:r>
              <a:rPr lang="en-US" sz="2100" dirty="0"/>
              <a:t> </a:t>
            </a:r>
            <a:r>
              <a:rPr lang="en-US" sz="2100" b="1" dirty="0"/>
              <a:t>A</a:t>
            </a:r>
            <a:r>
              <a:rPr lang="en-US" sz="2100" dirty="0"/>
              <a:t> (</a:t>
            </a:r>
            <a:r>
              <a:rPr lang="en-US" sz="2100" dirty="0" err="1"/>
              <a:t>det</a:t>
            </a:r>
            <a:r>
              <a:rPr lang="en-US" sz="2100" b="1" dirty="0" err="1"/>
              <a:t>A</a:t>
            </a:r>
            <a:r>
              <a:rPr lang="en-US" sz="2100" dirty="0"/>
              <a:t> or |</a:t>
            </a:r>
            <a:r>
              <a:rPr lang="en-US" sz="2100" b="1" dirty="0"/>
              <a:t>A</a:t>
            </a:r>
            <a:r>
              <a:rPr lang="en-US" sz="2100" dirty="0"/>
              <a:t>|) is not zero</a:t>
            </a:r>
          </a:p>
          <a:p>
            <a:endParaRPr lang="en-US" sz="2100" b="1" dirty="0"/>
          </a:p>
          <a:p>
            <a:r>
              <a:rPr lang="en-US" sz="2100" dirty="0"/>
              <a:t>For a 2x2 matrix, it is (ad-</a:t>
            </a:r>
            <a:r>
              <a:rPr lang="en-US" sz="2100" dirty="0" err="1"/>
              <a:t>bc</a:t>
            </a:r>
            <a:r>
              <a:rPr lang="en-US" sz="2100" dirty="0"/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788B21-75D6-6D45-A329-80CFDFAC4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748" y="2013896"/>
            <a:ext cx="1552575" cy="31432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2C1FC18-F039-B15D-119D-3136DB615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667" y="2571750"/>
            <a:ext cx="2236304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168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48" y="593617"/>
            <a:ext cx="1650373" cy="354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863030" y="1379306"/>
            <a:ext cx="43767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What are the examples of </a:t>
            </a:r>
            <a:r>
              <a:rPr lang="en-US" sz="2100" dirty="0" err="1"/>
              <a:t>det</a:t>
            </a:r>
            <a:r>
              <a:rPr lang="en-US" sz="2100" b="1" dirty="0" err="1"/>
              <a:t>A</a:t>
            </a:r>
            <a:r>
              <a:rPr lang="en-US" sz="2100" dirty="0"/>
              <a:t>=0</a:t>
            </a:r>
          </a:p>
          <a:p>
            <a:endParaRPr lang="en-US" sz="2100" dirty="0"/>
          </a:p>
          <a:p>
            <a:pPr marL="385763" indent="-385763">
              <a:buAutoNum type="arabicParenBoth"/>
            </a:pPr>
            <a:r>
              <a:rPr lang="en-US" sz="2100" dirty="0"/>
              <a:t>One of the rows of </a:t>
            </a:r>
            <a:r>
              <a:rPr lang="en-US" sz="2100" b="1" dirty="0"/>
              <a:t>A</a:t>
            </a:r>
            <a:r>
              <a:rPr lang="en-US" sz="2100" dirty="0"/>
              <a:t> is all zero</a:t>
            </a:r>
          </a:p>
          <a:p>
            <a:pPr marL="385763" indent="-385763">
              <a:buAutoNum type="arabicParenBoth"/>
            </a:pPr>
            <a:r>
              <a:rPr lang="en-US" sz="2100" dirty="0"/>
              <a:t>Two rows of </a:t>
            </a:r>
            <a:r>
              <a:rPr lang="en-US" sz="2100" b="1" dirty="0"/>
              <a:t>A</a:t>
            </a:r>
            <a:r>
              <a:rPr lang="en-US" sz="2100" dirty="0"/>
              <a:t> are equal</a:t>
            </a:r>
          </a:p>
          <a:p>
            <a:pPr marL="385763" indent="-385763">
              <a:buAutoNum type="arabicParenBoth"/>
            </a:pPr>
            <a:r>
              <a:rPr lang="en-US" sz="2100" dirty="0"/>
              <a:t>One row of </a:t>
            </a:r>
            <a:r>
              <a:rPr lang="en-US" sz="2100" b="1" dirty="0"/>
              <a:t>A</a:t>
            </a:r>
            <a:r>
              <a:rPr lang="en-US" sz="2100" dirty="0"/>
              <a:t> is a multiple of another row</a:t>
            </a:r>
          </a:p>
          <a:p>
            <a:pPr marL="385763" indent="-385763">
              <a:buAutoNum type="arabicParenBoth"/>
            </a:pPr>
            <a:endParaRPr lang="en-US" sz="2100" dirty="0"/>
          </a:p>
          <a:p>
            <a:r>
              <a:rPr lang="en-US" sz="2100" dirty="0"/>
              <a:t>When determinant is zero, the matrix is </a:t>
            </a:r>
            <a:r>
              <a:rPr lang="en-US" sz="2100" b="1" dirty="0"/>
              <a:t>singular</a:t>
            </a:r>
            <a:r>
              <a:rPr lang="en-US" sz="2100" dirty="0"/>
              <a:t> (two lines are parallel to each other)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EE0C34-A02D-CF48-9319-B0FAE7222CF6}"/>
              </a:ext>
            </a:extLst>
          </p:cNvPr>
          <p:cNvCxnSpPr/>
          <p:nvPr/>
        </p:nvCxnSpPr>
        <p:spPr>
          <a:xfrm>
            <a:off x="5578868" y="3456129"/>
            <a:ext cx="30128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317DB0-3D90-F340-A02B-31303D77D7BE}"/>
              </a:ext>
            </a:extLst>
          </p:cNvPr>
          <p:cNvCxnSpPr>
            <a:cxnSpLocks/>
          </p:cNvCxnSpPr>
          <p:nvPr/>
        </p:nvCxnSpPr>
        <p:spPr>
          <a:xfrm flipV="1">
            <a:off x="6310901" y="1799703"/>
            <a:ext cx="0" cy="2297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2A245E-F1D4-F64C-9F0D-06B00C54C9F8}"/>
              </a:ext>
            </a:extLst>
          </p:cNvPr>
          <p:cNvCxnSpPr>
            <a:cxnSpLocks/>
          </p:cNvCxnSpPr>
          <p:nvPr/>
        </p:nvCxnSpPr>
        <p:spPr>
          <a:xfrm>
            <a:off x="5732979" y="2627616"/>
            <a:ext cx="1841642" cy="1322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C1CE5B-0A6F-1A44-8313-D58EFEA9F9E8}"/>
              </a:ext>
            </a:extLst>
          </p:cNvPr>
          <p:cNvCxnSpPr/>
          <p:nvPr/>
        </p:nvCxnSpPr>
        <p:spPr>
          <a:xfrm>
            <a:off x="5833153" y="1988049"/>
            <a:ext cx="2565971" cy="196158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24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48" y="593617"/>
            <a:ext cx="1650373" cy="354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863030" y="1379306"/>
            <a:ext cx="43767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What are the examples of </a:t>
            </a:r>
            <a:r>
              <a:rPr lang="en-US" sz="2100" dirty="0" err="1"/>
              <a:t>det</a:t>
            </a:r>
            <a:r>
              <a:rPr lang="en-US" sz="2100" b="1" dirty="0" err="1"/>
              <a:t>A</a:t>
            </a:r>
            <a:r>
              <a:rPr lang="en-US" sz="2100" dirty="0"/>
              <a:t>=0</a:t>
            </a:r>
          </a:p>
          <a:p>
            <a:endParaRPr lang="en-US" sz="2100" dirty="0"/>
          </a:p>
          <a:p>
            <a:pPr marL="385763" indent="-385763">
              <a:buAutoNum type="arabicParenBoth"/>
            </a:pPr>
            <a:r>
              <a:rPr lang="en-US" sz="2100" dirty="0"/>
              <a:t>One of the rows of </a:t>
            </a:r>
            <a:r>
              <a:rPr lang="en-US" sz="2100" b="1" dirty="0"/>
              <a:t>A</a:t>
            </a:r>
            <a:r>
              <a:rPr lang="en-US" sz="2100" dirty="0"/>
              <a:t> is all zero</a:t>
            </a:r>
          </a:p>
          <a:p>
            <a:pPr marL="385763" indent="-385763">
              <a:buAutoNum type="arabicParenBoth"/>
            </a:pPr>
            <a:r>
              <a:rPr lang="en-US" sz="2100" dirty="0"/>
              <a:t>Two rows of </a:t>
            </a:r>
            <a:r>
              <a:rPr lang="en-US" sz="2100" b="1" dirty="0"/>
              <a:t>A</a:t>
            </a:r>
            <a:r>
              <a:rPr lang="en-US" sz="2100" dirty="0"/>
              <a:t> are equal</a:t>
            </a:r>
          </a:p>
          <a:p>
            <a:pPr marL="385763" indent="-385763">
              <a:buAutoNum type="arabicParenBoth"/>
            </a:pPr>
            <a:r>
              <a:rPr lang="en-US" sz="2100" dirty="0"/>
              <a:t>One row of </a:t>
            </a:r>
            <a:r>
              <a:rPr lang="en-US" sz="2100" b="1" dirty="0"/>
              <a:t>A</a:t>
            </a:r>
            <a:r>
              <a:rPr lang="en-US" sz="2100" dirty="0"/>
              <a:t> is a multiple of another row</a:t>
            </a:r>
          </a:p>
          <a:p>
            <a:pPr marL="385763" indent="-385763">
              <a:buAutoNum type="arabicParenBoth"/>
            </a:pPr>
            <a:endParaRPr lang="en-US" sz="2100" dirty="0"/>
          </a:p>
          <a:p>
            <a:r>
              <a:rPr lang="en-US" sz="2100" dirty="0"/>
              <a:t>When determinant is zero, the matrix is </a:t>
            </a:r>
            <a:r>
              <a:rPr lang="en-US" sz="2100" b="1" dirty="0"/>
              <a:t>singular</a:t>
            </a:r>
            <a:r>
              <a:rPr lang="en-US" sz="2100" dirty="0"/>
              <a:t> (two lines are parallel to each other)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EE0C34-A02D-CF48-9319-B0FAE7222CF6}"/>
              </a:ext>
            </a:extLst>
          </p:cNvPr>
          <p:cNvCxnSpPr/>
          <p:nvPr/>
        </p:nvCxnSpPr>
        <p:spPr>
          <a:xfrm>
            <a:off x="5578868" y="3456129"/>
            <a:ext cx="30128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317DB0-3D90-F340-A02B-31303D77D7BE}"/>
              </a:ext>
            </a:extLst>
          </p:cNvPr>
          <p:cNvCxnSpPr>
            <a:cxnSpLocks/>
          </p:cNvCxnSpPr>
          <p:nvPr/>
        </p:nvCxnSpPr>
        <p:spPr>
          <a:xfrm flipV="1">
            <a:off x="6310901" y="1799703"/>
            <a:ext cx="0" cy="2297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DC1A4F-E885-034D-A954-328648BBFB79}"/>
              </a:ext>
            </a:extLst>
          </p:cNvPr>
          <p:cNvCxnSpPr>
            <a:cxnSpLocks/>
          </p:cNvCxnSpPr>
          <p:nvPr/>
        </p:nvCxnSpPr>
        <p:spPr>
          <a:xfrm flipV="1">
            <a:off x="6310902" y="2750905"/>
            <a:ext cx="718550" cy="70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4A56C0-D3A8-7A48-8154-B3B9DC16DB54}"/>
              </a:ext>
            </a:extLst>
          </p:cNvPr>
          <p:cNvCxnSpPr>
            <a:cxnSpLocks/>
          </p:cNvCxnSpPr>
          <p:nvPr/>
        </p:nvCxnSpPr>
        <p:spPr>
          <a:xfrm flipV="1">
            <a:off x="6309620" y="2412274"/>
            <a:ext cx="1049123" cy="10579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EA94580-A6E2-4A44-86CC-2D390DFC1C46}"/>
              </a:ext>
            </a:extLst>
          </p:cNvPr>
          <p:cNvSpPr/>
          <p:nvPr/>
        </p:nvSpPr>
        <p:spPr>
          <a:xfrm>
            <a:off x="6263386" y="1988050"/>
            <a:ext cx="101456" cy="923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863785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48" y="593617"/>
            <a:ext cx="1650373" cy="354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747446" y="1433245"/>
            <a:ext cx="423809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Inverse matrix </a:t>
            </a:r>
            <a:r>
              <a:rPr lang="en-US" sz="2100" b="1" dirty="0"/>
              <a:t>A</a:t>
            </a:r>
            <a:r>
              <a:rPr lang="en-US" sz="2100" b="1" baseline="30000" dirty="0"/>
              <a:t>-1</a:t>
            </a:r>
          </a:p>
          <a:p>
            <a:endParaRPr lang="en-US" sz="2100" b="1" dirty="0"/>
          </a:p>
          <a:p>
            <a:r>
              <a:rPr lang="en-US" sz="2100" dirty="0"/>
              <a:t>If inverse matrix of </a:t>
            </a:r>
            <a:r>
              <a:rPr lang="en-US" sz="2100" b="1" dirty="0"/>
              <a:t>A</a:t>
            </a:r>
            <a:r>
              <a:rPr lang="en-US" sz="2100" dirty="0"/>
              <a:t> exists, we have</a:t>
            </a:r>
          </a:p>
          <a:p>
            <a:endParaRPr lang="en-US" sz="2100" dirty="0"/>
          </a:p>
          <a:p>
            <a:r>
              <a:rPr lang="en-US" sz="2100" dirty="0"/>
              <a:t>In MATLAB it is </a:t>
            </a:r>
            <a:r>
              <a:rPr lang="en-US" sz="2100" b="1" dirty="0"/>
              <a:t>inv</a:t>
            </a:r>
            <a:r>
              <a:rPr lang="en-US" sz="2100" dirty="0"/>
              <a:t> function. Also the backslash operation “A\b” does it for you…</a:t>
            </a:r>
          </a:p>
          <a:p>
            <a:endParaRPr lang="en-US" sz="2100" dirty="0"/>
          </a:p>
          <a:p>
            <a:r>
              <a:rPr lang="en-US" sz="2100" dirty="0"/>
              <a:t>In Python, </a:t>
            </a:r>
            <a:r>
              <a:rPr lang="en-US" sz="2100" b="1" dirty="0" err="1"/>
              <a:t>np.linalg.inv</a:t>
            </a:r>
            <a:r>
              <a:rPr lang="en-US" sz="2100" dirty="0"/>
              <a:t> (or </a:t>
            </a:r>
            <a:r>
              <a:rPr lang="en-US" sz="2100" b="1" dirty="0" err="1"/>
              <a:t>scipy.linalg.inv</a:t>
            </a:r>
            <a:r>
              <a:rPr lang="en-US" sz="2100" dirty="0"/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788B21-75D6-6D45-A329-80CFDFAC4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998" y="1433245"/>
            <a:ext cx="1552575" cy="314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FA0539-679E-134B-99ED-8919754D6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1027" y="1495321"/>
            <a:ext cx="3840849" cy="296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55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48" y="593617"/>
            <a:ext cx="1650373" cy="354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863030" y="1379305"/>
            <a:ext cx="43767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What if </a:t>
            </a:r>
            <a:r>
              <a:rPr lang="en-US" sz="2100" b="1" dirty="0"/>
              <a:t>A</a:t>
            </a:r>
            <a:r>
              <a:rPr lang="en-US" sz="2100" dirty="0"/>
              <a:t> is not a square matrix?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169407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5F02-2B1F-BD4C-8DA6-6D17F624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14" y="273844"/>
            <a:ext cx="7688036" cy="994172"/>
          </a:xfrm>
        </p:spPr>
        <p:txBody>
          <a:bodyPr/>
          <a:lstStyle/>
          <a:p>
            <a:r>
              <a:rPr lang="en-US" dirty="0"/>
              <a:t>Review 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E21FF-9A8D-BD49-9042-42DCE558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314" y="1369219"/>
            <a:ext cx="7688036" cy="3263504"/>
          </a:xfrm>
        </p:spPr>
        <p:txBody>
          <a:bodyPr/>
          <a:lstStyle/>
          <a:p>
            <a:r>
              <a:rPr lang="en-US" dirty="0"/>
              <a:t>You generated a histogram with the sample size N and the bin size of 0.5. What is the </a:t>
            </a:r>
            <a:r>
              <a:rPr lang="en-US" b="1" dirty="0"/>
              <a:t>area covered by histogram</a:t>
            </a:r>
            <a:r>
              <a:rPr lang="en-US" dirty="0"/>
              <a:t>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0.5N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2N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1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02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48" y="593617"/>
            <a:ext cx="1650373" cy="354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863029" y="1379305"/>
            <a:ext cx="77364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What if </a:t>
            </a:r>
            <a:r>
              <a:rPr lang="en-US" sz="2100" b="1" dirty="0"/>
              <a:t>A</a:t>
            </a:r>
            <a:r>
              <a:rPr lang="en-US" sz="2100" dirty="0"/>
              <a:t> is not a square matrix?</a:t>
            </a:r>
          </a:p>
          <a:p>
            <a:endParaRPr lang="en-US" sz="2100" b="1" dirty="0"/>
          </a:p>
          <a:p>
            <a:r>
              <a:rPr lang="en-US" sz="2100" dirty="0"/>
              <a:t>Let’s say there are too many (m) equations than (n) unknowns.  </a:t>
            </a:r>
          </a:p>
          <a:p>
            <a:endParaRPr lang="en-US" sz="2100" b="1" dirty="0"/>
          </a:p>
          <a:p>
            <a:r>
              <a:rPr lang="en-US" sz="2100" dirty="0"/>
              <a:t>In this case, there is no unique solution </a:t>
            </a:r>
            <a:r>
              <a:rPr lang="en-US" sz="2100" b="1" dirty="0"/>
              <a:t>x</a:t>
            </a:r>
            <a:r>
              <a:rPr lang="en-US" sz="2100" dirty="0"/>
              <a:t> that can satisfy all equations in </a:t>
            </a:r>
            <a:r>
              <a:rPr lang="en-US" sz="2100" b="1" dirty="0"/>
              <a:t>Ax</a:t>
            </a:r>
            <a:r>
              <a:rPr lang="en-US" sz="2100" dirty="0"/>
              <a:t> = </a:t>
            </a:r>
            <a:r>
              <a:rPr lang="en-US" sz="2100" b="1" dirty="0"/>
              <a:t>b </a:t>
            </a:r>
            <a:r>
              <a:rPr lang="en-US" sz="2100" dirty="0"/>
              <a:t>in the exact sense</a:t>
            </a:r>
            <a:endParaRPr lang="en-US" sz="2100" baseline="30000" dirty="0"/>
          </a:p>
        </p:txBody>
      </p:sp>
    </p:spTree>
    <p:extLst>
      <p:ext uri="{BB962C8B-B14F-4D97-AF65-F5344CB8AC3E}">
        <p14:creationId xmlns:p14="http://schemas.microsoft.com/office/powerpoint/2010/main" val="1679335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48" y="593617"/>
            <a:ext cx="1650373" cy="354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863029" y="1379306"/>
            <a:ext cx="72446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Consider</a:t>
            </a:r>
            <a:r>
              <a:rPr lang="en-US" sz="2100" b="1" dirty="0"/>
              <a:t> A</a:t>
            </a:r>
            <a:r>
              <a:rPr lang="en-US" sz="2100" dirty="0"/>
              <a:t> is (m x 2) matrix, </a:t>
            </a:r>
            <a:r>
              <a:rPr lang="en-US" sz="2100" b="1" dirty="0"/>
              <a:t>x</a:t>
            </a:r>
            <a:r>
              <a:rPr lang="en-US" sz="2100" dirty="0"/>
              <a:t> is (2 x 1) and </a:t>
            </a:r>
            <a:r>
              <a:rPr lang="en-US" sz="2100" b="1" dirty="0"/>
              <a:t>b</a:t>
            </a:r>
            <a:r>
              <a:rPr lang="en-US" sz="2100" dirty="0"/>
              <a:t> is (m x 1) and m is much larger than 2. </a:t>
            </a:r>
          </a:p>
          <a:p>
            <a:endParaRPr lang="en-US" sz="2100" dirty="0"/>
          </a:p>
          <a:p>
            <a:r>
              <a:rPr lang="en-US" sz="2100" dirty="0"/>
              <a:t>In this case, </a:t>
            </a:r>
            <a:r>
              <a:rPr lang="en-US" sz="2100" b="1" dirty="0"/>
              <a:t>A x</a:t>
            </a:r>
            <a:r>
              <a:rPr lang="en-US" sz="2100" dirty="0"/>
              <a:t> is unlikely equal to </a:t>
            </a:r>
            <a:r>
              <a:rPr lang="en-US" sz="2100" b="1" dirty="0"/>
              <a:t>b </a:t>
            </a:r>
            <a:r>
              <a:rPr lang="en-US" sz="2100" dirty="0"/>
              <a:t>in the exact sense. </a:t>
            </a:r>
          </a:p>
          <a:p>
            <a:endParaRPr lang="en-US" sz="2100" dirty="0"/>
          </a:p>
          <a:p>
            <a:r>
              <a:rPr lang="en-US" sz="2100" dirty="0"/>
              <a:t>However, we could look for the approximate solution </a:t>
            </a:r>
            <a:r>
              <a:rPr lang="en-US" sz="2100" b="1" dirty="0"/>
              <a:t>x</a:t>
            </a:r>
            <a:r>
              <a:rPr lang="en-US" sz="2100" dirty="0"/>
              <a:t> that minimizes the magnitude of the misfit |</a:t>
            </a:r>
            <a:r>
              <a:rPr lang="en-US" sz="2100" b="1" dirty="0"/>
              <a:t>Ax</a:t>
            </a:r>
            <a:r>
              <a:rPr lang="en-US" sz="2100" dirty="0"/>
              <a:t> - </a:t>
            </a:r>
            <a:r>
              <a:rPr lang="en-US" sz="2100" b="1" dirty="0"/>
              <a:t>b</a:t>
            </a:r>
            <a:r>
              <a:rPr lang="en-US" sz="2100" dirty="0"/>
              <a:t>| (aka least square method). </a:t>
            </a:r>
          </a:p>
        </p:txBody>
      </p:sp>
    </p:spTree>
    <p:extLst>
      <p:ext uri="{BB962C8B-B14F-4D97-AF65-F5344CB8AC3E}">
        <p14:creationId xmlns:p14="http://schemas.microsoft.com/office/powerpoint/2010/main" val="93516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48" y="593617"/>
            <a:ext cx="1650373" cy="354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863029" y="1379306"/>
            <a:ext cx="424890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In MATLAB, ”backslash”(</a:t>
            </a:r>
            <a:r>
              <a:rPr lang="en-US" sz="2100" b="1" dirty="0"/>
              <a:t>\</a:t>
            </a:r>
            <a:r>
              <a:rPr lang="en-US" sz="2100" dirty="0"/>
              <a:t>) takes care of this problem. </a:t>
            </a:r>
          </a:p>
          <a:p>
            <a:r>
              <a:rPr lang="en-US" sz="2100" dirty="0"/>
              <a:t>It is also called pseudoinverse problem, and ”</a:t>
            </a:r>
            <a:r>
              <a:rPr lang="en-US" sz="2100" b="1" dirty="0" err="1"/>
              <a:t>pinv</a:t>
            </a:r>
            <a:r>
              <a:rPr lang="en-US" sz="2100" dirty="0"/>
              <a:t>” is the MATLAB function. </a:t>
            </a:r>
          </a:p>
          <a:p>
            <a:endParaRPr lang="en-US" sz="2100" dirty="0"/>
          </a:p>
          <a:p>
            <a:r>
              <a:rPr lang="en-US" sz="2100" dirty="0"/>
              <a:t>In python, it is available as </a:t>
            </a:r>
            <a:r>
              <a:rPr lang="en-US" sz="2100" b="1" dirty="0" err="1"/>
              <a:t>numpy.linalg.pinv</a:t>
            </a:r>
            <a:r>
              <a:rPr lang="en-US" sz="2100" b="1" dirty="0"/>
              <a:t> </a:t>
            </a:r>
            <a:r>
              <a:rPr lang="en-US" sz="2100" dirty="0"/>
              <a:t>or </a:t>
            </a:r>
            <a:r>
              <a:rPr lang="en-US" sz="2100" b="1" dirty="0" err="1"/>
              <a:t>scipy.linalg.pinv</a:t>
            </a:r>
            <a:endParaRPr lang="en-US" sz="21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D6EB18-D496-3248-A074-DEA2D70F7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250" y="1170146"/>
            <a:ext cx="2271088" cy="369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07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Pseudoinverse of non-square matrix </a:t>
            </a: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913" y="1279263"/>
            <a:ext cx="1513781" cy="325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8D5CD1-7E57-C948-A06B-8B2B2A098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709" y="1963862"/>
            <a:ext cx="2856911" cy="3940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1E929B-F7D0-3F40-9D77-A827B04C4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912" y="2728489"/>
            <a:ext cx="3130088" cy="521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15D211C-69C9-094F-BCC0-E594D674067C}"/>
              </a:ext>
            </a:extLst>
          </p:cNvPr>
          <p:cNvSpPr/>
          <p:nvPr/>
        </p:nvSpPr>
        <p:spPr>
          <a:xfrm>
            <a:off x="2109600" y="2658439"/>
            <a:ext cx="2220958" cy="7397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696A66-C4BF-2B45-B2AF-89A6509BDF7D}"/>
              </a:ext>
            </a:extLst>
          </p:cNvPr>
          <p:cNvSpPr txBox="1"/>
          <p:nvPr/>
        </p:nvSpPr>
        <p:spPr>
          <a:xfrm>
            <a:off x="2109600" y="3630248"/>
            <a:ext cx="24812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accent1"/>
                </a:solidFill>
              </a:rPr>
              <a:t>This is the pseudoinverse of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CE3A02-2C0F-F340-A0A9-1AE1841D031B}"/>
              </a:ext>
            </a:extLst>
          </p:cNvPr>
          <p:cNvSpPr txBox="1"/>
          <p:nvPr/>
        </p:nvSpPr>
        <p:spPr>
          <a:xfrm>
            <a:off x="5083006" y="2208315"/>
            <a:ext cx="3714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pseudoinverse provides a solution that minimizes the discrepancies between </a:t>
            </a:r>
            <a:r>
              <a:rPr lang="en-US" b="1" dirty="0"/>
              <a:t>Ax</a:t>
            </a:r>
            <a:r>
              <a:rPr lang="en-US" dirty="0"/>
              <a:t> and </a:t>
            </a:r>
            <a:r>
              <a:rPr lang="en-US" b="1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E9EA-AEF6-FF43-8D50-574DF642940B}"/>
              </a:ext>
            </a:extLst>
          </p:cNvPr>
          <p:cNvSpPr txBox="1"/>
          <p:nvPr/>
        </p:nvSpPr>
        <p:spPr>
          <a:xfrm>
            <a:off x="3350204" y="1356189"/>
            <a:ext cx="51651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ym typeface="Wingdings" pitchFamily="2" charset="2"/>
              </a:rPr>
              <a:t> Solution to this equation does no exist because of non-square A</a:t>
            </a:r>
            <a:endParaRPr 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4FE578-8130-1142-B74F-51B30D6C6022}"/>
              </a:ext>
            </a:extLst>
          </p:cNvPr>
          <p:cNvSpPr txBox="1"/>
          <p:nvPr/>
        </p:nvSpPr>
        <p:spPr>
          <a:xfrm>
            <a:off x="3220078" y="4181854"/>
            <a:ext cx="403774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solution, x, is the best-fit solution to Ax = b in the “Least Square” sense! </a:t>
            </a:r>
          </a:p>
        </p:txBody>
      </p:sp>
    </p:spTree>
    <p:extLst>
      <p:ext uri="{BB962C8B-B14F-4D97-AF65-F5344CB8AC3E}">
        <p14:creationId xmlns:p14="http://schemas.microsoft.com/office/powerpoint/2010/main" val="1163267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Linear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1233182"/>
            <a:ext cx="7603375" cy="3399541"/>
          </a:xfrm>
        </p:spPr>
        <p:txBody>
          <a:bodyPr/>
          <a:lstStyle/>
          <a:p>
            <a:r>
              <a:rPr lang="en-US" dirty="0"/>
              <a:t>You have N paired dataset x</a:t>
            </a:r>
            <a:r>
              <a:rPr lang="en-US" baseline="-25000" dirty="0"/>
              <a:t>i</a:t>
            </a:r>
            <a:r>
              <a:rPr lang="en-US" dirty="0"/>
              <a:t> and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endParaRPr lang="en-US" baseline="-25000" dirty="0"/>
          </a:p>
          <a:p>
            <a:r>
              <a:rPr lang="en-US" dirty="0"/>
              <a:t>Find the linear relationship y = ax + b that best matches your dataset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214A9BB-ECA7-B900-C131-63C217EC3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926" y="2146067"/>
            <a:ext cx="4116578" cy="275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532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5BCB-826B-B848-AC75-AE0DD36B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in </a:t>
            </a:r>
            <a:r>
              <a:rPr lang="en-US" b="1" dirty="0"/>
              <a:t>Ax</a:t>
            </a:r>
            <a:r>
              <a:rPr lang="en-US" dirty="0"/>
              <a:t> = </a:t>
            </a:r>
            <a:r>
              <a:rPr lang="en-US" b="1" dirty="0"/>
              <a:t>b</a:t>
            </a:r>
            <a:r>
              <a:rPr lang="en-US" dirty="0"/>
              <a:t>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0A21C3-CAE7-9445-BA34-23C0CD4CA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905" y="1602380"/>
            <a:ext cx="2586445" cy="15283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FAF60F-012F-8047-AFEC-6EA47C8350CB}"/>
              </a:ext>
            </a:extLst>
          </p:cNvPr>
          <p:cNvSpPr txBox="1"/>
          <p:nvPr/>
        </p:nvSpPr>
        <p:spPr>
          <a:xfrm>
            <a:off x="6496594" y="3213460"/>
            <a:ext cx="208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         x     </a:t>
            </a:r>
            <a:r>
              <a:rPr lang="en-US" dirty="0"/>
              <a:t>~</a:t>
            </a:r>
            <a:r>
              <a:rPr lang="en-US" b="1" dirty="0"/>
              <a:t>    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4DA443-79E2-F145-C29D-9852EE741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16" y="1019613"/>
            <a:ext cx="4668556" cy="38500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DAD867-E519-98BA-B8F1-3D7B3E181EBC}"/>
              </a:ext>
            </a:extLst>
          </p:cNvPr>
          <p:cNvSpPr txBox="1"/>
          <p:nvPr/>
        </p:nvSpPr>
        <p:spPr>
          <a:xfrm>
            <a:off x="5251268" y="450032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best fit line is y = 0.492x + 1.7</a:t>
            </a:r>
          </a:p>
        </p:txBody>
      </p:sp>
    </p:spTree>
    <p:extLst>
      <p:ext uri="{BB962C8B-B14F-4D97-AF65-F5344CB8AC3E}">
        <p14:creationId xmlns:p14="http://schemas.microsoft.com/office/powerpoint/2010/main" val="13726520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5BCB-826B-B848-AC75-AE0DD36B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in </a:t>
            </a:r>
            <a:r>
              <a:rPr lang="en-US" b="1" dirty="0"/>
              <a:t>Ax</a:t>
            </a:r>
            <a:r>
              <a:rPr lang="en-US" dirty="0"/>
              <a:t> = </a:t>
            </a:r>
            <a:r>
              <a:rPr lang="en-US" b="1" dirty="0"/>
              <a:t>b</a:t>
            </a:r>
            <a:r>
              <a:rPr lang="en-US" dirty="0"/>
              <a:t>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4DA443-79E2-F145-C29D-9852EE741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16" y="1019613"/>
            <a:ext cx="4668556" cy="38500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DAD867-E519-98BA-B8F1-3D7B3E181EBC}"/>
              </a:ext>
            </a:extLst>
          </p:cNvPr>
          <p:cNvSpPr txBox="1"/>
          <p:nvPr/>
        </p:nvSpPr>
        <p:spPr>
          <a:xfrm>
            <a:off x="5251268" y="450032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best fit line is y = 0.492x + 1.7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1D676F-6F8F-B09F-6719-65A4262D2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14" y="1019613"/>
            <a:ext cx="4557594" cy="341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74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5BCB-826B-B848-AC75-AE0DD36B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coefficient </a:t>
            </a:r>
            <a:r>
              <a:rPr lang="en-US" i="1" dirty="0">
                <a:solidFill>
                  <a:srgbClr val="0070C0"/>
                </a:solidFill>
              </a:rPr>
              <a:t>a</a:t>
            </a:r>
            <a:r>
              <a:rPr lang="en-US" dirty="0"/>
              <a:t> in y = </a:t>
            </a:r>
            <a:r>
              <a:rPr lang="en-US" i="1" dirty="0">
                <a:solidFill>
                  <a:srgbClr val="0070C0"/>
                </a:solidFill>
              </a:rPr>
              <a:t>a</a:t>
            </a:r>
            <a:r>
              <a:rPr lang="en-US" dirty="0"/>
              <a:t>x +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DA6B97-ED3B-C240-A21D-2E5D3048057B}"/>
              </a:ext>
            </a:extLst>
          </p:cNvPr>
          <p:cNvSpPr txBox="1"/>
          <p:nvPr/>
        </p:nvSpPr>
        <p:spPr>
          <a:xfrm>
            <a:off x="487680" y="1584960"/>
            <a:ext cx="4406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linear coefficient (a) is called regression coefficient. </a:t>
            </a:r>
          </a:p>
          <a:p>
            <a:endParaRPr lang="en-US" dirty="0"/>
          </a:p>
          <a:p>
            <a:r>
              <a:rPr lang="en-US" dirty="0"/>
              <a:t>It is also said that ”y is regressed onto x”, and the regression coefficient measures the changes in y due to a unit increase in x. </a:t>
            </a:r>
          </a:p>
          <a:p>
            <a:endParaRPr lang="en-US" dirty="0"/>
          </a:p>
          <a:p>
            <a:r>
              <a:rPr lang="en-US" dirty="0"/>
              <a:t>It can also be shown that: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772E78-4D07-6F4F-A3F8-65F6F0C3D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90" y="3980262"/>
            <a:ext cx="1343660" cy="763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2ACAD6-5385-AE41-AE87-0D311793BE48}"/>
              </a:ext>
            </a:extLst>
          </p:cNvPr>
          <p:cNvSpPr txBox="1"/>
          <p:nvPr/>
        </p:nvSpPr>
        <p:spPr>
          <a:xfrm>
            <a:off x="3044001" y="3923290"/>
            <a:ext cx="173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Covariance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6F81A-4586-CA47-A95D-B9787C2C0D5E}"/>
              </a:ext>
            </a:extLst>
          </p:cNvPr>
          <p:cNvSpPr txBox="1"/>
          <p:nvPr/>
        </p:nvSpPr>
        <p:spPr>
          <a:xfrm>
            <a:off x="3000455" y="4386273"/>
            <a:ext cx="173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Variance in 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F83262-A642-8B44-9965-8EC4DC9CC862}"/>
              </a:ext>
            </a:extLst>
          </p:cNvPr>
          <p:cNvSpPr txBox="1"/>
          <p:nvPr/>
        </p:nvSpPr>
        <p:spPr>
          <a:xfrm>
            <a:off x="2508066" y="4064411"/>
            <a:ext cx="35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0C96F1-3A0C-A744-9856-EA1DCF75EA82}"/>
              </a:ext>
            </a:extLst>
          </p:cNvPr>
          <p:cNvCxnSpPr>
            <a:cxnSpLocks/>
          </p:cNvCxnSpPr>
          <p:nvPr/>
        </p:nvCxnSpPr>
        <p:spPr>
          <a:xfrm flipH="1">
            <a:off x="2969620" y="4327458"/>
            <a:ext cx="14107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A05F289-F395-B484-8DC2-68B369A8D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286" y="4236918"/>
            <a:ext cx="1905000" cy="292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23FEA3-EBFB-FA92-C9D1-020BC7935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286" y="4562504"/>
            <a:ext cx="1089442" cy="3123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BE0DCA-6470-63BF-AF48-85842FD00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3311" y="1068438"/>
            <a:ext cx="4178191" cy="313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80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5BCB-826B-B848-AC75-AE0DD36B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coefficient </a:t>
            </a:r>
            <a:r>
              <a:rPr lang="en-US" i="1" dirty="0">
                <a:solidFill>
                  <a:srgbClr val="0070C0"/>
                </a:solidFill>
              </a:rPr>
              <a:t>a</a:t>
            </a:r>
            <a:r>
              <a:rPr lang="en-US" dirty="0"/>
              <a:t> in y = </a:t>
            </a:r>
            <a:r>
              <a:rPr lang="en-US" i="1" dirty="0">
                <a:solidFill>
                  <a:srgbClr val="0070C0"/>
                </a:solidFill>
              </a:rPr>
              <a:t>a</a:t>
            </a:r>
            <a:r>
              <a:rPr lang="en-US" dirty="0"/>
              <a:t>x + 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B80A9-60D0-3F44-A21E-90D84927E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497" y="1262032"/>
            <a:ext cx="3657952" cy="28094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772E78-4D07-6F4F-A3F8-65F6F0C3D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408" y="1427497"/>
            <a:ext cx="1343660" cy="763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2ACAD6-5385-AE41-AE87-0D311793BE48}"/>
              </a:ext>
            </a:extLst>
          </p:cNvPr>
          <p:cNvSpPr txBox="1"/>
          <p:nvPr/>
        </p:nvSpPr>
        <p:spPr>
          <a:xfrm>
            <a:off x="3209463" y="1358381"/>
            <a:ext cx="173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Covariance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6F81A-4586-CA47-A95D-B9787C2C0D5E}"/>
              </a:ext>
            </a:extLst>
          </p:cNvPr>
          <p:cNvSpPr txBox="1"/>
          <p:nvPr/>
        </p:nvSpPr>
        <p:spPr>
          <a:xfrm>
            <a:off x="3165917" y="1821364"/>
            <a:ext cx="173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Variance in 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F83262-A642-8B44-9965-8EC4DC9CC862}"/>
              </a:ext>
            </a:extLst>
          </p:cNvPr>
          <p:cNvSpPr txBox="1"/>
          <p:nvPr/>
        </p:nvSpPr>
        <p:spPr>
          <a:xfrm>
            <a:off x="2673528" y="1499502"/>
            <a:ext cx="35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0C96F1-3A0C-A744-9856-EA1DCF75EA82}"/>
              </a:ext>
            </a:extLst>
          </p:cNvPr>
          <p:cNvCxnSpPr>
            <a:cxnSpLocks/>
          </p:cNvCxnSpPr>
          <p:nvPr/>
        </p:nvCxnSpPr>
        <p:spPr>
          <a:xfrm flipH="1">
            <a:off x="3135082" y="1762549"/>
            <a:ext cx="14107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B37E842-6088-3246-B060-A210C34CC149}"/>
              </a:ext>
            </a:extLst>
          </p:cNvPr>
          <p:cNvSpPr txBox="1"/>
          <p:nvPr/>
        </p:nvSpPr>
        <p:spPr>
          <a:xfrm>
            <a:off x="836024" y="2386140"/>
            <a:ext cx="3901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: explanatory variable</a:t>
            </a:r>
          </a:p>
          <a:p>
            <a:r>
              <a:rPr lang="en-US" dirty="0"/>
              <a:t>y:  explained variable</a:t>
            </a:r>
          </a:p>
          <a:p>
            <a:endParaRPr lang="en-US" dirty="0"/>
          </a:p>
          <a:p>
            <a:r>
              <a:rPr lang="en-US" i="1" dirty="0">
                <a:solidFill>
                  <a:srgbClr val="0070C0"/>
                </a:solidFill>
              </a:rPr>
              <a:t>How much variance in y can be explained by the regression?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1DC0F2-C790-28A4-CE90-3D576B314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311" y="1068438"/>
            <a:ext cx="4178191" cy="313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55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5BCB-826B-B848-AC75-AE0DD36B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coefficient </a:t>
            </a:r>
            <a:r>
              <a:rPr lang="en-US" i="1" dirty="0">
                <a:solidFill>
                  <a:srgbClr val="0070C0"/>
                </a:solidFill>
              </a:rPr>
              <a:t>a</a:t>
            </a:r>
            <a:r>
              <a:rPr lang="en-US" dirty="0"/>
              <a:t> in y = </a:t>
            </a:r>
            <a:r>
              <a:rPr lang="en-US" i="1" dirty="0">
                <a:solidFill>
                  <a:srgbClr val="0070C0"/>
                </a:solidFill>
              </a:rPr>
              <a:t>a</a:t>
            </a:r>
            <a:r>
              <a:rPr lang="en-US" dirty="0"/>
              <a:t>x + 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772E78-4D07-6F4F-A3F8-65F6F0C3D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408" y="1427497"/>
            <a:ext cx="1343660" cy="763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2ACAD6-5385-AE41-AE87-0D311793BE48}"/>
              </a:ext>
            </a:extLst>
          </p:cNvPr>
          <p:cNvSpPr txBox="1"/>
          <p:nvPr/>
        </p:nvSpPr>
        <p:spPr>
          <a:xfrm>
            <a:off x="3209463" y="1358381"/>
            <a:ext cx="173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Covariance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6F81A-4586-CA47-A95D-B9787C2C0D5E}"/>
              </a:ext>
            </a:extLst>
          </p:cNvPr>
          <p:cNvSpPr txBox="1"/>
          <p:nvPr/>
        </p:nvSpPr>
        <p:spPr>
          <a:xfrm>
            <a:off x="3165917" y="1821364"/>
            <a:ext cx="173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Variance in 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F83262-A642-8B44-9965-8EC4DC9CC862}"/>
              </a:ext>
            </a:extLst>
          </p:cNvPr>
          <p:cNvSpPr txBox="1"/>
          <p:nvPr/>
        </p:nvSpPr>
        <p:spPr>
          <a:xfrm>
            <a:off x="2673528" y="1499502"/>
            <a:ext cx="35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0C96F1-3A0C-A744-9856-EA1DCF75EA82}"/>
              </a:ext>
            </a:extLst>
          </p:cNvPr>
          <p:cNvCxnSpPr>
            <a:cxnSpLocks/>
          </p:cNvCxnSpPr>
          <p:nvPr/>
        </p:nvCxnSpPr>
        <p:spPr>
          <a:xfrm flipH="1">
            <a:off x="3135082" y="1762549"/>
            <a:ext cx="14107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B37E842-6088-3246-B060-A210C34CC149}"/>
              </a:ext>
            </a:extLst>
          </p:cNvPr>
          <p:cNvSpPr txBox="1"/>
          <p:nvPr/>
        </p:nvSpPr>
        <p:spPr>
          <a:xfrm>
            <a:off x="836024" y="2386140"/>
            <a:ext cx="3901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: explanatory variable</a:t>
            </a:r>
          </a:p>
          <a:p>
            <a:r>
              <a:rPr lang="en-US" dirty="0"/>
              <a:t>y:  explained variable</a:t>
            </a:r>
          </a:p>
          <a:p>
            <a:endParaRPr lang="en-US" dirty="0"/>
          </a:p>
          <a:p>
            <a:r>
              <a:rPr lang="en-US" i="1" dirty="0">
                <a:solidFill>
                  <a:srgbClr val="0070C0"/>
                </a:solidFill>
              </a:rPr>
              <a:t>How much variance in y can be explained by the regression?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5B002E-7D1B-502A-E82E-533548DE7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756" y="971035"/>
            <a:ext cx="4178191" cy="31336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6E6204-0EE2-164E-A2D1-BB6F92435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604" y="3970567"/>
            <a:ext cx="4957899" cy="7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8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5F02-2B1F-BD4C-8DA6-6D17F624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273844"/>
            <a:ext cx="7609658" cy="994172"/>
          </a:xfrm>
        </p:spPr>
        <p:txBody>
          <a:bodyPr/>
          <a:lstStyle/>
          <a:p>
            <a:r>
              <a:rPr lang="en-US" dirty="0"/>
              <a:t>Review 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E21FF-9A8D-BD49-9042-42DCE558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692" y="1369219"/>
            <a:ext cx="7609658" cy="3263504"/>
          </a:xfrm>
        </p:spPr>
        <p:txBody>
          <a:bodyPr/>
          <a:lstStyle/>
          <a:p>
            <a:r>
              <a:rPr lang="en-US" dirty="0"/>
              <a:t>You are randomly sampling from a Gaussian distribution with mean=13 and standard deviation=3. What is the </a:t>
            </a:r>
            <a:r>
              <a:rPr lang="en-US" b="1" dirty="0"/>
              <a:t>probability </a:t>
            </a:r>
            <a:r>
              <a:rPr lang="en-US" dirty="0"/>
              <a:t>that you get 10 &lt; x &lt; 13?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68%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95%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17%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34%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189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: coefficient of determination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526" y="1369219"/>
            <a:ext cx="6810903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 measures the fraction of variance explained by the regression.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(correlation coefficient) =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3317E9-2FF8-FB42-8DD1-01F274819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87" y="2289427"/>
            <a:ext cx="2368731" cy="8623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6C8125-BEC3-7A4A-81F9-8A73363DFBBB}"/>
              </a:ext>
            </a:extLst>
          </p:cNvPr>
          <p:cNvSpPr txBox="1"/>
          <p:nvPr/>
        </p:nvSpPr>
        <p:spPr>
          <a:xfrm>
            <a:off x="1184366" y="3500848"/>
            <a:ext cx="60524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is called Pearson’s correlation, or simply, </a:t>
            </a:r>
            <a:r>
              <a:rPr lang="en-US" dirty="0" err="1"/>
              <a:t>r-value</a:t>
            </a:r>
            <a:r>
              <a:rPr lang="en-US" dirty="0"/>
              <a:t>. This quantifies a measure of the relationship between the two variable. It varies from -1 to +1. You can think of it as a unitless, normalized covariance.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766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8311-43FE-914E-9444-E065264D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Standardization (z-transform)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8EB75-6220-774F-8F55-36A70E314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Transforms the data so it has zero mean and 1 standard deviation.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Covariance between the two standardized variables are equal to their correlation.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A12209-7073-3D44-8B4E-AECCF51ED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172" y="1952353"/>
            <a:ext cx="1495697" cy="63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824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Atlanta’s temperature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BC1A3C-92F6-AB41-B159-3814154704D1}"/>
              </a:ext>
            </a:extLst>
          </p:cNvPr>
          <p:cNvSpPr txBox="1"/>
          <p:nvPr/>
        </p:nvSpPr>
        <p:spPr>
          <a:xfrm>
            <a:off x="5425020" y="1556087"/>
            <a:ext cx="32838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Temperature of Atlanta appears to be warming up. </a:t>
            </a:r>
          </a:p>
          <a:p>
            <a:endParaRPr lang="en-US" dirty="0"/>
          </a:p>
          <a:p>
            <a:r>
              <a:rPr lang="en-US" dirty="0"/>
              <a:t>Let’s estimate the linear trend, which is a regression of temperature (y) onto time (x).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5DFAAC-C749-100C-2FF4-D97A37817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2672"/>
            <a:ext cx="5167312" cy="387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449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Atlanta’s temperature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BC1A3C-92F6-AB41-B159-3814154704D1}"/>
              </a:ext>
            </a:extLst>
          </p:cNvPr>
          <p:cNvSpPr txBox="1"/>
          <p:nvPr/>
        </p:nvSpPr>
        <p:spPr>
          <a:xfrm>
            <a:off x="5425020" y="1556087"/>
            <a:ext cx="3283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Temperature of Atlanta appears to be warming up. </a:t>
            </a:r>
          </a:p>
          <a:p>
            <a:endParaRPr lang="en-US" dirty="0"/>
          </a:p>
          <a:p>
            <a:r>
              <a:rPr lang="en-US" dirty="0"/>
              <a:t>Let’s estimate the linear trend</a:t>
            </a:r>
          </a:p>
          <a:p>
            <a:endParaRPr lang="en-US" dirty="0"/>
          </a:p>
          <a:p>
            <a:r>
              <a:rPr lang="en-US" dirty="0"/>
              <a:t>y = ax + b</a:t>
            </a:r>
          </a:p>
          <a:p>
            <a:endParaRPr lang="en-US" dirty="0"/>
          </a:p>
          <a:p>
            <a:r>
              <a:rPr lang="en-US" dirty="0"/>
              <a:t>a = 0.017 °F/year</a:t>
            </a:r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0.245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3C4DDC-5748-C9AC-691D-A39FB138A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64" y="1268016"/>
            <a:ext cx="5010912" cy="37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370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Atlanta’s temperature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BC1A3C-92F6-AB41-B159-3814154704D1}"/>
              </a:ext>
            </a:extLst>
          </p:cNvPr>
          <p:cNvSpPr txBox="1"/>
          <p:nvPr/>
        </p:nvSpPr>
        <p:spPr>
          <a:xfrm>
            <a:off x="5425020" y="1556087"/>
            <a:ext cx="3283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Temperature of Atlanta appears to be warming up. </a:t>
            </a:r>
          </a:p>
          <a:p>
            <a:endParaRPr lang="en-US" dirty="0"/>
          </a:p>
          <a:p>
            <a:r>
              <a:rPr lang="en-US" dirty="0"/>
              <a:t>Let’s estimate the linear trend</a:t>
            </a:r>
          </a:p>
          <a:p>
            <a:endParaRPr lang="en-US" dirty="0"/>
          </a:p>
          <a:p>
            <a:r>
              <a:rPr lang="en-US" dirty="0"/>
              <a:t>y = ax + b</a:t>
            </a:r>
          </a:p>
          <a:p>
            <a:endParaRPr lang="en-US" dirty="0"/>
          </a:p>
          <a:p>
            <a:r>
              <a:rPr lang="en-US" dirty="0"/>
              <a:t>a = 0.017 °F/year</a:t>
            </a:r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0.245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66720-4EB8-0E42-8999-2758D2F4C76F}"/>
              </a:ext>
            </a:extLst>
          </p:cNvPr>
          <p:cNvSpPr txBox="1"/>
          <p:nvPr/>
        </p:nvSpPr>
        <p:spPr>
          <a:xfrm>
            <a:off x="5425020" y="4214949"/>
            <a:ext cx="348384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Linear trend explains 24.5% of the total variance in the data.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B0A987-E0CB-BCD9-8D10-C8D71C218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64" y="1268016"/>
            <a:ext cx="5010912" cy="37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263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Atlanta’s temperature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BC1A3C-92F6-AB41-B159-3814154704D1}"/>
              </a:ext>
            </a:extLst>
          </p:cNvPr>
          <p:cNvSpPr txBox="1"/>
          <p:nvPr/>
        </p:nvSpPr>
        <p:spPr>
          <a:xfrm>
            <a:off x="5425020" y="1556087"/>
            <a:ext cx="3283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Temperature of Atlanta appears to be warming up. </a:t>
            </a:r>
          </a:p>
          <a:p>
            <a:endParaRPr lang="en-US" dirty="0"/>
          </a:p>
          <a:p>
            <a:r>
              <a:rPr lang="en-US" dirty="0"/>
              <a:t>Let’s estimate the linear trend</a:t>
            </a:r>
          </a:p>
          <a:p>
            <a:endParaRPr lang="en-US" dirty="0"/>
          </a:p>
          <a:p>
            <a:r>
              <a:rPr lang="en-US" dirty="0"/>
              <a:t>y = ax + b</a:t>
            </a:r>
          </a:p>
          <a:p>
            <a:endParaRPr lang="en-US" dirty="0"/>
          </a:p>
          <a:p>
            <a:r>
              <a:rPr lang="en-US" dirty="0"/>
              <a:t>a = 0.069 °F/year</a:t>
            </a:r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0.496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66720-4EB8-0E42-8999-2758D2F4C76F}"/>
              </a:ext>
            </a:extLst>
          </p:cNvPr>
          <p:cNvSpPr txBox="1"/>
          <p:nvPr/>
        </p:nvSpPr>
        <p:spPr>
          <a:xfrm>
            <a:off x="5425020" y="4214949"/>
            <a:ext cx="348384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Linear trend explains 49.6% of the total variance in the data.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EFF027-9154-A368-9A30-D797987DB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23" y="1556087"/>
            <a:ext cx="4783217" cy="358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992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Comparing difference cities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6AD5D3-8B10-C7A1-DB61-59C2C067E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408" y="1181862"/>
            <a:ext cx="5135880" cy="385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676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Comparing two cities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2BC4B5-39F8-614D-A9A2-4481B050BC2D}"/>
              </a:ext>
            </a:extLst>
          </p:cNvPr>
          <p:cNvSpPr txBox="1"/>
          <p:nvPr/>
        </p:nvSpPr>
        <p:spPr>
          <a:xfrm>
            <a:off x="7480682" y="4189945"/>
            <a:ext cx="1271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R=0.57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D2CDD7-5A6C-33BB-9427-682BC39B7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216" y="1181862"/>
            <a:ext cx="5135880" cy="385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066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Comparing two cities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246856-5B0C-694D-ADFD-ED247B08D572}"/>
              </a:ext>
            </a:extLst>
          </p:cNvPr>
          <p:cNvSpPr txBox="1"/>
          <p:nvPr/>
        </p:nvSpPr>
        <p:spPr>
          <a:xfrm>
            <a:off x="7613904" y="4188904"/>
            <a:ext cx="1271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R=0.64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67D3A8-A5CE-56CB-20B0-2237DFAA5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944" y="1017508"/>
            <a:ext cx="5221224" cy="391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32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Comparing two cities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246856-5B0C-694D-ADFD-ED247B08D572}"/>
              </a:ext>
            </a:extLst>
          </p:cNvPr>
          <p:cNvSpPr txBox="1"/>
          <p:nvPr/>
        </p:nvSpPr>
        <p:spPr>
          <a:xfrm>
            <a:off x="7485126" y="4346436"/>
            <a:ext cx="1493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R=-0.13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637F48-C396-F1E6-05A0-C4819E5BA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064" y="1136142"/>
            <a:ext cx="5343144" cy="400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8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5F02-2B1F-BD4C-8DA6-6D17F624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606" y="273844"/>
            <a:ext cx="7696744" cy="994172"/>
          </a:xfrm>
        </p:spPr>
        <p:txBody>
          <a:bodyPr/>
          <a:lstStyle/>
          <a:p>
            <a:r>
              <a:rPr lang="en-US" dirty="0"/>
              <a:t>Review 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E21FF-9A8D-BD49-9042-42DCE558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606" y="1369219"/>
            <a:ext cx="7696743" cy="3263504"/>
          </a:xfrm>
        </p:spPr>
        <p:txBody>
          <a:bodyPr>
            <a:normAutofit/>
          </a:bodyPr>
          <a:lstStyle/>
          <a:p>
            <a:r>
              <a:rPr lang="en-US" dirty="0"/>
              <a:t>You collected a dataset and found that your data contains a few data points that are extremely large. What would be the most appropriate approach to calculate its </a:t>
            </a:r>
            <a:r>
              <a:rPr lang="en-US" b="1" dirty="0"/>
              <a:t>spread in data</a:t>
            </a:r>
            <a:r>
              <a:rPr lang="en-US" dirty="0"/>
              <a:t>? 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mean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median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Standard deviation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IQR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441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Covariance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C817-F963-6249-BF2E-43509B35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554" y="1369219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Data matrix: D</a:t>
            </a:r>
          </a:p>
          <a:p>
            <a:pPr marL="0" indent="0">
              <a:buNone/>
            </a:pPr>
            <a:r>
              <a:rPr lang="en-US" dirty="0"/>
              <a:t>Temperature records from (M) cities are stored as row vector (M x N) matrix</a:t>
            </a:r>
          </a:p>
          <a:p>
            <a:pPr marL="0" indent="0">
              <a:buNone/>
            </a:pPr>
            <a:r>
              <a:rPr lang="en-US" dirty="0"/>
              <a:t>We subtract mean value from each rows.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 = 1/N-1 * DD</a:t>
            </a:r>
            <a:r>
              <a:rPr lang="en-US" baseline="30000" dirty="0"/>
              <a:t>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can be calculated as </a:t>
            </a:r>
            <a:r>
              <a:rPr lang="en-US" dirty="0" err="1"/>
              <a:t>np.cov</a:t>
            </a:r>
            <a:r>
              <a:rPr lang="en-US" dirty="0"/>
              <a:t>(D) in python, </a:t>
            </a:r>
            <a:r>
              <a:rPr lang="en-US" dirty="0" err="1"/>
              <a:t>cov</a:t>
            </a:r>
            <a:r>
              <a:rPr lang="en-US" dirty="0"/>
              <a:t>(D) in MATLAB</a:t>
            </a:r>
          </a:p>
        </p:txBody>
      </p:sp>
    </p:spTree>
    <p:extLst>
      <p:ext uri="{BB962C8B-B14F-4D97-AF65-F5344CB8AC3E}">
        <p14:creationId xmlns:p14="http://schemas.microsoft.com/office/powerpoint/2010/main" val="41846615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Covariance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C817-F963-6249-BF2E-43509B35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970" y="1346917"/>
            <a:ext cx="722238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Covariance matrix: C for </a:t>
            </a:r>
            <a:r>
              <a:rPr lang="en-US" u="sng" dirty="0" err="1"/>
              <a:t>Feburary</a:t>
            </a:r>
            <a:r>
              <a:rPr lang="en-US" u="sng" dirty="0"/>
              <a:t> temperature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993D43-8949-34BF-699D-B07C31FE1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090" y="2571750"/>
            <a:ext cx="4178300" cy="1371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F6D4F7-E03D-4693-93BA-CB37CA9A12A5}"/>
              </a:ext>
            </a:extLst>
          </p:cNvPr>
          <p:cNvSpPr txBox="1"/>
          <p:nvPr/>
        </p:nvSpPr>
        <p:spPr>
          <a:xfrm>
            <a:off x="2670048" y="2182368"/>
            <a:ext cx="537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ATL           BOS            SFO           SEA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AB8641-B819-6DE7-D9BF-9F522C556DB7}"/>
              </a:ext>
            </a:extLst>
          </p:cNvPr>
          <p:cNvSpPr txBox="1"/>
          <p:nvPr/>
        </p:nvSpPr>
        <p:spPr>
          <a:xfrm>
            <a:off x="1553464" y="2831524"/>
            <a:ext cx="1798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ATL              </a:t>
            </a:r>
          </a:p>
          <a:p>
            <a:r>
              <a:rPr lang="en-US" dirty="0"/>
              <a:t>BOS                   </a:t>
            </a:r>
          </a:p>
          <a:p>
            <a:r>
              <a:rPr lang="en-US" dirty="0"/>
              <a:t>SFO                     </a:t>
            </a:r>
          </a:p>
          <a:p>
            <a:r>
              <a:rPr lang="en-US" dirty="0"/>
              <a:t>SEA  </a:t>
            </a:r>
          </a:p>
        </p:txBody>
      </p:sp>
    </p:spTree>
    <p:extLst>
      <p:ext uri="{BB962C8B-B14F-4D97-AF65-F5344CB8AC3E}">
        <p14:creationId xmlns:p14="http://schemas.microsoft.com/office/powerpoint/2010/main" val="30207526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Correlation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C817-F963-6249-BF2E-43509B35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818" y="1369219"/>
            <a:ext cx="725424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Correlation matrix: R</a:t>
            </a:r>
          </a:p>
          <a:p>
            <a:pPr marL="0" indent="0">
              <a:buNone/>
            </a:pPr>
            <a:r>
              <a:rPr lang="en-US" dirty="0"/>
              <a:t>Similar to covariance matrix but each element is divided by the product of standard deviation (z-transform)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can be calculated as </a:t>
            </a:r>
            <a:r>
              <a:rPr lang="en-US" dirty="0" err="1"/>
              <a:t>np.corrcoef</a:t>
            </a:r>
            <a:r>
              <a:rPr lang="en-US" dirty="0"/>
              <a:t>(D) in python and </a:t>
            </a:r>
            <a:r>
              <a:rPr lang="en-US" dirty="0" err="1"/>
              <a:t>corrcoef</a:t>
            </a:r>
            <a:r>
              <a:rPr lang="en-US" dirty="0"/>
              <a:t>(D) in MATLAB</a:t>
            </a:r>
          </a:p>
        </p:txBody>
      </p:sp>
    </p:spTree>
    <p:extLst>
      <p:ext uri="{BB962C8B-B14F-4D97-AF65-F5344CB8AC3E}">
        <p14:creationId xmlns:p14="http://schemas.microsoft.com/office/powerpoint/2010/main" val="17137267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Correlation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C817-F963-6249-BF2E-43509B35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7874" y="1369219"/>
            <a:ext cx="722238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Correlation matrix: R for </a:t>
            </a:r>
            <a:r>
              <a:rPr lang="en-US" u="sng" dirty="0" err="1"/>
              <a:t>Feburary</a:t>
            </a:r>
            <a:r>
              <a:rPr lang="en-US" u="sng" dirty="0"/>
              <a:t> temperature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C501BB-D7ED-2BB5-AC09-E4FDC0C10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296" y="2571750"/>
            <a:ext cx="5384800" cy="1358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DF0A74-E702-C904-FA23-8CA2A66354F1}"/>
              </a:ext>
            </a:extLst>
          </p:cNvPr>
          <p:cNvSpPr txBox="1"/>
          <p:nvPr/>
        </p:nvSpPr>
        <p:spPr>
          <a:xfrm>
            <a:off x="2243328" y="2182368"/>
            <a:ext cx="537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ATL              BOS                   SFO                     SEA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131D21-D44A-56D8-088D-DA264EC0936E}"/>
              </a:ext>
            </a:extLst>
          </p:cNvPr>
          <p:cNvSpPr txBox="1"/>
          <p:nvPr/>
        </p:nvSpPr>
        <p:spPr>
          <a:xfrm>
            <a:off x="1126744" y="2831524"/>
            <a:ext cx="1798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ATL              </a:t>
            </a:r>
          </a:p>
          <a:p>
            <a:r>
              <a:rPr lang="en-US" dirty="0"/>
              <a:t>BOS                   </a:t>
            </a:r>
          </a:p>
          <a:p>
            <a:r>
              <a:rPr lang="en-US" dirty="0"/>
              <a:t>SFO                     </a:t>
            </a:r>
          </a:p>
          <a:p>
            <a:r>
              <a:rPr lang="en-US" dirty="0"/>
              <a:t>SEA  </a:t>
            </a:r>
          </a:p>
        </p:txBody>
      </p:sp>
    </p:spTree>
    <p:extLst>
      <p:ext uri="{BB962C8B-B14F-4D97-AF65-F5344CB8AC3E}">
        <p14:creationId xmlns:p14="http://schemas.microsoft.com/office/powerpoint/2010/main" val="14947706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9BC8-5ECA-4149-AFFD-2C07D1F5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of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C04D2-385D-514C-B98F-3D8404239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a pair of N observations, </a:t>
            </a:r>
            <a:r>
              <a:rPr lang="en-US" b="1" dirty="0"/>
              <a:t>x</a:t>
            </a:r>
            <a:r>
              <a:rPr lang="en-US" dirty="0"/>
              <a:t> and </a:t>
            </a:r>
            <a:r>
              <a:rPr lang="en-US" b="1" dirty="0"/>
              <a:t>y</a:t>
            </a:r>
            <a:r>
              <a:rPr lang="en-US" dirty="0"/>
              <a:t>, with a correlation coefficient of r. </a:t>
            </a:r>
          </a:p>
          <a:p>
            <a:endParaRPr lang="en-US" dirty="0"/>
          </a:p>
          <a:p>
            <a:r>
              <a:rPr lang="en-US" dirty="0"/>
              <a:t>Temperature of Atlanta and Boston</a:t>
            </a:r>
          </a:p>
          <a:p>
            <a:r>
              <a:rPr lang="en-US" dirty="0"/>
              <a:t>r=0.6</a:t>
            </a:r>
          </a:p>
          <a:p>
            <a:r>
              <a:rPr lang="en-US" dirty="0"/>
              <a:t>Is this statistically significant?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DC1F2-4F05-2AE1-7F2C-6746709AE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032" y="1938718"/>
            <a:ext cx="4014280" cy="301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957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9BC8-5ECA-4149-AFFD-2C07D1F5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of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C04D2-385D-514C-B98F-3D8404239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086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have a pair of N observations, </a:t>
            </a:r>
            <a:r>
              <a:rPr lang="en-US" b="1" dirty="0"/>
              <a:t>x</a:t>
            </a:r>
            <a:r>
              <a:rPr lang="en-US" dirty="0"/>
              <a:t> and </a:t>
            </a:r>
            <a:r>
              <a:rPr lang="en-US" b="1" dirty="0"/>
              <a:t>y</a:t>
            </a:r>
            <a:r>
              <a:rPr lang="en-US" dirty="0"/>
              <a:t>, with a correlation coefficient of r.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N=128, r=0.57</a:t>
            </a:r>
          </a:p>
          <a:p>
            <a:r>
              <a:rPr lang="en-US" dirty="0"/>
              <a:t>t=7.9 &gt;&gt; 2</a:t>
            </a:r>
          </a:p>
          <a:p>
            <a:r>
              <a:rPr lang="en-US" b="1" dirty="0"/>
              <a:t>Atlanta and Boston are significantly correlated at 95% confidence interval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D68DF1-DB86-6E44-919A-AEBD4F149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673" y="2251639"/>
            <a:ext cx="2914650" cy="828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77EB8A-EAAC-3E5D-5451-7B91DB528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397" y="1680360"/>
            <a:ext cx="3168234" cy="237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0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5F02-2B1F-BD4C-8DA6-6D17F624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97" y="273844"/>
            <a:ext cx="7705453" cy="994172"/>
          </a:xfrm>
        </p:spPr>
        <p:txBody>
          <a:bodyPr/>
          <a:lstStyle/>
          <a:p>
            <a:r>
              <a:rPr lang="en-US" dirty="0"/>
              <a:t>Review 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E21FF-9A8D-BD49-9042-42DCE558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98" y="1369219"/>
            <a:ext cx="7705452" cy="3263504"/>
          </a:xfrm>
        </p:spPr>
        <p:txBody>
          <a:bodyPr>
            <a:normAutofit/>
          </a:bodyPr>
          <a:lstStyle/>
          <a:p>
            <a:r>
              <a:rPr lang="en-US" dirty="0"/>
              <a:t>The number from rolling a dice has a mean value of 3.5 and the standard deviation of 1.7. Imagine you roll a dice 50 times, and record the average as X. This is repeated many times. What is the </a:t>
            </a:r>
            <a:r>
              <a:rPr lang="en-US" b="1" dirty="0"/>
              <a:t>expected range </a:t>
            </a:r>
            <a:r>
              <a:rPr lang="en-US" dirty="0"/>
              <a:t>of X with </a:t>
            </a:r>
            <a:r>
              <a:rPr lang="en-US" b="1" dirty="0"/>
              <a:t>95% probability</a:t>
            </a:r>
            <a:r>
              <a:rPr lang="en-US" dirty="0"/>
              <a:t>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3.3&lt;X&lt;3.7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3.0&lt;X&lt;4.0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2.5&lt;X&lt;4.5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2.0&lt;X&lt;5.0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5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3E79-3894-194E-A2A6-D54107F8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distribution and confidence interval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6DFD3-CD2F-6440-B999-2697268FB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423" y="1369219"/>
            <a:ext cx="3687628" cy="3263504"/>
          </a:xfrm>
        </p:spPr>
        <p:txBody>
          <a:bodyPr>
            <a:normAutofit/>
          </a:bodyPr>
          <a:lstStyle/>
          <a:p>
            <a:r>
              <a:rPr lang="en-US" b="1" dirty="0"/>
              <a:t>Uncertainty of single measurement: </a:t>
            </a:r>
          </a:p>
          <a:p>
            <a:r>
              <a:rPr lang="en-US" u="sng" dirty="0"/>
              <a:t>IF the data is normally distributed</a:t>
            </a:r>
            <a:r>
              <a:rPr lang="en-US" dirty="0"/>
              <a:t>, there is 95% probability that a single measurement (x) lies within the range of 2 standard deviation (</a:t>
            </a:r>
            <a:r>
              <a:rPr lang="en-US" b="1" dirty="0">
                <a:latin typeface="Symbol" pitchFamily="2" charset="2"/>
              </a:rPr>
              <a:t>s)</a:t>
            </a:r>
            <a:r>
              <a:rPr lang="en-US" dirty="0"/>
              <a:t> from the population mean (</a:t>
            </a:r>
            <a:r>
              <a:rPr lang="en-US" b="1" dirty="0">
                <a:latin typeface="Symbol" pitchFamily="2" charset="2"/>
              </a:rPr>
              <a:t>m)</a:t>
            </a:r>
            <a:r>
              <a:rPr lang="en-US" dirty="0"/>
              <a:t>.  </a:t>
            </a:r>
          </a:p>
          <a:p>
            <a:r>
              <a:rPr lang="en-US" dirty="0"/>
              <a:t>x = </a:t>
            </a:r>
            <a:r>
              <a:rPr lang="en-US" b="1" dirty="0">
                <a:latin typeface="Symbol" pitchFamily="2" charset="2"/>
              </a:rPr>
              <a:t>m </a:t>
            </a:r>
            <a:r>
              <a:rPr lang="en-US" b="1" dirty="0"/>
              <a:t>±</a:t>
            </a:r>
            <a:r>
              <a:rPr lang="en-US" b="1" dirty="0">
                <a:latin typeface="Symbol" pitchFamily="2" charset="2"/>
              </a:rPr>
              <a:t> 2s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80658AA-1982-D047-BD98-4E487E6F6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826" y="1369220"/>
            <a:ext cx="4851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08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3E79-3894-194E-A2A6-D54107F8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6DFD3-CD2F-6440-B999-2697268FB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423" y="1369219"/>
            <a:ext cx="3687628" cy="3263504"/>
          </a:xfrm>
        </p:spPr>
        <p:txBody>
          <a:bodyPr>
            <a:normAutofit/>
          </a:bodyPr>
          <a:lstStyle/>
          <a:p>
            <a:r>
              <a:rPr lang="en-US" dirty="0"/>
              <a:t>We can also write </a:t>
            </a:r>
            <a:r>
              <a:rPr lang="en-US" b="1" dirty="0">
                <a:latin typeface="Symbol" pitchFamily="2" charset="2"/>
              </a:rPr>
              <a:t>m</a:t>
            </a:r>
            <a:r>
              <a:rPr lang="en-US" dirty="0"/>
              <a:t> = </a:t>
            </a:r>
            <a:r>
              <a:rPr lang="en-US" b="1" dirty="0"/>
              <a:t>x</a:t>
            </a:r>
            <a:r>
              <a:rPr lang="en-US" b="1" dirty="0">
                <a:latin typeface="Symbol" pitchFamily="2" charset="2"/>
              </a:rPr>
              <a:t> </a:t>
            </a:r>
            <a:r>
              <a:rPr lang="en-US" b="1" dirty="0"/>
              <a:t>±</a:t>
            </a:r>
            <a:r>
              <a:rPr lang="en-US" b="1" dirty="0">
                <a:latin typeface="Symbol" pitchFamily="2" charset="2"/>
              </a:rPr>
              <a:t> 2s </a:t>
            </a:r>
          </a:p>
          <a:p>
            <a:endParaRPr lang="en-US" b="1" dirty="0">
              <a:latin typeface="Symbol" pitchFamily="2" charset="2"/>
            </a:endParaRPr>
          </a:p>
          <a:p>
            <a:r>
              <a:rPr lang="en-US" dirty="0"/>
              <a:t>True mean lies within 2</a:t>
            </a:r>
            <a:r>
              <a:rPr lang="en-US" dirty="0">
                <a:latin typeface="Symbol" pitchFamily="2" charset="2"/>
              </a:rPr>
              <a:t>s</a:t>
            </a:r>
            <a:r>
              <a:rPr lang="en-US" dirty="0"/>
              <a:t> of the single measurement</a:t>
            </a:r>
          </a:p>
          <a:p>
            <a:endParaRPr lang="en-US" dirty="0"/>
          </a:p>
          <a:p>
            <a:r>
              <a:rPr lang="en-US" dirty="0"/>
              <a:t>“95% confidence interval”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80658AA-1982-D047-BD98-4E487E6F6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826" y="1369220"/>
            <a:ext cx="4851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02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3E79-3894-194E-A2A6-D54107F8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6DFD3-CD2F-6440-B999-2697268FB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423" y="1369219"/>
            <a:ext cx="3687628" cy="3263504"/>
          </a:xfrm>
        </p:spPr>
        <p:txBody>
          <a:bodyPr>
            <a:normAutofit/>
          </a:bodyPr>
          <a:lstStyle/>
          <a:p>
            <a:r>
              <a:rPr lang="en-US" dirty="0"/>
              <a:t>N sample means (</a:t>
            </a:r>
            <a:r>
              <a:rPr lang="en-US" b="1" dirty="0"/>
              <a:t>s</a:t>
            </a:r>
            <a:r>
              <a:rPr lang="en-US" dirty="0"/>
              <a:t>) with sample standard deviation of </a:t>
            </a:r>
            <a:r>
              <a:rPr lang="en-US" b="1" dirty="0"/>
              <a:t>s</a:t>
            </a:r>
            <a:endParaRPr lang="en-US" b="1" dirty="0">
              <a:latin typeface="Symbol" pitchFamily="2" charset="2"/>
            </a:endParaRPr>
          </a:p>
          <a:p>
            <a:endParaRPr lang="en-US" b="1" dirty="0">
              <a:latin typeface="Symbol" pitchFamily="2" charset="2"/>
            </a:endParaRPr>
          </a:p>
          <a:p>
            <a:r>
              <a:rPr lang="en-US" dirty="0"/>
              <a:t>For N&gt;30, true mean lies within 2 SE of sample mean</a:t>
            </a:r>
          </a:p>
          <a:p>
            <a:r>
              <a:rPr lang="en-US" dirty="0"/>
              <a:t>“95% confidence interval”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80658AA-1982-D047-BD98-4E487E6F6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826" y="1369220"/>
            <a:ext cx="4851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02C78C-FEB1-DB4D-89B3-B0989264C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259" y="3640184"/>
            <a:ext cx="2115955" cy="67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35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6981</TotalTime>
  <Words>2048</Words>
  <Application>Microsoft Macintosh PowerPoint</Application>
  <PresentationFormat>On-screen Show (16:9)</PresentationFormat>
  <Paragraphs>342</Paragraphs>
  <Slides>55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Symbol</vt:lpstr>
      <vt:lpstr>Office Theme</vt:lpstr>
      <vt:lpstr>EAS2655 – Week 4</vt:lpstr>
      <vt:lpstr>Review question 1</vt:lpstr>
      <vt:lpstr>Review question 2</vt:lpstr>
      <vt:lpstr>Review question 3</vt:lpstr>
      <vt:lpstr>Review question 4</vt:lpstr>
      <vt:lpstr>Review question 5</vt:lpstr>
      <vt:lpstr>Statistical distribution and confidence interval</vt:lpstr>
      <vt:lpstr>Confidence interval</vt:lpstr>
      <vt:lpstr>Confidence interval</vt:lpstr>
      <vt:lpstr>Uncertainty from multiple (N) measurements</vt:lpstr>
      <vt:lpstr>Propagation of uncertainty</vt:lpstr>
      <vt:lpstr>Propagation of uncertainty</vt:lpstr>
      <vt:lpstr>Propagation of uncertainty</vt:lpstr>
      <vt:lpstr>Propagation of uncertainty</vt:lpstr>
      <vt:lpstr>Propagation of uncertainty</vt:lpstr>
      <vt:lpstr>Linear algebra review (2) : vector</vt:lpstr>
      <vt:lpstr>Vector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Pseudoinverse of non-square matrix A </vt:lpstr>
      <vt:lpstr>Linear regression</vt:lpstr>
      <vt:lpstr>Linear regression in Ax = b form</vt:lpstr>
      <vt:lpstr>Linear regression in Ax = b form</vt:lpstr>
      <vt:lpstr>Regression coefficient a in y = ax + b</vt:lpstr>
      <vt:lpstr>Regression coefficient a in y = ax + b</vt:lpstr>
      <vt:lpstr>Regression coefficient a in y = ax + b</vt:lpstr>
      <vt:lpstr>R2 : coefficient of determination</vt:lpstr>
      <vt:lpstr>Standardization (z-transform)</vt:lpstr>
      <vt:lpstr>Application to Atlanta’s temperature data</vt:lpstr>
      <vt:lpstr>Application to Atlanta’s temperature data</vt:lpstr>
      <vt:lpstr>Application to Atlanta’s temperature data</vt:lpstr>
      <vt:lpstr>Application to Atlanta’s temperature data</vt:lpstr>
      <vt:lpstr>Comparing difference cities</vt:lpstr>
      <vt:lpstr>Comparing two cities</vt:lpstr>
      <vt:lpstr>Comparing two cities</vt:lpstr>
      <vt:lpstr>Comparing two cities</vt:lpstr>
      <vt:lpstr>Covariance matrix</vt:lpstr>
      <vt:lpstr>Covariance matrix</vt:lpstr>
      <vt:lpstr>Correlation matrix</vt:lpstr>
      <vt:lpstr>Correlation matrix</vt:lpstr>
      <vt:lpstr>Significance of correlation</vt:lpstr>
      <vt:lpstr>Significance of correlation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EAS2655</dc:title>
  <dc:creator>Ito, Takamitsu</dc:creator>
  <cp:lastModifiedBy>Liu, Pengfei</cp:lastModifiedBy>
  <cp:revision>134</cp:revision>
  <dcterms:created xsi:type="dcterms:W3CDTF">2020-08-17T11:38:51Z</dcterms:created>
  <dcterms:modified xsi:type="dcterms:W3CDTF">2023-01-31T16:14:12Z</dcterms:modified>
</cp:coreProperties>
</file>