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6"/>
  </p:notesMasterIdLst>
  <p:sldIdLst>
    <p:sldId id="256" r:id="rId2"/>
    <p:sldId id="264" r:id="rId3"/>
    <p:sldId id="365" r:id="rId4"/>
    <p:sldId id="366" r:id="rId5"/>
    <p:sldId id="367" r:id="rId6"/>
    <p:sldId id="368" r:id="rId7"/>
    <p:sldId id="276" r:id="rId8"/>
    <p:sldId id="285" r:id="rId9"/>
    <p:sldId id="296" r:id="rId10"/>
    <p:sldId id="297" r:id="rId11"/>
    <p:sldId id="298" r:id="rId12"/>
    <p:sldId id="306" r:id="rId13"/>
    <p:sldId id="287" r:id="rId14"/>
    <p:sldId id="289" r:id="rId15"/>
    <p:sldId id="299" r:id="rId16"/>
    <p:sldId id="369" r:id="rId17"/>
    <p:sldId id="370" r:id="rId18"/>
    <p:sldId id="372" r:id="rId19"/>
    <p:sldId id="373" r:id="rId20"/>
    <p:sldId id="374" r:id="rId21"/>
    <p:sldId id="265" r:id="rId22"/>
    <p:sldId id="267" r:id="rId23"/>
    <p:sldId id="268" r:id="rId24"/>
    <p:sldId id="266" r:id="rId25"/>
    <p:sldId id="269" r:id="rId26"/>
    <p:sldId id="272" r:id="rId27"/>
    <p:sldId id="271" r:id="rId28"/>
    <p:sldId id="273" r:id="rId29"/>
    <p:sldId id="274" r:id="rId30"/>
    <p:sldId id="375" r:id="rId31"/>
    <p:sldId id="376" r:id="rId32"/>
    <p:sldId id="377" r:id="rId33"/>
    <p:sldId id="378" r:id="rId34"/>
    <p:sldId id="379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46"/>
    <p:restoredTop sz="94407"/>
  </p:normalViewPr>
  <p:slideViewPr>
    <p:cSldViewPr snapToGrid="0" snapToObjects="1">
      <p:cViewPr varScale="1">
        <p:scale>
          <a:sx n="147" d="100"/>
          <a:sy n="147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51DC-FFF8-B14E-9A81-DDA04A01B9C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933B-B1A4-C246-AE65-4CA72B7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9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D92C-CFCB-4742-9DEE-27E7F947D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BAE36-D1CB-5A49-B257-8EA796A94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74D3-7E72-3740-A300-BA26F0E6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E0A82-4A64-FE4A-B9BA-945EC53D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E5C7-600E-D44D-9B49-B5A53005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3808-B800-CF4F-8B13-4F73F1F1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613D1-5F2D-5946-BC23-69DEF6D94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BD1F-2A66-964F-9040-E912FD3C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3ED5-88A5-D948-B5D4-2CFC665B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959FF-8A63-E246-9CAC-0B37A29F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5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9FCDE-D3F2-DA40-9CBA-275F6F10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509AF-EA53-8743-97C3-F527B996B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80862-2B86-B242-8537-0E514DC2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7221-1052-2B4B-B807-BC82B1D9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F3C2-65EE-F949-AE47-77A1B7E9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B23-8C96-024E-8F26-3ECBDAE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5F17-A10A-804F-BB27-43FEB7BE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5DCF-9189-CB4F-B31D-065440F9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B6CA-669E-DA41-B0E3-9C1F2612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62ED6-D2B9-FF43-B250-B873B895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0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B759-9FD3-E04A-8A2D-04A0C1AB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183BB-EB07-CC47-AAFB-28AD8C621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53C24-73E2-BF43-94F4-2E6B6A37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9C997-1C6B-C14C-891F-E606E33E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927C-38AA-3D47-B1C3-9DD35342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7B0C-EF24-A74D-BC03-A0D2BCC7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2EDB-365F-B04C-9496-CE51C6D46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F564E-274A-AF4D-BDB7-0B945A164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C7D8-8110-3A4D-9D57-1F21558C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4964-A161-EB4C-990E-B1068505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BE444-637A-0B41-9D9A-C073330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9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C295-75F1-364C-8971-B48951F3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CFBA7-AF74-2E43-AD6B-656588A6C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36F62-1C2D-B34B-9DE2-F42F0702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0E77A-9CBF-C047-ACD3-EDCFB8929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586FF-87F4-5C4F-AB90-76B5612F8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2EE72-BA05-394C-B42B-356E9B5F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110A6-A8D9-9C4C-BE2A-A4072463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981ED-3741-214E-AA87-43CF0341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59AB-A9FE-6C41-A8DA-5FC09C7E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7E120-B5AC-2B4B-A4CA-B5F30C8A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B7B87-BABF-5C49-91A8-D6F27D0C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5BE32-0095-914A-9FF3-1510543F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6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DC2E4-B721-5C4E-B83D-89AA8CFE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54EB1-0F58-E24A-978D-50817CEA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8E966-FB4F-9144-AAF2-981D93C5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6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F851-B612-FB41-AF8C-65999309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4632-514B-7943-93DC-BDF5F88C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23EF9-8DAE-E843-AD8F-27FA9D02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EAFBB-A45C-0643-9E7F-9847AD50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B489A-EB7E-FD41-BDFF-451C4C3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3FBAD-DD8F-0847-801F-3C5E5D73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8025-5873-B446-9120-F169260A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9BBCD-878B-0F44-9E97-D3AF80652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07D55-2126-104A-A2D7-B6B5ADD6B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5F8E3-BF64-D64E-8153-4DB8249C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133C-B1FD-E34D-8E38-45E5E120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67E73-B442-0E49-8296-BD8F23D4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77991-6D50-5B43-BCF8-11797FDE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4E3A-D235-4B40-B222-4681C6185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F9BD-4B4E-354D-8DD5-C37C21123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5390-6FF3-EF4F-A858-3B3508689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B82B-EE0F-3E4D-9CD9-1A807087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233182"/>
            <a:ext cx="8112826" cy="3441455"/>
          </a:xfrm>
        </p:spPr>
        <p:txBody>
          <a:bodyPr>
            <a:noAutofit/>
          </a:bodyPr>
          <a:lstStyle/>
          <a:p>
            <a:r>
              <a:rPr lang="en-US" sz="2000" dirty="0"/>
              <a:t>Agenda</a:t>
            </a:r>
          </a:p>
          <a:p>
            <a:r>
              <a:rPr lang="en-US" sz="2000" dirty="0"/>
              <a:t>Midterm online (Feb 23) covers materials up to the end of this week and HW5 (due this Friday)</a:t>
            </a:r>
          </a:p>
          <a:p>
            <a:pPr lvl="1"/>
            <a:r>
              <a:rPr lang="en-US" sz="1700" dirty="0"/>
              <a:t>Open book; calculator allowed; 25 questions; time limit: 60 min (anytime of the day)</a:t>
            </a:r>
          </a:p>
          <a:p>
            <a:pPr lvl="1"/>
            <a:r>
              <a:rPr lang="en-US" sz="1700" dirty="0"/>
              <a:t>Sample midterm questions (and sample answers) will be available this Thursday</a:t>
            </a:r>
          </a:p>
          <a:p>
            <a:pPr lvl="1"/>
            <a:r>
              <a:rPr lang="en-US" sz="1700" dirty="0"/>
              <a:t>Mid-term Review session on next Tuesday</a:t>
            </a:r>
          </a:p>
          <a:p>
            <a:pPr lvl="1"/>
            <a:r>
              <a:rPr lang="en-US" sz="1700" dirty="0"/>
              <a:t>Let us know if you have questions on HW </a:t>
            </a:r>
          </a:p>
          <a:p>
            <a:r>
              <a:rPr lang="en-US" sz="2000" dirty="0"/>
              <a:t>Reading section 1.5</a:t>
            </a:r>
          </a:p>
          <a:p>
            <a:r>
              <a:rPr lang="en-US" sz="2000" dirty="0"/>
              <a:t>Multiple linear regression</a:t>
            </a:r>
          </a:p>
          <a:p>
            <a:r>
              <a:rPr lang="en-US" sz="2000" dirty="0"/>
              <a:t>Fitting a polynomial to input data</a:t>
            </a:r>
          </a:p>
          <a:p>
            <a:r>
              <a:rPr lang="en-US" sz="2000" dirty="0"/>
              <a:t>Interpolation &amp; Smoothing</a:t>
            </a:r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1514796" y="2507229"/>
            <a:ext cx="22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x      =      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96" y="3806307"/>
            <a:ext cx="2077491" cy="346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B6813-1652-184E-B2F7-FEC22ECA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45" y="3225866"/>
            <a:ext cx="1675600" cy="231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1F0D4E-8507-9E44-B1B7-AD916F835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20" y="1193804"/>
            <a:ext cx="2555086" cy="11641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917A13-952F-9048-B92D-D28334C3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867" y="1358187"/>
            <a:ext cx="4781550" cy="3905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CF3191C-9043-154F-AFE4-7D3E04A13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727" y="2088887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24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1514796" y="2507229"/>
            <a:ext cx="22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x      =      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96" y="3806307"/>
            <a:ext cx="2077491" cy="346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B6813-1652-184E-B2F7-FEC22ECA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45" y="3225866"/>
            <a:ext cx="1675600" cy="23111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06C1DF3-8B4A-2F47-B5C1-B0CA26860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79" y="2181329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FAD123-DE85-E34F-88F1-67FF75A79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616" y="1366460"/>
            <a:ext cx="5876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python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96" y="1051723"/>
            <a:ext cx="1806326" cy="301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1FFE80-F18B-A040-80DB-51C5243E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5" y="1209675"/>
            <a:ext cx="5372100" cy="27241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B712EE6-C9D8-0248-9D21-696F7DA1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51" y="2130656"/>
            <a:ext cx="4116395" cy="2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B7C93C-8C6B-E742-9AF1-62BE4D92F685}"/>
              </a:ext>
            </a:extLst>
          </p:cNvPr>
          <p:cNvCxnSpPr/>
          <p:nvPr/>
        </p:nvCxnSpPr>
        <p:spPr>
          <a:xfrm flipV="1">
            <a:off x="1749176" y="3879887"/>
            <a:ext cx="0" cy="496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BA538-973F-5944-B6EA-AC7415C6D0DE}"/>
              </a:ext>
            </a:extLst>
          </p:cNvPr>
          <p:cNvSpPr txBox="1"/>
          <p:nvPr/>
        </p:nvSpPr>
        <p:spPr>
          <a:xfrm>
            <a:off x="1949522" y="4168739"/>
            <a:ext cx="1887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np.polyfit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5836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python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96" y="1051723"/>
            <a:ext cx="1806326" cy="301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1FFE80-F18B-A040-80DB-51C5243E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5" y="1209675"/>
            <a:ext cx="5372100" cy="27241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B712EE6-C9D8-0248-9D21-696F7DA1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51" y="2130656"/>
            <a:ext cx="4116395" cy="2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B7C93C-8C6B-E742-9AF1-62BE4D92F685}"/>
              </a:ext>
            </a:extLst>
          </p:cNvPr>
          <p:cNvCxnSpPr/>
          <p:nvPr/>
        </p:nvCxnSpPr>
        <p:spPr>
          <a:xfrm flipV="1">
            <a:off x="1749176" y="3879887"/>
            <a:ext cx="0" cy="496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BA538-973F-5944-B6EA-AC7415C6D0DE}"/>
              </a:ext>
            </a:extLst>
          </p:cNvPr>
          <p:cNvSpPr txBox="1"/>
          <p:nvPr/>
        </p:nvSpPr>
        <p:spPr>
          <a:xfrm>
            <a:off x="1949522" y="4168739"/>
            <a:ext cx="1887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np.polyfit</a:t>
            </a:r>
            <a:endParaRPr lang="en-US" sz="2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CECB9-783E-3542-9721-B54D073F733D}"/>
              </a:ext>
            </a:extLst>
          </p:cNvPr>
          <p:cNvCxnSpPr/>
          <p:nvPr/>
        </p:nvCxnSpPr>
        <p:spPr>
          <a:xfrm flipH="1">
            <a:off x="3922160" y="870735"/>
            <a:ext cx="1502596" cy="10941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2CCCCF-D9B4-8F45-9A62-9068AACB7926}"/>
              </a:ext>
            </a:extLst>
          </p:cNvPr>
          <p:cNvSpPr txBox="1"/>
          <p:nvPr/>
        </p:nvSpPr>
        <p:spPr>
          <a:xfrm>
            <a:off x="5008651" y="339050"/>
            <a:ext cx="3821987" cy="5078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Normalization is often necessary to make this algorithm work for higher order polynomial</a:t>
            </a:r>
          </a:p>
        </p:txBody>
      </p:sp>
    </p:spTree>
    <p:extLst>
      <p:ext uri="{BB962C8B-B14F-4D97-AF65-F5344CB8AC3E}">
        <p14:creationId xmlns:p14="http://schemas.microsoft.com/office/powerpoint/2010/main" val="143126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01DF-478D-F146-A158-A874E4EA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563E-2384-4542-BE85-3CD65810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data often contains noises. </a:t>
            </a:r>
          </a:p>
          <a:p>
            <a:r>
              <a:rPr lang="en-US" dirty="0"/>
              <a:t>For example, atmospheric data contains high-frequency weather events on top of slowly varying climate signals. Ocean data can contain the effects of tides, waves, eddies, seasonal cycles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Sometimes, we want to remove the high-frequency “noises” so that we can focus on the slowly varying climate signals. </a:t>
            </a:r>
          </a:p>
          <a:p>
            <a:endParaRPr lang="en-US" dirty="0"/>
          </a:p>
          <a:p>
            <a:r>
              <a:rPr lang="en-US" dirty="0"/>
              <a:t>Smoothing (filtering) is almost necessary step in data analysis. Fitting a low-order polynomial (or even a line) can be a method to remove the unwanted noises. </a:t>
            </a:r>
          </a:p>
        </p:txBody>
      </p:sp>
    </p:spTree>
    <p:extLst>
      <p:ext uri="{BB962C8B-B14F-4D97-AF65-F5344CB8AC3E}">
        <p14:creationId xmlns:p14="http://schemas.microsoft.com/office/powerpoint/2010/main" val="116515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49B1-7F51-DD42-A52E-BFF805D1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np.polyfit</a:t>
            </a:r>
            <a:r>
              <a:rPr lang="en-US" dirty="0"/>
              <a:t> (python) and </a:t>
            </a:r>
            <a:r>
              <a:rPr lang="en-US" dirty="0" err="1"/>
              <a:t>polyfit</a:t>
            </a:r>
            <a:r>
              <a:rPr lang="en-US" dirty="0"/>
              <a:t> (MATLAB)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CADD-D62B-8646-B04D-3D0A4615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C = </a:t>
            </a:r>
            <a:r>
              <a:rPr lang="en-US" dirty="0" err="1"/>
              <a:t>np.polyfit</a:t>
            </a:r>
            <a:r>
              <a:rPr lang="en-US" dirty="0"/>
              <a:t> (</a:t>
            </a:r>
            <a:r>
              <a:rPr lang="en-US" dirty="0" err="1"/>
              <a:t>x,y,n</a:t>
            </a:r>
            <a:r>
              <a:rPr lang="en-US" dirty="0"/>
              <a:t>) will calculate the coefficients (C) for n-</a:t>
            </a:r>
            <a:r>
              <a:rPr lang="en-US" dirty="0" err="1"/>
              <a:t>th</a:t>
            </a:r>
            <a:r>
              <a:rPr lang="en-US" dirty="0"/>
              <a:t> order polynomial fit to the data y(x). </a:t>
            </a:r>
          </a:p>
          <a:p>
            <a:r>
              <a:rPr lang="en-US" dirty="0"/>
              <a:t>Then yest = np.poly1d(C) will create a polynomial function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B1BEC5F-A5A3-1D4D-82E2-6BFD7CC1D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5" y="2571750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DCE16-5DBB-334D-9FC8-DA32CEF5E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51" y="2704726"/>
            <a:ext cx="44862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0C53E8-5A0F-E742-9E10-4088790B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63" y="1476227"/>
            <a:ext cx="2065689" cy="286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hematic of a Coupled General Circulation Model (CGCM). On the most basic level, the earth is a closed system that receives energy from the sun and radiates away thermal energy (yellow arrows at the &quot;top of the atmosphere&quot;). A CGCM tries to simulate the processes within this system. It consists of a number of modules that interact with each other. Important modules in state-of-the-art CGCMs are the oceanand-sea-ice module, the atmospheric module, and additional modules that simulate, for example, land surface processes or vegetation. These &quot;building blocks&quot; of the CGCM exchange information with each other via an additional &quot;coupling module&quot;. Coupling is a computationally expensive operation that can account for up to a third of the total required computational resources of a CGCM. A CGCM solves an approximation to the Navier-Stokes equations numerically. These are a set of non-linear partial differential equations that describe the motion of fluids. To solve them, the model must discretize the real world into finite spatial and temporal units. In the three-dimensional space domain, this discretization results in a layered grid. Each grid box contains a single value for each model variable. Processes acting on spatial scales that are smaller than the extent of the grid box must be parameterized. Prominent examples of these &quot;sub-grid&quot; processes are, for example, the formation of clouds and precipitation">
            <a:extLst>
              <a:ext uri="{FF2B5EF4-FFF2-40B4-BE49-F238E27FC236}">
                <a16:creationId xmlns:a16="http://schemas.microsoft.com/office/drawing/2014/main" id="{8F9801D5-3636-6040-B394-6CE639C49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6" y="1875753"/>
            <a:ext cx="2586310" cy="186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rctic and Antarctic Sea Ice Extent, 1979-2009">
            <a:extLst>
              <a:ext uri="{FF2B5EF4-FFF2-40B4-BE49-F238E27FC236}">
                <a16:creationId xmlns:a16="http://schemas.microsoft.com/office/drawing/2014/main" id="{35B2F3A7-3CC2-3541-B2F0-7FADE5438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625" y="1371968"/>
            <a:ext cx="3473981" cy="255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96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may need to interpolate data when…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88F68-23BE-554D-92F7-E940F9CB16C3}"/>
              </a:ext>
            </a:extLst>
          </p:cNvPr>
          <p:cNvSpPr txBox="1"/>
          <p:nvPr/>
        </p:nvSpPr>
        <p:spPr>
          <a:xfrm>
            <a:off x="880419" y="1268017"/>
            <a:ext cx="69043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Comparing datasets that are defined in different grid system in space and/or in time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Data points are sparse/irregular/noisy, and it needs to be placed on regular grid before data analysis/interpretation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There is a data gap (missing data) that needs to be filled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Preparing inputs (e.g. boundary conditions) for a model that are continuous, smooth and without gaps</a:t>
            </a:r>
          </a:p>
        </p:txBody>
      </p:sp>
    </p:spTree>
    <p:extLst>
      <p:ext uri="{BB962C8B-B14F-4D97-AF65-F5344CB8AC3E}">
        <p14:creationId xmlns:p14="http://schemas.microsoft.com/office/powerpoint/2010/main" val="210015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piecewise linear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7" y="1268016"/>
            <a:ext cx="58007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6552170" y="158285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input is a sine function subsampled at every </a:t>
            </a:r>
            <a:r>
              <a:rPr lang="en-US" sz="1350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7" y="2394347"/>
            <a:ext cx="5724525" cy="73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6552170" y="2518686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interpolation output is desired at every </a:t>
            </a:r>
            <a:r>
              <a:rPr lang="en-US" sz="1350" dirty="0">
                <a:latin typeface="Symbol" pitchFamily="2" charset="2"/>
              </a:rPr>
              <a:t>p/16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B95412-1515-8848-A5FF-D38EF4AA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37" y="3119246"/>
            <a:ext cx="5972175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6552170" y="3534965"/>
            <a:ext cx="24281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MATLAB function, interp1, by default give you the piecewise linear interpolation</a:t>
            </a:r>
            <a:endParaRPr lang="en-US" sz="1350" dirty="0">
              <a:latin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245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piecewise linear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7" y="1268016"/>
            <a:ext cx="58007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6552170" y="158285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input is a sine function subsampled at every </a:t>
            </a:r>
            <a:r>
              <a:rPr lang="en-US" sz="1350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7" y="2394347"/>
            <a:ext cx="5724525" cy="73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6552170" y="2518686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interpolation output is desired at every </a:t>
            </a:r>
            <a:r>
              <a:rPr lang="en-US" sz="1350" dirty="0">
                <a:latin typeface="Symbol" pitchFamily="2" charset="2"/>
              </a:rPr>
              <a:t>p/16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B95412-1515-8848-A5FF-D38EF4AA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37" y="3119246"/>
            <a:ext cx="5972175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6552170" y="3534965"/>
            <a:ext cx="24281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MATLAB function, interp1, by default give you the piecewise linear interpolation</a:t>
            </a:r>
            <a:endParaRPr lang="en-US" sz="1350" dirty="0">
              <a:latin typeface="Symbol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53DD5-873D-D540-B546-6865F2507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216" y="1095929"/>
            <a:ext cx="4548743" cy="37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0ACB-D8A6-7545-91B1-5215E0DB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(MLR)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F358-1795-8D49-AD2A-958D72C2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Linear regression : y = ax + b</a:t>
            </a:r>
          </a:p>
          <a:p>
            <a:r>
              <a:rPr lang="en-US" dirty="0"/>
              <a:t>Sometimes we may want to have more than one explanatory variable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…). </a:t>
            </a:r>
          </a:p>
          <a:p>
            <a:r>
              <a:rPr lang="en-US" dirty="0"/>
              <a:t>It can be the same explanatory variable but in polynomial form (x, x</a:t>
            </a:r>
            <a:r>
              <a:rPr lang="en-US" baseline="30000" dirty="0"/>
              <a:t>2</a:t>
            </a:r>
            <a:r>
              <a:rPr lang="en-US" dirty="0"/>
              <a:t>, x</a:t>
            </a:r>
            <a:r>
              <a:rPr lang="en-US" baseline="30000" dirty="0"/>
              <a:t>3</a:t>
            </a:r>
            <a:r>
              <a:rPr lang="en-US" dirty="0"/>
              <a:t>, …). Or it can also be different functions (sin, cos,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Matrix approach</a:t>
            </a:r>
          </a:p>
          <a:p>
            <a:r>
              <a:rPr lang="en-US" dirty="0"/>
              <a:t>MATLAB/Python built-in functions</a:t>
            </a:r>
          </a:p>
          <a:p>
            <a:r>
              <a:rPr lang="en-US" dirty="0"/>
              <a:t>Interpolation and smoothing</a:t>
            </a:r>
          </a:p>
        </p:txBody>
      </p:sp>
    </p:spTree>
    <p:extLst>
      <p:ext uri="{BB962C8B-B14F-4D97-AF65-F5344CB8AC3E}">
        <p14:creationId xmlns:p14="http://schemas.microsoft.com/office/powerpoint/2010/main" val="364137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spline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7" y="1268016"/>
            <a:ext cx="58007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6552170" y="158285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input is a sine function subsampled at every </a:t>
            </a:r>
            <a:r>
              <a:rPr lang="en-US" sz="1350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7" y="2394347"/>
            <a:ext cx="5724525" cy="73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6552170" y="2518686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interpolation output is desired at every </a:t>
            </a:r>
            <a:r>
              <a:rPr lang="en-US" sz="1350" dirty="0">
                <a:latin typeface="Symbol" pitchFamily="2" charset="2"/>
              </a:rPr>
              <a:t>p/16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79064-A29F-6E40-9064-5F4463999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37" y="3139679"/>
            <a:ext cx="6896100" cy="1819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6552170" y="353496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See the option ‘spline’ for the input of interp1 function</a:t>
            </a:r>
            <a:endParaRPr lang="en-US" sz="1350" dirty="0">
              <a:latin typeface="Symbol" pitchFamily="2" charset="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F43834-9407-DD4E-93A7-4078C46D1985}"/>
              </a:ext>
            </a:extLst>
          </p:cNvPr>
          <p:cNvCxnSpPr/>
          <p:nvPr/>
        </p:nvCxnSpPr>
        <p:spPr>
          <a:xfrm flipH="1">
            <a:off x="4439165" y="3777338"/>
            <a:ext cx="20017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07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spline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7" y="1268016"/>
            <a:ext cx="58007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6552170" y="158285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input is a sine function subsampled at every </a:t>
            </a:r>
            <a:r>
              <a:rPr lang="en-US" sz="1350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7" y="2394347"/>
            <a:ext cx="5724525" cy="73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6552170" y="2518686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interpolation output is desired at every </a:t>
            </a:r>
            <a:r>
              <a:rPr lang="en-US" sz="1350" dirty="0">
                <a:latin typeface="Symbol" pitchFamily="2" charset="2"/>
              </a:rPr>
              <a:t>p/16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79064-A29F-6E40-9064-5F4463999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37" y="3139679"/>
            <a:ext cx="6896100" cy="1819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6552170" y="353496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See the option ‘spline’ for the input of interp1 function</a:t>
            </a:r>
            <a:endParaRPr lang="en-US" sz="1350" dirty="0">
              <a:latin typeface="Symbol" pitchFamily="2" charset="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F43834-9407-DD4E-93A7-4078C46D1985}"/>
              </a:ext>
            </a:extLst>
          </p:cNvPr>
          <p:cNvCxnSpPr/>
          <p:nvPr/>
        </p:nvCxnSpPr>
        <p:spPr>
          <a:xfrm flipH="1">
            <a:off x="4439165" y="3777338"/>
            <a:ext cx="20017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917FC9-D7FB-0C4A-856A-484C204D7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165" y="1217376"/>
            <a:ext cx="4686106" cy="38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1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33BA-3692-5840-8B6A-8930CCDB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scipy.interpolate.interp1d (linear)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E3BDC-EBEE-A742-AA0D-46F1DAEB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8" y="1514596"/>
            <a:ext cx="4528442" cy="28082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CF2BC5-1479-A249-B6E3-836DE659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797" y="1637016"/>
            <a:ext cx="4060439" cy="260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33BA-3692-5840-8B6A-8930CCDB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scipy.interpolate.interp1d (spline)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C713E-F7C7-CC43-86AB-4E72F58E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" y="1396697"/>
            <a:ext cx="4700585" cy="301862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EB4435-AF5E-A141-A7DB-4B263FE0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78" y="1552469"/>
            <a:ext cx="4263995" cy="273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440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33BA-3692-5840-8B6A-8930CCDB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scipy.interpolate.interp1d (spline)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C713E-F7C7-CC43-86AB-4E72F58E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" y="1396697"/>
            <a:ext cx="4700585" cy="301862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EB4435-AF5E-A141-A7DB-4B263FE0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78" y="1552469"/>
            <a:ext cx="4263995" cy="273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DC75F2-3F78-B743-A835-4C1EB69140B5}"/>
              </a:ext>
            </a:extLst>
          </p:cNvPr>
          <p:cNvCxnSpPr>
            <a:cxnSpLocks/>
          </p:cNvCxnSpPr>
          <p:nvPr/>
        </p:nvCxnSpPr>
        <p:spPr>
          <a:xfrm flipH="1">
            <a:off x="4184151" y="1101904"/>
            <a:ext cx="2280863" cy="1695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3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7E15-3A93-F347-BA05-48FBF1F8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C192-13D5-104F-82AA-359E24B2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 are in 2 dimensions: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Example: Input is a temperature on 2° x 2° longitude-latitude grid and the desired output is on 1° x 1° grid. </a:t>
            </a:r>
          </a:p>
          <a:p>
            <a:endParaRPr lang="en-US" dirty="0"/>
          </a:p>
          <a:p>
            <a:r>
              <a:rPr lang="en-US" dirty="0"/>
              <a:t>Bilinear interpolation </a:t>
            </a:r>
            <a:r>
              <a:rPr lang="en-US" dirty="0">
                <a:sym typeface="Wingdings" pitchFamily="2" charset="2"/>
              </a:rPr>
              <a:t> this is what I use for the first try. Under the hood, the algorithm first interpolate in one direction, and then linearly interpolate again in the other direction</a:t>
            </a:r>
          </a:p>
          <a:p>
            <a:pPr lvl="1"/>
            <a:r>
              <a:rPr lang="en-US" dirty="0">
                <a:sym typeface="Wingdings" pitchFamily="2" charset="2"/>
              </a:rPr>
              <a:t>Other options would be nearest neighbor and cubic spline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3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 </a:t>
            </a:r>
            <a:r>
              <a:rPr lang="en-US" dirty="0" err="1"/>
              <a:t>fnew</a:t>
            </a:r>
            <a:r>
              <a:rPr lang="en-US" dirty="0"/>
              <a:t> = </a:t>
            </a:r>
            <a:r>
              <a:rPr lang="en-US" dirty="0" err="1"/>
              <a:t>griddata</a:t>
            </a:r>
            <a:r>
              <a:rPr lang="en-US" dirty="0"/>
              <a:t>(</a:t>
            </a:r>
            <a:r>
              <a:rPr lang="en-US" dirty="0" err="1"/>
              <a:t>x,y,f,xnew,ynew</a:t>
            </a:r>
            <a:r>
              <a:rPr lang="en-US" dirty="0"/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6ADE7-B678-3B40-AB08-92DEA74A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5" y="1176231"/>
            <a:ext cx="3920394" cy="3920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E06BB-8060-DE4A-83BF-E05B09C14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02" y="1482700"/>
            <a:ext cx="4427520" cy="3392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EF4C7-F4E6-AE4D-8B9E-19C5EC4BD9CA}"/>
              </a:ext>
            </a:extLst>
          </p:cNvPr>
          <p:cNvSpPr txBox="1"/>
          <p:nvPr/>
        </p:nvSpPr>
        <p:spPr>
          <a:xfrm>
            <a:off x="4845068" y="1142865"/>
            <a:ext cx="27046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Bilinear interpolation</a:t>
            </a:r>
          </a:p>
        </p:txBody>
      </p:sp>
    </p:spTree>
    <p:extLst>
      <p:ext uri="{BB962C8B-B14F-4D97-AF65-F5344CB8AC3E}">
        <p14:creationId xmlns:p14="http://schemas.microsoft.com/office/powerpoint/2010/main" val="686684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 </a:t>
            </a:r>
            <a:r>
              <a:rPr lang="en-US" dirty="0" err="1"/>
              <a:t>fnew</a:t>
            </a:r>
            <a:r>
              <a:rPr lang="en-US" dirty="0"/>
              <a:t> = </a:t>
            </a:r>
            <a:r>
              <a:rPr lang="en-US" dirty="0" err="1"/>
              <a:t>griddata</a:t>
            </a:r>
            <a:r>
              <a:rPr lang="en-US" dirty="0"/>
              <a:t>(</a:t>
            </a:r>
            <a:r>
              <a:rPr lang="en-US" dirty="0" err="1"/>
              <a:t>x,y,f,xnew,ynew</a:t>
            </a:r>
            <a:r>
              <a:rPr lang="en-US" dirty="0"/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6ADE7-B678-3B40-AB08-92DEA74A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5" y="1176231"/>
            <a:ext cx="3920394" cy="3920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E06BB-8060-DE4A-83BF-E05B09C14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02" y="1482700"/>
            <a:ext cx="4427520" cy="3392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EF4C7-F4E6-AE4D-8B9E-19C5EC4BD9CA}"/>
              </a:ext>
            </a:extLst>
          </p:cNvPr>
          <p:cNvSpPr txBox="1"/>
          <p:nvPr/>
        </p:nvSpPr>
        <p:spPr>
          <a:xfrm>
            <a:off x="4845068" y="1142865"/>
            <a:ext cx="27046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Bilinear interpolation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14CC4B-9AAC-214D-8F36-63DA7B412313}"/>
              </a:ext>
            </a:extLst>
          </p:cNvPr>
          <p:cNvCxnSpPr>
            <a:cxnSpLocks/>
          </p:cNvCxnSpPr>
          <p:nvPr/>
        </p:nvCxnSpPr>
        <p:spPr>
          <a:xfrm flipH="1">
            <a:off x="3629347" y="1410129"/>
            <a:ext cx="1125020" cy="1726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9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51A99E-F692-5E49-9C06-CC99101C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1405249"/>
            <a:ext cx="4378385" cy="3464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880645-0C4D-0244-8A89-FFDF741B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3" y="1199776"/>
            <a:ext cx="3877799" cy="3924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 </a:t>
            </a:r>
            <a:r>
              <a:rPr lang="en-US" dirty="0" err="1"/>
              <a:t>fnew</a:t>
            </a:r>
            <a:r>
              <a:rPr lang="en-US" dirty="0"/>
              <a:t> = </a:t>
            </a:r>
            <a:r>
              <a:rPr lang="en-US" dirty="0" err="1"/>
              <a:t>griddata</a:t>
            </a:r>
            <a:r>
              <a:rPr lang="en-US" dirty="0"/>
              <a:t>(</a:t>
            </a:r>
            <a:r>
              <a:rPr lang="en-US" dirty="0" err="1"/>
              <a:t>x,y,f,xnew,ynew</a:t>
            </a:r>
            <a:r>
              <a:rPr lang="en-US" dirty="0"/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EF4C7-F4E6-AE4D-8B9E-19C5EC4BD9CA}"/>
              </a:ext>
            </a:extLst>
          </p:cNvPr>
          <p:cNvSpPr txBox="1"/>
          <p:nvPr/>
        </p:nvSpPr>
        <p:spPr>
          <a:xfrm>
            <a:off x="4845068" y="1142865"/>
            <a:ext cx="27046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Cubic interpolation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14CC4B-9AAC-214D-8F36-63DA7B412313}"/>
              </a:ext>
            </a:extLst>
          </p:cNvPr>
          <p:cNvCxnSpPr>
            <a:cxnSpLocks/>
          </p:cNvCxnSpPr>
          <p:nvPr/>
        </p:nvCxnSpPr>
        <p:spPr>
          <a:xfrm flipH="1">
            <a:off x="3629347" y="1410129"/>
            <a:ext cx="1125020" cy="1726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84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interpolate.interp2d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B55AB-D8A3-7C40-A948-0E80AB73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3" y="1268016"/>
            <a:ext cx="6296025" cy="35909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B2CC6E-D2FE-9B4B-9D42-1DE230146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184" y="1347456"/>
            <a:ext cx="4068193" cy="264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39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A21C3-CAE7-9445-BA34-23C0CD4C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85" y="1611089"/>
            <a:ext cx="2586445" cy="1528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1497874" y="3222169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94E1A-B958-C443-A6F7-89DC7EEC048C}"/>
              </a:ext>
            </a:extLst>
          </p:cNvPr>
          <p:cNvSpPr txBox="1"/>
          <p:nvPr/>
        </p:nvSpPr>
        <p:spPr>
          <a:xfrm>
            <a:off x="4319451" y="1524000"/>
            <a:ext cx="4310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form of Ax = b problem, it represents estimating </a:t>
            </a:r>
            <a:r>
              <a:rPr lang="en-US" b="1" dirty="0"/>
              <a:t>y</a:t>
            </a:r>
            <a:r>
              <a:rPr lang="en-US" dirty="0"/>
              <a:t> as a linear function of</a:t>
            </a:r>
            <a:r>
              <a:rPr lang="en-US" b="1" dirty="0"/>
              <a:t> x </a:t>
            </a:r>
            <a:r>
              <a:rPr lang="en-US" dirty="0"/>
              <a:t>as y</a:t>
            </a:r>
            <a:r>
              <a:rPr lang="en-US" baseline="-25000" dirty="0"/>
              <a:t>est</a:t>
            </a:r>
            <a:r>
              <a:rPr lang="en-US" dirty="0"/>
              <a:t>=</a:t>
            </a:r>
            <a:r>
              <a:rPr lang="en-US" dirty="0" err="1"/>
              <a:t>ax+b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dirty="0"/>
              <a:t>To add more explanatory variable than x, you can add more column vector to the </a:t>
            </a:r>
            <a:r>
              <a:rPr lang="en-US" b="1" dirty="0"/>
              <a:t>A</a:t>
            </a:r>
            <a:r>
              <a:rPr lang="en-US" dirty="0"/>
              <a:t> matrix. </a:t>
            </a:r>
          </a:p>
        </p:txBody>
      </p:sp>
    </p:spTree>
    <p:extLst>
      <p:ext uri="{BB962C8B-B14F-4D97-AF65-F5344CB8AC3E}">
        <p14:creationId xmlns:p14="http://schemas.microsoft.com/office/powerpoint/2010/main" val="1372652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79E0-DE86-464D-B543-CC026ACB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579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example: Atmospheric CO2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3AFCA-B993-A749-8351-ADA33B24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5" y="1428205"/>
            <a:ext cx="4585314" cy="33518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6613E1-25DD-5D41-9BC9-BE6B86D2C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090" y="2022133"/>
            <a:ext cx="4063819" cy="275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66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90FF5-47FA-4446-B5A3-955707866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418" y="1378717"/>
            <a:ext cx="4826635" cy="3541622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681722D-DCF1-FB4E-93F6-0E2376E8E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53" y="1709643"/>
            <a:ext cx="4153475" cy="281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849DCEF-9A91-9C4E-B150-863810FE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579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484712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F82DA1-0536-2E4F-B087-940B77AD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410"/>
            <a:ext cx="4644504" cy="353568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980BE44-0AFC-DE45-82E1-45E81C5CB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965" y="1500594"/>
            <a:ext cx="4269030" cy="28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C733CC-15B0-DB4B-AD0B-BBFA2369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579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Quadratic = 2nd order polynomial fit</a:t>
            </a:r>
          </a:p>
        </p:txBody>
      </p:sp>
    </p:spTree>
    <p:extLst>
      <p:ext uri="{BB962C8B-B14F-4D97-AF65-F5344CB8AC3E}">
        <p14:creationId xmlns:p14="http://schemas.microsoft.com/office/powerpoint/2010/main" val="2356065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2885-BE8D-8A45-AACF-2FEAD106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sine/cosine terms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1EC4E-CF65-1C4D-A3DC-4D9F445E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170666"/>
            <a:ext cx="8035514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5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2885-BE8D-8A45-AACF-2FEAD106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sine/cosine terms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1DAEEB-033B-DF4C-B6E8-C41AA20E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56" y="1156606"/>
            <a:ext cx="5699792" cy="386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60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1941259" y="3615367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94E1A-B958-C443-A6F7-89DC7EEC048C}"/>
              </a:ext>
            </a:extLst>
          </p:cNvPr>
          <p:cNvSpPr txBox="1"/>
          <p:nvPr/>
        </p:nvSpPr>
        <p:spPr>
          <a:xfrm>
            <a:off x="4319451" y="1524000"/>
            <a:ext cx="4310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form of Ax = b problem, it represents estimating </a:t>
            </a:r>
            <a:r>
              <a:rPr lang="en-US" b="1" dirty="0"/>
              <a:t>y</a:t>
            </a:r>
            <a:r>
              <a:rPr lang="en-US" dirty="0"/>
              <a:t> as a linear function of</a:t>
            </a:r>
            <a:r>
              <a:rPr lang="en-US" b="1" dirty="0"/>
              <a:t> x </a:t>
            </a:r>
            <a:r>
              <a:rPr lang="en-US" dirty="0"/>
              <a:t>as y</a:t>
            </a:r>
            <a:r>
              <a:rPr lang="en-US" baseline="-25000" dirty="0"/>
              <a:t>est</a:t>
            </a:r>
            <a:r>
              <a:rPr lang="en-US" dirty="0"/>
              <a:t>=</a:t>
            </a:r>
            <a:r>
              <a:rPr lang="en-US" dirty="0" err="1"/>
              <a:t>ax+b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dirty="0"/>
              <a:t>To add more explanatory variable than x, you can add more column vector to the </a:t>
            </a:r>
            <a:r>
              <a:rPr lang="en-US" b="1" dirty="0"/>
              <a:t>A</a:t>
            </a:r>
            <a:r>
              <a:rPr lang="en-US" dirty="0"/>
              <a:t> matrix. </a:t>
            </a:r>
          </a:p>
          <a:p>
            <a:endParaRPr lang="en-US" dirty="0"/>
          </a:p>
          <a:p>
            <a:r>
              <a:rPr lang="en-US" dirty="0"/>
              <a:t>In this case, we just added another variable z. So it approximates y</a:t>
            </a:r>
            <a:r>
              <a:rPr lang="en-US" baseline="-25000" dirty="0"/>
              <a:t>est</a:t>
            </a:r>
            <a:r>
              <a:rPr lang="en-US" dirty="0"/>
              <a:t>=</a:t>
            </a:r>
            <a:r>
              <a:rPr lang="en-US" dirty="0" err="1"/>
              <a:t>ax+bz+c</a:t>
            </a:r>
            <a:r>
              <a:rPr lang="en-US" dirty="0"/>
              <a:t> </a:t>
            </a:r>
          </a:p>
          <a:p>
            <a:r>
              <a:rPr lang="en-US" dirty="0"/>
              <a:t>This will work as long as z is not zeros or multiple of other columns (x and 1).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1BE54-80BA-C145-8BAD-B73FB64C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09" y="1915886"/>
            <a:ext cx="3179299" cy="14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7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1941259" y="3615367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1BE54-80BA-C145-8BAD-B73FB64C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09" y="1915886"/>
            <a:ext cx="3179299" cy="1476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73502-F8ED-0649-968E-EA89A6973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194" y="2011575"/>
            <a:ext cx="2580695" cy="430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71B2A1-C891-A44F-87A0-4BA4140412CE}"/>
              </a:ext>
            </a:extLst>
          </p:cNvPr>
          <p:cNvSpPr txBox="1"/>
          <p:nvPr/>
        </p:nvSpPr>
        <p:spPr>
          <a:xfrm>
            <a:off x="4702629" y="1268016"/>
            <a:ext cx="281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Pseudoinverse to obtain x (regression coefficients)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0C91B-FE81-9A4B-AE83-3A65944EA79A}"/>
              </a:ext>
            </a:extLst>
          </p:cNvPr>
          <p:cNvSpPr txBox="1"/>
          <p:nvPr/>
        </p:nvSpPr>
        <p:spPr>
          <a:xfrm>
            <a:off x="5121395" y="2723585"/>
            <a:ext cx="208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MATLAB</a:t>
            </a:r>
          </a:p>
          <a:p>
            <a:r>
              <a:rPr lang="en-US" b="1" dirty="0">
                <a:solidFill>
                  <a:srgbClr val="0070C0"/>
                </a:solidFill>
              </a:rPr>
              <a:t>x = A\b</a:t>
            </a:r>
          </a:p>
          <a:p>
            <a:r>
              <a:rPr lang="en-US" b="1" dirty="0">
                <a:solidFill>
                  <a:srgbClr val="0070C0"/>
                </a:solidFill>
              </a:rPr>
              <a:t>x = </a:t>
            </a:r>
            <a:r>
              <a:rPr lang="en-US" b="1" dirty="0" err="1">
                <a:solidFill>
                  <a:srgbClr val="0070C0"/>
                </a:solidFill>
              </a:rPr>
              <a:t>pinv</a:t>
            </a:r>
            <a:r>
              <a:rPr lang="en-US" b="1" dirty="0">
                <a:solidFill>
                  <a:srgbClr val="0070C0"/>
                </a:solidFill>
              </a:rPr>
              <a:t>(A)*b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F2549-B186-ED49-BA72-1F1647414847}"/>
              </a:ext>
            </a:extLst>
          </p:cNvPr>
          <p:cNvSpPr txBox="1"/>
          <p:nvPr/>
        </p:nvSpPr>
        <p:spPr>
          <a:xfrm>
            <a:off x="5121394" y="3762154"/>
            <a:ext cx="246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Python</a:t>
            </a:r>
          </a:p>
          <a:p>
            <a:r>
              <a:rPr lang="en-US" b="1" dirty="0">
                <a:solidFill>
                  <a:srgbClr val="FF0000"/>
                </a:solidFill>
              </a:rPr>
              <a:t>x = </a:t>
            </a:r>
            <a:r>
              <a:rPr lang="en-US" b="1" dirty="0" err="1">
                <a:solidFill>
                  <a:srgbClr val="FF0000"/>
                </a:solidFill>
              </a:rPr>
              <a:t>np.linalg.pinv</a:t>
            </a:r>
            <a:r>
              <a:rPr lang="en-US" b="1" dirty="0">
                <a:solidFill>
                  <a:srgbClr val="FF0000"/>
                </a:solidFill>
              </a:rPr>
              <a:t>(A)@b</a:t>
            </a:r>
          </a:p>
        </p:txBody>
      </p:sp>
    </p:spTree>
    <p:extLst>
      <p:ext uri="{BB962C8B-B14F-4D97-AF65-F5344CB8AC3E}">
        <p14:creationId xmlns:p14="http://schemas.microsoft.com/office/powerpoint/2010/main" val="374170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2080596" y="3554407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3BC40-7428-9A4D-922D-75E8480E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23" y="1642680"/>
            <a:ext cx="3605795" cy="1598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29279D-42ED-A046-92C0-110A5FB27F16}"/>
              </a:ext>
            </a:extLst>
          </p:cNvPr>
          <p:cNvSpPr txBox="1"/>
          <p:nvPr/>
        </p:nvSpPr>
        <p:spPr>
          <a:xfrm>
            <a:off x="4572000" y="1463040"/>
            <a:ext cx="40581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can be applied to fit a polynomial y=a</a:t>
            </a:r>
            <a:r>
              <a:rPr lang="en-US" baseline="-25000" dirty="0"/>
              <a:t>0</a:t>
            </a:r>
            <a:r>
              <a:rPr lang="en-US" dirty="0"/>
              <a:t>+a</a:t>
            </a:r>
            <a:r>
              <a:rPr lang="en-US" baseline="-25000" dirty="0"/>
              <a:t>1</a:t>
            </a:r>
            <a:r>
              <a:rPr lang="en-US" dirty="0"/>
              <a:t>x+a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+…</a:t>
            </a:r>
          </a:p>
          <a:p>
            <a:endParaRPr lang="en-US" dirty="0"/>
          </a:p>
          <a:p>
            <a:r>
              <a:rPr lang="en-US" dirty="0"/>
              <a:t>Coefficients of N-</a:t>
            </a:r>
            <a:r>
              <a:rPr lang="en-US" dirty="0" err="1"/>
              <a:t>th</a:t>
            </a:r>
            <a:r>
              <a:rPr lang="en-US" dirty="0"/>
              <a:t> order polynomial can be optimized to best fit the data (</a:t>
            </a:r>
            <a:r>
              <a:rPr lang="en-US" b="1" dirty="0"/>
              <a:t>y</a:t>
            </a:r>
            <a:r>
              <a:rPr lang="en-US" dirty="0"/>
              <a:t>) using (N+1) column matrix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Fortunately, we don’t have to code these </a:t>
            </a:r>
            <a:r>
              <a:rPr lang="en-US" dirty="0" err="1"/>
              <a:t>outselves</a:t>
            </a:r>
            <a:r>
              <a:rPr lang="en-US" dirty="0"/>
              <a:t> every time we need to fit a polynomial. </a:t>
            </a:r>
            <a:r>
              <a:rPr lang="en-US" b="1" dirty="0"/>
              <a:t>USE </a:t>
            </a:r>
            <a:r>
              <a:rPr lang="en-US" b="1" dirty="0" err="1"/>
              <a:t>polyfit</a:t>
            </a:r>
            <a:r>
              <a:rPr lang="en-US" b="1" dirty="0"/>
              <a:t> (MATLAB) or </a:t>
            </a:r>
            <a:r>
              <a:rPr lang="en-US" b="1" dirty="0" err="1"/>
              <a:t>numpy.polyfit</a:t>
            </a:r>
            <a:r>
              <a:rPr lang="en-US" b="1" dirty="0"/>
              <a:t> (python)</a:t>
            </a:r>
          </a:p>
        </p:txBody>
      </p:sp>
    </p:spTree>
    <p:extLst>
      <p:ext uri="{BB962C8B-B14F-4D97-AF65-F5344CB8AC3E}">
        <p14:creationId xmlns:p14="http://schemas.microsoft.com/office/powerpoint/2010/main" val="415209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CD2C-13A5-024C-98A5-80A865E9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6665"/>
            <a:ext cx="7886700" cy="3598524"/>
          </a:xfrm>
        </p:spPr>
        <p:txBody>
          <a:bodyPr/>
          <a:lstStyle/>
          <a:p>
            <a:r>
              <a:rPr lang="en-US" dirty="0"/>
              <a:t>Looking at the August temperature (T) of Atlanta, I expect an increasing trend with time (t). The expected relationship is: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 are constants.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75794-A030-BF4E-B2E3-0A406917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83" y="2107226"/>
            <a:ext cx="3418369" cy="312338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0BC7A09-FC68-0841-B396-1B98B0F0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76" y="2643150"/>
            <a:ext cx="3111251" cy="2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00053-8AF2-3F4A-B108-C3A28E2CCD45}"/>
              </a:ext>
            </a:extLst>
          </p:cNvPr>
          <p:cNvSpPr txBox="1"/>
          <p:nvPr/>
        </p:nvSpPr>
        <p:spPr>
          <a:xfrm>
            <a:off x="5074737" y="3406168"/>
            <a:ext cx="7044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T(t)</a:t>
            </a:r>
          </a:p>
        </p:txBody>
      </p:sp>
    </p:spTree>
    <p:extLst>
      <p:ext uri="{BB962C8B-B14F-4D97-AF65-F5344CB8AC3E}">
        <p14:creationId xmlns:p14="http://schemas.microsoft.com/office/powerpoint/2010/main" val="262981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 and pseudoinverse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CD2C-13A5-024C-98A5-80A865E9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6665"/>
            <a:ext cx="7886700" cy="3598524"/>
          </a:xfrm>
        </p:spPr>
        <p:txBody>
          <a:bodyPr/>
          <a:lstStyle/>
          <a:p>
            <a:r>
              <a:rPr lang="en-US" dirty="0"/>
              <a:t>Looking at the August temperature (T) of Atlanta, I expect an increasing trend with time (t). The expected relationship is: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 are constants.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75794-A030-BF4E-B2E3-0A406917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83" y="2107226"/>
            <a:ext cx="3418369" cy="312338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0BC7A09-FC68-0841-B396-1B98B0F0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76" y="2643150"/>
            <a:ext cx="3111251" cy="2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00053-8AF2-3F4A-B108-C3A28E2CCD45}"/>
              </a:ext>
            </a:extLst>
          </p:cNvPr>
          <p:cNvSpPr txBox="1"/>
          <p:nvPr/>
        </p:nvSpPr>
        <p:spPr>
          <a:xfrm>
            <a:off x="5074737" y="3406168"/>
            <a:ext cx="7044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T(t)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384D0-6E89-F245-8DD8-ADAB25779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35" y="3181465"/>
            <a:ext cx="2175821" cy="1234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2431765" y="4523408"/>
            <a:ext cx="22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x      ~       b</a:t>
            </a:r>
          </a:p>
        </p:txBody>
      </p:sp>
    </p:spTree>
    <p:extLst>
      <p:ext uri="{BB962C8B-B14F-4D97-AF65-F5344CB8AC3E}">
        <p14:creationId xmlns:p14="http://schemas.microsoft.com/office/powerpoint/2010/main" val="312973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263DC18-06EE-C74B-9334-13A932403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05" y="2142251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1514796" y="2507229"/>
            <a:ext cx="22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x      =      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96" y="3806307"/>
            <a:ext cx="2077491" cy="346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B6813-1652-184E-B2F7-FEC22ECAB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845" y="3225866"/>
            <a:ext cx="1675600" cy="2311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6E15AC-83C0-6845-8B42-9A774CB1CFE6}"/>
              </a:ext>
            </a:extLst>
          </p:cNvPr>
          <p:cNvSpPr txBox="1"/>
          <p:nvPr/>
        </p:nvSpPr>
        <p:spPr>
          <a:xfrm>
            <a:off x="4845428" y="2225501"/>
            <a:ext cx="22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est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Ax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= a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+ a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BBEF9D-232C-E249-8CF4-FE44F2A65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998" y="1222697"/>
            <a:ext cx="2175821" cy="12342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38C978-76FB-684B-BA37-6655A5741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995" y="1351267"/>
            <a:ext cx="3418369" cy="3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6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6443</TotalTime>
  <Words>1187</Words>
  <Application>Microsoft Macintosh PowerPoint</Application>
  <PresentationFormat>On-screen Show (16:9)</PresentationFormat>
  <Paragraphs>130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Symbol</vt:lpstr>
      <vt:lpstr>Office Theme</vt:lpstr>
      <vt:lpstr>EAS2655 – Week 6</vt:lpstr>
      <vt:lpstr>Multiple Linear Regression (MLR)</vt:lpstr>
      <vt:lpstr>Linear regression in Ax = b form</vt:lpstr>
      <vt:lpstr>Linear regression in Ax = b form</vt:lpstr>
      <vt:lpstr>Linear regression in Ax = b form</vt:lpstr>
      <vt:lpstr>Linear regression in Ax = b form</vt:lpstr>
      <vt:lpstr>Least square</vt:lpstr>
      <vt:lpstr>Least square and pseudoinverse</vt:lpstr>
      <vt:lpstr>An example</vt:lpstr>
      <vt:lpstr>An example</vt:lpstr>
      <vt:lpstr>An example</vt:lpstr>
      <vt:lpstr>A python example</vt:lpstr>
      <vt:lpstr>A python example</vt:lpstr>
      <vt:lpstr>Smoothing</vt:lpstr>
      <vt:lpstr>np.polyfit (python) and polyfit (MATLAB)</vt:lpstr>
      <vt:lpstr>Interpolation</vt:lpstr>
      <vt:lpstr>We may need to interpolate data when…</vt:lpstr>
      <vt:lpstr>1. piecewise linear (MATLAB)</vt:lpstr>
      <vt:lpstr>1. piecewise linear (MATLAB)</vt:lpstr>
      <vt:lpstr>2. spline (MATLAB)</vt:lpstr>
      <vt:lpstr>2. spline (MATLAB)</vt:lpstr>
      <vt:lpstr>Python: scipy.interpolate.interp1d (linear)</vt:lpstr>
      <vt:lpstr>Python: scipy.interpolate.interp1d (spline)</vt:lpstr>
      <vt:lpstr>Python: scipy.interpolate.interp1d (spline)</vt:lpstr>
      <vt:lpstr>Two dimensional interpolation</vt:lpstr>
      <vt:lpstr>MATLAB: fnew = griddata(x,y,f,xnew,ynew) </vt:lpstr>
      <vt:lpstr>MATLAB: fnew = griddata(x,y,f,xnew,ynew) </vt:lpstr>
      <vt:lpstr>MATLAB: fnew = griddata(x,y,f,xnew,ynew) </vt:lpstr>
      <vt:lpstr>Python: interpolate.interp2d</vt:lpstr>
      <vt:lpstr> example: Atmospheric CO2 data</vt:lpstr>
      <vt:lpstr> Linear regression</vt:lpstr>
      <vt:lpstr> Quadratic = 2nd order polynomial fit</vt:lpstr>
      <vt:lpstr>Include sine/cosine terms</vt:lpstr>
      <vt:lpstr>Include sine/cosine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166</cp:revision>
  <dcterms:created xsi:type="dcterms:W3CDTF">2020-08-17T11:38:51Z</dcterms:created>
  <dcterms:modified xsi:type="dcterms:W3CDTF">2023-02-14T00:45:12Z</dcterms:modified>
</cp:coreProperties>
</file>