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2" r:id="rId2"/>
    <p:sldId id="256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6" r:id="rId11"/>
    <p:sldId id="267" r:id="rId12"/>
    <p:sldId id="264" r:id="rId13"/>
    <p:sldId id="269" r:id="rId14"/>
    <p:sldId id="272" r:id="rId15"/>
    <p:sldId id="270" r:id="rId16"/>
    <p:sldId id="271" r:id="rId17"/>
    <p:sldId id="283" r:id="rId18"/>
    <p:sldId id="279" r:id="rId19"/>
    <p:sldId id="280" r:id="rId20"/>
    <p:sldId id="273" r:id="rId21"/>
    <p:sldId id="275" r:id="rId22"/>
    <p:sldId id="276" r:id="rId23"/>
    <p:sldId id="277" r:id="rId24"/>
    <p:sldId id="284" r:id="rId2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674"/>
  </p:normalViewPr>
  <p:slideViewPr>
    <p:cSldViewPr snapToGrid="0" snapToObjects="1">
      <p:cViewPr>
        <p:scale>
          <a:sx n="135" d="100"/>
          <a:sy n="135" d="100"/>
        </p:scale>
        <p:origin x="146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F439-A81D-E943-83DB-582313603C59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7B55-C5C6-BE46-B22D-270D21C5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F1FD-B606-AC4E-8E5B-6AA93BFCC36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1096260"/>
            <a:ext cx="703631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EAS2655 – Week 12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10" y="2178487"/>
            <a:ext cx="7343414" cy="3862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3-box ocean phosphorus model</a:t>
            </a:r>
          </a:p>
          <a:p>
            <a:r>
              <a:rPr lang="en-US" dirty="0"/>
              <a:t>Basic concepts and terminology</a:t>
            </a:r>
          </a:p>
          <a:p>
            <a:pPr lvl="1"/>
            <a:r>
              <a:rPr lang="en-US" dirty="0"/>
              <a:t>Matrix exponential (analytic solution of linear ODE)</a:t>
            </a:r>
          </a:p>
          <a:p>
            <a:pPr lvl="1"/>
            <a:r>
              <a:rPr lang="en-US" dirty="0"/>
              <a:t>Eigen values and eigen vectors</a:t>
            </a:r>
          </a:p>
          <a:p>
            <a:pPr lvl="1"/>
            <a:r>
              <a:rPr lang="en-US" dirty="0"/>
              <a:t>Numerical solution: Euler forward &amp; backward methods</a:t>
            </a:r>
          </a:p>
          <a:p>
            <a:pPr lvl="1"/>
            <a:r>
              <a:rPr lang="en-US" dirty="0"/>
              <a:t>ODE stability </a:t>
            </a:r>
          </a:p>
          <a:p>
            <a:r>
              <a:rPr lang="en-US" dirty="0"/>
              <a:t>Reading p. 85-97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system of ODE</a:t>
            </a:r>
          </a:p>
          <a:p>
            <a:endParaRPr lang="en-US" dirty="0"/>
          </a:p>
          <a:p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b="1" baseline="-25000" dirty="0"/>
              <a:t>i</a:t>
            </a:r>
            <a:r>
              <a:rPr lang="en-US" dirty="0"/>
              <a:t> are the eigenvalue-eigenvector pair</a:t>
            </a:r>
          </a:p>
          <a:p>
            <a:r>
              <a:rPr lang="en-US" dirty="0"/>
              <a:t>Then the solution is a linear combination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3 box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sz="2400" dirty="0"/>
              <a:t>what values should we pick for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 and c</a:t>
            </a:r>
            <a:r>
              <a:rPr lang="en-US" sz="2400" baseline="-25000" dirty="0"/>
              <a:t>3</a:t>
            </a:r>
            <a:r>
              <a:rPr lang="en-US" sz="2400" dirty="0"/>
              <a:t>?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1" y="1291843"/>
            <a:ext cx="1562834" cy="761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BC483-DD32-2542-82DB-42E15BB8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39" y="4727614"/>
            <a:ext cx="5458120" cy="636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1C2B2-A4D5-B947-AECD-88B26D82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470" y="3319282"/>
            <a:ext cx="1104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8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>
            <a:normAutofit/>
          </a:bodyPr>
          <a:lstStyle/>
          <a:p>
            <a:r>
              <a:rPr lang="en-US" dirty="0"/>
              <a:t>Initial condition at </a:t>
            </a:r>
            <a:r>
              <a:rPr lang="en-US" i="1" dirty="0"/>
              <a:t>t=0,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So, </a:t>
            </a:r>
          </a:p>
          <a:p>
            <a:r>
              <a:rPr lang="en-US" dirty="0"/>
              <a:t>The whole solution for P(t)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AB2-20F7-D545-8B38-30BD6AE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31653"/>
            <a:ext cx="4967528" cy="59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7C044F-3951-4241-947B-AD78BD2A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40" y="2922142"/>
            <a:ext cx="1729740" cy="364991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99F75A44-7DB0-004A-B91C-21044023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70" y="4043160"/>
            <a:ext cx="3881790" cy="160716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87E982-CB92-EE4A-AECB-C64296AD0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138" y="4974762"/>
            <a:ext cx="2879090" cy="629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A2E09-8668-FF49-A236-341B1A20A2E6}"/>
              </a:ext>
            </a:extLst>
          </p:cNvPr>
          <p:cNvSpPr txBox="1"/>
          <p:nvPr/>
        </p:nvSpPr>
        <p:spPr>
          <a:xfrm>
            <a:off x="5636260" y="4477411"/>
            <a:ext cx="287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“Matrix exponential”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F7DD2-2C4F-E842-9B31-959E2BBB70E8}"/>
              </a:ext>
            </a:extLst>
          </p:cNvPr>
          <p:cNvSpPr/>
          <p:nvPr/>
        </p:nvSpPr>
        <p:spPr>
          <a:xfrm>
            <a:off x="5523138" y="4477411"/>
            <a:ext cx="2879090" cy="1172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97B88-41E0-3740-9548-8E26AD64C9D0}"/>
              </a:ext>
            </a:extLst>
          </p:cNvPr>
          <p:cNvSpPr/>
          <p:nvPr/>
        </p:nvSpPr>
        <p:spPr>
          <a:xfrm>
            <a:off x="2712720" y="5063869"/>
            <a:ext cx="1249680" cy="427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3C12-65A9-CF4E-A265-9BBC630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EB64-DBAB-2740-90B4-145F0311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ymbol" pitchFamily="2" charset="2"/>
              </a:rPr>
              <a:t>L</a:t>
            </a:r>
            <a:r>
              <a:rPr lang="en-US" dirty="0"/>
              <a:t> contains eigenvalues (as main diagonal)</a:t>
            </a:r>
          </a:p>
          <a:p>
            <a:r>
              <a:rPr lang="en-US" b="1" dirty="0"/>
              <a:t>Q</a:t>
            </a:r>
            <a:r>
              <a:rPr lang="en-US" dirty="0"/>
              <a:t> contains eigenvectors (as column vectors)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EBFDDB-7FB1-E54F-BA33-2AFFDF65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8" y="1082593"/>
            <a:ext cx="2879090" cy="629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575AD-DD58-7B48-965F-09284AA31449}"/>
              </a:ext>
            </a:extLst>
          </p:cNvPr>
          <p:cNvSpPr txBox="1"/>
          <p:nvPr/>
        </p:nvSpPr>
        <p:spPr>
          <a:xfrm>
            <a:off x="5504180" y="585242"/>
            <a:ext cx="287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“Matrix exponential”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F68E9-1F65-2449-82E9-5348E111311D}"/>
              </a:ext>
            </a:extLst>
          </p:cNvPr>
          <p:cNvSpPr/>
          <p:nvPr/>
        </p:nvSpPr>
        <p:spPr>
          <a:xfrm>
            <a:off x="5391058" y="585242"/>
            <a:ext cx="2879090" cy="1172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22C75-0E39-8241-BDBA-8F529AD6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12" y="3190240"/>
            <a:ext cx="2456688" cy="1023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7F63E-D7A5-0A49-86F8-B96A8ADD3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12" y="4554854"/>
            <a:ext cx="2480312" cy="1023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4A83F-C96F-6C4E-8CEC-505B06EE70D0}"/>
              </a:ext>
            </a:extLst>
          </p:cNvPr>
          <p:cNvSpPr txBox="1"/>
          <p:nvPr/>
        </p:nvSpPr>
        <p:spPr>
          <a:xfrm>
            <a:off x="5156425" y="4001294"/>
            <a:ext cx="3348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</a:t>
            </a:r>
            <a:r>
              <a:rPr lang="en-US" sz="2000" b="1" dirty="0"/>
              <a:t>T</a:t>
            </a:r>
            <a:r>
              <a:rPr lang="en-US" sz="2000" dirty="0"/>
              <a:t> is 3x3 matrix, </a:t>
            </a:r>
            <a:r>
              <a:rPr lang="en-US" sz="2000" b="1" dirty="0">
                <a:latin typeface="Symbol" pitchFamily="2" charset="2"/>
              </a:rPr>
              <a:t>L</a:t>
            </a:r>
            <a:r>
              <a:rPr lang="en-US" sz="2000" dirty="0"/>
              <a:t> and </a:t>
            </a:r>
            <a:r>
              <a:rPr lang="en-US" sz="2000" b="1" dirty="0"/>
              <a:t>Q</a:t>
            </a:r>
            <a:r>
              <a:rPr lang="en-US" sz="2000" dirty="0"/>
              <a:t> are also 3x3 matrices. </a:t>
            </a:r>
          </a:p>
        </p:txBody>
      </p:sp>
    </p:spTree>
    <p:extLst>
      <p:ext uri="{BB962C8B-B14F-4D97-AF65-F5344CB8AC3E}">
        <p14:creationId xmlns:p14="http://schemas.microsoft.com/office/powerpoint/2010/main" val="2263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90" y="1006222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 solution to the initial value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956166"/>
            <a:ext cx="7886700" cy="4920792"/>
          </a:xfrm>
        </p:spPr>
        <p:txBody>
          <a:bodyPr>
            <a:normAutofit/>
          </a:bodyPr>
          <a:lstStyle/>
          <a:p>
            <a:r>
              <a:rPr lang="en-US" dirty="0"/>
              <a:t>Given a system of ODE</a:t>
            </a:r>
          </a:p>
          <a:p>
            <a:endParaRPr lang="en-US" dirty="0"/>
          </a:p>
          <a:p>
            <a:r>
              <a:rPr lang="en-US" dirty="0"/>
              <a:t>Analytic solution for the initial value problem 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1" y="1881123"/>
            <a:ext cx="1562834" cy="761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30A2CB-C0A4-AF41-A035-5252C387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60" y="3757930"/>
            <a:ext cx="30226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5E85B-35DE-3846-9152-764656C41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0" y="4768340"/>
            <a:ext cx="7886700" cy="8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9E4C53-F115-3641-BEF9-3155C008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25" y="268486"/>
            <a:ext cx="5180295" cy="229523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8247A0-AF07-2848-9DCF-7D070F88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45" y="2760606"/>
            <a:ext cx="5058375" cy="3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7D85-75C8-914A-878F-AD7127E3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2A32-7AA6-814B-A95C-D417E0C6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forward scheme</a:t>
            </a: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B62D8F9-3999-0D4F-BCDC-18C7FC98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90" y="2512060"/>
            <a:ext cx="4418330" cy="1401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C5D8FE-75DB-FB4E-B807-DE9466807325}"/>
              </a:ext>
            </a:extLst>
          </p:cNvPr>
          <p:cNvSpPr txBox="1"/>
          <p:nvPr/>
        </p:nvSpPr>
        <p:spPr>
          <a:xfrm>
            <a:off x="1717040" y="4175760"/>
            <a:ext cx="530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before, it is PROBLEMATIC if a large timestep is used. </a:t>
            </a:r>
          </a:p>
        </p:txBody>
      </p:sp>
    </p:spTree>
    <p:extLst>
      <p:ext uri="{BB962C8B-B14F-4D97-AF65-F5344CB8AC3E}">
        <p14:creationId xmlns:p14="http://schemas.microsoft.com/office/powerpoint/2010/main" val="283848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7D85-75C8-914A-878F-AD7127E3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2A32-7AA6-814B-A95C-D417E0C6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backward scheme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5D8FE-75DB-FB4E-B807-DE9466807325}"/>
              </a:ext>
            </a:extLst>
          </p:cNvPr>
          <p:cNvSpPr txBox="1"/>
          <p:nvPr/>
        </p:nvSpPr>
        <p:spPr>
          <a:xfrm>
            <a:off x="2174240" y="4607303"/>
            <a:ext cx="530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Euler backward is the same accuracy (1</a:t>
            </a:r>
            <a:r>
              <a:rPr lang="en-US" sz="2400" baseline="30000" dirty="0"/>
              <a:t>st</a:t>
            </a:r>
            <a:r>
              <a:rPr lang="en-US" sz="2400" dirty="0"/>
              <a:t> order) as the forward scheme, it is STABLE even with a large time step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D203D-7528-804F-A351-2E75AFD9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2463557"/>
            <a:ext cx="5496770" cy="16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0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34F-4233-2F45-92D8-6361A04FE3B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Stability of numerical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A43D2-F6DF-0248-B64C-0AE2635D5888}"/>
                  </a:ext>
                </a:extLst>
              </p:cNvPr>
              <p:cNvSpPr txBox="1"/>
              <p:nvPr/>
            </p:nvSpPr>
            <p:spPr>
              <a:xfrm>
                <a:off x="1060164" y="1427732"/>
                <a:ext cx="1217487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A43D2-F6DF-0248-B64C-0AE2635D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4" y="1427732"/>
                <a:ext cx="1217487" cy="525913"/>
              </a:xfrm>
              <a:prstGeom prst="rect">
                <a:avLst/>
              </a:prstGeom>
              <a:blipFill>
                <a:blip r:embed="rId2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47C39B-A853-EE47-ABA6-59C000BC82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164" y="2141536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Euler forward scheme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Stable: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Unstable: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|1+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|&gt;1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  <a:p>
                <a:r>
                  <a:rPr lang="en-US" sz="2000" dirty="0"/>
                  <a:t>Euler backward scheme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Stable: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Unstable: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|&gt;1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  <a:p>
                <a:r>
                  <a:rPr lang="en-US" sz="2000" dirty="0"/>
                  <a:t>For multiple box model, each of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should satisfy the stable criteria stated above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47C39B-A853-EE47-ABA6-59C000BC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4" y="2141536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64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730B1F-F867-9548-B038-3042529DEF37}"/>
              </a:ext>
            </a:extLst>
          </p:cNvPr>
          <p:cNvSpPr txBox="1"/>
          <p:nvPr/>
        </p:nvSpPr>
        <p:spPr>
          <a:xfrm>
            <a:off x="2277651" y="1546780"/>
            <a:ext cx="3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one box model</a:t>
            </a:r>
          </a:p>
        </p:txBody>
      </p:sp>
    </p:spTree>
    <p:extLst>
      <p:ext uri="{BB962C8B-B14F-4D97-AF65-F5344CB8AC3E}">
        <p14:creationId xmlns:p14="http://schemas.microsoft.com/office/powerpoint/2010/main" val="134941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8247A0-AF07-2848-9DCF-7D070F88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85" y="2008766"/>
            <a:ext cx="5058375" cy="3828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DFF247-BC44-A64F-BBB2-C088374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Steady state solution</a:t>
            </a:r>
          </a:p>
        </p:txBody>
      </p:sp>
    </p:spTree>
    <p:extLst>
      <p:ext uri="{BB962C8B-B14F-4D97-AF65-F5344CB8AC3E}">
        <p14:creationId xmlns:p14="http://schemas.microsoft.com/office/powerpoint/2010/main" val="82258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7DD3-F938-8F46-8589-5B558BC4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1447-4AE8-DA46-BD51-9059FE82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look: 3 eigenvalues</a:t>
            </a:r>
          </a:p>
          <a:p>
            <a:r>
              <a:rPr lang="en-US" dirty="0"/>
              <a:t>Two negative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2</a:t>
            </a:r>
            <a:r>
              <a:rPr lang="en-US" dirty="0">
                <a:latin typeface="Symbol" pitchFamily="2" charset="2"/>
              </a:rPr>
              <a:t>, l</a:t>
            </a:r>
            <a:r>
              <a:rPr lang="en-US" baseline="-25000" dirty="0">
                <a:latin typeface="Symbol" pitchFamily="2" charset="2"/>
              </a:rPr>
              <a:t>3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: decaying solution</a:t>
            </a:r>
          </a:p>
          <a:p>
            <a:pPr lvl="1"/>
            <a:r>
              <a:rPr lang="en-US" dirty="0"/>
              <a:t>These do not contribute to the steady state</a:t>
            </a:r>
            <a:endParaRPr lang="en-US" dirty="0">
              <a:latin typeface="Symbol" pitchFamily="2" charset="2"/>
            </a:endParaRPr>
          </a:p>
          <a:p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dirty="0"/>
              <a:t> = 0 : this does not evolve with time</a:t>
            </a:r>
          </a:p>
          <a:p>
            <a:pPr lvl="1"/>
            <a:r>
              <a:rPr lang="en-US" dirty="0"/>
              <a:t>This one is the basis for steady state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value of c</a:t>
            </a:r>
            <a:r>
              <a:rPr lang="en-US" baseline="-25000" dirty="0"/>
              <a:t>1</a:t>
            </a:r>
            <a:r>
              <a:rPr lang="en-US" dirty="0"/>
              <a:t> from initial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F4EB0-F030-1347-A827-8FD2E4B8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10" y="4194810"/>
            <a:ext cx="2755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Multi-box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4885"/>
            <a:ext cx="7886700" cy="4902078"/>
          </a:xfrm>
        </p:spPr>
        <p:txBody>
          <a:bodyPr/>
          <a:lstStyle/>
          <a:p>
            <a:r>
              <a:rPr lang="en-US" dirty="0"/>
              <a:t>Read the text section 2.2</a:t>
            </a:r>
          </a:p>
          <a:p>
            <a:r>
              <a:rPr lang="en-US" dirty="0"/>
              <a:t>Phosphorus (P) is an essential nutrient in the ocean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6" y="2598925"/>
            <a:ext cx="7504001" cy="3481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6A35BD-91EF-2543-8C35-D9C55BE32B4F}"/>
              </a:ext>
            </a:extLst>
          </p:cNvPr>
          <p:cNvSpPr txBox="1"/>
          <p:nvPr/>
        </p:nvSpPr>
        <p:spPr>
          <a:xfrm>
            <a:off x="3186915" y="6161355"/>
            <a:ext cx="162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4AAE1-FAAC-0D4E-9AE1-69CA4108D072}"/>
              </a:ext>
            </a:extLst>
          </p:cNvPr>
          <p:cNvSpPr txBox="1"/>
          <p:nvPr/>
        </p:nvSpPr>
        <p:spPr>
          <a:xfrm>
            <a:off x="6195531" y="6161355"/>
            <a:ext cx="162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latitude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54FF17-D0A7-4146-B7AE-E0C064C0F962}"/>
              </a:ext>
            </a:extLst>
          </p:cNvPr>
          <p:cNvCxnSpPr/>
          <p:nvPr/>
        </p:nvCxnSpPr>
        <p:spPr>
          <a:xfrm>
            <a:off x="8270697" y="4239631"/>
            <a:ext cx="0" cy="67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D384F-6356-D545-945F-6B3A38B224F9}"/>
              </a:ext>
            </a:extLst>
          </p:cNvPr>
          <p:cNvCxnSpPr>
            <a:cxnSpLocks/>
          </p:cNvCxnSpPr>
          <p:nvPr/>
        </p:nvCxnSpPr>
        <p:spPr>
          <a:xfrm flipV="1">
            <a:off x="8270697" y="3453828"/>
            <a:ext cx="0" cy="785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8E0487-D30D-5342-B49A-FD1E735A02AA}"/>
              </a:ext>
            </a:extLst>
          </p:cNvPr>
          <p:cNvSpPr txBox="1"/>
          <p:nvPr/>
        </p:nvSpPr>
        <p:spPr>
          <a:xfrm>
            <a:off x="7842085" y="2817334"/>
            <a:ext cx="90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 conc.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02E95-56DB-814E-9694-1E968CCAA1E1}"/>
              </a:ext>
            </a:extLst>
          </p:cNvPr>
          <p:cNvSpPr txBox="1"/>
          <p:nvPr/>
        </p:nvSpPr>
        <p:spPr>
          <a:xfrm>
            <a:off x="7872908" y="4917725"/>
            <a:ext cx="90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P conc.</a:t>
            </a:r>
          </a:p>
        </p:txBody>
      </p:sp>
    </p:spTree>
    <p:extLst>
      <p:ext uri="{BB962C8B-B14F-4D97-AF65-F5344CB8AC3E}">
        <p14:creationId xmlns:p14="http://schemas.microsoft.com/office/powerpoint/2010/main" val="295928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7670" cy="4351338"/>
          </a:xfrm>
        </p:spPr>
        <p:txBody>
          <a:bodyPr>
            <a:normAutofit/>
          </a:bodyPr>
          <a:lstStyle/>
          <a:p>
            <a:r>
              <a:rPr lang="en-US" dirty="0"/>
              <a:t>d/dt </a:t>
            </a:r>
            <a:r>
              <a:rPr lang="en-US" dirty="0">
                <a:sym typeface="Wingdings" pitchFamily="2" charset="2"/>
              </a:rPr>
              <a:t> 0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invertible, </a:t>
            </a:r>
            <a:r>
              <a:rPr lang="en-US" b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=0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not solvable because the inverse of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does not exist. (Mathematically the matrix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not full rank. In another words,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degenerate. The original differential equations are not linearly independent).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A737-9333-704C-92C8-C481479E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91" y="1690689"/>
            <a:ext cx="1562834" cy="761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42D6A-AA14-A640-99DD-1CC84C1B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2667880"/>
            <a:ext cx="1393488" cy="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Another look: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the three equations are summed together, the RHS vanishes.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Conservation of P in the system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B8F1981-7C45-B94A-AD12-283AF8A6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4715407"/>
            <a:ext cx="2631440" cy="903808"/>
          </a:xfrm>
          <a:prstGeom prst="rect">
            <a:avLst/>
          </a:prstGeom>
        </p:spPr>
      </p:pic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A2EC056C-06B4-D24D-A2F9-FC7B2AEF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0" y="1690689"/>
            <a:ext cx="5828681" cy="1908506"/>
          </a:xfrm>
          <a:prstGeom prst="rect">
            <a:avLst/>
          </a:prstGeom>
        </p:spPr>
      </p:pic>
      <p:pic>
        <p:nvPicPr>
          <p:cNvPr id="13" name="Picture 1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4C517452-A2B7-7D4B-82DF-200EFA0C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70636"/>
            <a:ext cx="3303270" cy="5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Replace one of the steady state equations (here, deep ocean) with the statement of conservation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52BD8-B9DB-F24E-A67E-7026F303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5" y="2977521"/>
            <a:ext cx="4418330" cy="51159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4F7D833-22C9-E74E-8988-F85B20E7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65" y="3429000"/>
            <a:ext cx="6866669" cy="11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9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In the vector-matrix form,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4AC1D7-17C1-764A-83A6-93321018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2466128"/>
            <a:ext cx="6929130" cy="37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1B95-33A2-D041-9E49-102C54862AA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 and Midterm 2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A105-C2BB-A14C-A92E-13278E08D14D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8392060" cy="46672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itchFamily="2" charset="2"/>
              </a:rPr>
              <a:t>Midterm 2 review (Tuesday, April 11)</a:t>
            </a:r>
          </a:p>
          <a:p>
            <a:r>
              <a:rPr lang="en-US" dirty="0">
                <a:sym typeface="Wingdings" pitchFamily="2" charset="2"/>
              </a:rPr>
              <a:t>Midterm 2 ( Thursday, April 13, 60 min, 22-25 questions, open book, on Canvas)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Three exams in total are worth 30% of your final grade </a:t>
            </a:r>
          </a:p>
          <a:p>
            <a:pPr lvl="1"/>
            <a:r>
              <a:rPr lang="en-US" dirty="0">
                <a:sym typeface="Wingdings" pitchFamily="2" charset="2"/>
              </a:rPr>
              <a:t>2 midterm exams, 1 final exam; </a:t>
            </a:r>
          </a:p>
          <a:p>
            <a:pPr lvl="1"/>
            <a:r>
              <a:rPr lang="en-US" dirty="0">
                <a:sym typeface="Wingdings" pitchFamily="2" charset="2"/>
              </a:rPr>
              <a:t>Take best 2 out of 3 for 15% each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99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2" y="3126785"/>
            <a:ext cx="4300105" cy="1994943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27" y="2064470"/>
            <a:ext cx="4702373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5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2" y="3126785"/>
            <a:ext cx="4300105" cy="1994943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27" y="2064470"/>
            <a:ext cx="4702373" cy="3487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384EE-5C8E-484A-B08B-1926DBC20B48}"/>
              </a:ext>
            </a:extLst>
          </p:cNvPr>
          <p:cNvSpPr txBox="1"/>
          <p:nvPr/>
        </p:nvSpPr>
        <p:spPr>
          <a:xfrm>
            <a:off x="318499" y="1973404"/>
            <a:ext cx="443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circulation rate (thermohaline circulation)</a:t>
            </a:r>
          </a:p>
          <a:p>
            <a:r>
              <a:rPr lang="en-US" dirty="0"/>
              <a:t>M: mixing rate (deep convection)</a:t>
            </a:r>
          </a:p>
          <a:p>
            <a:r>
              <a:rPr lang="en-US" dirty="0"/>
              <a:t>B: biological carbon export</a:t>
            </a:r>
          </a:p>
        </p:txBody>
      </p:sp>
    </p:spTree>
    <p:extLst>
      <p:ext uri="{BB962C8B-B14F-4D97-AF65-F5344CB8AC3E}">
        <p14:creationId xmlns:p14="http://schemas.microsoft.com/office/powerpoint/2010/main" val="21330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21" y="2198802"/>
            <a:ext cx="3317079" cy="24603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E3FE2-2235-A142-9130-7AF5F3DB9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2" y="2131610"/>
            <a:ext cx="5602239" cy="2930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CE978-1684-0740-A7EE-3404AD90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3" y="6180878"/>
            <a:ext cx="4101823" cy="3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Matrix formulation</a:t>
            </a:r>
          </a:p>
          <a:p>
            <a:pPr lvl="1"/>
            <a:r>
              <a:rPr lang="en-US" dirty="0"/>
              <a:t>“State” vector: </a:t>
            </a:r>
            <a:r>
              <a:rPr lang="en-US" b="1" dirty="0"/>
              <a:t>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Model matrix: </a:t>
            </a:r>
            <a:r>
              <a:rPr lang="en-US" b="1" dirty="0"/>
              <a:t>T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The model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E3FE2-2235-A142-9130-7AF5F3DB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94" y="827014"/>
            <a:ext cx="3962356" cy="207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4A45A-5487-1046-BA6F-047372B9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4" y="2593538"/>
            <a:ext cx="431800" cy="431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0058D31-28C7-DC4B-9D93-7049DD55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21" y="2301830"/>
            <a:ext cx="1257300" cy="939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F83ED6-133B-E748-833C-217EE87B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269" y="3809245"/>
            <a:ext cx="5880100" cy="990600"/>
          </a:xfrm>
          <a:prstGeom prst="rect">
            <a:avLst/>
          </a:prstGeom>
        </p:spPr>
      </p:pic>
      <p:pic>
        <p:nvPicPr>
          <p:cNvPr id="15" name="Picture 14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6D51DAE8-E98C-F048-A031-AA137078F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664" y="5420259"/>
            <a:ext cx="1763936" cy="5954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CAEB8E-E662-73D3-8A3E-B3B59676FC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556"/>
          <a:stretch/>
        </p:blipFill>
        <p:spPr>
          <a:xfrm>
            <a:off x="4777628" y="3261294"/>
            <a:ext cx="1417689" cy="283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FC96E-799B-C052-F288-52FFEC0401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591"/>
          <a:stretch/>
        </p:blipFill>
        <p:spPr>
          <a:xfrm>
            <a:off x="4777628" y="2746178"/>
            <a:ext cx="3513088" cy="3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Remember if you have, an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r>
              <a:rPr lang="en-US" dirty="0"/>
              <a:t>Plug in, and find that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EE41E-DB36-3C44-B160-CE13AD0C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829" y="1245772"/>
            <a:ext cx="1495217" cy="76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ABC97-5DD0-E047-8C8F-317DC032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30" y="2381509"/>
            <a:ext cx="1830813" cy="483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A9D31-D440-3846-89F0-CC21C1DE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3028486"/>
            <a:ext cx="1798651" cy="29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Now you have a system of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endParaRPr lang="en-US" dirty="0"/>
          </a:p>
          <a:p>
            <a:r>
              <a:rPr lang="en-US" dirty="0"/>
              <a:t>Plug in, and find that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86" y="1184683"/>
            <a:ext cx="1562834" cy="76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6C332-12EE-D442-A260-A065BA2D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9" y="2442862"/>
            <a:ext cx="1962214" cy="40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30ADB-4207-ED4A-9FBF-6F3B64EE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8" y="3512518"/>
            <a:ext cx="2893176" cy="4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Now you have a system of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endParaRPr lang="en-US" dirty="0"/>
          </a:p>
          <a:p>
            <a:r>
              <a:rPr lang="en-US" dirty="0"/>
              <a:t>Plug in, and find that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/>
              <a:t> and 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  <a:r>
              <a:rPr lang="en-US" dirty="0"/>
              <a:t> forms eigenvalue-eigenvector pair of the matrix 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86" y="1184683"/>
            <a:ext cx="1562834" cy="76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6C332-12EE-D442-A260-A065BA2D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9" y="2442862"/>
            <a:ext cx="1962214" cy="40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30ADB-4207-ED4A-9FBF-6F3B64EE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8" y="3512518"/>
            <a:ext cx="2893176" cy="4103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5B10CE-8245-2940-8D67-FACCBA131DF5}"/>
              </a:ext>
            </a:extLst>
          </p:cNvPr>
          <p:cNvCxnSpPr>
            <a:cxnSpLocks/>
          </p:cNvCxnSpPr>
          <p:nvPr/>
        </p:nvCxnSpPr>
        <p:spPr>
          <a:xfrm>
            <a:off x="4920792" y="3486713"/>
            <a:ext cx="414779" cy="461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E2C9BC-FBB3-F640-AD54-9B7327733608}"/>
              </a:ext>
            </a:extLst>
          </p:cNvPr>
          <p:cNvCxnSpPr>
            <a:cxnSpLocks/>
          </p:cNvCxnSpPr>
          <p:nvPr/>
        </p:nvCxnSpPr>
        <p:spPr>
          <a:xfrm>
            <a:off x="6440079" y="3471130"/>
            <a:ext cx="414779" cy="461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81EA044-50A5-D04E-8F1D-AF25C7BA0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092" y="4265117"/>
            <a:ext cx="1839208" cy="3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6955</TotalTime>
  <Words>754</Words>
  <Application>Microsoft Macintosh PowerPoint</Application>
  <PresentationFormat>Letter Paper (8.5x11 in)</PresentationFormat>
  <Paragraphs>146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Symbol</vt:lpstr>
      <vt:lpstr>Office Theme</vt:lpstr>
      <vt:lpstr>EAS2655 – Week 12 </vt:lpstr>
      <vt:lpstr>Week 12: Multi-box model</vt:lpstr>
      <vt:lpstr>Week 12: Box model</vt:lpstr>
      <vt:lpstr>Week 12: Box model</vt:lpstr>
      <vt:lpstr>Week 12: Box model</vt:lpstr>
      <vt:lpstr>Week 12: Box model</vt:lpstr>
      <vt:lpstr>A system of linear ODE</vt:lpstr>
      <vt:lpstr>A system of linear ODE</vt:lpstr>
      <vt:lpstr>A system of linear ODE</vt:lpstr>
      <vt:lpstr>A system of linear ODE</vt:lpstr>
      <vt:lpstr>A system of linear ODE</vt:lpstr>
      <vt:lpstr>Matrix exponential</vt:lpstr>
      <vt:lpstr>Analytic solution to the initial value problem</vt:lpstr>
      <vt:lpstr>PowerPoint Presentation</vt:lpstr>
      <vt:lpstr>Numerical solution</vt:lpstr>
      <vt:lpstr>Numerical solution</vt:lpstr>
      <vt:lpstr>PowerPoint Presentation</vt:lpstr>
      <vt:lpstr>Steady state solution</vt:lpstr>
      <vt:lpstr>Steady state solution</vt:lpstr>
      <vt:lpstr>Steady state solution</vt:lpstr>
      <vt:lpstr>Steady state solution</vt:lpstr>
      <vt:lpstr>Steady state solution</vt:lpstr>
      <vt:lpstr>Steady state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13: Box model</dc:title>
  <dc:creator>Ito, Takamitsu</dc:creator>
  <cp:lastModifiedBy>Liu, Pengfei</cp:lastModifiedBy>
  <cp:revision>42</cp:revision>
  <cp:lastPrinted>2020-03-29T19:12:53Z</cp:lastPrinted>
  <dcterms:created xsi:type="dcterms:W3CDTF">2020-03-27T17:18:43Z</dcterms:created>
  <dcterms:modified xsi:type="dcterms:W3CDTF">2023-04-06T17:28:47Z</dcterms:modified>
</cp:coreProperties>
</file>