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8" r:id="rId5"/>
    <p:sldId id="272" r:id="rId6"/>
    <p:sldId id="271" r:id="rId7"/>
    <p:sldId id="293" r:id="rId8"/>
    <p:sldId id="275" r:id="rId9"/>
    <p:sldId id="291" r:id="rId10"/>
    <p:sldId id="262" r:id="rId11"/>
    <p:sldId id="283" r:id="rId12"/>
    <p:sldId id="286" r:id="rId13"/>
    <p:sldId id="288" r:id="rId14"/>
    <p:sldId id="290" r:id="rId15"/>
    <p:sldId id="285" r:id="rId16"/>
    <p:sldId id="292" r:id="rId17"/>
    <p:sldId id="287" r:id="rId18"/>
    <p:sldId id="289" r:id="rId19"/>
    <p:sldId id="294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BBAD0-0594-4213-86DB-3ED0BD6A9303}" v="599" dt="2023-07-24T18:31:40.222"/>
    <p1510:client id="{28147349-4C88-4D45-A369-8C132C06985C}" v="9" dt="2023-07-12T04:03:34.634"/>
    <p1510:client id="{287B69EC-DD37-427F-BE07-874B6B9FA1F2}" v="2" dt="2023-07-12T12:21:21.871"/>
    <p1510:client id="{3CAD6370-234D-4907-9D6C-32C4D1DE73BF}" v="1281" dt="2023-07-19T11:13:37.022"/>
    <p1510:client id="{4D87A575-27D9-45F9-8F9C-0D296AB53FE8}" v="1135" dt="2023-07-12T08:11:44.768"/>
    <p1510:client id="{50F01837-7FAF-49DD-A417-EE9A56DB1551}" v="2" dt="2023-07-10T10:39:23.033"/>
    <p1510:client id="{6D73612E-8BD6-42DF-8FC6-3BA9658293A1}" v="105" dt="2023-07-18T12:37:54.278"/>
    <p1510:client id="{6DF92077-51D3-442F-9D59-DC94BA099DEE}" v="1922" dt="2023-07-26T05:23:17.387"/>
    <p1510:client id="{7A0160F9-08FD-4F28-86CC-F80EE9ACB8D1}" v="197" dt="2023-07-24T12:26:31.959"/>
    <p1510:client id="{831949A9-5867-4D7F-A5C3-CCA09C8B5CB4}" v="84" dt="2023-07-12T04:45:42.973"/>
    <p1510:client id="{9AE893D2-FBA1-49BE-AABE-B0F428A0D612}" v="699" dt="2023-07-05T11:12:00.616"/>
    <p1510:client id="{B9C1850A-2894-46F4-A91E-E8E112CE1660}" v="1393" dt="2023-07-18T11:56:19.811"/>
    <p1510:client id="{C8C1729B-627D-44BD-82BE-2DDFF5D8DA08}" v="120" dt="2023-07-07T18:15:38.749"/>
    <p1510:client id="{DC01F145-9A58-4643-8AE3-56199CC39269}" v="938" dt="2023-07-21T12:32:14.109"/>
    <p1510:client id="{ECEAEFD0-0398-4207-A000-ADEEECE9EABF}" v="812" dt="2023-07-11T08:51:40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3B42A-0039-4845-83AE-7A9F62C81BC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B6B58-7399-464C-9006-058112013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Analyze the reviews of customers on products of different brands.</a:t>
          </a:r>
          <a:endParaRPr lang="en-US" dirty="0"/>
        </a:p>
      </dgm:t>
    </dgm:pt>
    <dgm:pt modelId="{84E9BD0A-D263-4381-B31A-11660F0F18F7}" type="parTrans" cxnId="{705DD950-0E03-4C98-A84F-CE5E32959A35}">
      <dgm:prSet/>
      <dgm:spPr/>
      <dgm:t>
        <a:bodyPr/>
        <a:lstStyle/>
        <a:p>
          <a:endParaRPr lang="en-US"/>
        </a:p>
      </dgm:t>
    </dgm:pt>
    <dgm:pt modelId="{F5B9477D-745F-48CF-BB05-1647DA132394}" type="sibTrans" cxnId="{705DD950-0E03-4C98-A84F-CE5E32959A35}">
      <dgm:prSet/>
      <dgm:spPr/>
      <dgm:t>
        <a:bodyPr/>
        <a:lstStyle/>
        <a:p>
          <a:endParaRPr lang="en-US"/>
        </a:p>
      </dgm:t>
    </dgm:pt>
    <dgm:pt modelId="{9DB68FF3-A424-43ED-9F8A-497C291361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Forecast or predict the reviews of different brands.</a:t>
          </a:r>
          <a:endParaRPr lang="en-US" dirty="0"/>
        </a:p>
      </dgm:t>
    </dgm:pt>
    <dgm:pt modelId="{0A23A8EF-575B-4DEC-8FF9-11D76EAC8CB2}" type="parTrans" cxnId="{509BB387-EE75-4F1F-A1E6-8D0959EDDFAB}">
      <dgm:prSet/>
      <dgm:spPr/>
      <dgm:t>
        <a:bodyPr/>
        <a:lstStyle/>
        <a:p>
          <a:endParaRPr lang="en-US"/>
        </a:p>
      </dgm:t>
    </dgm:pt>
    <dgm:pt modelId="{60B57C68-279B-4D48-9256-1D1705A5FE37}" type="sibTrans" cxnId="{509BB387-EE75-4F1F-A1E6-8D0959EDDFAB}">
      <dgm:prSet/>
      <dgm:spPr/>
      <dgm:t>
        <a:bodyPr/>
        <a:lstStyle/>
        <a:p>
          <a:endParaRPr lang="en-US"/>
        </a:p>
      </dgm:t>
    </dgm:pt>
    <dgm:pt modelId="{EA812004-AD2C-4FA9-83E6-D4FACFF5805B}" type="pres">
      <dgm:prSet presAssocID="{0D83B42A-0039-4845-83AE-7A9F62C81BC7}" presName="root" presStyleCnt="0">
        <dgm:presLayoutVars>
          <dgm:dir/>
          <dgm:resizeHandles val="exact"/>
        </dgm:presLayoutVars>
      </dgm:prSet>
      <dgm:spPr/>
    </dgm:pt>
    <dgm:pt modelId="{3DF0A5E9-1564-4D6B-8F78-6905F7FFF616}" type="pres">
      <dgm:prSet presAssocID="{DABB6B58-7399-464C-9006-058112013619}" presName="compNode" presStyleCnt="0"/>
      <dgm:spPr/>
    </dgm:pt>
    <dgm:pt modelId="{F4D6226E-B807-4D46-A453-67A81C425DB3}" type="pres">
      <dgm:prSet presAssocID="{DABB6B58-7399-464C-9006-0581120136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AE3ABD4-FE2F-4B48-8051-DB3FB120D381}" type="pres">
      <dgm:prSet presAssocID="{DABB6B58-7399-464C-9006-058112013619}" presName="spaceRect" presStyleCnt="0"/>
      <dgm:spPr/>
    </dgm:pt>
    <dgm:pt modelId="{76DCFD74-6B15-409E-93DD-426263AFECB4}" type="pres">
      <dgm:prSet presAssocID="{DABB6B58-7399-464C-9006-058112013619}" presName="textRect" presStyleLbl="revTx" presStyleIdx="0" presStyleCnt="2">
        <dgm:presLayoutVars>
          <dgm:chMax val="1"/>
          <dgm:chPref val="1"/>
        </dgm:presLayoutVars>
      </dgm:prSet>
      <dgm:spPr/>
    </dgm:pt>
    <dgm:pt modelId="{938A56F9-059E-4467-87DE-B9EF717F5D1C}" type="pres">
      <dgm:prSet presAssocID="{F5B9477D-745F-48CF-BB05-1647DA132394}" presName="sibTrans" presStyleCnt="0"/>
      <dgm:spPr/>
    </dgm:pt>
    <dgm:pt modelId="{686401B3-48B2-4CD6-B89D-1B47EB8B6115}" type="pres">
      <dgm:prSet presAssocID="{9DB68FF3-A424-43ED-9F8A-497C291361A5}" presName="compNode" presStyleCnt="0"/>
      <dgm:spPr/>
    </dgm:pt>
    <dgm:pt modelId="{61016CC3-0366-4214-9A78-9A5FD7ACCB61}" type="pres">
      <dgm:prSet presAssocID="{9DB68FF3-A424-43ED-9F8A-497C291361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C461B1E-6F7B-4536-B253-8FE9AFEE8CC7}" type="pres">
      <dgm:prSet presAssocID="{9DB68FF3-A424-43ED-9F8A-497C291361A5}" presName="spaceRect" presStyleCnt="0"/>
      <dgm:spPr/>
    </dgm:pt>
    <dgm:pt modelId="{93C0A452-08D3-412C-AEF2-DD57EE16C689}" type="pres">
      <dgm:prSet presAssocID="{9DB68FF3-A424-43ED-9F8A-497C291361A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103B3F-0235-4748-8FB4-CD01957E9ADB}" type="presOf" srcId="{9DB68FF3-A424-43ED-9F8A-497C291361A5}" destId="{93C0A452-08D3-412C-AEF2-DD57EE16C689}" srcOrd="0" destOrd="0" presId="urn:microsoft.com/office/officeart/2018/2/layout/IconLabelList"/>
    <dgm:cxn modelId="{705DD950-0E03-4C98-A84F-CE5E32959A35}" srcId="{0D83B42A-0039-4845-83AE-7A9F62C81BC7}" destId="{DABB6B58-7399-464C-9006-058112013619}" srcOrd="0" destOrd="0" parTransId="{84E9BD0A-D263-4381-B31A-11660F0F18F7}" sibTransId="{F5B9477D-745F-48CF-BB05-1647DA132394}"/>
    <dgm:cxn modelId="{509BB387-EE75-4F1F-A1E6-8D0959EDDFAB}" srcId="{0D83B42A-0039-4845-83AE-7A9F62C81BC7}" destId="{9DB68FF3-A424-43ED-9F8A-497C291361A5}" srcOrd="1" destOrd="0" parTransId="{0A23A8EF-575B-4DEC-8FF9-11D76EAC8CB2}" sibTransId="{60B57C68-279B-4D48-9256-1D1705A5FE37}"/>
    <dgm:cxn modelId="{52FC0BA8-CCE5-47F5-9968-722195260B52}" type="presOf" srcId="{DABB6B58-7399-464C-9006-058112013619}" destId="{76DCFD74-6B15-409E-93DD-426263AFECB4}" srcOrd="0" destOrd="0" presId="urn:microsoft.com/office/officeart/2018/2/layout/IconLabelList"/>
    <dgm:cxn modelId="{112531C5-9348-409F-A382-F5B34050ACE2}" type="presOf" srcId="{0D83B42A-0039-4845-83AE-7A9F62C81BC7}" destId="{EA812004-AD2C-4FA9-83E6-D4FACFF5805B}" srcOrd="0" destOrd="0" presId="urn:microsoft.com/office/officeart/2018/2/layout/IconLabelList"/>
    <dgm:cxn modelId="{31590CCA-49B2-4833-BAAD-A1F6AB1B8A12}" type="presParOf" srcId="{EA812004-AD2C-4FA9-83E6-D4FACFF5805B}" destId="{3DF0A5E9-1564-4D6B-8F78-6905F7FFF616}" srcOrd="0" destOrd="0" presId="urn:microsoft.com/office/officeart/2018/2/layout/IconLabelList"/>
    <dgm:cxn modelId="{3223AC9D-74E4-45F2-8AE7-C4473F534B0C}" type="presParOf" srcId="{3DF0A5E9-1564-4D6B-8F78-6905F7FFF616}" destId="{F4D6226E-B807-4D46-A453-67A81C425DB3}" srcOrd="0" destOrd="0" presId="urn:microsoft.com/office/officeart/2018/2/layout/IconLabelList"/>
    <dgm:cxn modelId="{50ABA7E3-20D0-4014-9D07-08FEEB706CC6}" type="presParOf" srcId="{3DF0A5E9-1564-4D6B-8F78-6905F7FFF616}" destId="{DAE3ABD4-FE2F-4B48-8051-DB3FB120D381}" srcOrd="1" destOrd="0" presId="urn:microsoft.com/office/officeart/2018/2/layout/IconLabelList"/>
    <dgm:cxn modelId="{96E31F45-CB87-42AD-AA45-0A55535D81AA}" type="presParOf" srcId="{3DF0A5E9-1564-4D6B-8F78-6905F7FFF616}" destId="{76DCFD74-6B15-409E-93DD-426263AFECB4}" srcOrd="2" destOrd="0" presId="urn:microsoft.com/office/officeart/2018/2/layout/IconLabelList"/>
    <dgm:cxn modelId="{0F13E52F-1B41-482F-828A-A08FCF7FE970}" type="presParOf" srcId="{EA812004-AD2C-4FA9-83E6-D4FACFF5805B}" destId="{938A56F9-059E-4467-87DE-B9EF717F5D1C}" srcOrd="1" destOrd="0" presId="urn:microsoft.com/office/officeart/2018/2/layout/IconLabelList"/>
    <dgm:cxn modelId="{87E3ABF2-AB8C-4715-B96D-CDBCB3AF2FE9}" type="presParOf" srcId="{EA812004-AD2C-4FA9-83E6-D4FACFF5805B}" destId="{686401B3-48B2-4CD6-B89D-1B47EB8B6115}" srcOrd="2" destOrd="0" presId="urn:microsoft.com/office/officeart/2018/2/layout/IconLabelList"/>
    <dgm:cxn modelId="{5EA69F40-46C4-4BAB-B956-CBB460578C1E}" type="presParOf" srcId="{686401B3-48B2-4CD6-B89D-1B47EB8B6115}" destId="{61016CC3-0366-4214-9A78-9A5FD7ACCB61}" srcOrd="0" destOrd="0" presId="urn:microsoft.com/office/officeart/2018/2/layout/IconLabelList"/>
    <dgm:cxn modelId="{8E1F1F86-7672-4EFC-80DE-1A55726FCEE9}" type="presParOf" srcId="{686401B3-48B2-4CD6-B89D-1B47EB8B6115}" destId="{AC461B1E-6F7B-4536-B253-8FE9AFEE8CC7}" srcOrd="1" destOrd="0" presId="urn:microsoft.com/office/officeart/2018/2/layout/IconLabelList"/>
    <dgm:cxn modelId="{AF737E71-F3D7-45F5-8836-582C50D81CA1}" type="presParOf" srcId="{686401B3-48B2-4CD6-B89D-1B47EB8B6115}" destId="{93C0A452-08D3-412C-AEF2-DD57EE16C6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6226E-B807-4D46-A453-67A81C425DB3}">
      <dsp:nvSpPr>
        <dsp:cNvPr id="0" name=""/>
        <dsp:cNvSpPr/>
      </dsp:nvSpPr>
      <dsp:spPr>
        <a:xfrm>
          <a:off x="1519199" y="41238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CFD74-6B15-409E-93DD-426263AFECB4}">
      <dsp:nvSpPr>
        <dsp:cNvPr id="0" name=""/>
        <dsp:cNvSpPr/>
      </dsp:nvSpPr>
      <dsp:spPr>
        <a:xfrm>
          <a:off x="331199" y="282658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Analyze the reviews of customers on products of different brands.</a:t>
          </a:r>
          <a:endParaRPr lang="en-US" sz="2300" kern="1200" dirty="0"/>
        </a:p>
      </dsp:txBody>
      <dsp:txXfrm>
        <a:off x="331199" y="2826585"/>
        <a:ext cx="4320000" cy="720000"/>
      </dsp:txXfrm>
    </dsp:sp>
    <dsp:sp modelId="{61016CC3-0366-4214-9A78-9A5FD7ACCB61}">
      <dsp:nvSpPr>
        <dsp:cNvPr id="0" name=""/>
        <dsp:cNvSpPr/>
      </dsp:nvSpPr>
      <dsp:spPr>
        <a:xfrm>
          <a:off x="6595199" y="41238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0A452-08D3-412C-AEF2-DD57EE16C689}">
      <dsp:nvSpPr>
        <dsp:cNvPr id="0" name=""/>
        <dsp:cNvSpPr/>
      </dsp:nvSpPr>
      <dsp:spPr>
        <a:xfrm>
          <a:off x="5407199" y="282658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Forecast or predict the reviews of different brands.</a:t>
          </a:r>
          <a:endParaRPr lang="en-US" sz="2300" kern="1200" dirty="0"/>
        </a:p>
      </dsp:txBody>
      <dsp:txXfrm>
        <a:off x="5407199" y="2826585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6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1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6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4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5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0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3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5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8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cs typeface="Calibri Light"/>
              </a:rPr>
              <a:t>AMAZON PRODUCT REVIEW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69773" cy="1484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cs typeface="Calibri Light"/>
              </a:rPr>
              <a:t>Team members </a:t>
            </a:r>
          </a:p>
          <a:p>
            <a:r>
              <a:rPr lang="en-US" b="1" dirty="0">
                <a:solidFill>
                  <a:schemeClr val="tx1"/>
                </a:solidFill>
                <a:cs typeface="Calibri Light"/>
              </a:rPr>
              <a:t>Shahnawaz</a:t>
            </a:r>
          </a:p>
          <a:p>
            <a:r>
              <a:rPr lang="en-US" b="1" dirty="0">
                <a:solidFill>
                  <a:schemeClr val="tx1"/>
                </a:solidFill>
                <a:cs typeface="Calibri Light"/>
              </a:rPr>
              <a:t>Deeksha </a:t>
            </a:r>
          </a:p>
        </p:txBody>
      </p:sp>
      <p:pic>
        <p:nvPicPr>
          <p:cNvPr id="4" name="Picture 4" descr="A logo of a package&#10;&#10;Description automatically generated">
            <a:extLst>
              <a:ext uri="{FF2B5EF4-FFF2-40B4-BE49-F238E27FC236}">
                <a16:creationId xmlns:a16="http://schemas.microsoft.com/office/drawing/2014/main" id="{47603708-B6BC-169F-8F42-E46FD9E1E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14" y="1579773"/>
            <a:ext cx="789908" cy="7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EC0716-0752-B125-548A-377431AF023E}"/>
              </a:ext>
            </a:extLst>
          </p:cNvPr>
          <p:cNvSpPr/>
          <p:nvPr/>
        </p:nvSpPr>
        <p:spPr>
          <a:xfrm>
            <a:off x="0" y="0"/>
            <a:ext cx="12191999" cy="6367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u="sng" dirty="0">
                <a:solidFill>
                  <a:srgbClr val="000000"/>
                </a:solidFill>
                <a:cs typeface="Calibri"/>
              </a:rPr>
              <a:t>LAWN &amp; GARDEN</a:t>
            </a:r>
            <a:endParaRPr lang="en-US">
              <a:cs typeface="Calibri" panose="020F0502020204030204"/>
            </a:endParaRPr>
          </a:p>
          <a:p>
            <a:pPr algn="ctr"/>
            <a:endParaRPr lang="en-US" dirty="0">
              <a:cs typeface="Calibri"/>
            </a:endParaRPr>
          </a:p>
        </p:txBody>
      </p:sp>
      <p:pic>
        <p:nvPicPr>
          <p:cNvPr id="3" name="Graphic 6" descr="Plant with solid fill">
            <a:extLst>
              <a:ext uri="{FF2B5EF4-FFF2-40B4-BE49-F238E27FC236}">
                <a16:creationId xmlns:a16="http://schemas.microsoft.com/office/drawing/2014/main" id="{42690D7D-6DAE-6C1D-2EFA-416DE2DA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6409" y="64921"/>
            <a:ext cx="507305" cy="507305"/>
          </a:xfrm>
          <a:prstGeom prst="rect">
            <a:avLst/>
          </a:prstGeom>
        </p:spPr>
      </p:pic>
      <p:pic>
        <p:nvPicPr>
          <p:cNvPr id="4" name="Picture 4" descr="A graph of a customer&#10;&#10;Description automatically generated">
            <a:extLst>
              <a:ext uri="{FF2B5EF4-FFF2-40B4-BE49-F238E27FC236}">
                <a16:creationId xmlns:a16="http://schemas.microsoft.com/office/drawing/2014/main" id="{D4D73DB0-CAAC-D61F-F892-26C642D78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31" y="724364"/>
            <a:ext cx="11405344" cy="4870487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48D49C60-A66F-4852-07AC-13AFFDB795FE}"/>
              </a:ext>
            </a:extLst>
          </p:cNvPr>
          <p:cNvSpPr txBox="1"/>
          <p:nvPr/>
        </p:nvSpPr>
        <p:spPr>
          <a:xfrm>
            <a:off x="1681099" y="5756737"/>
            <a:ext cx="4484274" cy="5539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000000"/>
                </a:solidFill>
                <a:ea typeface="Calibri"/>
                <a:cs typeface="Calibri" panose="020F0502020204030204"/>
              </a:rPr>
              <a:t>Observation</a:t>
            </a:r>
            <a:endParaRPr lang="en-US" dirty="0"/>
          </a:p>
          <a:p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Mike, David and John give maximum reviews on product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C77C1-59CB-F548-8318-D1A84530868C}"/>
              </a:ext>
            </a:extLst>
          </p:cNvPr>
          <p:cNvSpPr txBox="1"/>
          <p:nvPr/>
        </p:nvSpPr>
        <p:spPr>
          <a:xfrm>
            <a:off x="6256100" y="5757996"/>
            <a:ext cx="5539287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cs typeface="Calibri"/>
              </a:rPr>
              <a:t>Solution</a:t>
            </a:r>
          </a:p>
          <a:p>
            <a:r>
              <a:rPr lang="en-US" sz="1400" b="1" dirty="0">
                <a:solidFill>
                  <a:srgbClr val="1D79A3"/>
                </a:solidFill>
                <a:ea typeface="Calibri"/>
                <a:cs typeface="Calibri"/>
              </a:rPr>
              <a:t>We could provide them 10% off coupon who gives  us a reviews.</a:t>
            </a:r>
            <a:endParaRPr lang="en-US" sz="1400" dirty="0">
              <a:solidFill>
                <a:srgbClr val="1D79A3"/>
              </a:solidFill>
            </a:endParaRPr>
          </a:p>
          <a:p>
            <a:endParaRPr lang="en-US" sz="16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15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DE0C5F-B151-F615-B11F-BFEFD5D8BCB4}"/>
              </a:ext>
            </a:extLst>
          </p:cNvPr>
          <p:cNvSpPr txBox="1"/>
          <p:nvPr/>
        </p:nvSpPr>
        <p:spPr>
          <a:xfrm>
            <a:off x="2661988" y="5482782"/>
            <a:ext cx="3596306" cy="5671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a typeface="Calibri"/>
                <a:cs typeface="Calibri"/>
              </a:rPr>
              <a:t>Observation</a:t>
            </a:r>
            <a:endParaRPr lang="en-US" dirty="0"/>
          </a:p>
          <a:p>
            <a:r>
              <a:rPr lang="en-US" sz="1400" b="1" dirty="0">
                <a:solidFill>
                  <a:srgbClr val="1D79A3"/>
                </a:solidFill>
                <a:cs typeface="Calibri"/>
              </a:rPr>
              <a:t>Maximum reviews of customers are positive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4" descr="A pie chart with numbers and a circle&#10;&#10;Description automatically generated">
            <a:extLst>
              <a:ext uri="{FF2B5EF4-FFF2-40B4-BE49-F238E27FC236}">
                <a16:creationId xmlns:a16="http://schemas.microsoft.com/office/drawing/2014/main" id="{CCA71674-87DC-C678-B089-C0888E943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995" y="109479"/>
            <a:ext cx="5716084" cy="5380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7E74D1-D5D4-E26C-7675-2F16F8DD7114}"/>
              </a:ext>
            </a:extLst>
          </p:cNvPr>
          <p:cNvSpPr txBox="1"/>
          <p:nvPr/>
        </p:nvSpPr>
        <p:spPr>
          <a:xfrm>
            <a:off x="6246623" y="5487474"/>
            <a:ext cx="3460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cs typeface="Calibri"/>
              </a:rPr>
              <a:t>Solution</a:t>
            </a:r>
          </a:p>
          <a:p>
            <a:r>
              <a:rPr lang="en-US" sz="1400" b="1" dirty="0">
                <a:solidFill>
                  <a:srgbClr val="1D79A3"/>
                </a:solidFill>
                <a:ea typeface="Calibri"/>
                <a:cs typeface="Calibri"/>
              </a:rPr>
              <a:t>We can share positive reviews on social site.</a:t>
            </a:r>
          </a:p>
          <a:p>
            <a:r>
              <a:rPr lang="en-US" sz="1400" b="1" dirty="0">
                <a:solidFill>
                  <a:srgbClr val="1D79A3"/>
                </a:solidFill>
                <a:ea typeface="Calibri"/>
                <a:cs typeface="Calibri"/>
              </a:rPr>
              <a:t>Respond to  negative reviews professionally.</a:t>
            </a:r>
            <a:endParaRPr lang="en-US" sz="1400" b="1" dirty="0">
              <a:solidFill>
                <a:srgbClr val="1D79A3"/>
              </a:solidFill>
            </a:endParaRPr>
          </a:p>
          <a:p>
            <a:endParaRPr lang="en-US" sz="16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8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graph of a number of brands&#10;&#10;Description automatically generated">
            <a:extLst>
              <a:ext uri="{FF2B5EF4-FFF2-40B4-BE49-F238E27FC236}">
                <a16:creationId xmlns:a16="http://schemas.microsoft.com/office/drawing/2014/main" id="{345332EC-163E-F5CC-BEAC-53715822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471865"/>
            <a:ext cx="11016342" cy="5184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C4EE66-DAA2-5936-3CB6-6A18C83A83D6}"/>
              </a:ext>
            </a:extLst>
          </p:cNvPr>
          <p:cNvSpPr txBox="1"/>
          <p:nvPr/>
        </p:nvSpPr>
        <p:spPr>
          <a:xfrm>
            <a:off x="1983825" y="5402973"/>
            <a:ext cx="410889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a typeface="Calibri"/>
                <a:cs typeface="Calibri" panose="020F0502020204030204"/>
              </a:rPr>
              <a:t>Observation</a:t>
            </a:r>
            <a:endParaRPr lang="en-US" dirty="0"/>
          </a:p>
          <a:p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Highest count of reviews – Fiskars</a:t>
            </a:r>
            <a:endParaRPr lang="en-US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1400" b="1" dirty="0">
                <a:solidFill>
                  <a:srgbClr val="1D79A3"/>
                </a:solidFill>
                <a:cs typeface="Calibri"/>
              </a:rPr>
              <a:t>Second highest count of reviews – Flowtron</a:t>
            </a:r>
            <a:endParaRPr lang="en-US" sz="1400" b="1" dirty="0">
              <a:solidFill>
                <a:srgbClr val="1D79A3"/>
              </a:solidFill>
              <a:ea typeface="Calibri" panose="020F0502020204030204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66FE6-FE0E-4421-DC21-54AB938708AA}"/>
              </a:ext>
            </a:extLst>
          </p:cNvPr>
          <p:cNvSpPr txBox="1"/>
          <p:nvPr/>
        </p:nvSpPr>
        <p:spPr>
          <a:xfrm>
            <a:off x="6087808" y="5402078"/>
            <a:ext cx="4549563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Calibri"/>
              </a:rPr>
              <a:t>Solution</a:t>
            </a:r>
            <a:endParaRPr lang="en-US" dirty="0">
              <a:cs typeface="Calibri"/>
            </a:endParaRPr>
          </a:p>
          <a:p>
            <a:r>
              <a:rPr lang="en-US" sz="1400" b="1" dirty="0">
                <a:solidFill>
                  <a:srgbClr val="1D79A3"/>
                </a:solidFill>
                <a:cs typeface="Calibri"/>
              </a:rPr>
              <a:t>we</a:t>
            </a:r>
            <a:r>
              <a:rPr lang="en-US" sz="1400" b="1" dirty="0">
                <a:solidFill>
                  <a:srgbClr val="1D79A3"/>
                </a:solidFill>
                <a:ea typeface="Calibri"/>
                <a:cs typeface="Calibri"/>
              </a:rPr>
              <a:t> can  increased customer satisfaction to understand customers expectation.</a:t>
            </a:r>
            <a:endParaRPr lang="en-US" sz="1400" dirty="0">
              <a:solidFill>
                <a:srgbClr val="1D79A3"/>
              </a:solidFill>
              <a:ea typeface="Calibri"/>
              <a:cs typeface="Calibri"/>
            </a:endParaRPr>
          </a:p>
          <a:p>
            <a:endParaRPr lang="en-US" sz="1600" b="1" dirty="0">
              <a:ea typeface="Calibri"/>
              <a:cs typeface="Calibri"/>
            </a:endParaRPr>
          </a:p>
          <a:p>
            <a:endParaRPr lang="en-US" sz="16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105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7C15400B-070A-911E-5F99-C13405C3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301562"/>
            <a:ext cx="10776856" cy="5307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8422C7-ADD9-D52A-674F-1AFA2C8059A9}"/>
              </a:ext>
            </a:extLst>
          </p:cNvPr>
          <p:cNvSpPr txBox="1"/>
          <p:nvPr/>
        </p:nvSpPr>
        <p:spPr>
          <a:xfrm>
            <a:off x="2767468" y="5614148"/>
            <a:ext cx="311542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a typeface="Calibri"/>
                <a:cs typeface="Calibri" panose="020F0502020204030204"/>
              </a:rPr>
              <a:t>Observation</a:t>
            </a:r>
            <a:endParaRPr lang="en-US" dirty="0"/>
          </a:p>
          <a:p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Highest average rating - Weber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B0D4B-A265-E95F-3366-BD05D1C693E8}"/>
              </a:ext>
            </a:extLst>
          </p:cNvPr>
          <p:cNvSpPr txBox="1"/>
          <p:nvPr/>
        </p:nvSpPr>
        <p:spPr>
          <a:xfrm>
            <a:off x="6100946" y="5612284"/>
            <a:ext cx="565314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cs typeface="Calibri"/>
              </a:rPr>
              <a:t>Solution</a:t>
            </a:r>
          </a:p>
          <a:p>
            <a:r>
              <a:rPr lang="en-US" sz="1400" b="1" dirty="0">
                <a:solidFill>
                  <a:srgbClr val="1D79A3"/>
                </a:solidFill>
                <a:ea typeface="Calibri"/>
                <a:cs typeface="Calibri"/>
              </a:rPr>
              <a:t>Can provide insights into the factors driving customer satisfaction and </a:t>
            </a:r>
            <a:endParaRPr lang="en-US" sz="1400">
              <a:solidFill>
                <a:srgbClr val="1D79A3"/>
              </a:solidFill>
              <a:ea typeface="Calibri"/>
              <a:cs typeface="Calibri"/>
            </a:endParaRPr>
          </a:p>
          <a:p>
            <a:r>
              <a:rPr lang="en-US" sz="1400" b="1" dirty="0">
                <a:solidFill>
                  <a:srgbClr val="1D79A3"/>
                </a:solidFill>
                <a:ea typeface="Calibri"/>
                <a:cs typeface="Calibri"/>
              </a:rPr>
              <a:t>can help businesses identify areas for improvement.</a:t>
            </a:r>
            <a:endParaRPr lang="en-US" sz="1400" dirty="0">
              <a:solidFill>
                <a:srgbClr val="1D79A3"/>
              </a:solidFill>
            </a:endParaRPr>
          </a:p>
          <a:p>
            <a:endParaRPr lang="en-US" sz="16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710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1E6D0513-F3FB-06CD-284B-17686695A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30" y="258864"/>
            <a:ext cx="10587317" cy="5174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7BE593-56EF-7D00-2C53-FE0BEBC138BF}"/>
              </a:ext>
            </a:extLst>
          </p:cNvPr>
          <p:cNvSpPr txBox="1"/>
          <p:nvPr/>
        </p:nvSpPr>
        <p:spPr>
          <a:xfrm>
            <a:off x="2613770" y="5572124"/>
            <a:ext cx="235323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a typeface="Calibri"/>
                <a:cs typeface="Calibri" panose="020F0502020204030204"/>
              </a:rPr>
              <a:t>Observation</a:t>
            </a:r>
            <a:endParaRPr lang="en-US" dirty="0"/>
          </a:p>
          <a:p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Highest sales 65% – 5 rating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12945-2246-86D4-565B-048F30945D32}"/>
              </a:ext>
            </a:extLst>
          </p:cNvPr>
          <p:cNvSpPr txBox="1"/>
          <p:nvPr/>
        </p:nvSpPr>
        <p:spPr>
          <a:xfrm>
            <a:off x="6100946" y="5507181"/>
            <a:ext cx="565314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cs typeface="Calibri"/>
              </a:rPr>
              <a:t>Solution</a:t>
            </a:r>
          </a:p>
          <a:p>
            <a:r>
              <a:rPr lang="en-US" sz="1400" b="1" dirty="0">
                <a:solidFill>
                  <a:srgbClr val="1D79A3"/>
                </a:solidFill>
                <a:ea typeface="Calibri"/>
                <a:cs typeface="Calibri"/>
              </a:rPr>
              <a:t>To increase our ratings</a:t>
            </a:r>
          </a:p>
          <a:p>
            <a:r>
              <a:rPr lang="en-US" sz="1400" b="1" dirty="0">
                <a:solidFill>
                  <a:srgbClr val="1D79A3"/>
                </a:solidFill>
                <a:ea typeface="Calibri"/>
                <a:cs typeface="Calibri"/>
              </a:rPr>
              <a:t>we can increase our product quality and shipping on time.</a:t>
            </a:r>
            <a:endParaRPr lang="en-US" sz="1400" b="1" dirty="0">
              <a:solidFill>
                <a:srgbClr val="1D79A3"/>
              </a:solidFill>
            </a:endParaRPr>
          </a:p>
          <a:p>
            <a:endParaRPr lang="en-US" sz="16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469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C3C79E-77BE-7774-DA5D-1811E8CC3BC5}"/>
              </a:ext>
            </a:extLst>
          </p:cNvPr>
          <p:cNvSpPr/>
          <p:nvPr/>
        </p:nvSpPr>
        <p:spPr>
          <a:xfrm>
            <a:off x="0" y="0"/>
            <a:ext cx="1220288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Comparision of both data of number of customer reviews yearly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6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CD25CB58-ECF2-EF1B-CEDF-2C1D171A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51" y="555519"/>
            <a:ext cx="9275643" cy="2398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578186-F17E-6C60-B2C8-F82180BC2C60}"/>
              </a:ext>
            </a:extLst>
          </p:cNvPr>
          <p:cNvSpPr txBox="1"/>
          <p:nvPr/>
        </p:nvSpPr>
        <p:spPr>
          <a:xfrm>
            <a:off x="1534885" y="5831867"/>
            <a:ext cx="92443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LAWN &amp; GARDEN - Number of reviews is increasing yearly till 2015 and decreasing after that.</a:t>
            </a:r>
          </a:p>
          <a:p>
            <a:pPr algn="ctr"/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TOOLS &amp; HOMES - Number of reviews is increasing yearly till 2015 and decreasing after that</a:t>
            </a:r>
            <a:endParaRPr lang="en-US" sz="1400" dirty="0">
              <a:cs typeface="Calibri"/>
            </a:endParaRPr>
          </a:p>
        </p:txBody>
      </p:sp>
      <p:pic>
        <p:nvPicPr>
          <p:cNvPr id="12" name="Picture 12" descr="A graph of a number of customers&#10;&#10;Description automatically generated">
            <a:extLst>
              <a:ext uri="{FF2B5EF4-FFF2-40B4-BE49-F238E27FC236}">
                <a16:creationId xmlns:a16="http://schemas.microsoft.com/office/drawing/2014/main" id="{442C2CC9-DB4F-ACA2-AA3E-0CC23D3E9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06" y="3085342"/>
            <a:ext cx="9275844" cy="274185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CDA568-389A-F2C6-756B-6480C4A7C86D}"/>
              </a:ext>
            </a:extLst>
          </p:cNvPr>
          <p:cNvCxnSpPr/>
          <p:nvPr/>
        </p:nvCxnSpPr>
        <p:spPr>
          <a:xfrm>
            <a:off x="1532434" y="3012515"/>
            <a:ext cx="9900742" cy="3853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A0AC6E-ADE3-AE98-F61F-F248DA99D59F}"/>
              </a:ext>
            </a:extLst>
          </p:cNvPr>
          <p:cNvSpPr txBox="1"/>
          <p:nvPr/>
        </p:nvSpPr>
        <p:spPr>
          <a:xfrm>
            <a:off x="44532" y="1420090"/>
            <a:ext cx="154131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dirty="0">
                <a:cs typeface="Calibri"/>
              </a:rPr>
              <a:t>Lawn &amp; Garden</a:t>
            </a:r>
            <a:endParaRPr lang="en-US" sz="1600" u="sng" dirty="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5132E-ADEC-5859-8FCE-01EB5915C36A}"/>
              </a:ext>
            </a:extLst>
          </p:cNvPr>
          <p:cNvSpPr txBox="1"/>
          <p:nvPr/>
        </p:nvSpPr>
        <p:spPr>
          <a:xfrm>
            <a:off x="39584" y="4124200"/>
            <a:ext cx="148688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dirty="0">
                <a:cs typeface="Calibri"/>
              </a:rPr>
              <a:t>Tools &amp; Homes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7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4D5FCE-0E60-3010-F121-D462016EE977}"/>
              </a:ext>
            </a:extLst>
          </p:cNvPr>
          <p:cNvSpPr/>
          <p:nvPr/>
        </p:nvSpPr>
        <p:spPr>
          <a:xfrm>
            <a:off x="0" y="0"/>
            <a:ext cx="1220288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Comparision of both data of Verified &amp; Unverified Customers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6" descr="A pie chart with a triangle in the middle&#10;&#10;Description automatically generated">
            <a:extLst>
              <a:ext uri="{FF2B5EF4-FFF2-40B4-BE49-F238E27FC236}">
                <a16:creationId xmlns:a16="http://schemas.microsoft.com/office/drawing/2014/main" id="{4E55C8CC-4127-2588-6670-D7FFB621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422" y="579810"/>
            <a:ext cx="6449642" cy="4291074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6D17F02F-E3CE-1262-E2F8-AE465C9994E1}"/>
              </a:ext>
            </a:extLst>
          </p:cNvPr>
          <p:cNvSpPr txBox="1"/>
          <p:nvPr/>
        </p:nvSpPr>
        <p:spPr>
          <a:xfrm>
            <a:off x="8052620" y="5356590"/>
            <a:ext cx="2674471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Verified customers – 89.51%</a:t>
            </a:r>
          </a:p>
          <a:p>
            <a:pPr algn="ctr"/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Unverified customers – 10.49%</a:t>
            </a:r>
          </a:p>
        </p:txBody>
      </p:sp>
      <p:pic>
        <p:nvPicPr>
          <p:cNvPr id="8" name="Picture 8" descr="A green and yellow pie chart&#10;&#10;Description automatically generated">
            <a:extLst>
              <a:ext uri="{FF2B5EF4-FFF2-40B4-BE49-F238E27FC236}">
                <a16:creationId xmlns:a16="http://schemas.microsoft.com/office/drawing/2014/main" id="{AE283304-D644-698F-4AD4-61F45257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607" y="503931"/>
            <a:ext cx="4175234" cy="4588896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5D23D911-E1C8-AEA6-AD3F-DAD25D7B573A}"/>
              </a:ext>
            </a:extLst>
          </p:cNvPr>
          <p:cNvSpPr txBox="1"/>
          <p:nvPr/>
        </p:nvSpPr>
        <p:spPr>
          <a:xfrm>
            <a:off x="2061723" y="5356589"/>
            <a:ext cx="2674471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Verified customers – 86.64%</a:t>
            </a:r>
          </a:p>
          <a:p>
            <a:pPr algn="ctr"/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Unverified customers – 13.36%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131030-9758-F6A8-57AF-A203BD3C6CC4}"/>
              </a:ext>
            </a:extLst>
          </p:cNvPr>
          <p:cNvCxnSpPr/>
          <p:nvPr/>
        </p:nvCxnSpPr>
        <p:spPr>
          <a:xfrm>
            <a:off x="5914696" y="698938"/>
            <a:ext cx="34159" cy="488205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FC953C-9E0F-82FD-1F54-0E95B7C505EB}"/>
              </a:ext>
            </a:extLst>
          </p:cNvPr>
          <p:cNvSpPr txBox="1"/>
          <p:nvPr/>
        </p:nvSpPr>
        <p:spPr>
          <a:xfrm>
            <a:off x="8614558" y="964869"/>
            <a:ext cx="154131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dirty="0">
                <a:cs typeface="Calibri"/>
              </a:rPr>
              <a:t>Lawn &amp; Garden</a:t>
            </a:r>
            <a:endParaRPr lang="en-US" sz="1600" u="sng" dirty="0"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BF3EC9-AA26-E37F-045B-4ED729BD1A03}"/>
              </a:ext>
            </a:extLst>
          </p:cNvPr>
          <p:cNvSpPr txBox="1"/>
          <p:nvPr/>
        </p:nvSpPr>
        <p:spPr>
          <a:xfrm>
            <a:off x="2850078" y="977239"/>
            <a:ext cx="148688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dirty="0">
                <a:cs typeface="Calibri"/>
              </a:rPr>
              <a:t>Tools &amp; Homes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5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6D944F1-B309-A862-B7D1-C92A8C8D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2" y="1211276"/>
            <a:ext cx="5607974" cy="45499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35FA07-5AF5-250C-4DAA-D8A8A3A0D5D4}"/>
              </a:ext>
            </a:extLst>
          </p:cNvPr>
          <p:cNvSpPr/>
          <p:nvPr/>
        </p:nvSpPr>
        <p:spPr>
          <a:xfrm>
            <a:off x="0" y="0"/>
            <a:ext cx="1220288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Comparision of both data of forecasting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6" descr="A graph showing a line of red and yellow lines&#10;&#10;Description automatically generated">
            <a:extLst>
              <a:ext uri="{FF2B5EF4-FFF2-40B4-BE49-F238E27FC236}">
                <a16:creationId xmlns:a16="http://schemas.microsoft.com/office/drawing/2014/main" id="{A5D7AE90-BAF1-0C64-2EB8-3C3AB05B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72" y="1249276"/>
            <a:ext cx="6147021" cy="42847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5D273D-0495-FD4A-002D-5190AF9A0C9D}"/>
              </a:ext>
            </a:extLst>
          </p:cNvPr>
          <p:cNvCxnSpPr/>
          <p:nvPr/>
        </p:nvCxnSpPr>
        <p:spPr>
          <a:xfrm>
            <a:off x="5706034" y="988358"/>
            <a:ext cx="40343" cy="499334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40AD82-9D18-6776-6B37-13416E2DF000}"/>
              </a:ext>
            </a:extLst>
          </p:cNvPr>
          <p:cNvSpPr txBox="1"/>
          <p:nvPr/>
        </p:nvSpPr>
        <p:spPr>
          <a:xfrm>
            <a:off x="8253350" y="650668"/>
            <a:ext cx="148688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dirty="0">
                <a:cs typeface="Calibri"/>
              </a:rPr>
              <a:t>Tools &amp; Homes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F555E-419A-56B2-C05D-667C930FC907}"/>
              </a:ext>
            </a:extLst>
          </p:cNvPr>
          <p:cNvSpPr txBox="1"/>
          <p:nvPr/>
        </p:nvSpPr>
        <p:spPr>
          <a:xfrm>
            <a:off x="2182091" y="648194"/>
            <a:ext cx="154131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dirty="0">
                <a:cs typeface="Calibri"/>
              </a:rPr>
              <a:t>Lawn &amp; Garden</a:t>
            </a:r>
            <a:endParaRPr lang="en-US" sz="1600" u="sng" dirty="0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4B612-F213-F336-8BD6-1171233AFDE9}"/>
              </a:ext>
            </a:extLst>
          </p:cNvPr>
          <p:cNvSpPr txBox="1"/>
          <p:nvPr/>
        </p:nvSpPr>
        <p:spPr>
          <a:xfrm>
            <a:off x="160811" y="5838701"/>
            <a:ext cx="54923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cs typeface="Calibri"/>
              </a:rPr>
              <a:t>Sales will little bit low till 2024 </a:t>
            </a:r>
            <a:endParaRPr lang="en-US" sz="1400" dirty="0">
              <a:solidFill>
                <a:srgbClr val="0070C0"/>
              </a:solidFill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BB4E0-4C83-D368-88A1-31BF79C99FA2}"/>
              </a:ext>
            </a:extLst>
          </p:cNvPr>
          <p:cNvSpPr txBox="1"/>
          <p:nvPr/>
        </p:nvSpPr>
        <p:spPr>
          <a:xfrm>
            <a:off x="6147954" y="5764480"/>
            <a:ext cx="58263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cs typeface="Calibri"/>
              </a:rPr>
              <a:t>Sales will go above so we need to increase our stocks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63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CD7C2F-5EEE-DBB5-4D8F-516FC78CD118}"/>
              </a:ext>
            </a:extLst>
          </p:cNvPr>
          <p:cNvSpPr/>
          <p:nvPr/>
        </p:nvSpPr>
        <p:spPr>
          <a:xfrm>
            <a:off x="10948" y="-10948"/>
            <a:ext cx="12170228" cy="41365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Technical Analysis of both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1CEA4A-D226-D633-195E-EC39AE563332}"/>
              </a:ext>
            </a:extLst>
          </p:cNvPr>
          <p:cNvSpPr txBox="1"/>
          <p:nvPr/>
        </p:nvSpPr>
        <p:spPr>
          <a:xfrm>
            <a:off x="549233" y="865909"/>
            <a:ext cx="554676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Franklin Gothic Heavy"/>
                <a:cs typeface="Calibri"/>
              </a:rPr>
              <a:t>Tools &amp; Homes</a:t>
            </a:r>
          </a:p>
          <a:p>
            <a:endParaRPr lang="en-US" sz="2000" dirty="0">
              <a:solidFill>
                <a:srgbClr val="000000"/>
              </a:solidFill>
              <a:latin typeface="Franklin Gothic Heavy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rgbClr val="1D79A3"/>
                </a:solidFill>
                <a:latin typeface="Franklin Gothic Heavy"/>
                <a:cs typeface="Calibri"/>
              </a:rPr>
              <a:t>Algorithm used – SARIMA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rgbClr val="1D79A3"/>
                </a:solidFill>
                <a:latin typeface="Franklin Gothic Heavy"/>
                <a:cs typeface="Calibri"/>
              </a:rPr>
              <a:t>P value is 0.059</a:t>
            </a:r>
            <a:endParaRPr lang="en-US" dirty="0"/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rgbClr val="1D79A3"/>
                </a:solidFill>
                <a:latin typeface="Franklin Gothic Heavy"/>
                <a:cs typeface="Calibri"/>
              </a:rPr>
              <a:t>Root mean square value is 0.032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rgbClr val="1D79A3"/>
                </a:solidFill>
                <a:latin typeface="Franklin Gothic Heavy"/>
                <a:cs typeface="Calibri"/>
              </a:rPr>
              <a:t>Sentiment Analysis – Text Blob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rgbClr val="1D79A3"/>
                </a:solidFill>
                <a:latin typeface="Franklin Gothic Heavy"/>
                <a:cs typeface="Calibri"/>
              </a:rPr>
              <a:t>Model performance – Good </a:t>
            </a:r>
          </a:p>
          <a:p>
            <a:pPr marL="342900" indent="-342900">
              <a:buFont typeface="Wingdings"/>
              <a:buChar char="Ø"/>
            </a:pPr>
            <a:endParaRPr lang="en-US" sz="2000" dirty="0">
              <a:solidFill>
                <a:srgbClr val="1D79A3"/>
              </a:solidFill>
              <a:latin typeface="Franklin Gothic Heavy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Franklin Gothic Heavy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F2020-EF62-18BA-FA2F-B549F43294B4}"/>
              </a:ext>
            </a:extLst>
          </p:cNvPr>
          <p:cNvSpPr txBox="1"/>
          <p:nvPr/>
        </p:nvSpPr>
        <p:spPr>
          <a:xfrm>
            <a:off x="544285" y="3426525"/>
            <a:ext cx="555666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Franklin Gothic Heavy"/>
              </a:rPr>
              <a:t>Lawn &amp; Garden</a:t>
            </a:r>
          </a:p>
          <a:p>
            <a:endParaRPr lang="en-US" sz="2000" dirty="0">
              <a:solidFill>
                <a:srgbClr val="1D79A3"/>
              </a:solidFill>
              <a:latin typeface="Franklin Gothic Heavy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rgbClr val="1D79A3"/>
                </a:solidFill>
                <a:latin typeface="Franklin Gothic Heavy"/>
              </a:rPr>
              <a:t>Algorithm used – SARIMA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rgbClr val="1D79A3"/>
                </a:solidFill>
                <a:latin typeface="Franklin Gothic Heavy"/>
                <a:cs typeface="Calibri" panose="020F0502020204030204"/>
              </a:rPr>
              <a:t>P value is 0.81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rgbClr val="1D79A3"/>
                </a:solidFill>
                <a:latin typeface="Franklin Gothic Heavy"/>
                <a:cs typeface="Calibri" panose="020F0502020204030204"/>
              </a:rPr>
              <a:t>Root mean square value is 0.057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rgbClr val="1D79A3"/>
                </a:solidFill>
                <a:latin typeface="Franklin Gothic Heavy"/>
                <a:cs typeface="Calibri" panose="020F0502020204030204"/>
              </a:rPr>
              <a:t>Sentiment Analysis – Text Blob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solidFill>
                  <a:srgbClr val="1D79A3"/>
                </a:solidFill>
                <a:latin typeface="Franklin Gothic Heavy"/>
                <a:cs typeface="Calibri" panose="020F0502020204030204"/>
              </a:rPr>
              <a:t>Model performance - Good</a:t>
            </a:r>
          </a:p>
          <a:p>
            <a:endParaRPr lang="en-US" sz="2000" dirty="0">
              <a:solidFill>
                <a:srgbClr val="1D79A3"/>
              </a:solidFill>
              <a:latin typeface="Franklin Gothic Heavy"/>
            </a:endParaRPr>
          </a:p>
          <a:p>
            <a:endParaRPr lang="en-US" sz="2000" dirty="0">
              <a:latin typeface="Franklin Gothic Heavy"/>
            </a:endParaRPr>
          </a:p>
        </p:txBody>
      </p:sp>
    </p:spTree>
    <p:extLst>
      <p:ext uri="{BB962C8B-B14F-4D97-AF65-F5344CB8AC3E}">
        <p14:creationId xmlns:p14="http://schemas.microsoft.com/office/powerpoint/2010/main" val="198438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C8AB-EBE9-F4DB-C6F0-C004526353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7730" y="89416"/>
            <a:ext cx="10058400" cy="71755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cs typeface="Calibri Light"/>
              </a:rPr>
              <a:t>Solution</a:t>
            </a:r>
            <a:endParaRPr lang="en-US" sz="54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0F53-26E8-7EE4-2083-34E5318171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1886" y="667781"/>
            <a:ext cx="11404270" cy="272792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 u="sng" dirty="0">
                <a:solidFill>
                  <a:srgbClr val="444444"/>
                </a:solidFill>
                <a:cs typeface="Calibri" panose="020F0502020204030204"/>
              </a:rPr>
              <a:t>Tools &amp; Homes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US" sz="1800" dirty="0">
                <a:solidFill>
                  <a:srgbClr val="444444"/>
                </a:solidFill>
                <a:cs typeface="Calibri" panose="020F0502020204030204"/>
              </a:rPr>
              <a:t>79.56% are positive reviews, 9.81% are neutral reviews and 10.63% are negative reviews. To reduce the product negative reviews we can remove the products of bottom brands who have low ratings like Frame Master, Quick-grip, B&amp;K industries . </a:t>
            </a:r>
            <a:endParaRPr lang="en-US" sz="1800">
              <a:solidFill>
                <a:srgbClr val="444444"/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US" sz="1800" dirty="0">
                <a:solidFill>
                  <a:srgbClr val="444444"/>
                </a:solidFill>
                <a:cs typeface="Calibri" panose="020F0502020204030204"/>
              </a:rPr>
              <a:t>Increase the stock of top brands products who have higher ratings those brands are Milton, Tapco.</a:t>
            </a:r>
            <a:endParaRPr lang="en-US" sz="1800" dirty="0">
              <a:solidFill>
                <a:srgbClr val="444444"/>
              </a:solidFill>
              <a:ea typeface="Calibri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US" sz="1800" dirty="0">
                <a:solidFill>
                  <a:srgbClr val="444444"/>
                </a:solidFill>
                <a:ea typeface="Calibri"/>
                <a:cs typeface="Calibri" panose="020F0502020204030204"/>
              </a:rPr>
              <a:t>John and Mike have maximum number of reviews on products – give them gift cards for shopping on Amazon.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US" sz="1800" dirty="0">
                <a:solidFill>
                  <a:srgbClr val="444444"/>
                </a:solidFill>
                <a:ea typeface="Calibri"/>
                <a:cs typeface="Calibri" panose="020F0502020204030204"/>
              </a:rPr>
              <a:t>Number of reviews is increasing from 1999 to 2015 after that reviews dropped till 2018 to improve the number of reviews analyze the sentiments of customers - reply them , analyze their problems and exchange their products if manufacturer send another product or a default product to a customer.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endParaRPr lang="en-US" dirty="0">
              <a:solidFill>
                <a:srgbClr val="444444"/>
              </a:solidFill>
              <a:ea typeface="Calibri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endParaRPr lang="en-US" dirty="0">
              <a:solidFill>
                <a:srgbClr val="444444"/>
              </a:solidFill>
              <a:ea typeface="Calibri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endParaRPr lang="en-US" dirty="0">
              <a:solidFill>
                <a:srgbClr val="444444"/>
              </a:solidFill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444444"/>
              </a:solidFill>
              <a:ea typeface="Calibri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 b="1" dirty="0">
              <a:solidFill>
                <a:srgbClr val="444444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31751-6AD4-4C99-6BFF-8A04B92BD624}"/>
              </a:ext>
            </a:extLst>
          </p:cNvPr>
          <p:cNvSpPr txBox="1"/>
          <p:nvPr/>
        </p:nvSpPr>
        <p:spPr>
          <a:xfrm>
            <a:off x="395844" y="3407805"/>
            <a:ext cx="11405259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solidFill>
                  <a:srgbClr val="444444"/>
                </a:solidFill>
                <a:cs typeface="Calibri"/>
              </a:rPr>
              <a:t>Lawn &amp; Garden</a:t>
            </a:r>
          </a:p>
          <a:p>
            <a:pPr marL="285750" indent="-285750">
              <a:buFont typeface="Calibri,Sans-Serif"/>
              <a:buChar char="•"/>
            </a:pPr>
            <a:r>
              <a:rPr lang="en-US" dirty="0">
                <a:solidFill>
                  <a:srgbClr val="444444"/>
                </a:solidFill>
                <a:cs typeface="Calibri"/>
              </a:rPr>
              <a:t>77.49% are positive reviews, 10.81% are neutral reviews and 11.70% are negative reviews. To reduce the product negative reviews we can improve  the products of bottom brands who have low ratings like Wells Lamont, Carruth, Oregon Scientific, Universal Forest.</a:t>
            </a:r>
            <a:endParaRPr lang="en-US" dirty="0">
              <a:solidFill>
                <a:srgbClr val="444444"/>
              </a:solidFill>
              <a:ea typeface="Calibri"/>
              <a:cs typeface="Calibri"/>
            </a:endParaRPr>
          </a:p>
          <a:p>
            <a:pPr marL="285750" indent="-285750">
              <a:buFont typeface="Calibri,Sans-Serif"/>
              <a:buChar char="•"/>
            </a:pPr>
            <a:r>
              <a:rPr lang="en-US" dirty="0">
                <a:solidFill>
                  <a:srgbClr val="444444"/>
                </a:solidFill>
                <a:cs typeface="Calibri"/>
              </a:rPr>
              <a:t>Increase the stock of top brands products who have higher ratings those brands  are   Weber,  Fiskars,   George Foreman, </a:t>
            </a:r>
            <a:r>
              <a:rPr lang="en-US" err="1">
                <a:solidFill>
                  <a:srgbClr val="444444"/>
                </a:solidFill>
                <a:cs typeface="Calibri"/>
              </a:rPr>
              <a:t>Flowtron</a:t>
            </a:r>
            <a:r>
              <a:rPr lang="en-US" dirty="0">
                <a:solidFill>
                  <a:srgbClr val="444444"/>
                </a:solidFill>
                <a:cs typeface="Calibri"/>
              </a:rPr>
              <a:t>.   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444444"/>
                </a:solidFill>
                <a:cs typeface="Calibri"/>
              </a:rPr>
              <a:t> Number of reviews is increasing from 1999 to 2015 after that 39.31% reviews dropped till 2018 to improve the number of reviews analyze the sentiments of customers and reply them.</a:t>
            </a:r>
            <a:endParaRPr lang="en-US">
              <a:solidFill>
                <a:srgbClr val="444444"/>
              </a:solidFill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444444"/>
                </a:solidFill>
                <a:cs typeface="Calibri"/>
              </a:rPr>
              <a:t> Mike, David and John have maximum number of reviews on products so, give them 30% off coupon.</a:t>
            </a:r>
            <a:endParaRPr lang="en-US" dirty="0">
              <a:solidFill>
                <a:srgbClr val="444444"/>
              </a:solidFill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444444"/>
              </a:solidFill>
              <a:cs typeface="Calibri"/>
            </a:endParaRPr>
          </a:p>
          <a:p>
            <a:pPr marL="285750" indent="-285750">
              <a:buFont typeface="Calibri,Sans-Serif"/>
              <a:buChar char="•"/>
            </a:pPr>
            <a:endParaRPr lang="en-US" sz="2000" dirty="0">
              <a:solidFill>
                <a:srgbClr val="444444"/>
              </a:solidFill>
              <a:cs typeface="Calibri"/>
            </a:endParaRPr>
          </a:p>
          <a:p>
            <a:pPr marL="285750" indent="-285750">
              <a:buFont typeface="Calibri,Sans-Serif"/>
              <a:buChar char="•"/>
            </a:pPr>
            <a:endParaRPr lang="en-US" sz="2000" dirty="0">
              <a:solidFill>
                <a:srgbClr val="444444"/>
              </a:solidFill>
              <a:cs typeface="Calibri"/>
            </a:endParaRPr>
          </a:p>
          <a:p>
            <a:pPr marL="285750" indent="-285750">
              <a:buFont typeface="Calibri,Sans-Serif"/>
              <a:buChar char="•"/>
            </a:pPr>
            <a:endParaRPr lang="en-US" sz="2000" dirty="0">
              <a:solidFill>
                <a:srgbClr val="444444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endParaRPr lang="en-US" sz="2000" dirty="0">
              <a:solidFill>
                <a:srgbClr val="444444"/>
              </a:solidFill>
              <a:cs typeface="Calibri"/>
            </a:endParaRPr>
          </a:p>
          <a:p>
            <a:endParaRPr lang="en-US" sz="2400" b="1" u="sng" dirty="0">
              <a:solidFill>
                <a:srgbClr val="444444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788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9343-02A9-B30C-8785-FBFAED0C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D5D6C-132E-3B31-AF18-AF536CE64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632266"/>
              </p:ext>
            </p:extLst>
          </p:nvPr>
        </p:nvGraphicFramePr>
        <p:xfrm>
          <a:off x="1097280" y="1910128"/>
          <a:ext cx="10058400" cy="3958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1829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27C49F-3E8C-577F-FBA6-304940B48B33}"/>
              </a:ext>
            </a:extLst>
          </p:cNvPr>
          <p:cNvSpPr txBox="1"/>
          <p:nvPr/>
        </p:nvSpPr>
        <p:spPr>
          <a:xfrm>
            <a:off x="1900075" y="2769097"/>
            <a:ext cx="846268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b="1" dirty="0">
                <a:latin typeface="Nyala"/>
                <a:cs typeface="Calibri" panose="020F0502020204030204"/>
              </a:rPr>
              <a:t>THANK YOU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81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FD70-A43B-475D-D310-E1C76E81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CFF9-9F47-4E56-7316-783A0DE9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ea typeface="Calibri"/>
                <a:cs typeface="Calibri"/>
              </a:rPr>
              <a:t>Identify the top brand products of highest ratings.</a:t>
            </a:r>
            <a:endParaRPr lang="en-US"/>
          </a:p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ea typeface="Calibri"/>
                <a:cs typeface="Calibri"/>
              </a:rPr>
              <a:t>Identify the bottom brand products of lowest ratings.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ea typeface="Calibri"/>
                <a:cs typeface="Calibri"/>
              </a:rPr>
              <a:t>Which year &amp; month has highest number of reviews 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ea typeface="Calibri"/>
                <a:cs typeface="Calibri"/>
              </a:rPr>
              <a:t>Highest number of customers in which year.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ea typeface="Calibri"/>
                <a:cs typeface="Calibri"/>
              </a:rPr>
              <a:t>Rating wise sales.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ea typeface="Calibri"/>
                <a:cs typeface="Calibri"/>
              </a:rPr>
              <a:t>Average price of the products.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ea typeface="Calibri"/>
                <a:cs typeface="Calibri"/>
              </a:rPr>
              <a:t>Top product in every sentiment category.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ea typeface="Calibri"/>
                <a:cs typeface="Calibri"/>
              </a:rPr>
              <a:t>Highest reviews of which sentiment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dirty="0">
                <a:ea typeface="Calibri"/>
                <a:cs typeface="Calibri"/>
              </a:rPr>
              <a:t>Highest reviews of customers is verified or not.</a:t>
            </a:r>
          </a:p>
          <a:p>
            <a:pPr>
              <a:buFont typeface="Wingdings" panose="020F0502020204030204" pitchFamily="34" charset="0"/>
              <a:buChar char="§"/>
            </a:pPr>
            <a:endParaRPr lang="en-US" dirty="0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 dirty="0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 dirty="0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530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935EAC-B4BC-5E09-288C-2BF47B6D409C}"/>
              </a:ext>
            </a:extLst>
          </p:cNvPr>
          <p:cNvSpPr/>
          <p:nvPr/>
        </p:nvSpPr>
        <p:spPr>
          <a:xfrm>
            <a:off x="-5521" y="5521"/>
            <a:ext cx="12203042" cy="5853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>
                <a:solidFill>
                  <a:srgbClr val="000000"/>
                </a:solidFill>
                <a:cs typeface="Calibri"/>
              </a:rPr>
              <a:t>TOOLS &amp; HOMES</a:t>
            </a:r>
            <a:endParaRPr lang="en-US" dirty="0"/>
          </a:p>
        </p:txBody>
      </p:sp>
      <p:pic>
        <p:nvPicPr>
          <p:cNvPr id="7" name="Graphic 6" descr="Tools with solid fill">
            <a:extLst>
              <a:ext uri="{FF2B5EF4-FFF2-40B4-BE49-F238E27FC236}">
                <a16:creationId xmlns:a16="http://schemas.microsoft.com/office/drawing/2014/main" id="{69554B5F-EDB1-5DD1-7842-0E3F7E9E3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0240" y="50375"/>
            <a:ext cx="472661" cy="494748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F8C38CD3-49E5-55BA-0832-AE5A4CB04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7314" y="47990"/>
            <a:ext cx="523052" cy="495212"/>
          </a:xfrm>
          <a:prstGeom prst="rect">
            <a:avLst/>
          </a:prstGeom>
        </p:spPr>
      </p:pic>
      <p:pic>
        <p:nvPicPr>
          <p:cNvPr id="9" name="Graphic 5" descr="House with solid fill">
            <a:extLst>
              <a:ext uri="{FF2B5EF4-FFF2-40B4-BE49-F238E27FC236}">
                <a16:creationId xmlns:a16="http://schemas.microsoft.com/office/drawing/2014/main" id="{D3DC0887-8426-3B59-1D8F-9EF628C4E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5563" y="8179"/>
            <a:ext cx="612043" cy="578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3CA46C-75D9-4D83-D110-63D58D9A164F}"/>
              </a:ext>
            </a:extLst>
          </p:cNvPr>
          <p:cNvSpPr txBox="1"/>
          <p:nvPr/>
        </p:nvSpPr>
        <p:spPr>
          <a:xfrm>
            <a:off x="1443642" y="5434564"/>
            <a:ext cx="443649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cs typeface="Calibri" panose="020F0502020204030204"/>
              </a:rPr>
              <a:t>Observation</a:t>
            </a:r>
            <a:endParaRPr lang="en-US" dirty="0"/>
          </a:p>
          <a:p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Highest rating of product – Milton brand</a:t>
            </a:r>
            <a:endParaRPr lang="en-US" dirty="0"/>
          </a:p>
          <a:p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Lowest rating of product – American air filter &amp; Palmgren</a:t>
            </a:r>
          </a:p>
        </p:txBody>
      </p:sp>
      <p:pic>
        <p:nvPicPr>
          <p:cNvPr id="3" name="Picture 3" descr="A graph of a number of brands&#10;&#10;Description automatically generated">
            <a:extLst>
              <a:ext uri="{FF2B5EF4-FFF2-40B4-BE49-F238E27FC236}">
                <a16:creationId xmlns:a16="http://schemas.microsoft.com/office/drawing/2014/main" id="{A8433F5D-2500-8D3E-F3B5-5C6381FB7F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052" y="624738"/>
            <a:ext cx="10786172" cy="48077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394696-0ADB-405E-D177-1F9D96A0F5BD}"/>
              </a:ext>
            </a:extLst>
          </p:cNvPr>
          <p:cNvSpPr txBox="1"/>
          <p:nvPr/>
        </p:nvSpPr>
        <p:spPr>
          <a:xfrm>
            <a:off x="6096000" y="5428013"/>
            <a:ext cx="50786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cs typeface="Calibri"/>
              </a:rPr>
              <a:t>Solution</a:t>
            </a:r>
          </a:p>
          <a:p>
            <a:r>
              <a:rPr lang="en-US" sz="1400" b="1" dirty="0">
                <a:solidFill>
                  <a:srgbClr val="1D79A3"/>
                </a:solidFill>
                <a:cs typeface="Calibri"/>
              </a:rPr>
              <a:t>We can remove Palmgren &amp; American Air Filter products for their poor average ratings.</a:t>
            </a:r>
            <a:endParaRPr lang="en-US" sz="1400" b="1" dirty="0">
              <a:solidFill>
                <a:srgbClr val="0070C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21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361BCA-7F4E-9085-CDF6-2481BEEB38A3}"/>
              </a:ext>
            </a:extLst>
          </p:cNvPr>
          <p:cNvSpPr txBox="1"/>
          <p:nvPr/>
        </p:nvSpPr>
        <p:spPr>
          <a:xfrm>
            <a:off x="1334101" y="5455491"/>
            <a:ext cx="3782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Calibri" panose="020F0502020204030204"/>
              </a:rPr>
              <a:t>Observation</a:t>
            </a:r>
            <a:endParaRPr lang="en-US" sz="1400" b="1" dirty="0">
              <a:solidFill>
                <a:srgbClr val="1D79A3"/>
              </a:solidFill>
              <a:cs typeface="Calibri" panose="020F0502020204030204"/>
            </a:endParaRPr>
          </a:p>
          <a:p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Highest rating of bottom brands – Lifesaver</a:t>
            </a:r>
            <a:endParaRPr lang="en-US" sz="14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1400" b="1" dirty="0">
                <a:solidFill>
                  <a:srgbClr val="1D79A3"/>
                </a:solidFill>
                <a:cs typeface="Calibri"/>
              </a:rPr>
              <a:t>Lowest rating of bottom brands – Frame Master</a:t>
            </a:r>
          </a:p>
        </p:txBody>
      </p:sp>
      <p:pic>
        <p:nvPicPr>
          <p:cNvPr id="3" name="Picture 3" descr="A screenshot of a chart&#10;&#10;Description automatically generated">
            <a:extLst>
              <a:ext uri="{FF2B5EF4-FFF2-40B4-BE49-F238E27FC236}">
                <a16:creationId xmlns:a16="http://schemas.microsoft.com/office/drawing/2014/main" id="{3A3E5394-98F9-9158-B85D-721A5E40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9" y="167476"/>
            <a:ext cx="11471561" cy="5345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5AA266-6288-77C7-E6C8-A2BF944C96C1}"/>
              </a:ext>
            </a:extLst>
          </p:cNvPr>
          <p:cNvSpPr txBox="1"/>
          <p:nvPr/>
        </p:nvSpPr>
        <p:spPr>
          <a:xfrm>
            <a:off x="5563064" y="5439946"/>
            <a:ext cx="5653149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cs typeface="Calibri"/>
              </a:rPr>
              <a:t>Solution</a:t>
            </a:r>
          </a:p>
          <a:p>
            <a:r>
              <a:rPr lang="en-US" sz="1400" b="1" dirty="0">
                <a:solidFill>
                  <a:srgbClr val="1D79A3"/>
                </a:solidFill>
                <a:cs typeface="Calibri"/>
              </a:rPr>
              <a:t>We cannot take these brands products these are the lowest brands and average ratings is also poor for First Alert, B&amp;K, Quick-Grip and Frame Master</a:t>
            </a:r>
          </a:p>
        </p:txBody>
      </p:sp>
    </p:spTree>
    <p:extLst>
      <p:ext uri="{BB962C8B-B14F-4D97-AF65-F5344CB8AC3E}">
        <p14:creationId xmlns:p14="http://schemas.microsoft.com/office/powerpoint/2010/main" val="426179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1442E6-A1E7-B2C4-BDDB-17977074BBB5}"/>
              </a:ext>
            </a:extLst>
          </p:cNvPr>
          <p:cNvSpPr txBox="1"/>
          <p:nvPr/>
        </p:nvSpPr>
        <p:spPr>
          <a:xfrm>
            <a:off x="3048645" y="5506757"/>
            <a:ext cx="296980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a typeface="Calibri"/>
                <a:cs typeface="Calibri" panose="020F0502020204030204"/>
              </a:rPr>
              <a:t>Observation</a:t>
            </a:r>
            <a:endParaRPr lang="en-US" dirty="0"/>
          </a:p>
          <a:p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Highest average price – Jet</a:t>
            </a:r>
            <a:endParaRPr lang="en-US" sz="1400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1400" b="1" dirty="0">
                <a:solidFill>
                  <a:srgbClr val="1D79A3"/>
                </a:solidFill>
                <a:cs typeface="Calibri"/>
              </a:rPr>
              <a:t>Lowest average price – Powermatic</a:t>
            </a:r>
            <a:endParaRPr lang="en-US" sz="1400" b="1" dirty="0">
              <a:solidFill>
                <a:srgbClr val="1D79A3"/>
              </a:solidFill>
              <a:ea typeface="Calibri" panose="020F0502020204030204"/>
              <a:cs typeface="Calibri"/>
            </a:endParaRPr>
          </a:p>
        </p:txBody>
      </p:sp>
      <p:pic>
        <p:nvPicPr>
          <p:cNvPr id="3" name="Picture 3" descr="A chart of numbers and symbols&#10;&#10;Description automatically generated">
            <a:extLst>
              <a:ext uri="{FF2B5EF4-FFF2-40B4-BE49-F238E27FC236}">
                <a16:creationId xmlns:a16="http://schemas.microsoft.com/office/drawing/2014/main" id="{F3DFC7DA-98C4-7DD4-0B0F-DFC70BC4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07" y="175356"/>
            <a:ext cx="6308784" cy="5401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AD9A1-AADF-FDF3-35B5-144B784CCC72}"/>
              </a:ext>
            </a:extLst>
          </p:cNvPr>
          <p:cNvSpPr txBox="1"/>
          <p:nvPr/>
        </p:nvSpPr>
        <p:spPr>
          <a:xfrm>
            <a:off x="6100946" y="5507181"/>
            <a:ext cx="565314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cs typeface="Calibri"/>
              </a:rPr>
              <a:t>Solution</a:t>
            </a:r>
          </a:p>
          <a:p>
            <a:r>
              <a:rPr lang="en-US" sz="1400" b="1" dirty="0">
                <a:solidFill>
                  <a:srgbClr val="1D79A3"/>
                </a:solidFill>
                <a:cs typeface="Calibri"/>
              </a:rPr>
              <a:t>Customers like more products of jet brand its sales is higher.</a:t>
            </a:r>
          </a:p>
          <a:p>
            <a:r>
              <a:rPr lang="en-US" sz="1400" b="1" dirty="0">
                <a:solidFill>
                  <a:srgbClr val="1D79A3"/>
                </a:solidFill>
                <a:ea typeface="Calibri"/>
                <a:cs typeface="Calibri"/>
              </a:rPr>
              <a:t>Provide Jet brand extra benefits for doing more sales.</a:t>
            </a:r>
          </a:p>
          <a:p>
            <a:endParaRPr lang="en-US" sz="16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586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EDFF01-4357-3793-CE85-7A75AE53F9E3}"/>
              </a:ext>
            </a:extLst>
          </p:cNvPr>
          <p:cNvSpPr txBox="1"/>
          <p:nvPr/>
        </p:nvSpPr>
        <p:spPr>
          <a:xfrm>
            <a:off x="2375064" y="5781800"/>
            <a:ext cx="336467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cs typeface="Calibri" panose="020F0502020204030204"/>
              </a:rPr>
              <a:t>Observation</a:t>
            </a:r>
            <a:endParaRPr lang="en-US" dirty="0"/>
          </a:p>
          <a:p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Highest number of reviews – Mike &amp; John</a:t>
            </a:r>
            <a:endParaRPr lang="en-US" sz="1400" dirty="0">
              <a:cs typeface="Calibri"/>
            </a:endParaRPr>
          </a:p>
        </p:txBody>
      </p:sp>
      <p:pic>
        <p:nvPicPr>
          <p:cNvPr id="6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8DCDBFF3-219A-C35E-862C-49B1A1FA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73" y="248210"/>
            <a:ext cx="10744198" cy="55332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3ACC0F-5503-51C1-F82C-50441F78211A}"/>
              </a:ext>
            </a:extLst>
          </p:cNvPr>
          <p:cNvSpPr txBox="1"/>
          <p:nvPr/>
        </p:nvSpPr>
        <p:spPr>
          <a:xfrm>
            <a:off x="5813959" y="5784272"/>
            <a:ext cx="416873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cs typeface="Calibri"/>
              </a:rPr>
              <a:t>Solution</a:t>
            </a:r>
          </a:p>
          <a:p>
            <a:r>
              <a:rPr lang="en-US" sz="1400" b="1" dirty="0">
                <a:solidFill>
                  <a:srgbClr val="1D79A3"/>
                </a:solidFill>
                <a:cs typeface="Calibri"/>
              </a:rPr>
              <a:t>Gift cards for shopping on Amazon to Mike and  John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8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042BC5-D8A7-94AD-DDA1-3AB341241AB7}"/>
              </a:ext>
            </a:extLst>
          </p:cNvPr>
          <p:cNvSpPr txBox="1"/>
          <p:nvPr/>
        </p:nvSpPr>
        <p:spPr>
          <a:xfrm>
            <a:off x="2714794" y="5554705"/>
            <a:ext cx="331993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cs typeface="Calibri" panose="020F0502020204030204"/>
              </a:rPr>
              <a:t>Observation</a:t>
            </a:r>
            <a:endParaRPr lang="en-US" dirty="0"/>
          </a:p>
          <a:p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Highest reviews of customer – 79.56% Positive reviews</a:t>
            </a:r>
            <a:endParaRPr lang="en-US" sz="1400" dirty="0">
              <a:cs typeface="Calibri" panose="020F0502020204030204"/>
            </a:endParaRPr>
          </a:p>
        </p:txBody>
      </p:sp>
      <p:pic>
        <p:nvPicPr>
          <p:cNvPr id="5" name="Picture 5" descr="A pie chart with different numbers&#10;&#10;Description automatically generated">
            <a:extLst>
              <a:ext uri="{FF2B5EF4-FFF2-40B4-BE49-F238E27FC236}">
                <a16:creationId xmlns:a16="http://schemas.microsoft.com/office/drawing/2014/main" id="{556EBE8C-888A-3B84-EF8B-B7C310D88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17" y="86201"/>
            <a:ext cx="6772620" cy="54293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84FD5D-E3B4-65F3-117D-63992E3AC5EB}"/>
              </a:ext>
            </a:extLst>
          </p:cNvPr>
          <p:cNvSpPr txBox="1"/>
          <p:nvPr/>
        </p:nvSpPr>
        <p:spPr>
          <a:xfrm>
            <a:off x="6100946" y="5507181"/>
            <a:ext cx="565314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cs typeface="Calibri"/>
              </a:rPr>
              <a:t>Solution</a:t>
            </a:r>
          </a:p>
          <a:p>
            <a:r>
              <a:rPr lang="en-US" sz="1400" b="1" dirty="0">
                <a:solidFill>
                  <a:srgbClr val="1D79A3"/>
                </a:solidFill>
                <a:cs typeface="Calibri"/>
              </a:rPr>
              <a:t>To reduce negative reviews we can remove bottom brands products and also those have low ratings like Frame Master, Quick Grip , B&amp;K industries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9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graph of a number of gray rectangular bars&#10;&#10;Description automatically generated">
            <a:extLst>
              <a:ext uri="{FF2B5EF4-FFF2-40B4-BE49-F238E27FC236}">
                <a16:creationId xmlns:a16="http://schemas.microsoft.com/office/drawing/2014/main" id="{3301FFEC-FE4F-E791-411C-E5D6253A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5" y="85324"/>
            <a:ext cx="11451768" cy="55591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8D4CDB-402A-CA39-7A56-367E7492AA58}"/>
              </a:ext>
            </a:extLst>
          </p:cNvPr>
          <p:cNvSpPr txBox="1"/>
          <p:nvPr/>
        </p:nvSpPr>
        <p:spPr>
          <a:xfrm>
            <a:off x="925285" y="5524499"/>
            <a:ext cx="433201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cs typeface="Calibri" panose="020F0502020204030204"/>
              </a:rPr>
              <a:t>Observation</a:t>
            </a:r>
            <a:endParaRPr lang="en-US" dirty="0"/>
          </a:p>
          <a:p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Highest average price of sentiment – Positive sentiment</a:t>
            </a:r>
            <a:endParaRPr lang="en-US" sz="14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1400" b="1" dirty="0">
                <a:solidFill>
                  <a:srgbClr val="1D79A3"/>
                </a:solidFill>
                <a:cs typeface="Calibri" panose="020F0502020204030204"/>
              </a:rPr>
              <a:t>Lowest average price of sentiment – Neutral sentiment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8BD89-4F79-DD25-4122-DD84F63C2A0A}"/>
              </a:ext>
            </a:extLst>
          </p:cNvPr>
          <p:cNvSpPr txBox="1"/>
          <p:nvPr/>
        </p:nvSpPr>
        <p:spPr>
          <a:xfrm>
            <a:off x="5338946" y="5526973"/>
            <a:ext cx="606878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Calibri"/>
              </a:rPr>
              <a:t>Solution</a:t>
            </a:r>
            <a:endParaRPr lang="en-US" dirty="0">
              <a:cs typeface="Calibri"/>
            </a:endParaRPr>
          </a:p>
          <a:p>
            <a:pPr algn="l"/>
            <a:r>
              <a:rPr lang="en-US" sz="1400" b="1" dirty="0">
                <a:solidFill>
                  <a:srgbClr val="1D79A3"/>
                </a:solidFill>
                <a:cs typeface="Calibri"/>
              </a:rPr>
              <a:t>Neutral reviews of products is not like much or dislike by  the customers. Those brands need to advertise more , launch more products with better quality.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1623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AMAZON PRODUCT REVIEW ANALYSIS</vt:lpstr>
      <vt:lpstr>Objective</vt:lpstr>
      <vt:lpstr>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2353</cp:revision>
  <dcterms:created xsi:type="dcterms:W3CDTF">2023-07-05T04:16:09Z</dcterms:created>
  <dcterms:modified xsi:type="dcterms:W3CDTF">2023-07-26T05:28:48Z</dcterms:modified>
</cp:coreProperties>
</file>