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63.png" ContentType="image/png"/>
  <Override PartName="/ppt/media/image8.png" ContentType="image/png"/>
  <Override PartName="/ppt/media/image62.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60.png" ContentType="image/png"/>
  <Override PartName="/ppt/media/image5.png" ContentType="image/png"/>
  <Override PartName="/ppt/media/image61.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FA4C8225-7B8E-4C51-9F93-002F90733A8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4280"/>
            <a:ext cx="6704640" cy="3771360"/>
          </a:xfrm>
          <a:prstGeom prst="rect">
            <a:avLst/>
          </a:prstGeom>
        </p:spPr>
      </p:sp>
      <p:sp>
        <p:nvSpPr>
          <p:cNvPr id="215" name="PlaceHolder 2"/>
          <p:cNvSpPr>
            <a:spLocks noGrp="1"/>
          </p:cNvSpPr>
          <p:nvPr>
            <p:ph type="body"/>
          </p:nvPr>
        </p:nvSpPr>
        <p:spPr>
          <a:xfrm>
            <a:off x="536040" y="4777560"/>
            <a:ext cx="6458760" cy="6856200"/>
          </a:xfrm>
          <a:prstGeom prst="rect">
            <a:avLst/>
          </a:prstGeom>
        </p:spPr>
        <p:txBody>
          <a:bodyPr lIns="0" rIns="0" tIns="0" bIns="0"/>
          <a:p>
            <a:pPr>
              <a:lnSpc>
                <a:spcPct val="100000"/>
              </a:lnSpc>
            </a:pPr>
            <a:r>
              <a:rPr b="0" lang="en-US" sz="1300" spc="-1" strike="noStrike">
                <a:solidFill>
                  <a:srgbClr val="000000"/>
                </a:solidFill>
                <a:latin typeface="Playfair Display"/>
                <a:ea typeface="Playfair Display"/>
              </a:rPr>
              <a:t>Herramientas como CloudFormation, Heat, etc. permiten codificar los detalles de una infraestructura en un archivo de configuración. Los archivos de configuración permiten que la infraestructura se cree, modifique y destruya elásticamente.</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Terraform utiliza también archivos de configuración para detallar la configuración de la infraestructura, pero es independiente de la nube y al permitir que múltiples aprovisionadores y servicios se combinan y compongan.</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Es posible por ejemplo orquestar un clúster de AWS y OpenStack simultáneamente, al tiempo que permite que proveedores externos como Cloudflare y DNSimple se integren para proporcionar servicios CDN y DNS.</a:t>
            </a:r>
            <a:endParaRPr b="0" lang="en-US" sz="1300" spc="-1" strike="noStrike">
              <a:latin typeface="Arial"/>
            </a:endParaRPr>
          </a:p>
          <a:p>
            <a:r>
              <a:rPr b="0" lang="en-US" sz="1300" spc="-1" strike="noStrike">
                <a:solidFill>
                  <a:srgbClr val="000000"/>
                </a:solidFill>
                <a:latin typeface="Playfair Display"/>
                <a:ea typeface="Playfair Display"/>
              </a:rPr>
              <a:t>Esto permite a Terraform representar y administrar toda la infraestructura con sus servicios de soporte, en lugar de solo el subconjunto que existe dentro de un único proveedor. Proporciona una sintaxis unificada única, en lugar de requerir que los operadores usen herramientas independientes y no interoperables para cada plataforma y servicio.</a:t>
            </a:r>
            <a:endParaRPr b="0" lang="en-US" sz="1300" spc="-1" strike="noStrike">
              <a:latin typeface="Arial"/>
            </a:endParaRPr>
          </a:p>
          <a:p>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Terraform también separa la fase de planificación de la fase de ejecución, utilizando el concepto de </a:t>
            </a:r>
            <a:r>
              <a:rPr b="1" i="1" lang="en-US" sz="1300" spc="-1" strike="noStrike">
                <a:solidFill>
                  <a:srgbClr val="000000"/>
                </a:solidFill>
                <a:latin typeface="Playfair Display"/>
                <a:ea typeface="Playfair Display"/>
              </a:rPr>
              <a:t>plan de ejecución</a:t>
            </a:r>
            <a:r>
              <a:rPr b="0" lang="en-US" sz="1300" spc="-1" strike="noStrike">
                <a:solidFill>
                  <a:srgbClr val="000000"/>
                </a:solidFill>
                <a:latin typeface="Playfair Display"/>
                <a:ea typeface="Playfair Display"/>
              </a:rPr>
              <a:t>. Al ejecutar el plan Terraform, actualiza el estado actual y se consulta la configuración para generar un plan de acción.</a:t>
            </a: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El plan incluye todas las acciones a tomar: qué recursos se crearán, destruirán o modificarán. Los operadores pueden inspeccionarlo para asegurarse de que sea exactamente lo que se espera. Usando el gráfico de Terraform, el plan se puede visualizar para mostrar el orden dependiente. Una vez que se captura el plan, la fase de ejecución puede limitarse solo a las acciones del plan. </a:t>
            </a:r>
            <a:endParaRPr b="0" lang="en-US" sz="1300" spc="-1" strike="noStrike">
              <a:latin typeface="Arial"/>
            </a:endParaRPr>
          </a:p>
          <a:p>
            <a:pPr>
              <a:lnSpc>
                <a:spcPct val="100000"/>
              </a:lnSpc>
            </a:pPr>
            <a:endParaRPr b="0" lang="en-US" sz="1300" spc="-1" strike="noStrike">
              <a:latin typeface="Arial"/>
            </a:endParaRPr>
          </a:p>
          <a:p>
            <a:r>
              <a:rPr b="0" lang="en-US" sz="1300" spc="-1" strike="noStrike">
                <a:solidFill>
                  <a:srgbClr val="000000"/>
                </a:solidFill>
                <a:latin typeface="Playfair Display"/>
                <a:ea typeface="Playfair Display"/>
              </a:rPr>
              <a:t>Otras herramientas combinan las fases de planificación y ejecución, lo que significa que los operadores se ven obligados a razonar mentalmente sobre los efectos de un cambio, que rápidamente se vuelve intratable en infraestructuras de grandes dimensiones. Terraform permite a los operadores aplicar cambios con confianza, ya que saben exactamente lo que sucederá de antemano.</a:t>
            </a:r>
            <a:endParaRPr b="0" lang="en-US" sz="13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533520" y="764280"/>
            <a:ext cx="6704640" cy="3771360"/>
          </a:xfrm>
          <a:prstGeom prst="rect">
            <a:avLst/>
          </a:prstGeom>
        </p:spPr>
      </p:sp>
      <p:sp>
        <p:nvSpPr>
          <p:cNvPr id="217" name="PlaceHolder 2"/>
          <p:cNvSpPr>
            <a:spLocks noGrp="1"/>
          </p:cNvSpPr>
          <p:nvPr>
            <p:ph type="body"/>
          </p:nvPr>
        </p:nvSpPr>
        <p:spPr>
          <a:xfrm>
            <a:off x="593640" y="4777560"/>
            <a:ext cx="6401160" cy="4525920"/>
          </a:xfrm>
          <a:prstGeom prst="rect">
            <a:avLst/>
          </a:prstGeom>
        </p:spPr>
        <p:txBody>
          <a:bodyPr lIns="0" rIns="0" tIns="0" bIns="0"/>
          <a:p>
            <a:pPr>
              <a:lnSpc>
                <a:spcPct val="100000"/>
              </a:lnSpc>
            </a:pPr>
            <a:r>
              <a:rPr b="0" lang="en-US" sz="1100" spc="-1" strike="noStrike">
                <a:solidFill>
                  <a:srgbClr val="000000"/>
                </a:solidFill>
                <a:latin typeface="Playfair Display"/>
                <a:ea typeface="Playfair Display"/>
              </a:rPr>
              <a:t>Las bibliotecas como Boto, Fog, etc. se utilizan para proporcionar acceso nativo a los proveedores y servicios de la nube mediante el uso de sus API. Algunas bibliotecas se centran en nubes específicas, mientras que otras intentan unirlas todas y enmascarar las diferencias semánticas. El uso de una biblioteca cliente solo proporciona acceso de bajo nivel a las API, lo que requiere que los desarrolladores de aplicaciones creen sus propias herramientas para construir y administrar su infraestructura.</a:t>
            </a:r>
            <a:endParaRPr b="0" lang="en-US" sz="1100" spc="-1" strike="noStrike">
              <a:latin typeface="Arial"/>
            </a:endParaRPr>
          </a:p>
          <a:p>
            <a:pPr>
              <a:lnSpc>
                <a:spcPct val="100000"/>
              </a:lnSpc>
            </a:pPr>
            <a:endParaRPr b="0" lang="en-US" sz="1100" spc="-1" strike="noStrike">
              <a:latin typeface="Arial"/>
            </a:endParaRPr>
          </a:p>
          <a:p>
            <a:r>
              <a:rPr b="0" lang="en-US" sz="1100" spc="-1" strike="noStrike">
                <a:solidFill>
                  <a:srgbClr val="000000"/>
                </a:solidFill>
                <a:latin typeface="Playfair Display"/>
                <a:ea typeface="Playfair Display"/>
              </a:rPr>
              <a:t>Terraform no tiene la intención de brindar acceso programático de bajo nivel a los proveedores, sino que proporciona una sintaxis de alto nivel para describir cómo se deben crear, aprovisionar y combinar los recursos y servicios en la nube. Terraform es muy flexible, utiliza un modelo basado en complementos para admitir proveedores y proveedores, lo que le permite admitir casi cualquier servicio que exponga API.</a:t>
            </a:r>
            <a:endParaRPr b="0" lang="en-US" sz="1100" spc="-1" strike="noStrike">
              <a:latin typeface="Arial"/>
            </a:endParaRPr>
          </a:p>
          <a:p>
            <a:endParaRPr b="0" lang="en-US" sz="1100" spc="-1" strike="noStrike">
              <a:latin typeface="Arial"/>
            </a:endParaRPr>
          </a:p>
          <a:p>
            <a:pPr>
              <a:lnSpc>
                <a:spcPct val="100000"/>
              </a:lnSpc>
            </a:pPr>
            <a:r>
              <a:rPr b="0" lang="en-US" sz="1100" spc="-1" strike="noStrike">
                <a:solidFill>
                  <a:srgbClr val="000000"/>
                </a:solidFill>
                <a:latin typeface="Playfair Display"/>
                <a:ea typeface="Playfair Display"/>
              </a:rPr>
              <a:t>La mayoría de las organizaciones comienzan administrando manualmente la infraestructura mediante scripts simples o interfaces basadas en la web. A medida que la infraestructura crece, cualquier enfoque manual para la administración se vuelve propenso a errores y tedioso, y muchas organizaciones comienzan a implementar herramientas caseras para ayudar a automatizar los procesos mecánicos involucrados.</a:t>
            </a:r>
            <a:endParaRPr b="0" lang="en-US" sz="1100" spc="-1" strike="noStrike">
              <a:latin typeface="Arial"/>
            </a:endParaRPr>
          </a:p>
          <a:p>
            <a:pPr>
              <a:lnSpc>
                <a:spcPct val="100000"/>
              </a:lnSpc>
            </a:pPr>
            <a:endParaRPr b="0" lang="en-US" sz="1100" spc="-1" strike="noStrike">
              <a:latin typeface="Arial"/>
            </a:endParaRPr>
          </a:p>
          <a:p>
            <a:r>
              <a:rPr b="0" lang="en-US" sz="1100" spc="-1" strike="noStrike">
                <a:solidFill>
                  <a:srgbClr val="000000"/>
                </a:solidFill>
                <a:latin typeface="Playfair Display"/>
                <a:ea typeface="Playfair Display"/>
              </a:rPr>
              <a:t>Estas herramientas requieren tiempo y recursos para construir y mantener. Como herramientas de necesidad, representan las características mínimas viables que necesita una organización, desarrolladas para manejar solo las necesidades inmediatas. Como resultado, a menudo son difíciles de extender y difíciles de mantener. Debido a que las herramientas deben actualizarse al mismo ritmo que cualquier nueva característica o infraestructura, se convierte en el factor limitante de la rapidez con que la infraestructura puede evolucionar.</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hyperlink" Target="https://learn.hashicorp.com/terraform/getting-started/install.html" TargetMode="Externa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grpSp>
        <p:nvGrpSpPr>
          <p:cNvPr id="120" name="Group 1"/>
          <p:cNvGrpSpPr/>
          <p:nvPr/>
        </p:nvGrpSpPr>
        <p:grpSpPr>
          <a:xfrm>
            <a:off x="6803640" y="4538880"/>
            <a:ext cx="2061720" cy="432720"/>
            <a:chOff x="6803640" y="4538880"/>
            <a:chExt cx="2061720" cy="432720"/>
          </a:xfrm>
        </p:grpSpPr>
        <p:pic>
          <p:nvPicPr>
            <p:cNvPr id="121" name="pasted-image.pdf" descr=""/>
            <p:cNvPicPr/>
            <p:nvPr/>
          </p:nvPicPr>
          <p:blipFill>
            <a:blip r:embed="rId2"/>
            <a:stretch/>
          </p:blipFill>
          <p:spPr>
            <a:xfrm>
              <a:off x="6803640" y="4590360"/>
              <a:ext cx="756000" cy="288360"/>
            </a:xfrm>
            <a:prstGeom prst="rect">
              <a:avLst/>
            </a:prstGeom>
            <a:ln w="12600">
              <a:noFill/>
            </a:ln>
          </p:spPr>
        </p:pic>
        <p:sp>
          <p:nvSpPr>
            <p:cNvPr id="122" name="CustomShape 2"/>
            <p:cNvSpPr/>
            <p:nvPr/>
          </p:nvSpPr>
          <p:spPr>
            <a:xfrm>
              <a:off x="7784280" y="4563720"/>
              <a:ext cx="1081080" cy="342360"/>
            </a:xfrm>
            <a:prstGeom prst="rect">
              <a:avLst/>
            </a:prstGeom>
            <a:noFill/>
            <a:ln w="12600">
              <a:noFill/>
            </a:ln>
          </p:spPr>
          <p:style>
            <a:lnRef idx="0"/>
            <a:fillRef idx="0"/>
            <a:effectRef idx="0"/>
            <a:fontRef idx="minor"/>
          </p:style>
          <p:txBody>
            <a:bodyPr lIns="45720" rIns="45720" tIns="45000" bIns="45000"/>
            <a:p>
              <a:pPr>
                <a:lnSpc>
                  <a:spcPct val="100000"/>
                </a:lnSpc>
              </a:pPr>
              <a:r>
                <a:rPr b="0" lang="en-US" sz="800" spc="-1" strike="noStrike">
                  <a:solidFill>
                    <a:srgbClr val="ffffff"/>
                  </a:solidFill>
                  <a:latin typeface="Proxima Nova Bold"/>
                  <a:ea typeface="Proxima Nova Bold"/>
                </a:rPr>
                <a:t>PREMIER CERTIFIED</a:t>
              </a:r>
              <a:endParaRPr b="0" lang="en-US" sz="800" spc="-1" strike="noStrike">
                <a:latin typeface="Arial"/>
              </a:endParaRPr>
            </a:p>
            <a:p>
              <a:pPr>
                <a:lnSpc>
                  <a:spcPct val="100000"/>
                </a:lnSpc>
              </a:pPr>
              <a:r>
                <a:rPr b="0" lang="en-US" sz="800" spc="-1" strike="noStrike">
                  <a:solidFill>
                    <a:srgbClr val="ffffff"/>
                  </a:solidFill>
                  <a:latin typeface="Proxima Nova Regular"/>
                  <a:ea typeface="Proxima Nova Regular"/>
                </a:rPr>
                <a:t>PARTNER</a:t>
              </a:r>
              <a:endParaRPr b="0" lang="en-US" sz="800" spc="-1" strike="noStrike">
                <a:latin typeface="Arial"/>
              </a:endParaRPr>
            </a:p>
          </p:txBody>
        </p:sp>
        <p:sp>
          <p:nvSpPr>
            <p:cNvPr id="123" name="Line 3"/>
            <p:cNvSpPr/>
            <p:nvPr/>
          </p:nvSpPr>
          <p:spPr>
            <a:xfrm flipV="1">
              <a:off x="7704360" y="4538880"/>
              <a:ext cx="360" cy="432720"/>
            </a:xfrm>
            <a:prstGeom prst="line">
              <a:avLst/>
            </a:prstGeom>
            <a:ln w="3240">
              <a:solidFill>
                <a:srgbClr val="ffffff"/>
              </a:solidFill>
              <a:round/>
            </a:ln>
          </p:spPr>
          <p:style>
            <a:lnRef idx="0"/>
            <a:fillRef idx="0"/>
            <a:effectRef idx="0"/>
            <a:fontRef idx="minor"/>
          </p:style>
        </p:sp>
      </p:grpSp>
      <p:pic>
        <p:nvPicPr>
          <p:cNvPr id="124" name="pasted-image.pdf" descr=""/>
          <p:cNvPicPr/>
          <p:nvPr/>
        </p:nvPicPr>
        <p:blipFill>
          <a:blip r:embed="rId3"/>
          <a:stretch/>
        </p:blipFill>
        <p:spPr>
          <a:xfrm>
            <a:off x="95760" y="122400"/>
            <a:ext cx="2009880" cy="279000"/>
          </a:xfrm>
          <a:prstGeom prst="rect">
            <a:avLst/>
          </a:prstGeom>
          <a:ln w="12600">
            <a:noFill/>
          </a:ln>
        </p:spPr>
      </p:pic>
      <p:sp>
        <p:nvSpPr>
          <p:cNvPr id="125" name="CustomShape 4"/>
          <p:cNvSpPr/>
          <p:nvPr/>
        </p:nvSpPr>
        <p:spPr>
          <a:xfrm>
            <a:off x="1645920" y="2140920"/>
            <a:ext cx="7128360" cy="851040"/>
          </a:xfrm>
          <a:prstGeom prst="rect">
            <a:avLst/>
          </a:prstGeom>
          <a:noFill/>
          <a:ln w="12600">
            <a:noFill/>
          </a:ln>
        </p:spPr>
        <p:style>
          <a:lnRef idx="0"/>
          <a:fillRef idx="0"/>
          <a:effectRef idx="0"/>
          <a:fontRef idx="minor"/>
        </p:style>
        <p:txBody>
          <a:bodyPr lIns="45720" rIns="45720" tIns="45000" bIns="45000"/>
          <a:p>
            <a:pPr>
              <a:lnSpc>
                <a:spcPct val="100000"/>
              </a:lnSpc>
            </a:pPr>
            <a:r>
              <a:rPr b="0" lang="en-US" sz="4800" spc="-1" strike="noStrike">
                <a:solidFill>
                  <a:srgbClr val="ffffff"/>
                </a:solidFill>
                <a:latin typeface="Proxima Nova Bold"/>
                <a:ea typeface="Proxima Nova Bold"/>
              </a:rPr>
              <a:t>Terraform</a:t>
            </a:r>
            <a:endParaRPr b="0" lang="en-US" sz="4800" spc="-1" strike="noStrike">
              <a:latin typeface="Arial"/>
            </a:endParaRPr>
          </a:p>
        </p:txBody>
      </p:sp>
      <p:sp>
        <p:nvSpPr>
          <p:cNvPr id="126" name="CustomShape 5"/>
          <p:cNvSpPr/>
          <p:nvPr/>
        </p:nvSpPr>
        <p:spPr>
          <a:xfrm>
            <a:off x="208800" y="4502880"/>
            <a:ext cx="8544240" cy="362160"/>
          </a:xfrm>
          <a:prstGeom prst="rect">
            <a:avLst/>
          </a:prstGeom>
          <a:noFill/>
          <a:ln w="12600">
            <a:noFill/>
          </a:ln>
        </p:spPr>
        <p:style>
          <a:lnRef idx="0"/>
          <a:fillRef idx="0"/>
          <a:effectRef idx="0"/>
          <a:fontRef idx="minor"/>
        </p:style>
        <p:txBody>
          <a:bodyPr lIns="45720" rIns="45720" tIns="45000" bIns="45000"/>
          <a:p>
            <a:pPr>
              <a:lnSpc>
                <a:spcPct val="120000"/>
              </a:lnSpc>
            </a:pPr>
            <a:r>
              <a:rPr b="0" lang="en-US" sz="1500" spc="-1" strike="noStrike">
                <a:solidFill>
                  <a:srgbClr val="ffffff"/>
                </a:solidFill>
                <a:latin typeface="Playfair Display"/>
                <a:ea typeface="Playfair Display"/>
              </a:rPr>
              <a:t>Presentador: Amado Demesa</a:t>
            </a:r>
            <a:endParaRPr b="0" lang="en-US" sz="1500" spc="-1" strike="noStrike">
              <a:latin typeface="Arial"/>
            </a:endParaRPr>
          </a:p>
        </p:txBody>
      </p:sp>
      <p:sp>
        <p:nvSpPr>
          <p:cNvPr id="127" name="CustomShape 6"/>
          <p:cNvSpPr/>
          <p:nvPr/>
        </p:nvSpPr>
        <p:spPr>
          <a:xfrm>
            <a:off x="212760" y="4790160"/>
            <a:ext cx="747000" cy="2264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900" spc="-1" strike="noStrike">
                <a:solidFill>
                  <a:srgbClr val="ffffff"/>
                </a:solidFill>
                <a:latin typeface="Proxima Nova Bold"/>
                <a:ea typeface="Proxima Nova Bold"/>
              </a:rPr>
              <a:t>04.07.2019</a:t>
            </a:r>
            <a:endParaRPr b="0" lang="en-US" sz="900" spc="-1" strike="noStrike">
              <a:latin typeface="Arial"/>
            </a:endParaRPr>
          </a:p>
        </p:txBody>
      </p:sp>
      <p:sp>
        <p:nvSpPr>
          <p:cNvPr id="128" name="CustomShape 7"/>
          <p:cNvSpPr/>
          <p:nvPr/>
        </p:nvSpPr>
        <p:spPr>
          <a:xfrm>
            <a:off x="-47520" y="385920"/>
            <a:ext cx="2336400" cy="21888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850" spc="-1" strike="noStrike">
                <a:solidFill>
                  <a:srgbClr val="ffffff"/>
                </a:solidFill>
                <a:latin typeface="Playfair Display"/>
                <a:ea typeface="Playfair Display"/>
              </a:rPr>
              <a:t>-Chakray &amp; WSO2… We bring it </a:t>
            </a:r>
            <a:r>
              <a:rPr b="0" i="1" lang="en-US" sz="850" spc="-1" strike="noStrike">
                <a:solidFill>
                  <a:srgbClr val="ffffff"/>
                </a:solidFill>
                <a:latin typeface="Playfair Display"/>
                <a:ea typeface="Playfair Display"/>
              </a:rPr>
              <a:t>together</a:t>
            </a:r>
            <a:r>
              <a:rPr b="0" lang="en-US" sz="850" spc="-1" strike="noStrike">
                <a:solidFill>
                  <a:srgbClr val="ffffff"/>
                </a:solidFill>
                <a:latin typeface="Playfair Display"/>
                <a:ea typeface="Playfair Display"/>
              </a:rPr>
              <a:t>-</a:t>
            </a:r>
            <a:endParaRPr b="0" lang="en-US" sz="850" spc="-1" strike="noStrike">
              <a:latin typeface="Arial"/>
            </a:endParaRPr>
          </a:p>
        </p:txBody>
      </p:sp>
      <p:pic>
        <p:nvPicPr>
          <p:cNvPr id="129" name="" descr=""/>
          <p:cNvPicPr/>
          <p:nvPr/>
        </p:nvPicPr>
        <p:blipFill>
          <a:blip r:embed="rId4"/>
          <a:stretch/>
        </p:blipFill>
        <p:spPr>
          <a:xfrm>
            <a:off x="0" y="1737360"/>
            <a:ext cx="1694880" cy="16948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2" name="CustomShape 1"/>
          <p:cNvSpPr/>
          <p:nvPr/>
        </p:nvSpPr>
        <p:spPr>
          <a:xfrm>
            <a:off x="182880" y="1244520"/>
            <a:ext cx="8789040" cy="204732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2400" spc="-1" strike="noStrike">
                <a:solidFill>
                  <a:srgbClr val="ffffff"/>
                </a:solidFill>
                <a:latin typeface="Proxima Nova Bold"/>
                <a:ea typeface="Proxima Nova Bold"/>
              </a:rPr>
              <a:t>Terraform NO es una herramienta agnóstica a la nube</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1500" spc="-1" strike="noStrike">
                <a:solidFill>
                  <a:srgbClr val="ffffff"/>
                </a:solidFill>
                <a:latin typeface="Proxima Nova Bold"/>
                <a:ea typeface="Proxima Nova Bold"/>
              </a:rPr>
              <a:t>No es una herramienta mágica que te da poder sobre todos los proveedores de nube.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1" lang="en-US" sz="1500" spc="-1" strike="noStrike">
                <a:solidFill>
                  <a:srgbClr val="ffffff"/>
                </a:solidFill>
                <a:latin typeface="Proxima Nova Bold"/>
                <a:ea typeface="Proxima Nova Bold"/>
              </a:rPr>
              <a:t>Abarca</a:t>
            </a:r>
            <a:r>
              <a:rPr b="0" lang="en-US" sz="1500" spc="-1" strike="noStrike">
                <a:solidFill>
                  <a:srgbClr val="ffffff"/>
                </a:solidFill>
                <a:latin typeface="Proxima Nova Bold"/>
                <a:ea typeface="Proxima Nova Bold"/>
              </a:rPr>
              <a:t> a todos los provedores de nube más grandes.</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ffffff"/>
                </a:solidFill>
                <a:latin typeface="Proxima Nova Bold"/>
                <a:ea typeface="Proxima Nova Bold"/>
              </a:rPr>
              <a:t>Provee de un lenguaje común para orquestar recursos de infraestructura.</a:t>
            </a:r>
            <a:endParaRPr b="0" lang="en-US" sz="1500" spc="-1" strike="noStrike">
              <a:latin typeface="Arial"/>
            </a:endParaRPr>
          </a:p>
          <a:p>
            <a:pPr>
              <a:lnSpc>
                <a:spcPct val="100000"/>
              </a:lnSpc>
            </a:pPr>
            <a:endParaRPr b="0" lang="en-US" sz="1500" spc="-1" strike="noStrike">
              <a:latin typeface="Arial"/>
            </a:endParaRPr>
          </a:p>
        </p:txBody>
      </p:sp>
      <p:pic>
        <p:nvPicPr>
          <p:cNvPr id="173" name="pasted-image.pdf" descr=""/>
          <p:cNvPicPr/>
          <p:nvPr/>
        </p:nvPicPr>
        <p:blipFill>
          <a:blip r:embed="rId2"/>
          <a:stretch/>
        </p:blipFill>
        <p:spPr>
          <a:xfrm>
            <a:off x="99720" y="118080"/>
            <a:ext cx="1152720" cy="159120"/>
          </a:xfrm>
          <a:prstGeom prst="rect">
            <a:avLst/>
          </a:prstGeom>
          <a:ln w="12600">
            <a:noFill/>
          </a:ln>
        </p:spPr>
      </p:pic>
      <p:sp>
        <p:nvSpPr>
          <p:cNvPr id="174" name="CustomShape 2"/>
          <p:cNvSpPr/>
          <p:nvPr/>
        </p:nvSpPr>
        <p:spPr>
          <a:xfrm>
            <a:off x="225720" y="2627640"/>
            <a:ext cx="6946560" cy="362160"/>
          </a:xfrm>
          <a:prstGeom prst="rect">
            <a:avLst/>
          </a:prstGeom>
          <a:noFill/>
          <a:ln w="12600">
            <a:noFill/>
          </a:ln>
        </p:spPr>
        <p:style>
          <a:lnRef idx="0"/>
          <a:fillRef idx="0"/>
          <a:effectRef idx="0"/>
          <a:fontRef idx="minor"/>
        </p:style>
        <p:txBody>
          <a:bodyPr lIns="45720" rIns="45720" tIns="45000" bIns="45000"/>
          <a:p>
            <a:pPr>
              <a:lnSpc>
                <a:spcPct val="120000"/>
              </a:lnSpc>
            </a:pPr>
            <a:r>
              <a:rPr b="0" lang="en-US" sz="1500" spc="-1" strike="noStrike">
                <a:solidFill>
                  <a:srgbClr val="ffffff"/>
                </a:solidFill>
                <a:latin typeface="Playfair Display"/>
                <a:ea typeface="Playfair Display"/>
              </a:rPr>
              <a:t>.</a:t>
            </a:r>
            <a:endParaRPr b="0" lang="en-US" sz="1500" spc="-1" strike="noStrike">
              <a:latin typeface="Arial"/>
            </a:endParaRPr>
          </a:p>
        </p:txBody>
      </p:sp>
      <p:pic>
        <p:nvPicPr>
          <p:cNvPr id="175" name="" descr=""/>
          <p:cNvPicPr/>
          <p:nvPr/>
        </p:nvPicPr>
        <p:blipFill>
          <a:blip r:embed="rId3"/>
          <a:stretch/>
        </p:blipFill>
        <p:spPr>
          <a:xfrm>
            <a:off x="8321040" y="0"/>
            <a:ext cx="822960" cy="822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6" name="CustomShape 1"/>
          <p:cNvSpPr/>
          <p:nvPr/>
        </p:nvSpPr>
        <p:spPr>
          <a:xfrm>
            <a:off x="172080" y="1884600"/>
            <a:ext cx="2023920" cy="8510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5000" spc="-1" strike="noStrike">
                <a:solidFill>
                  <a:srgbClr val="ffffff"/>
                </a:solidFill>
                <a:latin typeface="Proxima Nova Bold"/>
                <a:ea typeface="Proxima Nova Bold"/>
              </a:rPr>
              <a:t>Instalar Terraform</a:t>
            </a:r>
            <a:endParaRPr b="0" lang="en-US" sz="5000" spc="-1" strike="noStrike">
              <a:latin typeface="Arial"/>
            </a:endParaRPr>
          </a:p>
        </p:txBody>
      </p:sp>
      <p:pic>
        <p:nvPicPr>
          <p:cNvPr id="177" name="pasted-image.pdf" descr=""/>
          <p:cNvPicPr/>
          <p:nvPr/>
        </p:nvPicPr>
        <p:blipFill>
          <a:blip r:embed="rId2"/>
          <a:stretch/>
        </p:blipFill>
        <p:spPr>
          <a:xfrm>
            <a:off x="99720" y="118080"/>
            <a:ext cx="1152720" cy="159120"/>
          </a:xfrm>
          <a:prstGeom prst="rect">
            <a:avLst/>
          </a:prstGeom>
          <a:ln w="12600">
            <a:noFill/>
          </a:ln>
        </p:spPr>
      </p:pic>
      <p:sp>
        <p:nvSpPr>
          <p:cNvPr id="178" name="CustomShape 2"/>
          <p:cNvSpPr/>
          <p:nvPr/>
        </p:nvSpPr>
        <p:spPr>
          <a:xfrm>
            <a:off x="225720" y="2627640"/>
            <a:ext cx="6946560" cy="362160"/>
          </a:xfrm>
          <a:prstGeom prst="rect">
            <a:avLst/>
          </a:prstGeom>
          <a:noFill/>
          <a:ln w="12600">
            <a:noFill/>
          </a:ln>
        </p:spPr>
        <p:style>
          <a:lnRef idx="0"/>
          <a:fillRef idx="0"/>
          <a:effectRef idx="0"/>
          <a:fontRef idx="minor"/>
        </p:style>
        <p:txBody>
          <a:bodyPr lIns="45720" rIns="45720" tIns="45000" bIns="45000"/>
          <a:p>
            <a:pPr>
              <a:lnSpc>
                <a:spcPct val="120000"/>
              </a:lnSpc>
            </a:pPr>
            <a:r>
              <a:rPr b="0" lang="en-US" sz="1500" spc="-1" strike="noStrike">
                <a:solidFill>
                  <a:srgbClr val="ffffff"/>
                </a:solidFill>
                <a:latin typeface="Playfair Display"/>
                <a:ea typeface="Playfair Display"/>
              </a:rPr>
              <a:t>.</a:t>
            </a:r>
            <a:endParaRPr b="0" lang="en-US" sz="1500" spc="-1" strike="noStrike">
              <a:latin typeface="Arial"/>
            </a:endParaRPr>
          </a:p>
        </p:txBody>
      </p:sp>
      <p:pic>
        <p:nvPicPr>
          <p:cNvPr id="179" name="" descr=""/>
          <p:cNvPicPr/>
          <p:nvPr/>
        </p:nvPicPr>
        <p:blipFill>
          <a:blip r:embed="rId3"/>
          <a:stretch/>
        </p:blipFill>
        <p:spPr>
          <a:xfrm>
            <a:off x="8321040" y="0"/>
            <a:ext cx="822960" cy="8229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0" name="CustomShape 1"/>
          <p:cNvSpPr/>
          <p:nvPr/>
        </p:nvSpPr>
        <p:spPr>
          <a:xfrm>
            <a:off x="225720" y="1302480"/>
            <a:ext cx="8222040" cy="2959200"/>
          </a:xfrm>
          <a:prstGeom prst="rect">
            <a:avLst/>
          </a:prstGeom>
          <a:noFill/>
          <a:ln w="12600">
            <a:noFill/>
          </a:ln>
        </p:spPr>
        <p:style>
          <a:lnRef idx="0"/>
          <a:fillRef idx="0"/>
          <a:effectRef idx="0"/>
          <a:fontRef idx="minor"/>
        </p:style>
        <p:txBody>
          <a:bodyPr lIns="45720" rIns="45720" tIns="45000" bIns="45000"/>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Se distribuye como un archivo zip (</a:t>
            </a:r>
            <a:r>
              <a:rPr b="0" lang="en-US" sz="1300" spc="-1" strike="noStrike">
                <a:solidFill>
                  <a:srgbClr val="000000"/>
                </a:solidFill>
                <a:latin typeface="Playfair Display"/>
                <a:ea typeface="Playfair Display"/>
                <a:hlinkClick r:id="rId2"/>
              </a:rPr>
              <a:t>descargar</a:t>
            </a:r>
            <a:r>
              <a:rPr b="0" lang="en-US" sz="1300" spc="-1" strike="noStrike">
                <a:solidFill>
                  <a:srgbClr val="000000"/>
                </a:solidFill>
                <a:latin typeface="Playfair Display"/>
                <a:ea typeface="Playfair Display"/>
              </a:rPr>
              <a:t>)</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Se ejecuta como un solo binario llamado </a:t>
            </a:r>
            <a:r>
              <a:rPr b="1" i="1" lang="en-US" sz="1300" spc="-1" strike="noStrike">
                <a:solidFill>
                  <a:srgbClr val="000000"/>
                </a:solidFill>
                <a:latin typeface="Playfair Display"/>
                <a:ea typeface="Playfair Display"/>
              </a:rPr>
              <a:t>terraform</a:t>
            </a:r>
            <a:r>
              <a:rPr b="0" lang="en-US" sz="1300" spc="-1" strike="noStrike">
                <a:solidFill>
                  <a:srgbClr val="000000"/>
                </a:solidFill>
                <a:latin typeface="Playfair Display"/>
                <a:ea typeface="Playfair Display"/>
              </a:rPr>
              <a:t>. Cualquier otro archivo en el paquete se puede eliminar de forma segura y Terraform seguirá funcionando.</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Asegurarse de que el binario terraform esté disponible en la PATH.</a:t>
            </a:r>
            <a:endParaRPr b="0" lang="en-US" sz="1300" spc="-1" strike="noStrike">
              <a:latin typeface="Arial"/>
            </a:endParaRPr>
          </a:p>
          <a:p>
            <a:pPr marL="216000" indent="-216000">
              <a:lnSpc>
                <a:spcPct val="100000"/>
              </a:lnSpc>
              <a:buClr>
                <a:srgbClr val="000000"/>
              </a:buClr>
              <a:buFont typeface="Wingdings" charset="2"/>
              <a:buChar char=""/>
            </a:pPr>
            <a:endParaRPr b="0" lang="en-US" sz="1300" spc="-1" strike="noStrike">
              <a:latin typeface="Arial"/>
            </a:endParaRPr>
          </a:p>
          <a:p>
            <a:pPr>
              <a:lnSpc>
                <a:spcPct val="100000"/>
              </a:lnSpc>
            </a:pPr>
            <a:endParaRPr b="0" lang="en-US" sz="1300" spc="-1" strike="noStrike">
              <a:latin typeface="Arial"/>
            </a:endParaRPr>
          </a:p>
        </p:txBody>
      </p:sp>
      <p:sp>
        <p:nvSpPr>
          <p:cNvPr id="181"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82" name="pasted-image.pdf" descr=""/>
          <p:cNvPicPr/>
          <p:nvPr/>
        </p:nvPicPr>
        <p:blipFill>
          <a:blip r:embed="rId3"/>
          <a:stretch/>
        </p:blipFill>
        <p:spPr>
          <a:xfrm>
            <a:off x="99720" y="118080"/>
            <a:ext cx="1175760" cy="162360"/>
          </a:xfrm>
          <a:prstGeom prst="rect">
            <a:avLst/>
          </a:prstGeom>
          <a:ln w="12600">
            <a:noFill/>
          </a:ln>
        </p:spPr>
      </p:pic>
      <p:sp>
        <p:nvSpPr>
          <p:cNvPr id="183" name="CustomShape 3"/>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Instalar Terraform</a:t>
            </a:r>
            <a:endParaRPr b="0" lang="en-US" sz="1800" spc="-1" strike="noStrike">
              <a:latin typeface="Arial"/>
            </a:endParaRPr>
          </a:p>
        </p:txBody>
      </p:sp>
      <p:pic>
        <p:nvPicPr>
          <p:cNvPr id="184" name="" descr=""/>
          <p:cNvPicPr/>
          <p:nvPr/>
        </p:nvPicPr>
        <p:blipFill>
          <a:blip r:embed="rId4"/>
          <a:stretch/>
        </p:blipFill>
        <p:spPr>
          <a:xfrm>
            <a:off x="8321040" y="0"/>
            <a:ext cx="822960" cy="822960"/>
          </a:xfrm>
          <a:prstGeom prst="rect">
            <a:avLst/>
          </a:prstGeom>
          <a:ln>
            <a:noFill/>
          </a:ln>
        </p:spPr>
      </p:pic>
      <p:pic>
        <p:nvPicPr>
          <p:cNvPr id="185" name="" descr=""/>
          <p:cNvPicPr/>
          <p:nvPr/>
        </p:nvPicPr>
        <p:blipFill>
          <a:blip r:embed="rId5"/>
          <a:stretch/>
        </p:blipFill>
        <p:spPr>
          <a:xfrm>
            <a:off x="1762560" y="2468880"/>
            <a:ext cx="5278320" cy="24757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6" name="CustomShape 1"/>
          <p:cNvSpPr/>
          <p:nvPr/>
        </p:nvSpPr>
        <p:spPr>
          <a:xfrm>
            <a:off x="172080" y="1884600"/>
            <a:ext cx="2023920" cy="8510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5000" spc="-1" strike="noStrike">
                <a:solidFill>
                  <a:srgbClr val="ffffff"/>
                </a:solidFill>
                <a:latin typeface="Proxima Nova Bold"/>
                <a:ea typeface="Proxima Nova Bold"/>
              </a:rPr>
              <a:t>Primeros Pasos</a:t>
            </a:r>
            <a:endParaRPr b="0" lang="en-US" sz="5000" spc="-1" strike="noStrike">
              <a:latin typeface="Arial"/>
            </a:endParaRPr>
          </a:p>
        </p:txBody>
      </p:sp>
      <p:pic>
        <p:nvPicPr>
          <p:cNvPr id="187" name="pasted-image.pdf" descr=""/>
          <p:cNvPicPr/>
          <p:nvPr/>
        </p:nvPicPr>
        <p:blipFill>
          <a:blip r:embed="rId2"/>
          <a:stretch/>
        </p:blipFill>
        <p:spPr>
          <a:xfrm>
            <a:off x="99720" y="118080"/>
            <a:ext cx="1152720" cy="159120"/>
          </a:xfrm>
          <a:prstGeom prst="rect">
            <a:avLst/>
          </a:prstGeom>
          <a:ln w="12600">
            <a:noFill/>
          </a:ln>
        </p:spPr>
      </p:pic>
      <p:sp>
        <p:nvSpPr>
          <p:cNvPr id="188" name="CustomShape 2"/>
          <p:cNvSpPr/>
          <p:nvPr/>
        </p:nvSpPr>
        <p:spPr>
          <a:xfrm>
            <a:off x="225720" y="2627640"/>
            <a:ext cx="6946560" cy="362160"/>
          </a:xfrm>
          <a:prstGeom prst="rect">
            <a:avLst/>
          </a:prstGeom>
          <a:noFill/>
          <a:ln w="12600">
            <a:noFill/>
          </a:ln>
        </p:spPr>
        <p:style>
          <a:lnRef idx="0"/>
          <a:fillRef idx="0"/>
          <a:effectRef idx="0"/>
          <a:fontRef idx="minor"/>
        </p:style>
      </p:sp>
      <p:pic>
        <p:nvPicPr>
          <p:cNvPr id="189" name="" descr=""/>
          <p:cNvPicPr/>
          <p:nvPr/>
        </p:nvPicPr>
        <p:blipFill>
          <a:blip r:embed="rId3"/>
          <a:stretch/>
        </p:blipFill>
        <p:spPr>
          <a:xfrm>
            <a:off x="8321040" y="0"/>
            <a:ext cx="822960" cy="8229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0" name="CustomShape 1"/>
          <p:cNvSpPr/>
          <p:nvPr/>
        </p:nvSpPr>
        <p:spPr>
          <a:xfrm>
            <a:off x="217080" y="995760"/>
            <a:ext cx="3051360" cy="851040"/>
          </a:xfrm>
          <a:prstGeom prst="rect">
            <a:avLst/>
          </a:prstGeom>
          <a:noFill/>
          <a:ln w="12600">
            <a:noFill/>
          </a:ln>
        </p:spPr>
        <p:style>
          <a:lnRef idx="0"/>
          <a:fillRef idx="0"/>
          <a:effectRef idx="0"/>
          <a:fontRef idx="minor"/>
        </p:style>
      </p:sp>
      <p:pic>
        <p:nvPicPr>
          <p:cNvPr id="191" name="pasted-image.pdf" descr=""/>
          <p:cNvPicPr/>
          <p:nvPr/>
        </p:nvPicPr>
        <p:blipFill>
          <a:blip r:embed="rId2"/>
          <a:stretch/>
        </p:blipFill>
        <p:spPr>
          <a:xfrm>
            <a:off x="99720" y="118080"/>
            <a:ext cx="1175760" cy="162360"/>
          </a:xfrm>
          <a:prstGeom prst="rect">
            <a:avLst/>
          </a:prstGeom>
          <a:ln w="12600">
            <a:noFill/>
          </a:ln>
        </p:spPr>
      </p:pic>
      <p:sp>
        <p:nvSpPr>
          <p:cNvPr id="192" name="CustomShape 2"/>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Flujo de trabajo Terraform</a:t>
            </a:r>
            <a:endParaRPr b="0" lang="en-US" sz="1800" spc="-1" strike="noStrike">
              <a:latin typeface="Arial"/>
            </a:endParaRPr>
          </a:p>
        </p:txBody>
      </p:sp>
      <p:pic>
        <p:nvPicPr>
          <p:cNvPr id="193" name="" descr=""/>
          <p:cNvPicPr/>
          <p:nvPr/>
        </p:nvPicPr>
        <p:blipFill>
          <a:blip r:embed="rId3"/>
          <a:stretch/>
        </p:blipFill>
        <p:spPr>
          <a:xfrm>
            <a:off x="8321040" y="0"/>
            <a:ext cx="822960" cy="822960"/>
          </a:xfrm>
          <a:prstGeom prst="rect">
            <a:avLst/>
          </a:prstGeom>
          <a:ln>
            <a:noFill/>
          </a:ln>
        </p:spPr>
      </p:pic>
      <p:pic>
        <p:nvPicPr>
          <p:cNvPr id="194" name="" descr=""/>
          <p:cNvPicPr/>
          <p:nvPr/>
        </p:nvPicPr>
        <p:blipFill>
          <a:blip r:embed="rId4"/>
          <a:stretch/>
        </p:blipFill>
        <p:spPr>
          <a:xfrm>
            <a:off x="0" y="1827360"/>
            <a:ext cx="9143640" cy="16473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5" name="CustomShape 1"/>
          <p:cNvSpPr/>
          <p:nvPr/>
        </p:nvSpPr>
        <p:spPr>
          <a:xfrm>
            <a:off x="217080" y="995760"/>
            <a:ext cx="3051360" cy="851040"/>
          </a:xfrm>
          <a:prstGeom prst="rect">
            <a:avLst/>
          </a:prstGeom>
          <a:noFill/>
          <a:ln w="12600">
            <a:noFill/>
          </a:ln>
        </p:spPr>
        <p:style>
          <a:lnRef idx="0"/>
          <a:fillRef idx="0"/>
          <a:effectRef idx="0"/>
          <a:fontRef idx="minor"/>
        </p:style>
      </p:sp>
      <p:pic>
        <p:nvPicPr>
          <p:cNvPr id="196" name="pasted-image.pdf" descr=""/>
          <p:cNvPicPr/>
          <p:nvPr/>
        </p:nvPicPr>
        <p:blipFill>
          <a:blip r:embed="rId2"/>
          <a:stretch/>
        </p:blipFill>
        <p:spPr>
          <a:xfrm>
            <a:off x="99720" y="118080"/>
            <a:ext cx="1175760" cy="162360"/>
          </a:xfrm>
          <a:prstGeom prst="rect">
            <a:avLst/>
          </a:prstGeom>
          <a:ln w="12600">
            <a:noFill/>
          </a:ln>
        </p:spPr>
      </p:pic>
      <p:sp>
        <p:nvSpPr>
          <p:cNvPr id="197" name="CustomShape 2"/>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Arquitectura</a:t>
            </a:r>
            <a:endParaRPr b="0" lang="en-US" sz="1800" spc="-1" strike="noStrike">
              <a:latin typeface="Arial"/>
            </a:endParaRPr>
          </a:p>
        </p:txBody>
      </p:sp>
      <p:pic>
        <p:nvPicPr>
          <p:cNvPr id="198" name="" descr=""/>
          <p:cNvPicPr/>
          <p:nvPr/>
        </p:nvPicPr>
        <p:blipFill>
          <a:blip r:embed="rId3"/>
          <a:stretch/>
        </p:blipFill>
        <p:spPr>
          <a:xfrm>
            <a:off x="8321040" y="0"/>
            <a:ext cx="822960" cy="822960"/>
          </a:xfrm>
          <a:prstGeom prst="rect">
            <a:avLst/>
          </a:prstGeom>
          <a:ln>
            <a:noFill/>
          </a:ln>
        </p:spPr>
      </p:pic>
      <p:pic>
        <p:nvPicPr>
          <p:cNvPr id="199" name="" descr=""/>
          <p:cNvPicPr/>
          <p:nvPr/>
        </p:nvPicPr>
        <p:blipFill>
          <a:blip r:embed="rId4"/>
          <a:stretch/>
        </p:blipFill>
        <p:spPr>
          <a:xfrm>
            <a:off x="780120" y="1188720"/>
            <a:ext cx="7540920" cy="32918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0" name="CustomShape 1"/>
          <p:cNvSpPr/>
          <p:nvPr/>
        </p:nvSpPr>
        <p:spPr>
          <a:xfrm>
            <a:off x="217080" y="995760"/>
            <a:ext cx="3051360" cy="851040"/>
          </a:xfrm>
          <a:prstGeom prst="rect">
            <a:avLst/>
          </a:prstGeom>
          <a:noFill/>
          <a:ln w="12600">
            <a:noFill/>
          </a:ln>
        </p:spPr>
        <p:style>
          <a:lnRef idx="0"/>
          <a:fillRef idx="0"/>
          <a:effectRef idx="0"/>
          <a:fontRef idx="minor"/>
        </p:style>
      </p:sp>
      <p:pic>
        <p:nvPicPr>
          <p:cNvPr id="201" name="pasted-image.pdf" descr=""/>
          <p:cNvPicPr/>
          <p:nvPr/>
        </p:nvPicPr>
        <p:blipFill>
          <a:blip r:embed="rId2"/>
          <a:stretch/>
        </p:blipFill>
        <p:spPr>
          <a:xfrm>
            <a:off x="99720" y="118080"/>
            <a:ext cx="1175760" cy="162360"/>
          </a:xfrm>
          <a:prstGeom prst="rect">
            <a:avLst/>
          </a:prstGeom>
          <a:ln w="12600">
            <a:noFill/>
          </a:ln>
        </p:spPr>
      </p:pic>
      <p:sp>
        <p:nvSpPr>
          <p:cNvPr id="202" name="CustomShape 2"/>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Flujo de trabajo Terraform</a:t>
            </a:r>
            <a:endParaRPr b="0" lang="en-US" sz="1800" spc="-1" strike="noStrike">
              <a:latin typeface="Arial"/>
            </a:endParaRPr>
          </a:p>
        </p:txBody>
      </p:sp>
      <p:pic>
        <p:nvPicPr>
          <p:cNvPr id="203" name="" descr=""/>
          <p:cNvPicPr/>
          <p:nvPr/>
        </p:nvPicPr>
        <p:blipFill>
          <a:blip r:embed="rId3"/>
          <a:stretch/>
        </p:blipFill>
        <p:spPr>
          <a:xfrm>
            <a:off x="8321040" y="0"/>
            <a:ext cx="822960" cy="822960"/>
          </a:xfrm>
          <a:prstGeom prst="rect">
            <a:avLst/>
          </a:prstGeom>
          <a:ln>
            <a:noFill/>
          </a:ln>
        </p:spPr>
      </p:pic>
      <p:pic>
        <p:nvPicPr>
          <p:cNvPr id="204" name="" descr=""/>
          <p:cNvPicPr/>
          <p:nvPr/>
        </p:nvPicPr>
        <p:blipFill>
          <a:blip r:embed="rId4"/>
          <a:stretch/>
        </p:blipFill>
        <p:spPr>
          <a:xfrm>
            <a:off x="548640" y="1645920"/>
            <a:ext cx="3097080" cy="1554480"/>
          </a:xfrm>
          <a:prstGeom prst="rect">
            <a:avLst/>
          </a:prstGeom>
          <a:ln>
            <a:noFill/>
          </a:ln>
        </p:spPr>
      </p:pic>
      <p:pic>
        <p:nvPicPr>
          <p:cNvPr id="205" name="" descr=""/>
          <p:cNvPicPr/>
          <p:nvPr/>
        </p:nvPicPr>
        <p:blipFill>
          <a:blip r:embed="rId5"/>
          <a:stretch/>
        </p:blipFill>
        <p:spPr>
          <a:xfrm>
            <a:off x="4330080" y="1269000"/>
            <a:ext cx="4448160" cy="30286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6" name="CustomShape 1"/>
          <p:cNvSpPr/>
          <p:nvPr/>
        </p:nvSpPr>
        <p:spPr>
          <a:xfrm>
            <a:off x="274320" y="771480"/>
            <a:ext cx="7261560" cy="3160080"/>
          </a:xfrm>
          <a:prstGeom prst="rect">
            <a:avLst/>
          </a:prstGeom>
          <a:noFill/>
          <a:ln w="12600">
            <a:noFill/>
          </a:ln>
        </p:spPr>
        <p:style>
          <a:lnRef idx="0"/>
          <a:fillRef idx="0"/>
          <a:effectRef idx="0"/>
          <a:fontRef idx="minor"/>
        </p:style>
        <p:txBody>
          <a:bodyPr lIns="45720" rIns="45720" tIns="45000" bIns="45000"/>
          <a:p>
            <a:pPr>
              <a:lnSpc>
                <a:spcPct val="100000"/>
              </a:lnSpc>
            </a:pPr>
            <a:r>
              <a:rPr b="0" lang="en-US" sz="1300" spc="-1" strike="noStrike">
                <a:solidFill>
                  <a:srgbClr val="d51d00"/>
                </a:solidFill>
                <a:latin typeface="Proxima Nova Bold"/>
                <a:ea typeface="Proxima Nova Bold"/>
              </a:rPr>
              <a:t>Terraform:</a:t>
            </a:r>
            <a:endParaRPr b="0" lang="en-US" sz="1300" spc="-1" strike="noStrike">
              <a:latin typeface="Arial"/>
            </a:endParaRPr>
          </a:p>
          <a:p>
            <a:pPr>
              <a:lnSpc>
                <a:spcPct val="81000"/>
              </a:lnSpc>
              <a:spcBef>
                <a:spcPts val="1001"/>
              </a:spcBef>
            </a:pPr>
            <a:r>
              <a:rPr b="0" lang="en-US" sz="1800" spc="-1" strike="noStrike" u="sng">
                <a:solidFill>
                  <a:srgbClr val="0000ff"/>
                </a:solidFill>
                <a:uFillTx/>
                <a:latin typeface="Playfair Display"/>
                <a:ea typeface="Playfair Display"/>
              </a:rPr>
              <a:t>https://www.terraform.io/intro/index.html</a:t>
            </a:r>
            <a:endParaRPr b="0" lang="en-US" sz="1800" spc="-1" strike="noStrike">
              <a:latin typeface="Arial"/>
            </a:endParaRPr>
          </a:p>
          <a:p>
            <a:pPr>
              <a:lnSpc>
                <a:spcPct val="81000"/>
              </a:lnSpc>
              <a:spcBef>
                <a:spcPts val="1001"/>
              </a:spcBef>
            </a:pPr>
            <a:endParaRPr b="0" lang="en-US" sz="1800" spc="-1" strike="noStrike">
              <a:latin typeface="Arial"/>
            </a:endParaRPr>
          </a:p>
        </p:txBody>
      </p:sp>
      <p:pic>
        <p:nvPicPr>
          <p:cNvPr id="207" name="pasted-image.pdf" descr=""/>
          <p:cNvPicPr/>
          <p:nvPr/>
        </p:nvPicPr>
        <p:blipFill>
          <a:blip r:embed="rId2"/>
          <a:stretch/>
        </p:blipFill>
        <p:spPr>
          <a:xfrm>
            <a:off x="99720" y="118080"/>
            <a:ext cx="1175760" cy="162360"/>
          </a:xfrm>
          <a:prstGeom prst="rect">
            <a:avLst/>
          </a:prstGeom>
          <a:ln w="12600">
            <a:noFill/>
          </a:ln>
        </p:spPr>
      </p:pic>
      <p:pic>
        <p:nvPicPr>
          <p:cNvPr id="208" name="" descr=""/>
          <p:cNvPicPr/>
          <p:nvPr/>
        </p:nvPicPr>
        <p:blipFill>
          <a:blip r:embed="rId3"/>
          <a:stretch/>
        </p:blipFill>
        <p:spPr>
          <a:xfrm>
            <a:off x="8321040" y="0"/>
            <a:ext cx="822960" cy="8229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9" name="CustomShape 1"/>
          <p:cNvSpPr/>
          <p:nvPr/>
        </p:nvSpPr>
        <p:spPr>
          <a:xfrm>
            <a:off x="7800120" y="4406040"/>
            <a:ext cx="1251360" cy="62208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ffffff"/>
                </a:solidFill>
                <a:latin typeface="Proxima Nova Bold"/>
                <a:ea typeface="Proxima Nova Bold"/>
              </a:rPr>
              <a:t>CONTACTO</a:t>
            </a:r>
            <a:endParaRPr b="0" lang="en-US" sz="1500" spc="-1" strike="noStrike">
              <a:latin typeface="Arial"/>
            </a:endParaRPr>
          </a:p>
          <a:p>
            <a:pPr>
              <a:lnSpc>
                <a:spcPct val="100000"/>
              </a:lnSpc>
            </a:pPr>
            <a:r>
              <a:rPr b="0" lang="en-US" sz="1000" spc="-1" strike="noStrike">
                <a:solidFill>
                  <a:srgbClr val="ffffff"/>
                </a:solidFill>
                <a:latin typeface="Playfair Display"/>
                <a:ea typeface="Playfair Display"/>
              </a:rPr>
              <a:t>www.chakray.com</a:t>
            </a:r>
            <a:endParaRPr b="0" lang="en-US" sz="1000" spc="-1" strike="noStrike">
              <a:latin typeface="Arial"/>
            </a:endParaRPr>
          </a:p>
          <a:p>
            <a:pPr>
              <a:lnSpc>
                <a:spcPct val="100000"/>
              </a:lnSpc>
            </a:pPr>
            <a:r>
              <a:rPr b="0" lang="en-US" sz="1000" spc="-1" strike="noStrike">
                <a:solidFill>
                  <a:srgbClr val="ffffff"/>
                </a:solidFill>
                <a:latin typeface="Playfair Display"/>
                <a:ea typeface="Playfair Display"/>
              </a:rPr>
              <a:t>info@chakray.com</a:t>
            </a:r>
            <a:endParaRPr b="0" lang="en-US" sz="1000" spc="-1" strike="noStrike">
              <a:latin typeface="Arial"/>
            </a:endParaRPr>
          </a:p>
        </p:txBody>
      </p:sp>
      <p:pic>
        <p:nvPicPr>
          <p:cNvPr id="210" name="pasted-image.pdf" descr=""/>
          <p:cNvPicPr/>
          <p:nvPr/>
        </p:nvPicPr>
        <p:blipFill>
          <a:blip r:embed="rId2"/>
          <a:stretch/>
        </p:blipFill>
        <p:spPr>
          <a:xfrm>
            <a:off x="99720" y="118080"/>
            <a:ext cx="1152720" cy="159120"/>
          </a:xfrm>
          <a:prstGeom prst="rect">
            <a:avLst/>
          </a:prstGeom>
          <a:ln w="12600">
            <a:noFill/>
          </a:ln>
        </p:spPr>
      </p:pic>
      <p:sp>
        <p:nvSpPr>
          <p:cNvPr id="211" name="CustomShape 2"/>
          <p:cNvSpPr/>
          <p:nvPr/>
        </p:nvSpPr>
        <p:spPr>
          <a:xfrm>
            <a:off x="217800" y="1884600"/>
            <a:ext cx="8564400" cy="851040"/>
          </a:xfrm>
          <a:prstGeom prst="rect">
            <a:avLst/>
          </a:prstGeom>
          <a:noFill/>
          <a:ln w="12600">
            <a:noFill/>
          </a:ln>
        </p:spPr>
        <p:style>
          <a:lnRef idx="0"/>
          <a:fillRef idx="0"/>
          <a:effectRef idx="0"/>
          <a:fontRef idx="minor"/>
        </p:style>
        <p:txBody>
          <a:bodyPr lIns="45720" rIns="45720" tIns="45000" bIns="45000"/>
          <a:p>
            <a:pPr algn="ctr">
              <a:lnSpc>
                <a:spcPct val="100000"/>
              </a:lnSpc>
            </a:pPr>
            <a:r>
              <a:rPr b="0" lang="en-US" sz="5000" spc="-1" strike="noStrike">
                <a:solidFill>
                  <a:srgbClr val="ffffff"/>
                </a:solidFill>
                <a:latin typeface="Proxima Nova Bold"/>
                <a:ea typeface="Proxima Nova Bold"/>
              </a:rPr>
              <a:t>GRACIAS!</a:t>
            </a:r>
            <a:endParaRPr b="0" lang="en-US" sz="5000" spc="-1" strike="noStrike">
              <a:latin typeface="Arial"/>
            </a:endParaRPr>
          </a:p>
        </p:txBody>
      </p:sp>
      <p:pic>
        <p:nvPicPr>
          <p:cNvPr id="212" name="" descr=""/>
          <p:cNvPicPr/>
          <p:nvPr/>
        </p:nvPicPr>
        <p:blipFill>
          <a:blip r:embed="rId3"/>
          <a:stretch/>
        </p:blipFill>
        <p:spPr>
          <a:xfrm>
            <a:off x="1828800" y="1884600"/>
            <a:ext cx="963360" cy="963360"/>
          </a:xfrm>
          <a:prstGeom prst="rect">
            <a:avLst/>
          </a:prstGeom>
          <a:ln>
            <a:noFill/>
          </a:ln>
        </p:spPr>
      </p:pic>
      <p:pic>
        <p:nvPicPr>
          <p:cNvPr id="213" name="" descr=""/>
          <p:cNvPicPr/>
          <p:nvPr/>
        </p:nvPicPr>
        <p:blipFill>
          <a:blip r:embed="rId4"/>
          <a:stretch/>
        </p:blipFill>
        <p:spPr>
          <a:xfrm>
            <a:off x="6184800" y="1884600"/>
            <a:ext cx="963360" cy="9633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0" name="CustomShape 1"/>
          <p:cNvSpPr/>
          <p:nvPr/>
        </p:nvSpPr>
        <p:spPr>
          <a:xfrm>
            <a:off x="225720" y="1645920"/>
            <a:ext cx="8222040" cy="2867760"/>
          </a:xfrm>
          <a:prstGeom prst="rect">
            <a:avLst/>
          </a:prstGeom>
          <a:noFill/>
          <a:ln w="12600">
            <a:noFill/>
          </a:ln>
        </p:spPr>
        <p:style>
          <a:lnRef idx="0"/>
          <a:fillRef idx="0"/>
          <a:effectRef idx="0"/>
          <a:fontRef idx="minor"/>
        </p:style>
        <p:txBody>
          <a:bodyPr lIns="45720" rIns="45720" tIns="45000" bIns="45000"/>
          <a:p>
            <a:pPr>
              <a:lnSpc>
                <a:spcPct val="100000"/>
              </a:lnSpc>
            </a:pPr>
            <a:r>
              <a:rPr b="0" lang="en-US" sz="1500" spc="-1" strike="noStrike">
                <a:solidFill>
                  <a:srgbClr val="000000"/>
                </a:solidFill>
                <a:latin typeface="Playfair Display"/>
                <a:ea typeface="Playfair Display"/>
              </a:rPr>
              <a:t>La infraestructura se describe utilizando una sintaxis de configuración de alto nivel.</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000000"/>
                </a:solidFill>
                <a:latin typeface="Playfair Display"/>
                <a:ea typeface="Playfair Display"/>
              </a:rPr>
              <a:t>Esto permite que un plano de su centro de datos sea versionado y tratado como lo haría con cualquier otro código. Además, la infraestructura se puede compartir y reutilizar.</a:t>
            </a:r>
            <a:endParaRPr b="0" lang="en-US" sz="1500" spc="-1" strike="noStrike">
              <a:latin typeface="Arial"/>
            </a:endParaRPr>
          </a:p>
          <a:p>
            <a:pPr>
              <a:lnSpc>
                <a:spcPct val="100000"/>
              </a:lnSpc>
            </a:pPr>
            <a:endParaRPr b="0" lang="en-US" sz="1500" spc="-1" strike="noStrike">
              <a:latin typeface="Arial"/>
            </a:endParaRPr>
          </a:p>
        </p:txBody>
      </p:sp>
      <p:pic>
        <p:nvPicPr>
          <p:cNvPr id="131" name="pasted-image.pdf" descr=""/>
          <p:cNvPicPr/>
          <p:nvPr/>
        </p:nvPicPr>
        <p:blipFill>
          <a:blip r:embed="rId2"/>
          <a:stretch/>
        </p:blipFill>
        <p:spPr>
          <a:xfrm>
            <a:off x="99720" y="118080"/>
            <a:ext cx="1175760" cy="162360"/>
          </a:xfrm>
          <a:prstGeom prst="rect">
            <a:avLst/>
          </a:prstGeom>
          <a:ln w="12600">
            <a:noFill/>
          </a:ln>
        </p:spPr>
      </p:pic>
      <p:sp>
        <p:nvSpPr>
          <p:cNvPr id="132" name="CustomShape 2"/>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d51d00"/>
                </a:solidFill>
                <a:latin typeface="Proxima Nova Bold"/>
                <a:ea typeface="Proxima Nova Bold"/>
              </a:rPr>
              <a:t>¿Qué es infraestructura cómo código?</a:t>
            </a:r>
            <a:endParaRPr b="0" lang="en-US" sz="1500" spc="-1" strike="noStrike">
              <a:latin typeface="Arial"/>
            </a:endParaRPr>
          </a:p>
        </p:txBody>
      </p:sp>
      <p:pic>
        <p:nvPicPr>
          <p:cNvPr id="133" name="" descr=""/>
          <p:cNvPicPr/>
          <p:nvPr/>
        </p:nvPicPr>
        <p:blipFill>
          <a:blip r:embed="rId3"/>
          <a:stretch/>
        </p:blipFill>
        <p:spPr>
          <a:xfrm>
            <a:off x="2467800" y="2743200"/>
            <a:ext cx="3384360" cy="2327040"/>
          </a:xfrm>
          <a:prstGeom prst="rect">
            <a:avLst/>
          </a:prstGeom>
          <a:ln>
            <a:noFill/>
          </a:ln>
        </p:spPr>
      </p:pic>
      <p:pic>
        <p:nvPicPr>
          <p:cNvPr id="134" name="" descr=""/>
          <p:cNvPicPr/>
          <p:nvPr/>
        </p:nvPicPr>
        <p:blipFill>
          <a:blip r:embed="rId4"/>
          <a:stretch/>
        </p:blipFill>
        <p:spPr>
          <a:xfrm>
            <a:off x="8321040" y="0"/>
            <a:ext cx="822960" cy="8229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5" name="CustomShape 1"/>
          <p:cNvSpPr/>
          <p:nvPr/>
        </p:nvSpPr>
        <p:spPr>
          <a:xfrm>
            <a:off x="225720" y="1463040"/>
            <a:ext cx="8222040" cy="3050640"/>
          </a:xfrm>
          <a:prstGeom prst="rect">
            <a:avLst/>
          </a:prstGeom>
          <a:noFill/>
          <a:ln w="12600">
            <a:noFill/>
          </a:ln>
        </p:spPr>
        <p:style>
          <a:lnRef idx="0"/>
          <a:fillRef idx="0"/>
          <a:effectRef idx="0"/>
          <a:fontRef idx="minor"/>
        </p:style>
        <p:txBody>
          <a:bodyPr lIns="45720" rIns="45720" tIns="45000" bIns="45000"/>
          <a:p>
            <a:pPr>
              <a:lnSpc>
                <a:spcPct val="100000"/>
              </a:lnSpc>
            </a:pPr>
            <a:r>
              <a:rPr b="0" lang="en-US" sz="1500" spc="-1" strike="noStrike">
                <a:solidFill>
                  <a:srgbClr val="000000"/>
                </a:solidFill>
                <a:latin typeface="Playfair Display"/>
                <a:ea typeface="Playfair Display"/>
              </a:rPr>
              <a:t>¿Cuál es la diferencia de usar Ansible o Chef para </a:t>
            </a:r>
            <a:r>
              <a:rPr b="0" i="1" lang="en-US" sz="1500" spc="-1" strike="noStrike">
                <a:solidFill>
                  <a:srgbClr val="000000"/>
                </a:solidFill>
                <a:latin typeface="Playfair Display"/>
                <a:ea typeface="Playfair Display"/>
              </a:rPr>
              <a:t>gestionar la configuración</a:t>
            </a:r>
            <a:r>
              <a:rPr b="0" lang="en-US" sz="1500" spc="-1" strike="noStrike">
                <a:solidFill>
                  <a:srgbClr val="000000"/>
                </a:solidFill>
                <a:latin typeface="Playfair Display"/>
                <a:ea typeface="Playfair Display"/>
              </a:rPr>
              <a: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000000"/>
                </a:solidFill>
                <a:latin typeface="Playfair Display"/>
                <a:ea typeface="Playfair Display"/>
              </a:rPr>
              <a:t>R= Están diseñadas para instalar y administrar software en </a:t>
            </a:r>
            <a:r>
              <a:rPr b="1" lang="en-US" sz="1500" spc="-1" strike="noStrike">
                <a:solidFill>
                  <a:srgbClr val="000000"/>
                </a:solidFill>
                <a:latin typeface="Playfair Display"/>
                <a:ea typeface="Playfair Display"/>
              </a:rPr>
              <a:t>servidores existentes</a:t>
            </a:r>
            <a:r>
              <a:rPr b="0" lang="en-US" sz="1500" spc="-1" strike="noStrike">
                <a:solidFill>
                  <a:srgbClr val="000000"/>
                </a:solidFill>
                <a:latin typeface="Playfair Display"/>
                <a:ea typeface="Playfair Display"/>
              </a:rPr>
              <a: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000000"/>
                </a:solidFill>
                <a:latin typeface="Playfair Display"/>
                <a:ea typeface="Playfair Display"/>
              </a:rPr>
              <a:t>Terraform, CloudFormation, OpenStack y otros, son “herramientas de orquestación” lo que significa que están diseñadas para </a:t>
            </a:r>
            <a:r>
              <a:rPr b="1" lang="en-US" sz="1500" spc="-1" strike="noStrike">
                <a:solidFill>
                  <a:srgbClr val="000000"/>
                </a:solidFill>
                <a:latin typeface="Playfair Display"/>
                <a:ea typeface="Playfair Display"/>
              </a:rPr>
              <a:t>aprovisionar los servidores</a:t>
            </a:r>
            <a:r>
              <a:rPr b="0" lang="en-US" sz="1500" spc="-1" strike="noStrike">
                <a:solidFill>
                  <a:srgbClr val="000000"/>
                </a:solidFill>
                <a:latin typeface="Playfair Display"/>
                <a:ea typeface="Playfair Display"/>
              </a:rPr>
              <a:t>, dejando el trabajo de configurar esos servidores a otras herramientas.</a:t>
            </a:r>
            <a:endParaRPr b="0" lang="en-US" sz="1500" spc="-1" strike="noStrike">
              <a:latin typeface="Arial"/>
            </a:endParaRPr>
          </a:p>
          <a:p>
            <a:pPr>
              <a:lnSpc>
                <a:spcPct val="100000"/>
              </a:lnSpc>
            </a:pPr>
            <a:endParaRPr b="0" lang="en-US" sz="1500" spc="-1" strike="noStrike">
              <a:latin typeface="Arial"/>
            </a:endParaRPr>
          </a:p>
        </p:txBody>
      </p:sp>
      <p:pic>
        <p:nvPicPr>
          <p:cNvPr id="136" name="pasted-image.pdf" descr=""/>
          <p:cNvPicPr/>
          <p:nvPr/>
        </p:nvPicPr>
        <p:blipFill>
          <a:blip r:embed="rId2"/>
          <a:stretch/>
        </p:blipFill>
        <p:spPr>
          <a:xfrm>
            <a:off x="99720" y="118080"/>
            <a:ext cx="1175760" cy="162360"/>
          </a:xfrm>
          <a:prstGeom prst="rect">
            <a:avLst/>
          </a:prstGeom>
          <a:ln w="12600">
            <a:noFill/>
          </a:ln>
        </p:spPr>
      </p:pic>
      <p:sp>
        <p:nvSpPr>
          <p:cNvPr id="137" name="CustomShape 2"/>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d51d00"/>
                </a:solidFill>
                <a:latin typeface="Proxima Nova Bold"/>
                <a:ea typeface="Proxima Nova Bold"/>
              </a:rPr>
              <a:t>Gestión de configuración vs orquestación</a:t>
            </a:r>
            <a:endParaRPr b="0" lang="en-US" sz="1500" spc="-1" strike="noStrike">
              <a:latin typeface="Arial"/>
            </a:endParaRPr>
          </a:p>
        </p:txBody>
      </p:sp>
      <p:pic>
        <p:nvPicPr>
          <p:cNvPr id="138" name="" descr=""/>
          <p:cNvPicPr/>
          <p:nvPr/>
        </p:nvPicPr>
        <p:blipFill>
          <a:blip r:embed="rId3"/>
          <a:stretch/>
        </p:blipFill>
        <p:spPr>
          <a:xfrm>
            <a:off x="2560320" y="3291840"/>
            <a:ext cx="3840480" cy="1645920"/>
          </a:xfrm>
          <a:prstGeom prst="rect">
            <a:avLst/>
          </a:prstGeom>
          <a:ln>
            <a:noFill/>
          </a:ln>
        </p:spPr>
      </p:pic>
      <p:pic>
        <p:nvPicPr>
          <p:cNvPr id="139" name="" descr=""/>
          <p:cNvPicPr/>
          <p:nvPr/>
        </p:nvPicPr>
        <p:blipFill>
          <a:blip r:embed="rId4"/>
          <a:stretch/>
        </p:blipFill>
        <p:spPr>
          <a:xfrm>
            <a:off x="8321040" y="0"/>
            <a:ext cx="822960" cy="8229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0" name="CustomShape 1"/>
          <p:cNvSpPr/>
          <p:nvPr/>
        </p:nvSpPr>
        <p:spPr>
          <a:xfrm>
            <a:off x="225720" y="1554480"/>
            <a:ext cx="8222040" cy="2959200"/>
          </a:xfrm>
          <a:prstGeom prst="rect">
            <a:avLst/>
          </a:prstGeom>
          <a:noFill/>
          <a:ln w="12600">
            <a:noFill/>
          </a:ln>
        </p:spPr>
        <p:style>
          <a:lnRef idx="0"/>
          <a:fillRef idx="0"/>
          <a:effectRef idx="0"/>
          <a:fontRef idx="minor"/>
        </p:style>
        <p:txBody>
          <a:bodyPr lIns="45720" rIns="45720" tIns="45000" bIns="45000"/>
          <a:p>
            <a:pPr>
              <a:lnSpc>
                <a:spcPct val="100000"/>
              </a:lnSpc>
            </a:pPr>
            <a:r>
              <a:rPr b="0" lang="en-US" sz="1300" spc="-1" strike="noStrike">
                <a:solidFill>
                  <a:srgbClr val="000000"/>
                </a:solidFill>
                <a:latin typeface="Playfair Display"/>
                <a:ea typeface="Playfair Display"/>
              </a:rPr>
              <a:t>Es una herramienta para construir, cambiar y versionar infraestructura de forma segura y eficiente. Puede gestionar proveedores de servicios existentes, así como soluciones internas personalizadas.</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Los archivos de configuración describen a Terraform los componentes necesarios para ejecutar una sola aplicación o un centro de datos completo; con un plan de ejecución que describe lo que hará para alcanzar el estado deseado, y luego lo ejecuta para construir la infraestructura descrita.</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A medida que cambia la configuración, Terraform puede determinar qué cambió y crear planes de ejecución incrementales que se pueden aplicar.</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Playfair Display"/>
                <a:ea typeface="Playfair Display"/>
              </a:rPr>
              <a:t>La infraestructura que Terraform puede administrar incluye componentes de bajo nivel como instancias de cómputo, almacenamiento y redes, así como componentes de alto nivel como entradas DNS, SaaS, etc.</a:t>
            </a:r>
            <a:endParaRPr b="0" lang="en-US" sz="1300" spc="-1" strike="noStrike">
              <a:latin typeface="Arial"/>
            </a:endParaRPr>
          </a:p>
        </p:txBody>
      </p:sp>
      <p:sp>
        <p:nvSpPr>
          <p:cNvPr id="141"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42" name="pasted-image.pdf" descr=""/>
          <p:cNvPicPr/>
          <p:nvPr/>
        </p:nvPicPr>
        <p:blipFill>
          <a:blip r:embed="rId2"/>
          <a:stretch/>
        </p:blipFill>
        <p:spPr>
          <a:xfrm>
            <a:off x="99720" y="118080"/>
            <a:ext cx="1175760" cy="162360"/>
          </a:xfrm>
          <a:prstGeom prst="rect">
            <a:avLst/>
          </a:prstGeom>
          <a:ln w="12600">
            <a:noFill/>
          </a:ln>
        </p:spPr>
      </p:pic>
      <p:sp>
        <p:nvSpPr>
          <p:cNvPr id="143" name="CustomShape 3"/>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d51d00"/>
                </a:solidFill>
                <a:latin typeface="Proxima Nova Bold"/>
                <a:ea typeface="Proxima Nova Bold"/>
              </a:rPr>
              <a:t>¿Qué es Terraform?</a:t>
            </a:r>
            <a:endParaRPr b="0" lang="en-US" sz="1500" spc="-1" strike="noStrike">
              <a:latin typeface="Arial"/>
            </a:endParaRPr>
          </a:p>
        </p:txBody>
      </p:sp>
      <p:pic>
        <p:nvPicPr>
          <p:cNvPr id="144" name="" descr=""/>
          <p:cNvPicPr/>
          <p:nvPr/>
        </p:nvPicPr>
        <p:blipFill>
          <a:blip r:embed="rId3"/>
          <a:stretch/>
        </p:blipFill>
        <p:spPr>
          <a:xfrm>
            <a:off x="8321040" y="0"/>
            <a:ext cx="822960" cy="822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5" name="CustomShape 1"/>
          <p:cNvSpPr/>
          <p:nvPr/>
        </p:nvSpPr>
        <p:spPr>
          <a:xfrm>
            <a:off x="172080" y="1884600"/>
            <a:ext cx="2023920" cy="8510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5000" spc="-1" strike="noStrike">
                <a:solidFill>
                  <a:srgbClr val="ffffff"/>
                </a:solidFill>
                <a:latin typeface="Proxima Nova Bold"/>
                <a:ea typeface="Proxima Nova Bold"/>
              </a:rPr>
              <a:t>Terraform vs Otros</a:t>
            </a:r>
            <a:endParaRPr b="0" lang="en-US" sz="5000" spc="-1" strike="noStrike">
              <a:latin typeface="Arial"/>
            </a:endParaRPr>
          </a:p>
        </p:txBody>
      </p:sp>
      <p:pic>
        <p:nvPicPr>
          <p:cNvPr id="146" name="pasted-image.pdf" descr=""/>
          <p:cNvPicPr/>
          <p:nvPr/>
        </p:nvPicPr>
        <p:blipFill>
          <a:blip r:embed="rId2"/>
          <a:stretch/>
        </p:blipFill>
        <p:spPr>
          <a:xfrm>
            <a:off x="99720" y="118080"/>
            <a:ext cx="1152720" cy="159120"/>
          </a:xfrm>
          <a:prstGeom prst="rect">
            <a:avLst/>
          </a:prstGeom>
          <a:ln w="12600">
            <a:noFill/>
          </a:ln>
        </p:spPr>
      </p:pic>
      <p:sp>
        <p:nvSpPr>
          <p:cNvPr id="147" name="CustomShape 2"/>
          <p:cNvSpPr/>
          <p:nvPr/>
        </p:nvSpPr>
        <p:spPr>
          <a:xfrm>
            <a:off x="225720" y="2627640"/>
            <a:ext cx="6946560" cy="362160"/>
          </a:xfrm>
          <a:prstGeom prst="rect">
            <a:avLst/>
          </a:prstGeom>
          <a:noFill/>
          <a:ln w="12600">
            <a:noFill/>
          </a:ln>
        </p:spPr>
        <p:style>
          <a:lnRef idx="0"/>
          <a:fillRef idx="0"/>
          <a:effectRef idx="0"/>
          <a:fontRef idx="minor"/>
        </p:style>
        <p:txBody>
          <a:bodyPr lIns="45720" rIns="45720" tIns="45000" bIns="45000"/>
          <a:p>
            <a:pPr>
              <a:lnSpc>
                <a:spcPct val="120000"/>
              </a:lnSpc>
            </a:pPr>
            <a:r>
              <a:rPr b="0" lang="en-US" sz="1500" spc="-1" strike="noStrike">
                <a:solidFill>
                  <a:srgbClr val="ffffff"/>
                </a:solidFill>
                <a:latin typeface="Playfair Display"/>
                <a:ea typeface="Playfair Display"/>
              </a:rPr>
              <a:t>.</a:t>
            </a:r>
            <a:endParaRPr b="0" lang="en-US" sz="1500" spc="-1" strike="noStrike">
              <a:latin typeface="Arial"/>
            </a:endParaRPr>
          </a:p>
        </p:txBody>
      </p:sp>
      <p:pic>
        <p:nvPicPr>
          <p:cNvPr id="148" name="" descr=""/>
          <p:cNvPicPr/>
          <p:nvPr/>
        </p:nvPicPr>
        <p:blipFill>
          <a:blip r:embed="rId3"/>
          <a:stretch/>
        </p:blipFill>
        <p:spPr>
          <a:xfrm>
            <a:off x="91440" y="3383280"/>
            <a:ext cx="9010440" cy="1399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9" name="CustomShape 1"/>
          <p:cNvSpPr/>
          <p:nvPr/>
        </p:nvSpPr>
        <p:spPr>
          <a:xfrm>
            <a:off x="217080" y="1446480"/>
            <a:ext cx="8222040" cy="2959200"/>
          </a:xfrm>
          <a:prstGeom prst="rect">
            <a:avLst/>
          </a:prstGeom>
          <a:noFill/>
          <a:ln w="12600">
            <a:noFill/>
          </a:ln>
        </p:spPr>
        <p:style>
          <a:lnRef idx="0"/>
          <a:fillRef idx="0"/>
          <a:effectRef idx="0"/>
          <a:fontRef idx="minor"/>
        </p:style>
        <p:txBody>
          <a:bodyPr lIns="45720" rIns="45720" tIns="45000" bIns="45000"/>
          <a:p>
            <a:pPr marL="216000" indent="-216000">
              <a:lnSpc>
                <a:spcPct val="115000"/>
              </a:lnSpc>
              <a:buClr>
                <a:srgbClr val="ef413d"/>
              </a:buClr>
              <a:buSzPct val="45000"/>
              <a:buFont typeface="Wingdings" charset="2"/>
              <a:buChar char=""/>
            </a:pPr>
            <a:r>
              <a:rPr b="0" lang="en-US" sz="1400" spc="-1" strike="noStrike">
                <a:latin typeface="Playfair Display"/>
                <a:ea typeface="Playfair Display"/>
              </a:rPr>
              <a:t>Creadas con el propósito de ser una herramienta de gestión de configuración.</a:t>
            </a:r>
            <a:endParaRPr b="0" lang="en-US" sz="1400" spc="-1" strike="noStrike">
              <a:latin typeface="Arial"/>
            </a:endParaRPr>
          </a:p>
          <a:p>
            <a:pPr marL="216000" indent="-216000">
              <a:lnSpc>
                <a:spcPct val="115000"/>
              </a:lnSpc>
              <a:buClr>
                <a:srgbClr val="ef413d"/>
              </a:buClr>
              <a:buSzPct val="45000"/>
              <a:buFont typeface="Wingdings" charset="2"/>
              <a:buChar char=""/>
            </a:pPr>
            <a:r>
              <a:rPr b="0" lang="en-US" sz="1400" spc="-1" strike="noStrike">
                <a:latin typeface="Playfair Display"/>
                <a:ea typeface="Playfair Display"/>
              </a:rPr>
              <a:t>Sugerencia: no intente mezclar la administración de configuración y </a:t>
            </a:r>
            <a:r>
              <a:rPr b="0" lang="en-US" sz="1400" spc="-1" strike="noStrike">
                <a:latin typeface="Playfair Display"/>
                <a:ea typeface="Playfair Display"/>
              </a:rPr>
              <a:t>orquestación de recursos.</a:t>
            </a:r>
            <a:endParaRPr b="0" lang="en-US" sz="1400" spc="-1" strike="noStrike">
              <a:latin typeface="Arial"/>
            </a:endParaRPr>
          </a:p>
          <a:p>
            <a:pPr marL="216000" indent="-216000">
              <a:lnSpc>
                <a:spcPct val="115000"/>
              </a:lnSpc>
              <a:buClr>
                <a:srgbClr val="ef413d"/>
              </a:buClr>
              <a:buSzPct val="45000"/>
              <a:buFont typeface="Wingdings" charset="2"/>
              <a:buChar char=""/>
            </a:pPr>
            <a:r>
              <a:rPr b="0" lang="en-US" sz="1400" spc="-1" strike="noStrike">
                <a:latin typeface="Playfair Display"/>
                <a:ea typeface="Playfair Display"/>
              </a:rPr>
              <a:t>Diferentes enfoques:</a:t>
            </a:r>
            <a:endParaRPr b="0" lang="en-US" sz="1400" spc="-1" strike="noStrike">
              <a:latin typeface="Arial"/>
            </a:endParaRPr>
          </a:p>
          <a:p>
            <a:pPr lvl="1" marL="432000" indent="-216000">
              <a:lnSpc>
                <a:spcPct val="115000"/>
              </a:lnSpc>
              <a:buClr>
                <a:srgbClr val="ef413d"/>
              </a:buClr>
              <a:buSzPct val="45000"/>
              <a:buFont typeface="Wingdings" charset="2"/>
              <a:buChar char=""/>
            </a:pPr>
            <a:r>
              <a:rPr b="0" lang="en-US" sz="1200" spc="-1" strike="noStrike">
                <a:latin typeface="Playfair Display"/>
                <a:ea typeface="Playfair Display"/>
              </a:rPr>
              <a:t>Declarativo: Puppet, Salt</a:t>
            </a:r>
            <a:endParaRPr b="0" lang="en-US" sz="1200" spc="-1" strike="noStrike">
              <a:latin typeface="Arial"/>
            </a:endParaRPr>
          </a:p>
          <a:p>
            <a:pPr lvl="1" marL="432000" indent="-216000">
              <a:lnSpc>
                <a:spcPct val="115000"/>
              </a:lnSpc>
              <a:buClr>
                <a:srgbClr val="ef413d"/>
              </a:buClr>
              <a:buSzPct val="45000"/>
              <a:buFont typeface="Wingdings" charset="2"/>
              <a:buChar char=""/>
            </a:pPr>
            <a:r>
              <a:rPr b="0" lang="en-US" sz="1200" spc="-1" strike="noStrike">
                <a:latin typeface="Playfair Display"/>
                <a:ea typeface="Playfair Display"/>
              </a:rPr>
              <a:t>Imperativo: Ansible, Chef</a:t>
            </a:r>
            <a:endParaRPr b="0" lang="en-US" sz="1200" spc="-1" strike="noStrike">
              <a:latin typeface="Arial"/>
            </a:endParaRPr>
          </a:p>
          <a:p>
            <a:pPr marL="216000" indent="-216000">
              <a:lnSpc>
                <a:spcPct val="115000"/>
              </a:lnSpc>
              <a:buClr>
                <a:srgbClr val="ef413d"/>
              </a:buClr>
              <a:buSzPct val="45000"/>
              <a:buFont typeface="Wingdings" charset="2"/>
              <a:buChar char=""/>
            </a:pPr>
            <a:r>
              <a:rPr b="0" lang="en-US" sz="1400" spc="-1" strike="noStrike">
                <a:latin typeface="Playfair Display"/>
                <a:ea typeface="Playfair Display"/>
              </a:rPr>
              <a:t>La curva de aprendizaje es grande si deseas utilizar las capacidades de orquestación de algunos de estas herramientas</a:t>
            </a:r>
            <a:endParaRPr b="0" lang="en-US" sz="1400" spc="-1" strike="noStrike">
              <a:latin typeface="Arial"/>
            </a:endParaRPr>
          </a:p>
          <a:p>
            <a:pPr marL="216000" indent="-216000">
              <a:lnSpc>
                <a:spcPct val="115000"/>
              </a:lnSpc>
              <a:buClr>
                <a:srgbClr val="ef413d"/>
              </a:buClr>
              <a:buSzPct val="45000"/>
              <a:buFont typeface="Wingdings" charset="2"/>
              <a:buChar char=""/>
            </a:pPr>
            <a:r>
              <a:rPr b="0" lang="en-US" sz="1400" spc="-1" strike="noStrike">
                <a:latin typeface="Playfair Display"/>
                <a:ea typeface="Playfair Display"/>
              </a:rPr>
              <a:t>Diferentes idiomas y enfoques:</a:t>
            </a:r>
            <a:endParaRPr b="0" lang="en-US" sz="1400" spc="-1" strike="noStrike">
              <a:latin typeface="Arial"/>
            </a:endParaRPr>
          </a:p>
          <a:p>
            <a:pPr lvl="1" marL="432000" indent="-216000">
              <a:lnSpc>
                <a:spcPct val="115000"/>
              </a:lnSpc>
              <a:buClr>
                <a:srgbClr val="ef413d"/>
              </a:buClr>
              <a:buSzPct val="45000"/>
              <a:buFont typeface="Wingdings" charset="2"/>
              <a:buChar char=""/>
            </a:pPr>
            <a:r>
              <a:rPr b="0" lang="en-US" sz="1200" spc="-1" strike="noStrike">
                <a:latin typeface="Playfair Display"/>
                <a:ea typeface="Playfair Display"/>
              </a:rPr>
              <a:t>Chef - Ruby</a:t>
            </a:r>
            <a:endParaRPr b="0" lang="en-US" sz="1200" spc="-1" strike="noStrike">
              <a:latin typeface="Arial"/>
            </a:endParaRPr>
          </a:p>
          <a:p>
            <a:pPr lvl="1" marL="432000" indent="-216000">
              <a:lnSpc>
                <a:spcPct val="115000"/>
              </a:lnSpc>
              <a:buClr>
                <a:srgbClr val="ef413d"/>
              </a:buClr>
              <a:buSzPct val="45000"/>
              <a:buFont typeface="Wingdings" charset="2"/>
              <a:buChar char=""/>
            </a:pPr>
            <a:r>
              <a:rPr b="0" lang="en-US" sz="1200" spc="-1" strike="noStrike">
                <a:latin typeface="Playfair Display"/>
                <a:ea typeface="Playfair Display"/>
              </a:rPr>
              <a:t>Puppet - Sintaxis similar a Json / Ruby</a:t>
            </a:r>
            <a:endParaRPr b="0" lang="en-US" sz="1200" spc="-1" strike="noStrike">
              <a:latin typeface="Arial"/>
            </a:endParaRPr>
          </a:p>
          <a:p>
            <a:pPr lvl="1" marL="432000" indent="-216000">
              <a:lnSpc>
                <a:spcPct val="115000"/>
              </a:lnSpc>
              <a:buClr>
                <a:srgbClr val="ef413d"/>
              </a:buClr>
              <a:buSzPct val="45000"/>
              <a:buFont typeface="Wingdings" charset="2"/>
              <a:buChar char=""/>
            </a:pPr>
            <a:r>
              <a:rPr b="0" lang="en-US" sz="1200" spc="-1" strike="noStrike">
                <a:latin typeface="Playfair Display"/>
                <a:ea typeface="Playfair Display"/>
              </a:rPr>
              <a:t>Ansible - Yaml</a:t>
            </a:r>
            <a:endParaRPr b="0" lang="en-US" sz="1200" spc="-1" strike="noStrike">
              <a:latin typeface="Arial"/>
            </a:endParaRPr>
          </a:p>
          <a:p>
            <a:pPr>
              <a:lnSpc>
                <a:spcPct val="100000"/>
              </a:lnSpc>
            </a:pPr>
            <a:endParaRPr b="0" lang="en-US" sz="1200" spc="-1" strike="noStrike">
              <a:latin typeface="Arial"/>
            </a:endParaRPr>
          </a:p>
        </p:txBody>
      </p:sp>
      <p:sp>
        <p:nvSpPr>
          <p:cNvPr id="150"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51" name="pasted-image.pdf" descr=""/>
          <p:cNvPicPr/>
          <p:nvPr/>
        </p:nvPicPr>
        <p:blipFill>
          <a:blip r:embed="rId2"/>
          <a:stretch/>
        </p:blipFill>
        <p:spPr>
          <a:xfrm>
            <a:off x="99720" y="118080"/>
            <a:ext cx="1175760" cy="162360"/>
          </a:xfrm>
          <a:prstGeom prst="rect">
            <a:avLst/>
          </a:prstGeom>
          <a:ln w="12600">
            <a:noFill/>
          </a:ln>
        </p:spPr>
      </p:pic>
      <p:sp>
        <p:nvSpPr>
          <p:cNvPr id="152" name="CustomShape 3"/>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d51d00"/>
                </a:solidFill>
                <a:latin typeface="Proxima Nova Bold"/>
                <a:ea typeface="Proxima Nova Bold"/>
              </a:rPr>
              <a:t>Terraform vs. Ansible, Chef, Puppet</a:t>
            </a:r>
            <a:endParaRPr b="0" lang="en-US" sz="1500" spc="-1" strike="noStrike">
              <a:latin typeface="Arial"/>
            </a:endParaRPr>
          </a:p>
        </p:txBody>
      </p:sp>
      <p:pic>
        <p:nvPicPr>
          <p:cNvPr id="153" name="" descr=""/>
          <p:cNvPicPr/>
          <p:nvPr/>
        </p:nvPicPr>
        <p:blipFill>
          <a:blip r:embed="rId3"/>
          <a:stretch/>
        </p:blipFill>
        <p:spPr>
          <a:xfrm>
            <a:off x="8321040" y="0"/>
            <a:ext cx="822960" cy="8229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4" name="CustomShape 1"/>
          <p:cNvSpPr/>
          <p:nvPr/>
        </p:nvSpPr>
        <p:spPr>
          <a:xfrm>
            <a:off x="5246280" y="1429920"/>
            <a:ext cx="3166200" cy="2959200"/>
          </a:xfrm>
          <a:prstGeom prst="rect">
            <a:avLst/>
          </a:prstGeom>
          <a:noFill/>
          <a:ln w="12600">
            <a:noFill/>
          </a:ln>
        </p:spPr>
        <p:style>
          <a:lnRef idx="0"/>
          <a:fillRef idx="0"/>
          <a:effectRef idx="0"/>
          <a:fontRef idx="minor"/>
        </p:style>
        <p:txBody>
          <a:bodyPr lIns="45720" rIns="45720" tIns="45000" bIns="45000"/>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Open source</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Initial release around 2012</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Heat provides</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CloudFormation-compatible</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Query API for Openstack</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UI: Heat Dashboard</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Yaml</a:t>
            </a:r>
            <a:endParaRPr b="0" lang="en-US" sz="1300" spc="-1" strike="noStrike">
              <a:latin typeface="Arial"/>
            </a:endParaRPr>
          </a:p>
        </p:txBody>
      </p:sp>
      <p:sp>
        <p:nvSpPr>
          <p:cNvPr id="155"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56" name="pasted-image.pdf" descr=""/>
          <p:cNvPicPr/>
          <p:nvPr/>
        </p:nvPicPr>
        <p:blipFill>
          <a:blip r:embed="rId2"/>
          <a:stretch/>
        </p:blipFill>
        <p:spPr>
          <a:xfrm>
            <a:off x="99720" y="118080"/>
            <a:ext cx="1175760" cy="162360"/>
          </a:xfrm>
          <a:prstGeom prst="rect">
            <a:avLst/>
          </a:prstGeom>
          <a:ln w="12600">
            <a:noFill/>
          </a:ln>
        </p:spPr>
      </p:pic>
      <p:sp>
        <p:nvSpPr>
          <p:cNvPr id="157" name="CustomShape 3"/>
          <p:cNvSpPr/>
          <p:nvPr/>
        </p:nvSpPr>
        <p:spPr>
          <a:xfrm>
            <a:off x="274320" y="602280"/>
            <a:ext cx="220968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500" spc="-1" strike="noStrike">
                <a:solidFill>
                  <a:srgbClr val="d51d00"/>
                </a:solidFill>
                <a:latin typeface="Proxima Nova Bold"/>
                <a:ea typeface="Proxima Nova Bold"/>
              </a:rPr>
              <a:t>Terraform vs. </a:t>
            </a:r>
            <a:endParaRPr b="0" lang="en-US" sz="1500" spc="-1" strike="noStrike">
              <a:latin typeface="Arial"/>
            </a:endParaRPr>
          </a:p>
          <a:p>
            <a:pPr>
              <a:lnSpc>
                <a:spcPct val="100000"/>
              </a:lnSpc>
            </a:pPr>
            <a:r>
              <a:rPr b="0" lang="en-US" sz="1500" spc="-1" strike="noStrike">
                <a:solidFill>
                  <a:srgbClr val="d51d00"/>
                </a:solidFill>
                <a:latin typeface="Proxima Nova Bold"/>
                <a:ea typeface="Proxima Nova Bold"/>
              </a:rPr>
              <a:t>CloudFormation / OpenStack Orchestation (Heat)</a:t>
            </a:r>
            <a:endParaRPr b="0" lang="en-US" sz="1500" spc="-1" strike="noStrike">
              <a:latin typeface="Arial"/>
            </a:endParaRPr>
          </a:p>
        </p:txBody>
      </p:sp>
      <p:pic>
        <p:nvPicPr>
          <p:cNvPr id="158" name="" descr=""/>
          <p:cNvPicPr/>
          <p:nvPr/>
        </p:nvPicPr>
        <p:blipFill>
          <a:blip r:embed="rId3"/>
          <a:stretch/>
        </p:blipFill>
        <p:spPr>
          <a:xfrm>
            <a:off x="8321040" y="0"/>
            <a:ext cx="822960" cy="822960"/>
          </a:xfrm>
          <a:prstGeom prst="rect">
            <a:avLst/>
          </a:prstGeom>
          <a:ln>
            <a:noFill/>
          </a:ln>
        </p:spPr>
      </p:pic>
      <p:sp>
        <p:nvSpPr>
          <p:cNvPr id="159" name="CustomShape 4"/>
          <p:cNvSpPr/>
          <p:nvPr/>
        </p:nvSpPr>
        <p:spPr>
          <a:xfrm>
            <a:off x="731520" y="1371600"/>
            <a:ext cx="3166200" cy="2959200"/>
          </a:xfrm>
          <a:prstGeom prst="rect">
            <a:avLst/>
          </a:prstGeom>
          <a:noFill/>
          <a:ln w="12600">
            <a:noFill/>
          </a:ln>
        </p:spPr>
        <p:style>
          <a:lnRef idx="0"/>
          <a:fillRef idx="0"/>
          <a:effectRef idx="0"/>
          <a:fontRef idx="minor"/>
        </p:style>
        <p:txBody>
          <a:bodyPr lIns="45720" rIns="45720" tIns="45000" bIns="45000"/>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AWS Locked-in</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Initial release in 2011</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Sources hidden behind a scene</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AWS Managed Servicce / Free</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Cloudformation Designer</a:t>
            </a:r>
            <a:endParaRPr b="0" lang="en-US" sz="1300" spc="-1" strike="noStrike">
              <a:latin typeface="Arial"/>
            </a:endParaRPr>
          </a:p>
          <a:p>
            <a:pPr lvl="1" marL="432000" indent="-216000">
              <a:lnSpc>
                <a:spcPct val="115000"/>
              </a:lnSpc>
              <a:buClr>
                <a:srgbClr val="ef413d"/>
              </a:buClr>
              <a:buSzPct val="45000"/>
              <a:buFont typeface="Symbol" charset="2"/>
              <a:buChar char=""/>
            </a:pPr>
            <a:r>
              <a:rPr b="0" lang="en-US" sz="1300" spc="-1" strike="noStrike">
                <a:solidFill>
                  <a:srgbClr val="000000"/>
                </a:solidFill>
                <a:latin typeface="Playfair Display"/>
                <a:ea typeface="Playfair Display"/>
              </a:rPr>
              <a:t>Drag-and-drop interface.</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Json, Yaml (since 2016)</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Rollback actions for stack updates</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Change sets (since 2016)</a:t>
            </a:r>
            <a:endParaRPr b="0" lang="en-US" sz="13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0" name="CustomShape 1"/>
          <p:cNvSpPr/>
          <p:nvPr/>
        </p:nvSpPr>
        <p:spPr>
          <a:xfrm>
            <a:off x="225720" y="1554480"/>
            <a:ext cx="8222040" cy="2959200"/>
          </a:xfrm>
          <a:prstGeom prst="rect">
            <a:avLst/>
          </a:prstGeom>
          <a:noFill/>
          <a:ln w="12600">
            <a:noFill/>
          </a:ln>
        </p:spPr>
        <p:style>
          <a:lnRef idx="0"/>
          <a:fillRef idx="0"/>
          <a:effectRef idx="0"/>
          <a:fontRef idx="minor"/>
        </p:style>
        <p:txBody>
          <a:bodyPr lIns="45720" rIns="45720" tIns="45000" bIns="45000"/>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Acceso a través de APIs de bajo nivel</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Algunas librerías se enfocan en proveedores específicos, para distintos provisionadores distintas librerías</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Fomentan  la creación de herramientas custom.</a:t>
            </a:r>
            <a:endParaRPr b="0" lang="en-US" sz="1300" spc="-1" strike="noStrike">
              <a:latin typeface="Arial"/>
            </a:endParaRPr>
          </a:p>
        </p:txBody>
      </p:sp>
      <p:sp>
        <p:nvSpPr>
          <p:cNvPr id="161"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62" name="pasted-image.pdf" descr=""/>
          <p:cNvPicPr/>
          <p:nvPr/>
        </p:nvPicPr>
        <p:blipFill>
          <a:blip r:embed="rId2"/>
          <a:stretch/>
        </p:blipFill>
        <p:spPr>
          <a:xfrm>
            <a:off x="99720" y="118080"/>
            <a:ext cx="1175760" cy="162360"/>
          </a:xfrm>
          <a:prstGeom prst="rect">
            <a:avLst/>
          </a:prstGeom>
          <a:ln w="12600">
            <a:noFill/>
          </a:ln>
        </p:spPr>
      </p:pic>
      <p:sp>
        <p:nvSpPr>
          <p:cNvPr id="163" name="CustomShape 3"/>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Boto, Fog, etc.</a:t>
            </a:r>
            <a:endParaRPr b="0" lang="en-US" sz="1800" spc="-1" strike="noStrike">
              <a:latin typeface="Arial"/>
            </a:endParaRPr>
          </a:p>
        </p:txBody>
      </p:sp>
      <p:pic>
        <p:nvPicPr>
          <p:cNvPr id="164" name="" descr=""/>
          <p:cNvPicPr/>
          <p:nvPr/>
        </p:nvPicPr>
        <p:blipFill>
          <a:blip r:embed="rId3"/>
          <a:stretch/>
        </p:blipFill>
        <p:spPr>
          <a:xfrm>
            <a:off x="8321040" y="0"/>
            <a:ext cx="822960" cy="822960"/>
          </a:xfrm>
          <a:prstGeom prst="rect">
            <a:avLst/>
          </a:prstGeom>
          <a:ln>
            <a:noFill/>
          </a:ln>
        </p:spPr>
      </p:pic>
      <p:sp>
        <p:nvSpPr>
          <p:cNvPr id="165" name="CustomShape 4"/>
          <p:cNvSpPr/>
          <p:nvPr/>
        </p:nvSpPr>
        <p:spPr>
          <a:xfrm>
            <a:off x="181080" y="2654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Custom Tooling</a:t>
            </a:r>
            <a:endParaRPr b="0" lang="en-US" sz="1800" spc="-1" strike="noStrike">
              <a:latin typeface="Arial"/>
            </a:endParaRPr>
          </a:p>
        </p:txBody>
      </p:sp>
      <p:sp>
        <p:nvSpPr>
          <p:cNvPr id="166" name="CustomShape 5"/>
          <p:cNvSpPr/>
          <p:nvPr/>
        </p:nvSpPr>
        <p:spPr>
          <a:xfrm>
            <a:off x="225720" y="3390480"/>
            <a:ext cx="8222040" cy="2959200"/>
          </a:xfrm>
          <a:prstGeom prst="rect">
            <a:avLst/>
          </a:prstGeom>
          <a:noFill/>
          <a:ln w="12600">
            <a:noFill/>
          </a:ln>
        </p:spPr>
        <p:style>
          <a:lnRef idx="0"/>
          <a:fillRef idx="0"/>
          <a:effectRef idx="0"/>
          <a:fontRef idx="minor"/>
        </p:style>
        <p:txBody>
          <a:bodyPr lIns="45720" rIns="45720" tIns="45000" bIns="45000"/>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Propensas a fallos y tediosas</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Requieren de mucho esfuerzo de desarrollo</a:t>
            </a:r>
            <a:endParaRPr b="0" lang="en-US" sz="1300" spc="-1" strike="noStrike">
              <a:latin typeface="Arial"/>
            </a:endParaRPr>
          </a:p>
          <a:p>
            <a:pPr marL="216000" indent="-216000">
              <a:lnSpc>
                <a:spcPct val="100000"/>
              </a:lnSpc>
              <a:buClr>
                <a:srgbClr val="ef413d"/>
              </a:buClr>
              <a:buFont typeface="Symbol" charset="2"/>
              <a:buChar char=""/>
            </a:pPr>
            <a:r>
              <a:rPr b="0" lang="en-US" sz="1300" spc="-1" strike="noStrike">
                <a:solidFill>
                  <a:srgbClr val="000000"/>
                </a:solidFill>
                <a:latin typeface="Playfair Display"/>
                <a:ea typeface="Playfair Display"/>
              </a:rPr>
              <a:t>Evolución lenta o imposible ante canbios rápidos en el entorno</a:t>
            </a:r>
            <a:endParaRPr b="0" lang="en-US" sz="13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7" name="CustomShape 1"/>
          <p:cNvSpPr/>
          <p:nvPr/>
        </p:nvSpPr>
        <p:spPr>
          <a:xfrm>
            <a:off x="225720" y="1554480"/>
            <a:ext cx="8222040" cy="2959200"/>
          </a:xfrm>
          <a:prstGeom prst="rect">
            <a:avLst/>
          </a:prstGeom>
          <a:noFill/>
          <a:ln w="12600">
            <a:noFill/>
          </a:ln>
        </p:spPr>
        <p:style>
          <a:lnRef idx="0"/>
          <a:fillRef idx="0"/>
          <a:effectRef idx="0"/>
          <a:fontRef idx="minor"/>
        </p:style>
        <p:txBody>
          <a:bodyPr lIns="45720" rIns="45720" tIns="45000" bIns="45000"/>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Está diseñado para enfrentar estos desafíos. </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Proporciona una sintaxis simple y unificada, que permite administrar casi cualquier recurso sin aprender nuevas herramientas.</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Al capturar todos los recursos necesarios, las dependencias entre ellos se pueden resolver automáticamente para que los operadores no necesiten recordarlos y razonar sobre ellos.</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Elimina la carga de construir la herramienta permite a los operadores centrarse en su infraestructura y no en las herramientas.</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Es una herramienta de código abierto de HashiCorp, la comunidad en torno a Terraform ayuda a ampliar sus características, corregir errores y documentar nuevos casos de uso.</a:t>
            </a:r>
            <a:endParaRPr b="0" lang="en-US" sz="1300" spc="-1" strike="noStrike">
              <a:latin typeface="Arial"/>
            </a:endParaRPr>
          </a:p>
          <a:p>
            <a:pPr marL="216000" indent="-216000">
              <a:lnSpc>
                <a:spcPct val="115000"/>
              </a:lnSpc>
              <a:buClr>
                <a:srgbClr val="ef413d"/>
              </a:buClr>
              <a:buFont typeface="Symbol" charset="2"/>
              <a:buChar char=""/>
            </a:pPr>
            <a:r>
              <a:rPr b="0" lang="en-US" sz="1300" spc="-1" strike="noStrike">
                <a:solidFill>
                  <a:srgbClr val="000000"/>
                </a:solidFill>
                <a:latin typeface="Playfair Display"/>
                <a:ea typeface="Playfair Display"/>
              </a:rPr>
              <a:t>Ayuda a resolver un problema que existe en cada organización y proporciona un estándar que puede adoptarse para evitar reinventar la rueda entre y dentro de las organizaciones.</a:t>
            </a:r>
            <a:endParaRPr b="0" lang="en-US" sz="1300" spc="-1" strike="noStrike">
              <a:latin typeface="Arial"/>
            </a:endParaRPr>
          </a:p>
          <a:p>
            <a:pPr>
              <a:lnSpc>
                <a:spcPct val="100000"/>
              </a:lnSpc>
            </a:pPr>
            <a:endParaRPr b="0" lang="en-US" sz="1300" spc="-1" strike="noStrike">
              <a:latin typeface="Arial"/>
            </a:endParaRPr>
          </a:p>
        </p:txBody>
      </p:sp>
      <p:sp>
        <p:nvSpPr>
          <p:cNvPr id="168" name="CustomShape 2"/>
          <p:cNvSpPr/>
          <p:nvPr/>
        </p:nvSpPr>
        <p:spPr>
          <a:xfrm>
            <a:off x="217080" y="995760"/>
            <a:ext cx="3051360" cy="851040"/>
          </a:xfrm>
          <a:prstGeom prst="rect">
            <a:avLst/>
          </a:prstGeom>
          <a:noFill/>
          <a:ln w="12600">
            <a:noFill/>
          </a:ln>
        </p:spPr>
        <p:style>
          <a:lnRef idx="0"/>
          <a:fillRef idx="0"/>
          <a:effectRef idx="0"/>
          <a:fontRef idx="minor"/>
        </p:style>
      </p:sp>
      <p:pic>
        <p:nvPicPr>
          <p:cNvPr id="169" name="pasted-image.pdf" descr=""/>
          <p:cNvPicPr/>
          <p:nvPr/>
        </p:nvPicPr>
        <p:blipFill>
          <a:blip r:embed="rId2"/>
          <a:stretch/>
        </p:blipFill>
        <p:spPr>
          <a:xfrm>
            <a:off x="99720" y="118080"/>
            <a:ext cx="1175760" cy="162360"/>
          </a:xfrm>
          <a:prstGeom prst="rect">
            <a:avLst/>
          </a:prstGeom>
          <a:ln w="12600">
            <a:noFill/>
          </a:ln>
        </p:spPr>
      </p:pic>
      <p:sp>
        <p:nvSpPr>
          <p:cNvPr id="170" name="CustomShape 3"/>
          <p:cNvSpPr/>
          <p:nvPr/>
        </p:nvSpPr>
        <p:spPr>
          <a:xfrm>
            <a:off x="181080" y="602280"/>
            <a:ext cx="2302920" cy="31716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US" sz="1800" spc="-1" strike="noStrike">
                <a:solidFill>
                  <a:srgbClr val="d51d00"/>
                </a:solidFill>
                <a:latin typeface="Proxima Nova Bold"/>
                <a:ea typeface="Proxima Nova Bold"/>
              </a:rPr>
              <a:t>Terraform</a:t>
            </a:r>
            <a:endParaRPr b="0" lang="en-US" sz="1800" spc="-1" strike="noStrike">
              <a:latin typeface="Arial"/>
            </a:endParaRPr>
          </a:p>
        </p:txBody>
      </p:sp>
      <p:pic>
        <p:nvPicPr>
          <p:cNvPr id="171" name="" descr=""/>
          <p:cNvPicPr/>
          <p:nvPr/>
        </p:nvPicPr>
        <p:blipFill>
          <a:blip r:embed="rId3"/>
          <a:stretch/>
        </p:blipFill>
        <p:spPr>
          <a:xfrm>
            <a:off x="8321040" y="0"/>
            <a:ext cx="822960" cy="822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2019-10-28T16:36:36Z</dcterms:modified>
  <cp:revision>71</cp:revision>
  <dc:subject/>
  <dc:title/>
</cp:coreProperties>
</file>