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slides/slide60.xml" ContentType="application/vnd.openxmlformats-officedocument.presentationml.slide+xml"/>
  <Override PartName="/ppt/slides/slide80.xml" ContentType="application/vnd.openxmlformats-officedocument.presentationml.slide+xml"/>
  <Override PartName="/ppt/slideLayouts/slideLayout70.xml" ContentType="application/vnd.openxmlformats-officedocument.presentationml.slideLayout+xml"/>
  <Override PartName="/ppt/slideMasters/slideMaster10.xml" ContentType="application/vnd.openxmlformats-officedocument.presentationml.slideMaster+xml"/>
  <Override PartName="/ppt/slideLayouts/slideLayout80.xml" ContentType="application/vnd.openxmlformats-officedocument.presentationml.slideLayout+xml"/>
  <Override PartName="/ppt/slideLayouts/slideLayout30.xml" ContentType="application/vnd.openxmlformats-officedocument.presentationml.slideLayout+xml"/>
  <Override PartName="/ppt/theme/theme10.xml" ContentType="application/vnd.openxmlformats-officedocument.theme+xml"/>
  <Override PartName="/ppt/slideLayouts/slideLayout20.xml" ContentType="application/vnd.openxmlformats-officedocument.presentationml.slideLayout+xml"/>
  <Override PartName="/ppt/slideLayouts/slideLayout12.xml" ContentType="application/vnd.openxmlformats-officedocument.presentationml.slideLayout+xml"/>
  <Override PartName="/ppt/slideLayouts/slideLayout60.xml" ContentType="application/vnd.openxmlformats-officedocument.presentationml.slideLayout+xml"/>
  <Override PartName="/ppt/slideLayouts/slideLayout110.xml" ContentType="application/vnd.openxmlformats-officedocument.presentationml.slideLayout+xml"/>
  <Override PartName="/ppt/slideLayouts/slideLayout50.xml" ContentType="application/vnd.openxmlformats-officedocument.presentationml.slideLayout+xml"/>
  <Override PartName="/ppt/slideLayouts/slideLayout100.xml" ContentType="application/vnd.openxmlformats-officedocument.presentationml.slideLayout+xml"/>
  <Override PartName="/ppt/slideLayouts/slideLayout40.xml" ContentType="application/vnd.openxmlformats-officedocument.presentationml.slideLayout+xml"/>
  <Override PartName="/ppt/slideLayouts/slideLayout9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16"/>
  </p:notesMasterIdLst>
  <p:sldIdLst>
    <p:sldId id="267" r:id="rId2"/>
    <p:sldId id="268" r:id="rId3"/>
    <p:sldId id="269" r:id="rId4"/>
    <p:sldId id="270" r:id="rId5"/>
    <p:sldId id="271" r:id="rId6"/>
    <p:sldId id="280" r:id="rId7"/>
    <p:sldId id="272" r:id="rId8"/>
    <p:sldId id="273" r:id="rId9"/>
    <p:sldId id="277" r:id="rId10"/>
    <p:sldId id="278" r:id="rId11"/>
    <p:sldId id="279" r:id="rId12"/>
    <p:sldId id="276" r:id="rId13"/>
    <p:sldId id="274" r:id="rId14"/>
    <p:sldId id="275" r:id="rId15"/>
  </p:sldIdLst>
  <p:sldSz cx="12192000" cy="6858000"/>
  <p:notesSz cx="6858000" cy="9144000"/>
  <p:embeddedFontLst>
    <p:embeddedFont>
      <p:font typeface="Bahnschrift" panose="020B0502040204020203" pitchFamily="34" charset="0"/>
      <p:regular r:id="rId17"/>
      <p:bold r:id="rId18"/>
    </p:embeddedFont>
    <p:embeddedFont>
      <p:font typeface="Montserrat" panose="020F0502020204030204" pitchFamily="2" charset="0"/>
      <p:regular r:id="rId19"/>
      <p:bold r:id="rId20"/>
      <p:italic r:id="rId21"/>
      <p:boldItalic r:id="rId22"/>
    </p:embeddedFont>
    <p:embeddedFont>
      <p:font typeface="Myanmar Text" panose="020B0502040204020203" pitchFamily="34" charset="0"/>
      <p:regular r:id="rId23"/>
      <p:bold r:id="rId24"/>
    </p:embeddedFont>
    <p:embeddedFont>
      <p:font typeface="Raleway" panose="020F0502020204030204" pitchFamily="2" charset="0"/>
      <p:regular r:id="rId25"/>
      <p:bold r:id="rId26"/>
      <p:italic r:id="rId27"/>
      <p:boldItalic r:id="rId28"/>
    </p:embeddedFont>
    <p:embeddedFont>
      <p:font typeface="Raleway Black" panose="020F0502020204030204" pitchFamily="2" charset="0"/>
      <p:bold r:id="rId29"/>
      <p:boldItalic r:id="rId30"/>
    </p:embeddedFont>
  </p:embeddedFontLst>
  <p:defaultText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Slide" id="{C41E965D-1BB0-6E42-80C1-B0CE61D34D0F}">
          <p14:sldIdLst>
            <p14:sldId id="267"/>
          </p14:sldIdLst>
        </p14:section>
        <p14:section name="Opportunity" id="{34C61D3D-3DDA-8544-919D-38908B71CF6E}">
          <p14:sldIdLst>
            <p14:sldId id="268"/>
            <p14:sldId id="269"/>
          </p14:sldIdLst>
        </p14:section>
        <p14:section name="Market" id="{DBB0F080-D76F-2449-A8A8-97428CE5CDE4}">
          <p14:sldIdLst>
            <p14:sldId id="270"/>
            <p14:sldId id="271"/>
            <p14:sldId id="280"/>
          </p14:sldIdLst>
        </p14:section>
        <p14:section name="Solution" id="{D01103C6-D9B4-874A-903D-1D54C47D2E73}">
          <p14:sldIdLst>
            <p14:sldId id="272"/>
            <p14:sldId id="273"/>
            <p14:sldId id="277"/>
            <p14:sldId id="278"/>
            <p14:sldId id="279"/>
            <p14:sldId id="276"/>
          </p14:sldIdLst>
        </p14:section>
        <p14:section name="Business Model" id="{17ED8106-7472-CA40-A9D6-5927206203E6}">
          <p14:sldIdLst>
            <p14:sldId id="274"/>
            <p14:sldId id="275"/>
          </p14:sldIdLst>
        </p14:section>
        <p14:section name="Learn More" id="{FB610ADC-25E2-47F2-8B1E-F69363C299B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31D"/>
    <a:srgbClr val="101519"/>
    <a:srgbClr val="273E32"/>
    <a:srgbClr val="0D141A"/>
    <a:srgbClr val="0F141A"/>
    <a:srgbClr val="1019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20F875-06B7-9942-BB3F-E42935B55AD6}" v="51" dt="2023-10-03T07:12:44.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96"/>
    <p:restoredTop sz="96860"/>
  </p:normalViewPr>
  <p:slideViewPr>
    <p:cSldViewPr snapToGrid="0" snapToObjects="1">
      <p:cViewPr varScale="1">
        <p:scale>
          <a:sx n="82" d="100"/>
          <a:sy n="82" d="100"/>
        </p:scale>
        <p:origin x="946"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F6D82-066C-FA4D-8270-4E3B76B0A85B}" type="datetimeFigureOut">
              <a:t>11/22/2024</a:t>
            </a:fld>
            <a:endParaRPr lang="en-L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92847-51ED-1449-A9AF-8F855167E8E6}" type="slidenum">
              <a:t>‹#›</a:t>
            </a:fld>
            <a:endParaRPr lang="en-LT"/>
          </a:p>
        </p:txBody>
      </p:sp>
    </p:spTree>
    <p:extLst>
      <p:ext uri="{BB962C8B-B14F-4D97-AF65-F5344CB8AC3E}">
        <p14:creationId xmlns:p14="http://schemas.microsoft.com/office/powerpoint/2010/main" val="281350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5BE92847-51ED-1449-A9AF-8F855167E8E6}" type="slidenum">
              <a:t>1</a:t>
            </a:fld>
            <a:endParaRPr lang="en-LT"/>
          </a:p>
        </p:txBody>
      </p:sp>
    </p:spTree>
    <p:extLst>
      <p:ext uri="{BB962C8B-B14F-4D97-AF65-F5344CB8AC3E}">
        <p14:creationId xmlns:p14="http://schemas.microsoft.com/office/powerpoint/2010/main" val="470964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5BE92847-51ED-1449-A9AF-8F855167E8E6}" type="slidenum">
              <a:t>3</a:t>
            </a:fld>
            <a:endParaRPr lang="en-LT"/>
          </a:p>
        </p:txBody>
      </p:sp>
    </p:spTree>
    <p:extLst>
      <p:ext uri="{BB962C8B-B14F-4D97-AF65-F5344CB8AC3E}">
        <p14:creationId xmlns:p14="http://schemas.microsoft.com/office/powerpoint/2010/main" val="2277903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5BE92847-51ED-1449-A9AF-8F855167E8E6}" type="slidenum">
              <a:rPr lang="en-LT"/>
              <a:t>5</a:t>
            </a:fld>
            <a:endParaRPr lang="en-LT"/>
          </a:p>
        </p:txBody>
      </p:sp>
    </p:spTree>
    <p:extLst>
      <p:ext uri="{BB962C8B-B14F-4D97-AF65-F5344CB8AC3E}">
        <p14:creationId xmlns:p14="http://schemas.microsoft.com/office/powerpoint/2010/main" val="15107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5BE92847-51ED-1449-A9AF-8F855167E8E6}" type="slidenum">
              <a:rPr lang="en-LT"/>
              <a:t>8</a:t>
            </a:fld>
            <a:endParaRPr lang="en-LT"/>
          </a:p>
        </p:txBody>
      </p:sp>
    </p:spTree>
    <p:extLst>
      <p:ext uri="{BB962C8B-B14F-4D97-AF65-F5344CB8AC3E}">
        <p14:creationId xmlns:p14="http://schemas.microsoft.com/office/powerpoint/2010/main" val="1769308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635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E682-BC13-E443-B955-4FA79FB3F1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LT"/>
          </a:p>
        </p:txBody>
      </p:sp>
      <p:sp>
        <p:nvSpPr>
          <p:cNvPr id="3" name="Subtitle 2">
            <a:extLst>
              <a:ext uri="{FF2B5EF4-FFF2-40B4-BE49-F238E27FC236}">
                <a16:creationId xmlns:a16="http://schemas.microsoft.com/office/drawing/2014/main" id="{8343E81D-F660-B04A-A02A-7771D9835F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LT"/>
          </a:p>
        </p:txBody>
      </p:sp>
      <p:sp>
        <p:nvSpPr>
          <p:cNvPr id="4" name="Date Placeholder 3">
            <a:extLst>
              <a:ext uri="{FF2B5EF4-FFF2-40B4-BE49-F238E27FC236}">
                <a16:creationId xmlns:a16="http://schemas.microsoft.com/office/drawing/2014/main" id="{FB20CAD2-F4B0-6D4F-A3DB-59C0869B6DA4}"/>
              </a:ext>
            </a:extLst>
          </p:cNvPr>
          <p:cNvSpPr>
            <a:spLocks noGrp="1"/>
          </p:cNvSpPr>
          <p:nvPr>
            <p:ph type="dt" sz="half" idx="10"/>
          </p:nvPr>
        </p:nvSpPr>
        <p:spPr/>
        <p:txBody>
          <a:bodyPr/>
          <a:lstStyle/>
          <a:p>
            <a:fld id="{5C1621EB-52E9-864A-B0F6-E4DE6976EFAF}" type="datetimeFigureOut">
              <a:t>11/22/2024</a:t>
            </a:fld>
            <a:endParaRPr lang="en-LT"/>
          </a:p>
        </p:txBody>
      </p:sp>
      <p:sp>
        <p:nvSpPr>
          <p:cNvPr id="5" name="Footer Placeholder 4">
            <a:extLst>
              <a:ext uri="{FF2B5EF4-FFF2-40B4-BE49-F238E27FC236}">
                <a16:creationId xmlns:a16="http://schemas.microsoft.com/office/drawing/2014/main" id="{35559959-8F63-1C46-9846-971A9FA824AF}"/>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F04FAE86-30FA-9842-986E-368BD12DB94C}"/>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81052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BE3B-CFC3-5A4C-B7F9-83501BEBB544}"/>
              </a:ext>
            </a:extLst>
          </p:cNvPr>
          <p:cNvSpPr>
            <a:spLocks noGrp="1"/>
          </p:cNvSpPr>
          <p:nvPr>
            <p:ph type="title"/>
          </p:nvPr>
        </p:nvSpPr>
        <p:spPr/>
        <p:txBody>
          <a:bodyPr/>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7F6FE2E7-8408-F64E-AC06-6E9B1F7B6D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86B17EA7-EDC0-674E-87AF-81F0CC4A4735}"/>
              </a:ext>
            </a:extLst>
          </p:cNvPr>
          <p:cNvSpPr>
            <a:spLocks noGrp="1"/>
          </p:cNvSpPr>
          <p:nvPr>
            <p:ph type="dt" sz="half" idx="10"/>
          </p:nvPr>
        </p:nvSpPr>
        <p:spPr/>
        <p:txBody>
          <a:bodyPr/>
          <a:lstStyle/>
          <a:p>
            <a:fld id="{5C1621EB-52E9-864A-B0F6-E4DE6976EFAF}" type="datetimeFigureOut">
              <a:t>11/22/2024</a:t>
            </a:fld>
            <a:endParaRPr lang="en-LT"/>
          </a:p>
        </p:txBody>
      </p:sp>
      <p:sp>
        <p:nvSpPr>
          <p:cNvPr id="5" name="Footer Placeholder 4">
            <a:extLst>
              <a:ext uri="{FF2B5EF4-FFF2-40B4-BE49-F238E27FC236}">
                <a16:creationId xmlns:a16="http://schemas.microsoft.com/office/drawing/2014/main" id="{95A66A1F-640A-DD4A-8A62-FC15E9D3F56B}"/>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59ED5553-91F0-6547-ABB8-D9C439CB0D8B}"/>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308699933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BE3B-CFC3-5A4C-B7F9-83501BEBB544}"/>
              </a:ext>
            </a:extLst>
          </p:cNvPr>
          <p:cNvSpPr>
            <a:spLocks noGrp="1"/>
          </p:cNvSpPr>
          <p:nvPr>
            <p:ph type="title"/>
          </p:nvPr>
        </p:nvSpPr>
        <p:spPr/>
        <p:txBody>
          <a:bodyPr/>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7F6FE2E7-8408-F64E-AC06-6E9B1F7B6D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86B17EA7-EDC0-674E-87AF-81F0CC4A4735}"/>
              </a:ext>
            </a:extLst>
          </p:cNvPr>
          <p:cNvSpPr>
            <a:spLocks noGrp="1"/>
          </p:cNvSpPr>
          <p:nvPr>
            <p:ph type="dt" sz="half" idx="10"/>
          </p:nvPr>
        </p:nvSpPr>
        <p:spPr/>
        <p:txBody>
          <a:bodyPr/>
          <a:lstStyle/>
          <a:p>
            <a:fld id="{5C1621EB-52E9-864A-B0F6-E4DE6976EFAF}" type="datetimeFigureOut">
              <a:t>10/3/2023</a:t>
            </a:fld>
            <a:endParaRPr lang="en-LT"/>
          </a:p>
        </p:txBody>
      </p:sp>
      <p:sp>
        <p:nvSpPr>
          <p:cNvPr id="5" name="Footer Placeholder 4">
            <a:extLst>
              <a:ext uri="{FF2B5EF4-FFF2-40B4-BE49-F238E27FC236}">
                <a16:creationId xmlns:a16="http://schemas.microsoft.com/office/drawing/2014/main" id="{95A66A1F-640A-DD4A-8A62-FC15E9D3F56B}"/>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59ED5553-91F0-6547-ABB8-D9C439CB0D8B}"/>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3086999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D21FB-DAFB-DF4B-B7CA-DF378245F1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C7C020F6-65AA-B149-8A98-D754BD2D8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289CA0BA-7E42-374F-BCF5-EDBE9B1CAD2B}"/>
              </a:ext>
            </a:extLst>
          </p:cNvPr>
          <p:cNvSpPr>
            <a:spLocks noGrp="1"/>
          </p:cNvSpPr>
          <p:nvPr>
            <p:ph type="dt" sz="half" idx="10"/>
          </p:nvPr>
        </p:nvSpPr>
        <p:spPr/>
        <p:txBody>
          <a:bodyPr/>
          <a:lstStyle/>
          <a:p>
            <a:fld id="{5C1621EB-52E9-864A-B0F6-E4DE6976EFAF}" type="datetimeFigureOut">
              <a:t>11/22/2024</a:t>
            </a:fld>
            <a:endParaRPr lang="en-LT"/>
          </a:p>
        </p:txBody>
      </p:sp>
      <p:sp>
        <p:nvSpPr>
          <p:cNvPr id="5" name="Footer Placeholder 4">
            <a:extLst>
              <a:ext uri="{FF2B5EF4-FFF2-40B4-BE49-F238E27FC236}">
                <a16:creationId xmlns:a16="http://schemas.microsoft.com/office/drawing/2014/main" id="{6AF8169A-AD4F-B54D-BD6E-4A85F6C023AD}"/>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A467CF1D-B5A0-C945-8BEF-46A5BA8407F5}"/>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0407749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D21FB-DAFB-DF4B-B7CA-DF378245F1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C7C020F6-65AA-B149-8A98-D754BD2D8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289CA0BA-7E42-374F-BCF5-EDBE9B1CAD2B}"/>
              </a:ext>
            </a:extLst>
          </p:cNvPr>
          <p:cNvSpPr>
            <a:spLocks noGrp="1"/>
          </p:cNvSpPr>
          <p:nvPr>
            <p:ph type="dt" sz="half" idx="10"/>
          </p:nvPr>
        </p:nvSpPr>
        <p:spPr/>
        <p:txBody>
          <a:bodyPr/>
          <a:lstStyle/>
          <a:p>
            <a:fld id="{5C1621EB-52E9-864A-B0F6-E4DE6976EFAF}" type="datetimeFigureOut">
              <a:t>10/3/2023</a:t>
            </a:fld>
            <a:endParaRPr lang="en-LT"/>
          </a:p>
        </p:txBody>
      </p:sp>
      <p:sp>
        <p:nvSpPr>
          <p:cNvPr id="5" name="Footer Placeholder 4">
            <a:extLst>
              <a:ext uri="{FF2B5EF4-FFF2-40B4-BE49-F238E27FC236}">
                <a16:creationId xmlns:a16="http://schemas.microsoft.com/office/drawing/2014/main" id="{6AF8169A-AD4F-B54D-BD6E-4A85F6C023AD}"/>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A467CF1D-B5A0-C945-8BEF-46A5BA8407F5}"/>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040774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E682-BC13-E443-B955-4FA79FB3F1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LT"/>
          </a:p>
        </p:txBody>
      </p:sp>
      <p:sp>
        <p:nvSpPr>
          <p:cNvPr id="3" name="Subtitle 2">
            <a:extLst>
              <a:ext uri="{FF2B5EF4-FFF2-40B4-BE49-F238E27FC236}">
                <a16:creationId xmlns:a16="http://schemas.microsoft.com/office/drawing/2014/main" id="{8343E81D-F660-B04A-A02A-7771D9835F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LT"/>
          </a:p>
        </p:txBody>
      </p:sp>
      <p:sp>
        <p:nvSpPr>
          <p:cNvPr id="4" name="Date Placeholder 3">
            <a:extLst>
              <a:ext uri="{FF2B5EF4-FFF2-40B4-BE49-F238E27FC236}">
                <a16:creationId xmlns:a16="http://schemas.microsoft.com/office/drawing/2014/main" id="{FB20CAD2-F4B0-6D4F-A3DB-59C0869B6DA4}"/>
              </a:ext>
            </a:extLst>
          </p:cNvPr>
          <p:cNvSpPr>
            <a:spLocks noGrp="1"/>
          </p:cNvSpPr>
          <p:nvPr>
            <p:ph type="dt" sz="half" idx="10"/>
          </p:nvPr>
        </p:nvSpPr>
        <p:spPr/>
        <p:txBody>
          <a:bodyPr/>
          <a:lstStyle/>
          <a:p>
            <a:fld id="{5C1621EB-52E9-864A-B0F6-E4DE6976EFAF}" type="datetimeFigureOut">
              <a:t>10/3/2023</a:t>
            </a:fld>
            <a:endParaRPr lang="en-LT"/>
          </a:p>
        </p:txBody>
      </p:sp>
      <p:sp>
        <p:nvSpPr>
          <p:cNvPr id="5" name="Footer Placeholder 4">
            <a:extLst>
              <a:ext uri="{FF2B5EF4-FFF2-40B4-BE49-F238E27FC236}">
                <a16:creationId xmlns:a16="http://schemas.microsoft.com/office/drawing/2014/main" id="{35559959-8F63-1C46-9846-971A9FA824AF}"/>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F04FAE86-30FA-9842-986E-368BD12DB94C}"/>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81052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F467-98F8-1240-ACB7-FB89C8182B30}"/>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7CDF9D25-2E40-A546-8E08-F406112B1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C1978E3D-659B-5845-B58C-F7CE0FEDAC4D}"/>
              </a:ext>
            </a:extLst>
          </p:cNvPr>
          <p:cNvSpPr>
            <a:spLocks noGrp="1"/>
          </p:cNvSpPr>
          <p:nvPr>
            <p:ph type="dt" sz="half" idx="10"/>
          </p:nvPr>
        </p:nvSpPr>
        <p:spPr/>
        <p:txBody>
          <a:bodyPr/>
          <a:lstStyle/>
          <a:p>
            <a:fld id="{5C1621EB-52E9-864A-B0F6-E4DE6976EFAF}" type="datetimeFigureOut">
              <a:t>11/22/2024</a:t>
            </a:fld>
            <a:endParaRPr lang="en-LT"/>
          </a:p>
        </p:txBody>
      </p:sp>
      <p:sp>
        <p:nvSpPr>
          <p:cNvPr id="5" name="Footer Placeholder 4">
            <a:extLst>
              <a:ext uri="{FF2B5EF4-FFF2-40B4-BE49-F238E27FC236}">
                <a16:creationId xmlns:a16="http://schemas.microsoft.com/office/drawing/2014/main" id="{2FF348E1-52F7-3740-BECC-A872BC95274C}"/>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E863AFA0-CF5D-CB4F-86DA-A26B2DDDD4E4}"/>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5446148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F467-98F8-1240-ACB7-FB89C8182B30}"/>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7CDF9D25-2E40-A546-8E08-F406112B1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C1978E3D-659B-5845-B58C-F7CE0FEDAC4D}"/>
              </a:ext>
            </a:extLst>
          </p:cNvPr>
          <p:cNvSpPr>
            <a:spLocks noGrp="1"/>
          </p:cNvSpPr>
          <p:nvPr>
            <p:ph type="dt" sz="half" idx="10"/>
          </p:nvPr>
        </p:nvSpPr>
        <p:spPr/>
        <p:txBody>
          <a:bodyPr/>
          <a:lstStyle/>
          <a:p>
            <a:fld id="{5C1621EB-52E9-864A-B0F6-E4DE6976EFAF}" type="datetimeFigureOut">
              <a:t>10/3/2023</a:t>
            </a:fld>
            <a:endParaRPr lang="en-LT"/>
          </a:p>
        </p:txBody>
      </p:sp>
      <p:sp>
        <p:nvSpPr>
          <p:cNvPr id="5" name="Footer Placeholder 4">
            <a:extLst>
              <a:ext uri="{FF2B5EF4-FFF2-40B4-BE49-F238E27FC236}">
                <a16:creationId xmlns:a16="http://schemas.microsoft.com/office/drawing/2014/main" id="{2FF348E1-52F7-3740-BECC-A872BC95274C}"/>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E863AFA0-CF5D-CB4F-86DA-A26B2DDDD4E4}"/>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54461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FBE51-5261-8649-BBAC-76D794105D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LT"/>
          </a:p>
        </p:txBody>
      </p:sp>
      <p:sp>
        <p:nvSpPr>
          <p:cNvPr id="3" name="Text Placeholder 2">
            <a:extLst>
              <a:ext uri="{FF2B5EF4-FFF2-40B4-BE49-F238E27FC236}">
                <a16:creationId xmlns:a16="http://schemas.microsoft.com/office/drawing/2014/main" id="{495328B6-1619-BD43-AFD5-7594537CB9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C310A-FBFE-6A4B-94FD-CD0539AA4DB3}"/>
              </a:ext>
            </a:extLst>
          </p:cNvPr>
          <p:cNvSpPr>
            <a:spLocks noGrp="1"/>
          </p:cNvSpPr>
          <p:nvPr>
            <p:ph type="dt" sz="half" idx="10"/>
          </p:nvPr>
        </p:nvSpPr>
        <p:spPr/>
        <p:txBody>
          <a:bodyPr/>
          <a:lstStyle/>
          <a:p>
            <a:fld id="{5C1621EB-52E9-864A-B0F6-E4DE6976EFAF}" type="datetimeFigureOut">
              <a:t>11/22/2024</a:t>
            </a:fld>
            <a:endParaRPr lang="en-LT"/>
          </a:p>
        </p:txBody>
      </p:sp>
      <p:sp>
        <p:nvSpPr>
          <p:cNvPr id="5" name="Footer Placeholder 4">
            <a:extLst>
              <a:ext uri="{FF2B5EF4-FFF2-40B4-BE49-F238E27FC236}">
                <a16:creationId xmlns:a16="http://schemas.microsoft.com/office/drawing/2014/main" id="{4509B160-B8F3-9845-896E-719CFEDB9497}"/>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32CFF698-F77F-6B4B-84A3-6571531ACAB7}"/>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9689716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FBE51-5261-8649-BBAC-76D794105D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LT"/>
          </a:p>
        </p:txBody>
      </p:sp>
      <p:sp>
        <p:nvSpPr>
          <p:cNvPr id="3" name="Text Placeholder 2">
            <a:extLst>
              <a:ext uri="{FF2B5EF4-FFF2-40B4-BE49-F238E27FC236}">
                <a16:creationId xmlns:a16="http://schemas.microsoft.com/office/drawing/2014/main" id="{495328B6-1619-BD43-AFD5-7594537CB9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C310A-FBFE-6A4B-94FD-CD0539AA4DB3}"/>
              </a:ext>
            </a:extLst>
          </p:cNvPr>
          <p:cNvSpPr>
            <a:spLocks noGrp="1"/>
          </p:cNvSpPr>
          <p:nvPr>
            <p:ph type="dt" sz="half" idx="10"/>
          </p:nvPr>
        </p:nvSpPr>
        <p:spPr/>
        <p:txBody>
          <a:bodyPr/>
          <a:lstStyle/>
          <a:p>
            <a:fld id="{5C1621EB-52E9-864A-B0F6-E4DE6976EFAF}" type="datetimeFigureOut">
              <a:t>10/3/2023</a:t>
            </a:fld>
            <a:endParaRPr lang="en-LT"/>
          </a:p>
        </p:txBody>
      </p:sp>
      <p:sp>
        <p:nvSpPr>
          <p:cNvPr id="5" name="Footer Placeholder 4">
            <a:extLst>
              <a:ext uri="{FF2B5EF4-FFF2-40B4-BE49-F238E27FC236}">
                <a16:creationId xmlns:a16="http://schemas.microsoft.com/office/drawing/2014/main" id="{4509B160-B8F3-9845-896E-719CFEDB9497}"/>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32CFF698-F77F-6B4B-84A3-6571531ACAB7}"/>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96897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5FF-D86B-9747-848F-2C768AE53E06}"/>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FF78C517-D3BF-1840-B5E3-D495BF943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Content Placeholder 3">
            <a:extLst>
              <a:ext uri="{FF2B5EF4-FFF2-40B4-BE49-F238E27FC236}">
                <a16:creationId xmlns:a16="http://schemas.microsoft.com/office/drawing/2014/main" id="{14F0A760-A9DA-0E47-8642-F4561309DD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Date Placeholder 4">
            <a:extLst>
              <a:ext uri="{FF2B5EF4-FFF2-40B4-BE49-F238E27FC236}">
                <a16:creationId xmlns:a16="http://schemas.microsoft.com/office/drawing/2014/main" id="{58D07266-6075-214C-9A0F-1B14A182DA47}"/>
              </a:ext>
            </a:extLst>
          </p:cNvPr>
          <p:cNvSpPr>
            <a:spLocks noGrp="1"/>
          </p:cNvSpPr>
          <p:nvPr>
            <p:ph type="dt" sz="half" idx="10"/>
          </p:nvPr>
        </p:nvSpPr>
        <p:spPr/>
        <p:txBody>
          <a:bodyPr/>
          <a:lstStyle/>
          <a:p>
            <a:fld id="{5C1621EB-52E9-864A-B0F6-E4DE6976EFAF}" type="datetimeFigureOut">
              <a:t>11/22/2024</a:t>
            </a:fld>
            <a:endParaRPr lang="en-LT"/>
          </a:p>
        </p:txBody>
      </p:sp>
      <p:sp>
        <p:nvSpPr>
          <p:cNvPr id="6" name="Footer Placeholder 5">
            <a:extLst>
              <a:ext uri="{FF2B5EF4-FFF2-40B4-BE49-F238E27FC236}">
                <a16:creationId xmlns:a16="http://schemas.microsoft.com/office/drawing/2014/main" id="{4A6FDC8C-B2B0-4245-A63C-2FB5D90D3893}"/>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04EF4FA8-9897-264C-B54C-3F8F18770321}"/>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7032258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5FF-D86B-9747-848F-2C768AE53E06}"/>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FF78C517-D3BF-1840-B5E3-D495BF943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Content Placeholder 3">
            <a:extLst>
              <a:ext uri="{FF2B5EF4-FFF2-40B4-BE49-F238E27FC236}">
                <a16:creationId xmlns:a16="http://schemas.microsoft.com/office/drawing/2014/main" id="{14F0A760-A9DA-0E47-8642-F4561309DD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Date Placeholder 4">
            <a:extLst>
              <a:ext uri="{FF2B5EF4-FFF2-40B4-BE49-F238E27FC236}">
                <a16:creationId xmlns:a16="http://schemas.microsoft.com/office/drawing/2014/main" id="{58D07266-6075-214C-9A0F-1B14A182DA47}"/>
              </a:ext>
            </a:extLst>
          </p:cNvPr>
          <p:cNvSpPr>
            <a:spLocks noGrp="1"/>
          </p:cNvSpPr>
          <p:nvPr>
            <p:ph type="dt" sz="half" idx="10"/>
          </p:nvPr>
        </p:nvSpPr>
        <p:spPr/>
        <p:txBody>
          <a:bodyPr/>
          <a:lstStyle/>
          <a:p>
            <a:fld id="{5C1621EB-52E9-864A-B0F6-E4DE6976EFAF}" type="datetimeFigureOut">
              <a:t>10/3/2023</a:t>
            </a:fld>
            <a:endParaRPr lang="en-LT"/>
          </a:p>
        </p:txBody>
      </p:sp>
      <p:sp>
        <p:nvSpPr>
          <p:cNvPr id="6" name="Footer Placeholder 5">
            <a:extLst>
              <a:ext uri="{FF2B5EF4-FFF2-40B4-BE49-F238E27FC236}">
                <a16:creationId xmlns:a16="http://schemas.microsoft.com/office/drawing/2014/main" id="{4A6FDC8C-B2B0-4245-A63C-2FB5D90D3893}"/>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04EF4FA8-9897-264C-B54C-3F8F18770321}"/>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70322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B15F-C6FA-D84D-AB7C-2B5E418D3912}"/>
              </a:ext>
            </a:extLst>
          </p:cNvPr>
          <p:cNvSpPr>
            <a:spLocks noGrp="1"/>
          </p:cNvSpPr>
          <p:nvPr>
            <p:ph type="title"/>
          </p:nvPr>
        </p:nvSpPr>
        <p:spPr>
          <a:xfrm>
            <a:off x="839788" y="365125"/>
            <a:ext cx="10515600" cy="1325563"/>
          </a:xfrm>
        </p:spPr>
        <p:txBody>
          <a:bodyPr/>
          <a:lstStyle/>
          <a:p>
            <a:r>
              <a:rPr lang="en-US"/>
              <a:t>Click to edit Master title style</a:t>
            </a:r>
            <a:endParaRPr lang="en-LT"/>
          </a:p>
        </p:txBody>
      </p:sp>
      <p:sp>
        <p:nvSpPr>
          <p:cNvPr id="3" name="Text Placeholder 2">
            <a:extLst>
              <a:ext uri="{FF2B5EF4-FFF2-40B4-BE49-F238E27FC236}">
                <a16:creationId xmlns:a16="http://schemas.microsoft.com/office/drawing/2014/main" id="{AE0F8AC2-AA47-514A-8FDD-22D9C7EA77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2D7083-810C-DE49-887E-B07C6D748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Text Placeholder 4">
            <a:extLst>
              <a:ext uri="{FF2B5EF4-FFF2-40B4-BE49-F238E27FC236}">
                <a16:creationId xmlns:a16="http://schemas.microsoft.com/office/drawing/2014/main" id="{1778EA05-E088-664F-95B0-F7ACC9519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E967E-B198-B644-85C4-9E2D8C07E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7" name="Date Placeholder 6">
            <a:extLst>
              <a:ext uri="{FF2B5EF4-FFF2-40B4-BE49-F238E27FC236}">
                <a16:creationId xmlns:a16="http://schemas.microsoft.com/office/drawing/2014/main" id="{B4430866-AC10-394E-BF2C-D6905A00C0A6}"/>
              </a:ext>
            </a:extLst>
          </p:cNvPr>
          <p:cNvSpPr>
            <a:spLocks noGrp="1"/>
          </p:cNvSpPr>
          <p:nvPr>
            <p:ph type="dt" sz="half" idx="10"/>
          </p:nvPr>
        </p:nvSpPr>
        <p:spPr/>
        <p:txBody>
          <a:bodyPr/>
          <a:lstStyle/>
          <a:p>
            <a:fld id="{5C1621EB-52E9-864A-B0F6-E4DE6976EFAF}" type="datetimeFigureOut">
              <a:t>11/22/2024</a:t>
            </a:fld>
            <a:endParaRPr lang="en-LT"/>
          </a:p>
        </p:txBody>
      </p:sp>
      <p:sp>
        <p:nvSpPr>
          <p:cNvPr id="8" name="Footer Placeholder 7">
            <a:extLst>
              <a:ext uri="{FF2B5EF4-FFF2-40B4-BE49-F238E27FC236}">
                <a16:creationId xmlns:a16="http://schemas.microsoft.com/office/drawing/2014/main" id="{EA4192B9-1A8F-5643-8EDB-7F6741B9DB44}"/>
              </a:ext>
            </a:extLst>
          </p:cNvPr>
          <p:cNvSpPr>
            <a:spLocks noGrp="1"/>
          </p:cNvSpPr>
          <p:nvPr>
            <p:ph type="ftr" sz="quarter" idx="11"/>
          </p:nvPr>
        </p:nvSpPr>
        <p:spPr/>
        <p:txBody>
          <a:bodyPr/>
          <a:lstStyle/>
          <a:p>
            <a:endParaRPr lang="en-LT"/>
          </a:p>
        </p:txBody>
      </p:sp>
      <p:sp>
        <p:nvSpPr>
          <p:cNvPr id="9" name="Slide Number Placeholder 8">
            <a:extLst>
              <a:ext uri="{FF2B5EF4-FFF2-40B4-BE49-F238E27FC236}">
                <a16:creationId xmlns:a16="http://schemas.microsoft.com/office/drawing/2014/main" id="{2D7EE84F-1143-8540-BC3E-2E7FBEDE2EED}"/>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57888668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B15F-C6FA-D84D-AB7C-2B5E418D3912}"/>
              </a:ext>
            </a:extLst>
          </p:cNvPr>
          <p:cNvSpPr>
            <a:spLocks noGrp="1"/>
          </p:cNvSpPr>
          <p:nvPr>
            <p:ph type="title"/>
          </p:nvPr>
        </p:nvSpPr>
        <p:spPr>
          <a:xfrm>
            <a:off x="839788" y="365125"/>
            <a:ext cx="10515600" cy="1325563"/>
          </a:xfrm>
        </p:spPr>
        <p:txBody>
          <a:bodyPr/>
          <a:lstStyle/>
          <a:p>
            <a:r>
              <a:rPr lang="en-US"/>
              <a:t>Click to edit Master title style</a:t>
            </a:r>
            <a:endParaRPr lang="en-LT"/>
          </a:p>
        </p:txBody>
      </p:sp>
      <p:sp>
        <p:nvSpPr>
          <p:cNvPr id="3" name="Text Placeholder 2">
            <a:extLst>
              <a:ext uri="{FF2B5EF4-FFF2-40B4-BE49-F238E27FC236}">
                <a16:creationId xmlns:a16="http://schemas.microsoft.com/office/drawing/2014/main" id="{AE0F8AC2-AA47-514A-8FDD-22D9C7EA77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2D7083-810C-DE49-887E-B07C6D748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Text Placeholder 4">
            <a:extLst>
              <a:ext uri="{FF2B5EF4-FFF2-40B4-BE49-F238E27FC236}">
                <a16:creationId xmlns:a16="http://schemas.microsoft.com/office/drawing/2014/main" id="{1778EA05-E088-664F-95B0-F7ACC9519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E967E-B198-B644-85C4-9E2D8C07E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7" name="Date Placeholder 6">
            <a:extLst>
              <a:ext uri="{FF2B5EF4-FFF2-40B4-BE49-F238E27FC236}">
                <a16:creationId xmlns:a16="http://schemas.microsoft.com/office/drawing/2014/main" id="{B4430866-AC10-394E-BF2C-D6905A00C0A6}"/>
              </a:ext>
            </a:extLst>
          </p:cNvPr>
          <p:cNvSpPr>
            <a:spLocks noGrp="1"/>
          </p:cNvSpPr>
          <p:nvPr>
            <p:ph type="dt" sz="half" idx="10"/>
          </p:nvPr>
        </p:nvSpPr>
        <p:spPr/>
        <p:txBody>
          <a:bodyPr/>
          <a:lstStyle/>
          <a:p>
            <a:fld id="{5C1621EB-52E9-864A-B0F6-E4DE6976EFAF}" type="datetimeFigureOut">
              <a:t>10/3/2023</a:t>
            </a:fld>
            <a:endParaRPr lang="en-LT"/>
          </a:p>
        </p:txBody>
      </p:sp>
      <p:sp>
        <p:nvSpPr>
          <p:cNvPr id="8" name="Footer Placeholder 7">
            <a:extLst>
              <a:ext uri="{FF2B5EF4-FFF2-40B4-BE49-F238E27FC236}">
                <a16:creationId xmlns:a16="http://schemas.microsoft.com/office/drawing/2014/main" id="{EA4192B9-1A8F-5643-8EDB-7F6741B9DB44}"/>
              </a:ext>
            </a:extLst>
          </p:cNvPr>
          <p:cNvSpPr>
            <a:spLocks noGrp="1"/>
          </p:cNvSpPr>
          <p:nvPr>
            <p:ph type="ftr" sz="quarter" idx="11"/>
          </p:nvPr>
        </p:nvSpPr>
        <p:spPr/>
        <p:txBody>
          <a:bodyPr/>
          <a:lstStyle/>
          <a:p>
            <a:endParaRPr lang="en-LT"/>
          </a:p>
        </p:txBody>
      </p:sp>
      <p:sp>
        <p:nvSpPr>
          <p:cNvPr id="9" name="Slide Number Placeholder 8">
            <a:extLst>
              <a:ext uri="{FF2B5EF4-FFF2-40B4-BE49-F238E27FC236}">
                <a16:creationId xmlns:a16="http://schemas.microsoft.com/office/drawing/2014/main" id="{2D7EE84F-1143-8540-BC3E-2E7FBEDE2EED}"/>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578886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E082-AEA3-514F-B09D-1F6E78F66EFC}"/>
              </a:ext>
            </a:extLst>
          </p:cNvPr>
          <p:cNvSpPr>
            <a:spLocks noGrp="1"/>
          </p:cNvSpPr>
          <p:nvPr>
            <p:ph type="title"/>
          </p:nvPr>
        </p:nvSpPr>
        <p:spPr/>
        <p:txBody>
          <a:bodyPr/>
          <a:lstStyle/>
          <a:p>
            <a:r>
              <a:rPr lang="en-US"/>
              <a:t>Click to edit Master title style</a:t>
            </a:r>
            <a:endParaRPr lang="en-LT"/>
          </a:p>
        </p:txBody>
      </p:sp>
      <p:sp>
        <p:nvSpPr>
          <p:cNvPr id="3" name="Date Placeholder 2">
            <a:extLst>
              <a:ext uri="{FF2B5EF4-FFF2-40B4-BE49-F238E27FC236}">
                <a16:creationId xmlns:a16="http://schemas.microsoft.com/office/drawing/2014/main" id="{F491E451-9867-6C42-8057-6E95D2F362B2}"/>
              </a:ext>
            </a:extLst>
          </p:cNvPr>
          <p:cNvSpPr>
            <a:spLocks noGrp="1"/>
          </p:cNvSpPr>
          <p:nvPr>
            <p:ph type="dt" sz="half" idx="10"/>
          </p:nvPr>
        </p:nvSpPr>
        <p:spPr/>
        <p:txBody>
          <a:bodyPr/>
          <a:lstStyle/>
          <a:p>
            <a:fld id="{5C1621EB-52E9-864A-B0F6-E4DE6976EFAF}" type="datetimeFigureOut">
              <a:t>11/22/2024</a:t>
            </a:fld>
            <a:endParaRPr lang="en-LT"/>
          </a:p>
        </p:txBody>
      </p:sp>
      <p:sp>
        <p:nvSpPr>
          <p:cNvPr id="4" name="Footer Placeholder 3">
            <a:extLst>
              <a:ext uri="{FF2B5EF4-FFF2-40B4-BE49-F238E27FC236}">
                <a16:creationId xmlns:a16="http://schemas.microsoft.com/office/drawing/2014/main" id="{6AA23332-F96E-2A45-BF20-B5E13FB9400F}"/>
              </a:ext>
            </a:extLst>
          </p:cNvPr>
          <p:cNvSpPr>
            <a:spLocks noGrp="1"/>
          </p:cNvSpPr>
          <p:nvPr>
            <p:ph type="ftr" sz="quarter" idx="11"/>
          </p:nvPr>
        </p:nvSpPr>
        <p:spPr/>
        <p:txBody>
          <a:bodyPr/>
          <a:lstStyle/>
          <a:p>
            <a:endParaRPr lang="en-LT"/>
          </a:p>
        </p:txBody>
      </p:sp>
      <p:sp>
        <p:nvSpPr>
          <p:cNvPr id="5" name="Slide Number Placeholder 4">
            <a:extLst>
              <a:ext uri="{FF2B5EF4-FFF2-40B4-BE49-F238E27FC236}">
                <a16:creationId xmlns:a16="http://schemas.microsoft.com/office/drawing/2014/main" id="{B508CDD1-FCB4-B145-AA09-3E794E2376CD}"/>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609508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E082-AEA3-514F-B09D-1F6E78F66EFC}"/>
              </a:ext>
            </a:extLst>
          </p:cNvPr>
          <p:cNvSpPr>
            <a:spLocks noGrp="1"/>
          </p:cNvSpPr>
          <p:nvPr>
            <p:ph type="title"/>
          </p:nvPr>
        </p:nvSpPr>
        <p:spPr/>
        <p:txBody>
          <a:bodyPr/>
          <a:lstStyle/>
          <a:p>
            <a:r>
              <a:rPr lang="en-US"/>
              <a:t>Click to edit Master title style</a:t>
            </a:r>
            <a:endParaRPr lang="en-LT"/>
          </a:p>
        </p:txBody>
      </p:sp>
      <p:sp>
        <p:nvSpPr>
          <p:cNvPr id="3" name="Date Placeholder 2">
            <a:extLst>
              <a:ext uri="{FF2B5EF4-FFF2-40B4-BE49-F238E27FC236}">
                <a16:creationId xmlns:a16="http://schemas.microsoft.com/office/drawing/2014/main" id="{F491E451-9867-6C42-8057-6E95D2F362B2}"/>
              </a:ext>
            </a:extLst>
          </p:cNvPr>
          <p:cNvSpPr>
            <a:spLocks noGrp="1"/>
          </p:cNvSpPr>
          <p:nvPr>
            <p:ph type="dt" sz="half" idx="10"/>
          </p:nvPr>
        </p:nvSpPr>
        <p:spPr/>
        <p:txBody>
          <a:bodyPr/>
          <a:lstStyle/>
          <a:p>
            <a:fld id="{5C1621EB-52E9-864A-B0F6-E4DE6976EFAF}" type="datetimeFigureOut">
              <a:t>10/3/2023</a:t>
            </a:fld>
            <a:endParaRPr lang="en-LT"/>
          </a:p>
        </p:txBody>
      </p:sp>
      <p:sp>
        <p:nvSpPr>
          <p:cNvPr id="4" name="Footer Placeholder 3">
            <a:extLst>
              <a:ext uri="{FF2B5EF4-FFF2-40B4-BE49-F238E27FC236}">
                <a16:creationId xmlns:a16="http://schemas.microsoft.com/office/drawing/2014/main" id="{6AA23332-F96E-2A45-BF20-B5E13FB9400F}"/>
              </a:ext>
            </a:extLst>
          </p:cNvPr>
          <p:cNvSpPr>
            <a:spLocks noGrp="1"/>
          </p:cNvSpPr>
          <p:nvPr>
            <p:ph type="ftr" sz="quarter" idx="11"/>
          </p:nvPr>
        </p:nvSpPr>
        <p:spPr/>
        <p:txBody>
          <a:bodyPr/>
          <a:lstStyle/>
          <a:p>
            <a:endParaRPr lang="en-LT"/>
          </a:p>
        </p:txBody>
      </p:sp>
      <p:sp>
        <p:nvSpPr>
          <p:cNvPr id="5" name="Slide Number Placeholder 4">
            <a:extLst>
              <a:ext uri="{FF2B5EF4-FFF2-40B4-BE49-F238E27FC236}">
                <a16:creationId xmlns:a16="http://schemas.microsoft.com/office/drawing/2014/main" id="{B508CDD1-FCB4-B145-AA09-3E794E2376CD}"/>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6095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BC489A-8D6C-DC47-B468-186F9A4696AA}"/>
              </a:ext>
            </a:extLst>
          </p:cNvPr>
          <p:cNvSpPr>
            <a:spLocks noGrp="1"/>
          </p:cNvSpPr>
          <p:nvPr>
            <p:ph type="dt" sz="half" idx="10"/>
          </p:nvPr>
        </p:nvSpPr>
        <p:spPr/>
        <p:txBody>
          <a:bodyPr/>
          <a:lstStyle/>
          <a:p>
            <a:fld id="{5C1621EB-52E9-864A-B0F6-E4DE6976EFAF}" type="datetimeFigureOut">
              <a:t>11/22/2024</a:t>
            </a:fld>
            <a:endParaRPr lang="en-LT"/>
          </a:p>
        </p:txBody>
      </p:sp>
      <p:sp>
        <p:nvSpPr>
          <p:cNvPr id="3" name="Footer Placeholder 2">
            <a:extLst>
              <a:ext uri="{FF2B5EF4-FFF2-40B4-BE49-F238E27FC236}">
                <a16:creationId xmlns:a16="http://schemas.microsoft.com/office/drawing/2014/main" id="{87229109-1C34-5244-ADE5-222459E6E11F}"/>
              </a:ext>
            </a:extLst>
          </p:cNvPr>
          <p:cNvSpPr>
            <a:spLocks noGrp="1"/>
          </p:cNvSpPr>
          <p:nvPr>
            <p:ph type="ftr" sz="quarter" idx="11"/>
          </p:nvPr>
        </p:nvSpPr>
        <p:spPr/>
        <p:txBody>
          <a:bodyPr/>
          <a:lstStyle/>
          <a:p>
            <a:endParaRPr lang="en-LT"/>
          </a:p>
        </p:txBody>
      </p:sp>
      <p:sp>
        <p:nvSpPr>
          <p:cNvPr id="4" name="Slide Number Placeholder 3">
            <a:extLst>
              <a:ext uri="{FF2B5EF4-FFF2-40B4-BE49-F238E27FC236}">
                <a16:creationId xmlns:a16="http://schemas.microsoft.com/office/drawing/2014/main" id="{2F09E646-008A-3748-BCE2-BCCC6ED324DA}"/>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45918093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BC489A-8D6C-DC47-B468-186F9A4696AA}"/>
              </a:ext>
            </a:extLst>
          </p:cNvPr>
          <p:cNvSpPr>
            <a:spLocks noGrp="1"/>
          </p:cNvSpPr>
          <p:nvPr>
            <p:ph type="dt" sz="half" idx="10"/>
          </p:nvPr>
        </p:nvSpPr>
        <p:spPr/>
        <p:txBody>
          <a:bodyPr/>
          <a:lstStyle/>
          <a:p>
            <a:fld id="{5C1621EB-52E9-864A-B0F6-E4DE6976EFAF}" type="datetimeFigureOut">
              <a:t>10/3/2023</a:t>
            </a:fld>
            <a:endParaRPr lang="en-LT"/>
          </a:p>
        </p:txBody>
      </p:sp>
      <p:sp>
        <p:nvSpPr>
          <p:cNvPr id="3" name="Footer Placeholder 2">
            <a:extLst>
              <a:ext uri="{FF2B5EF4-FFF2-40B4-BE49-F238E27FC236}">
                <a16:creationId xmlns:a16="http://schemas.microsoft.com/office/drawing/2014/main" id="{87229109-1C34-5244-ADE5-222459E6E11F}"/>
              </a:ext>
            </a:extLst>
          </p:cNvPr>
          <p:cNvSpPr>
            <a:spLocks noGrp="1"/>
          </p:cNvSpPr>
          <p:nvPr>
            <p:ph type="ftr" sz="quarter" idx="11"/>
          </p:nvPr>
        </p:nvSpPr>
        <p:spPr/>
        <p:txBody>
          <a:bodyPr/>
          <a:lstStyle/>
          <a:p>
            <a:endParaRPr lang="en-LT"/>
          </a:p>
        </p:txBody>
      </p:sp>
      <p:sp>
        <p:nvSpPr>
          <p:cNvPr id="4" name="Slide Number Placeholder 3">
            <a:extLst>
              <a:ext uri="{FF2B5EF4-FFF2-40B4-BE49-F238E27FC236}">
                <a16:creationId xmlns:a16="http://schemas.microsoft.com/office/drawing/2014/main" id="{2F09E646-008A-3748-BCE2-BCCC6ED324DA}"/>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459180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E5A1-F2E4-4441-8387-1A6E6B207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T"/>
          </a:p>
        </p:txBody>
      </p:sp>
      <p:sp>
        <p:nvSpPr>
          <p:cNvPr id="3" name="Content Placeholder 2">
            <a:extLst>
              <a:ext uri="{FF2B5EF4-FFF2-40B4-BE49-F238E27FC236}">
                <a16:creationId xmlns:a16="http://schemas.microsoft.com/office/drawing/2014/main" id="{77ADA04F-4005-F044-8FE5-2EC8060FA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Text Placeholder 3">
            <a:extLst>
              <a:ext uri="{FF2B5EF4-FFF2-40B4-BE49-F238E27FC236}">
                <a16:creationId xmlns:a16="http://schemas.microsoft.com/office/drawing/2014/main" id="{625CDADC-814E-244E-B9E5-2C9051426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3663C-1FF4-3D4E-854F-A5AA4B8A5D1C}"/>
              </a:ext>
            </a:extLst>
          </p:cNvPr>
          <p:cNvSpPr>
            <a:spLocks noGrp="1"/>
          </p:cNvSpPr>
          <p:nvPr>
            <p:ph type="dt" sz="half" idx="10"/>
          </p:nvPr>
        </p:nvSpPr>
        <p:spPr/>
        <p:txBody>
          <a:bodyPr/>
          <a:lstStyle/>
          <a:p>
            <a:fld id="{5C1621EB-52E9-864A-B0F6-E4DE6976EFAF}" type="datetimeFigureOut">
              <a:t>11/22/2024</a:t>
            </a:fld>
            <a:endParaRPr lang="en-LT"/>
          </a:p>
        </p:txBody>
      </p:sp>
      <p:sp>
        <p:nvSpPr>
          <p:cNvPr id="6" name="Footer Placeholder 5">
            <a:extLst>
              <a:ext uri="{FF2B5EF4-FFF2-40B4-BE49-F238E27FC236}">
                <a16:creationId xmlns:a16="http://schemas.microsoft.com/office/drawing/2014/main" id="{40040EC2-135F-FE46-92F3-F3CD1E63A0FF}"/>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1F4625FC-8AEA-F74B-9DD8-E453DBA5FB9A}"/>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8440666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E5A1-F2E4-4441-8387-1A6E6B207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T"/>
          </a:p>
        </p:txBody>
      </p:sp>
      <p:sp>
        <p:nvSpPr>
          <p:cNvPr id="3" name="Content Placeholder 2">
            <a:extLst>
              <a:ext uri="{FF2B5EF4-FFF2-40B4-BE49-F238E27FC236}">
                <a16:creationId xmlns:a16="http://schemas.microsoft.com/office/drawing/2014/main" id="{77ADA04F-4005-F044-8FE5-2EC8060FA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Text Placeholder 3">
            <a:extLst>
              <a:ext uri="{FF2B5EF4-FFF2-40B4-BE49-F238E27FC236}">
                <a16:creationId xmlns:a16="http://schemas.microsoft.com/office/drawing/2014/main" id="{625CDADC-814E-244E-B9E5-2C9051426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3663C-1FF4-3D4E-854F-A5AA4B8A5D1C}"/>
              </a:ext>
            </a:extLst>
          </p:cNvPr>
          <p:cNvSpPr>
            <a:spLocks noGrp="1"/>
          </p:cNvSpPr>
          <p:nvPr>
            <p:ph type="dt" sz="half" idx="10"/>
          </p:nvPr>
        </p:nvSpPr>
        <p:spPr/>
        <p:txBody>
          <a:bodyPr/>
          <a:lstStyle/>
          <a:p>
            <a:fld id="{5C1621EB-52E9-864A-B0F6-E4DE6976EFAF}" type="datetimeFigureOut">
              <a:t>10/3/2023</a:t>
            </a:fld>
            <a:endParaRPr lang="en-LT"/>
          </a:p>
        </p:txBody>
      </p:sp>
      <p:sp>
        <p:nvSpPr>
          <p:cNvPr id="6" name="Footer Placeholder 5">
            <a:extLst>
              <a:ext uri="{FF2B5EF4-FFF2-40B4-BE49-F238E27FC236}">
                <a16:creationId xmlns:a16="http://schemas.microsoft.com/office/drawing/2014/main" id="{40040EC2-135F-FE46-92F3-F3CD1E63A0FF}"/>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1F4625FC-8AEA-F74B-9DD8-E453DBA5FB9A}"/>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8440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0717-7D74-B44F-9E66-235930CCAE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T"/>
          </a:p>
        </p:txBody>
      </p:sp>
      <p:sp>
        <p:nvSpPr>
          <p:cNvPr id="3" name="Picture Placeholder 2">
            <a:extLst>
              <a:ext uri="{FF2B5EF4-FFF2-40B4-BE49-F238E27FC236}">
                <a16:creationId xmlns:a16="http://schemas.microsoft.com/office/drawing/2014/main" id="{E290095B-B62E-3C44-845A-8D31260A6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T"/>
          </a:p>
        </p:txBody>
      </p:sp>
      <p:sp>
        <p:nvSpPr>
          <p:cNvPr id="4" name="Text Placeholder 3">
            <a:extLst>
              <a:ext uri="{FF2B5EF4-FFF2-40B4-BE49-F238E27FC236}">
                <a16:creationId xmlns:a16="http://schemas.microsoft.com/office/drawing/2014/main" id="{62AA383A-A1BD-3449-AEF4-F5EB7E8FA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DE627-2BED-3549-9D80-6D0263AB61D7}"/>
              </a:ext>
            </a:extLst>
          </p:cNvPr>
          <p:cNvSpPr>
            <a:spLocks noGrp="1"/>
          </p:cNvSpPr>
          <p:nvPr>
            <p:ph type="dt" sz="half" idx="10"/>
          </p:nvPr>
        </p:nvSpPr>
        <p:spPr/>
        <p:txBody>
          <a:bodyPr/>
          <a:lstStyle/>
          <a:p>
            <a:fld id="{5C1621EB-52E9-864A-B0F6-E4DE6976EFAF}" type="datetimeFigureOut">
              <a:t>11/22/2024</a:t>
            </a:fld>
            <a:endParaRPr lang="en-LT"/>
          </a:p>
        </p:txBody>
      </p:sp>
      <p:sp>
        <p:nvSpPr>
          <p:cNvPr id="6" name="Footer Placeholder 5">
            <a:extLst>
              <a:ext uri="{FF2B5EF4-FFF2-40B4-BE49-F238E27FC236}">
                <a16:creationId xmlns:a16="http://schemas.microsoft.com/office/drawing/2014/main" id="{6E475BC9-5EA8-9D48-A131-684734B30FE7}"/>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C47BAA5F-2F19-D749-8E4B-44ABBE824FA0}"/>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288204970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0717-7D74-B44F-9E66-235930CCAE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T"/>
          </a:p>
        </p:txBody>
      </p:sp>
      <p:sp>
        <p:nvSpPr>
          <p:cNvPr id="3" name="Picture Placeholder 2">
            <a:extLst>
              <a:ext uri="{FF2B5EF4-FFF2-40B4-BE49-F238E27FC236}">
                <a16:creationId xmlns:a16="http://schemas.microsoft.com/office/drawing/2014/main" id="{E290095B-B62E-3C44-845A-8D31260A6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T"/>
          </a:p>
        </p:txBody>
      </p:sp>
      <p:sp>
        <p:nvSpPr>
          <p:cNvPr id="4" name="Text Placeholder 3">
            <a:extLst>
              <a:ext uri="{FF2B5EF4-FFF2-40B4-BE49-F238E27FC236}">
                <a16:creationId xmlns:a16="http://schemas.microsoft.com/office/drawing/2014/main" id="{62AA383A-A1BD-3449-AEF4-F5EB7E8FA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DE627-2BED-3549-9D80-6D0263AB61D7}"/>
              </a:ext>
            </a:extLst>
          </p:cNvPr>
          <p:cNvSpPr>
            <a:spLocks noGrp="1"/>
          </p:cNvSpPr>
          <p:nvPr>
            <p:ph type="dt" sz="half" idx="10"/>
          </p:nvPr>
        </p:nvSpPr>
        <p:spPr/>
        <p:txBody>
          <a:bodyPr/>
          <a:lstStyle/>
          <a:p>
            <a:fld id="{5C1621EB-52E9-864A-B0F6-E4DE6976EFAF}" type="datetimeFigureOut">
              <a:t>10/3/2023</a:t>
            </a:fld>
            <a:endParaRPr lang="en-LT"/>
          </a:p>
        </p:txBody>
      </p:sp>
      <p:sp>
        <p:nvSpPr>
          <p:cNvPr id="6" name="Footer Placeholder 5">
            <a:extLst>
              <a:ext uri="{FF2B5EF4-FFF2-40B4-BE49-F238E27FC236}">
                <a16:creationId xmlns:a16="http://schemas.microsoft.com/office/drawing/2014/main" id="{6E475BC9-5EA8-9D48-A131-684734B30FE7}"/>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C47BAA5F-2F19-D749-8E4B-44ABBE824FA0}"/>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288204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30.xml"/><Relationship Id="rId7" Type="http://schemas.openxmlformats.org/officeDocument/2006/relationships/slideLayout" Target="../slideLayouts/slideLayout70.xml"/><Relationship Id="rId12"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2.xml"/><Relationship Id="rId6" Type="http://schemas.openxmlformats.org/officeDocument/2006/relationships/slideLayout" Target="../slideLayouts/slideLayout60.xml"/><Relationship Id="rId11" Type="http://schemas.openxmlformats.org/officeDocument/2006/relationships/slideLayout" Target="../slideLayouts/slideLayout110.xml"/><Relationship Id="rId5" Type="http://schemas.openxmlformats.org/officeDocument/2006/relationships/slideLayout" Target="../slideLayouts/slideLayout50.xml"/><Relationship Id="rId10" Type="http://schemas.openxmlformats.org/officeDocument/2006/relationships/slideLayout" Target="../slideLayouts/slideLayout100.xml"/><Relationship Id="rId4" Type="http://schemas.openxmlformats.org/officeDocument/2006/relationships/slideLayout" Target="../slideLayouts/slideLayout40.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AB91E-8D3B-5049-91E0-681A6BD55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LT"/>
          </a:p>
        </p:txBody>
      </p:sp>
      <p:sp>
        <p:nvSpPr>
          <p:cNvPr id="3" name="Text Placeholder 2">
            <a:extLst>
              <a:ext uri="{FF2B5EF4-FFF2-40B4-BE49-F238E27FC236}">
                <a16:creationId xmlns:a16="http://schemas.microsoft.com/office/drawing/2014/main" id="{7EC0D1AD-7B0F-C243-8060-E31261F40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40B009B1-730F-3948-AFDB-A7D229514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621EB-52E9-864A-B0F6-E4DE6976EFAF}" type="datetimeFigureOut">
              <a:t>11/22/2024</a:t>
            </a:fld>
            <a:endParaRPr lang="en-LT"/>
          </a:p>
        </p:txBody>
      </p:sp>
      <p:sp>
        <p:nvSpPr>
          <p:cNvPr id="5" name="Footer Placeholder 4">
            <a:extLst>
              <a:ext uri="{FF2B5EF4-FFF2-40B4-BE49-F238E27FC236}">
                <a16:creationId xmlns:a16="http://schemas.microsoft.com/office/drawing/2014/main" id="{3E368CD1-C846-864B-8FF5-193D2956B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T"/>
          </a:p>
        </p:txBody>
      </p:sp>
      <p:sp>
        <p:nvSpPr>
          <p:cNvPr id="6" name="Slide Number Placeholder 5">
            <a:extLst>
              <a:ext uri="{FF2B5EF4-FFF2-40B4-BE49-F238E27FC236}">
                <a16:creationId xmlns:a16="http://schemas.microsoft.com/office/drawing/2014/main" id="{9B75D875-456D-074B-9AD9-F14C62DF5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2A2A8-704E-EF48-80AE-D3783EE37A42}" type="slidenum">
              <a:t>‹#›</a:t>
            </a:fld>
            <a:endParaRPr lang="en-LT"/>
          </a:p>
        </p:txBody>
      </p:sp>
    </p:spTree>
    <p:extLst>
      <p:ext uri="{BB962C8B-B14F-4D97-AF65-F5344CB8AC3E}">
        <p14:creationId xmlns:p14="http://schemas.microsoft.com/office/powerpoint/2010/main" val="267008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AB91E-8D3B-5049-91E0-681A6BD55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LT"/>
          </a:p>
        </p:txBody>
      </p:sp>
      <p:sp>
        <p:nvSpPr>
          <p:cNvPr id="3" name="Text Placeholder 2">
            <a:extLst>
              <a:ext uri="{FF2B5EF4-FFF2-40B4-BE49-F238E27FC236}">
                <a16:creationId xmlns:a16="http://schemas.microsoft.com/office/drawing/2014/main" id="{7EC0D1AD-7B0F-C243-8060-E31261F40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40B009B1-730F-3948-AFDB-A7D229514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621EB-52E9-864A-B0F6-E4DE6976EFAF}" type="datetimeFigureOut">
              <a:t>10/3/2023</a:t>
            </a:fld>
            <a:endParaRPr lang="en-LT"/>
          </a:p>
        </p:txBody>
      </p:sp>
      <p:sp>
        <p:nvSpPr>
          <p:cNvPr id="5" name="Footer Placeholder 4">
            <a:extLst>
              <a:ext uri="{FF2B5EF4-FFF2-40B4-BE49-F238E27FC236}">
                <a16:creationId xmlns:a16="http://schemas.microsoft.com/office/drawing/2014/main" id="{3E368CD1-C846-864B-8FF5-193D2956B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T"/>
          </a:p>
        </p:txBody>
      </p:sp>
      <p:sp>
        <p:nvSpPr>
          <p:cNvPr id="6" name="Slide Number Placeholder 5">
            <a:extLst>
              <a:ext uri="{FF2B5EF4-FFF2-40B4-BE49-F238E27FC236}">
                <a16:creationId xmlns:a16="http://schemas.microsoft.com/office/drawing/2014/main" id="{9B75D875-456D-074B-9AD9-F14C62DF5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2A2A8-704E-EF48-80AE-D3783EE37A42}" type="slidenum">
              <a:t>‹#›</a:t>
            </a:fld>
            <a:endParaRPr lang="en-LT"/>
          </a:p>
        </p:txBody>
      </p:sp>
    </p:spTree>
    <p:extLst>
      <p:ext uri="{BB962C8B-B14F-4D97-AF65-F5344CB8AC3E}">
        <p14:creationId xmlns:p14="http://schemas.microsoft.com/office/powerpoint/2010/main" val="267008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40.png"/><Relationship Id="rId3" Type="http://schemas.openxmlformats.org/officeDocument/2006/relationships/image" Target="../media/image1.jpeg"/><Relationship Id="rId7" Type="http://schemas.openxmlformats.org/officeDocument/2006/relationships/image" Target="../media/image21.png"/><Relationship Id="rId12" Type="http://schemas.openxmlformats.org/officeDocument/2006/relationships/slide" Target="slide2.xml"/><Relationship Id="rId2" Type="http://schemas.openxmlformats.org/officeDocument/2006/relationships/notesSlide" Target="../notesSlides/notesSlide1.xml"/><Relationship Id="rId16"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slide" Target="slide60.xml"/><Relationship Id="rId11" Type="http://schemas.openxmlformats.org/officeDocument/2006/relationships/image" Target="../media/image4.png"/><Relationship Id="rId15" Type="http://schemas.openxmlformats.org/officeDocument/2006/relationships/slide" Target="slide4.xml"/><Relationship Id="rId10" Type="http://schemas.openxmlformats.org/officeDocument/2006/relationships/image" Target="../media/image30.png"/><Relationship Id="rId4" Type="http://schemas.openxmlformats.org/officeDocument/2006/relationships/image" Target="../media/image2.png"/><Relationship Id="rId9" Type="http://schemas.openxmlformats.org/officeDocument/2006/relationships/slide" Target="slide80.xml"/><Relationship Id="rId1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50.png"/><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svg"/></Relationships>
</file>

<file path=ppt/slides/_rels/slide8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0.png"/><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17727F2-87E1-463E-39C5-FA3186ACB2C6}"/>
              </a:ext>
            </a:extLst>
          </p:cNvPr>
          <p:cNvPicPr>
            <a:picLocks noChangeAspect="1"/>
          </p:cNvPicPr>
          <p:nvPr/>
        </p:nvPicPr>
        <p:blipFill>
          <a:blip r:embed="rId3"/>
          <a:srcRect/>
          <a:stretch/>
        </p:blipFill>
        <p:spPr>
          <a:xfrm>
            <a:off x="0" y="0"/>
            <a:ext cx="12192000" cy="6858000"/>
          </a:xfrm>
          <a:prstGeom prst="rect">
            <a:avLst/>
          </a:prstGeom>
        </p:spPr>
      </p:pic>
      <p:cxnSp>
        <p:nvCxnSpPr>
          <p:cNvPr id="7" name="Straight Connector 6">
            <a:extLst>
              <a:ext uri="{FF2B5EF4-FFF2-40B4-BE49-F238E27FC236}">
                <a16:creationId xmlns:a16="http://schemas.microsoft.com/office/drawing/2014/main" id="{4AFAC6AD-E06A-BD4A-AB39-35849B2BFA2D}"/>
              </a:ext>
            </a:extLst>
          </p:cNvPr>
          <p:cNvCxnSpPr>
            <a:cxnSpLocks/>
          </p:cNvCxnSpPr>
          <p:nvPr/>
        </p:nvCxnSpPr>
        <p:spPr>
          <a:xfrm flipV="1">
            <a:off x="2987610" y="3514418"/>
            <a:ext cx="825191" cy="657921"/>
          </a:xfrm>
          <a:prstGeom prst="line">
            <a:avLst/>
          </a:prstGeom>
          <a:solidFill>
            <a:srgbClr val="12231D">
              <a:alpha val="40000"/>
            </a:srgbClr>
          </a:solidFill>
          <a:ln w="63500" cap="rnd">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a:extLst>
              <a:ext uri="{FF2B5EF4-FFF2-40B4-BE49-F238E27FC236}">
                <a16:creationId xmlns:a16="http://schemas.microsoft.com/office/drawing/2014/main" id="{70ECD39E-EC9A-954A-B4CF-9BCD99C8CFAE}"/>
              </a:ext>
            </a:extLst>
          </p:cNvPr>
          <p:cNvCxnSpPr>
            <a:cxnSpLocks/>
          </p:cNvCxnSpPr>
          <p:nvPr/>
        </p:nvCxnSpPr>
        <p:spPr>
          <a:xfrm flipH="1" flipV="1">
            <a:off x="5446571" y="3503266"/>
            <a:ext cx="960188" cy="749245"/>
          </a:xfrm>
          <a:prstGeom prst="line">
            <a:avLst/>
          </a:prstGeom>
          <a:solidFill>
            <a:srgbClr val="12231D">
              <a:alpha val="40000"/>
            </a:srgbClr>
          </a:solidFill>
          <a:ln w="63500" cap="rnd">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a:extLst>
              <a:ext uri="{FF2B5EF4-FFF2-40B4-BE49-F238E27FC236}">
                <a16:creationId xmlns:a16="http://schemas.microsoft.com/office/drawing/2014/main" id="{05D0BD90-6384-4F42-BDBE-A945AF012A9F}"/>
              </a:ext>
            </a:extLst>
          </p:cNvPr>
          <p:cNvSpPr/>
          <p:nvPr/>
        </p:nvSpPr>
        <p:spPr>
          <a:xfrm>
            <a:off x="2885828" y="385357"/>
            <a:ext cx="6420347" cy="1015663"/>
          </a:xfrm>
          <a:prstGeom prst="rect">
            <a:avLst/>
          </a:prstGeom>
        </p:spPr>
        <p:txBody>
          <a:bodyPr wrap="none">
            <a:spAutoFit/>
          </a:bodyPr>
          <a:lstStyle/>
          <a:p>
            <a:pPr algn="ctr"/>
            <a:r>
              <a:rPr lang="en-IN" sz="6000" b="1" spc="300" dirty="0">
                <a:solidFill>
                  <a:schemeClr val="bg1"/>
                </a:solidFill>
                <a:effectLst>
                  <a:outerShdw blurRad="292100" sx="102000" sy="102000" algn="ctr" rotWithShape="0">
                    <a:prstClr val="black">
                      <a:alpha val="52000"/>
                    </a:prstClr>
                  </a:outerShdw>
                </a:effectLst>
                <a:latin typeface="Montserrat" panose="00000500000000000000" pitchFamily="2" charset="0"/>
              </a:rPr>
              <a:t>RAPID GUARD</a:t>
            </a:r>
            <a:endParaRPr lang="en-LT" sz="6000" b="1" spc="300" dirty="0">
              <a:solidFill>
                <a:schemeClr val="bg1"/>
              </a:solidFill>
              <a:effectLst>
                <a:outerShdw blurRad="292100" sx="102000" sy="102000" algn="ctr" rotWithShape="0">
                  <a:prstClr val="black">
                    <a:alpha val="52000"/>
                  </a:prstClr>
                </a:outerShdw>
              </a:effectLst>
              <a:latin typeface="Montserrat" panose="00000500000000000000" pitchFamily="2" charset="0"/>
            </a:endParaRPr>
          </a:p>
        </p:txBody>
      </p:sp>
      <p:sp>
        <p:nvSpPr>
          <p:cNvPr id="25" name="Rectangle 24">
            <a:extLst>
              <a:ext uri="{FF2B5EF4-FFF2-40B4-BE49-F238E27FC236}">
                <a16:creationId xmlns:a16="http://schemas.microsoft.com/office/drawing/2014/main" id="{7D1D4DDA-3BA2-7F47-974A-FC6F909C89E4}"/>
              </a:ext>
            </a:extLst>
          </p:cNvPr>
          <p:cNvSpPr/>
          <p:nvPr/>
        </p:nvSpPr>
        <p:spPr>
          <a:xfrm>
            <a:off x="3192810" y="1244069"/>
            <a:ext cx="5806398" cy="400110"/>
          </a:xfrm>
          <a:prstGeom prst="rect">
            <a:avLst/>
          </a:prstGeom>
        </p:spPr>
        <p:txBody>
          <a:bodyPr wrap="none">
            <a:spAutoFit/>
          </a:bodyPr>
          <a:lstStyle/>
          <a:p>
            <a:pPr algn="ctr"/>
            <a:r>
              <a:rPr lang="en-US" sz="2000" dirty="0">
                <a:solidFill>
                  <a:schemeClr val="bg1"/>
                </a:solidFill>
                <a:latin typeface="Myanmar Text" panose="020B0502040204020203" pitchFamily="34" charset="0"/>
                <a:cs typeface="Myanmar Text" panose="020B0502040204020203" pitchFamily="34" charset="0"/>
              </a:rPr>
              <a:t>DISCRETE </a:t>
            </a:r>
            <a:r>
              <a:rPr lang="en-IN" sz="2000" dirty="0">
                <a:solidFill>
                  <a:schemeClr val="bg1"/>
                </a:solidFill>
                <a:latin typeface="Montserrat" panose="00000500000000000000" pitchFamily="2" charset="0"/>
                <a:cs typeface="Myanmar Text" panose="020B0502040204020203" pitchFamily="34" charset="0"/>
              </a:rPr>
              <a:t>MATHEMATICS</a:t>
            </a:r>
            <a:r>
              <a:rPr lang="en-US" sz="2000" dirty="0">
                <a:solidFill>
                  <a:schemeClr val="bg1"/>
                </a:solidFill>
                <a:latin typeface="Myanmar Text" panose="020B0502040204020203" pitchFamily="34" charset="0"/>
                <a:cs typeface="Myanmar Text" panose="020B0502040204020203" pitchFamily="34" charset="0"/>
              </a:rPr>
              <a:t> AND GRAPH THEORY</a:t>
            </a:r>
            <a:endParaRPr lang="en-LT" sz="2000" spc="300" dirty="0">
              <a:solidFill>
                <a:schemeClr val="bg1"/>
              </a:solidFill>
              <a:effectLst>
                <a:outerShdw blurRad="292100" sx="102000" sy="102000" algn="ctr" rotWithShape="0">
                  <a:prstClr val="black">
                    <a:alpha val="52000"/>
                  </a:prstClr>
                </a:outerShdw>
              </a:effectLst>
              <a:latin typeface="Myanmar Text" panose="020B0502040204020203" pitchFamily="34" charset="0"/>
              <a:cs typeface="Myanmar Text" panose="020B0502040204020203" pitchFamily="34" charset="0"/>
            </a:endParaRPr>
          </a:p>
        </p:txBody>
      </p:sp>
      <p:cxnSp>
        <p:nvCxnSpPr>
          <p:cNvPr id="28" name="Straight Connector 27">
            <a:extLst>
              <a:ext uri="{FF2B5EF4-FFF2-40B4-BE49-F238E27FC236}">
                <a16:creationId xmlns:a16="http://schemas.microsoft.com/office/drawing/2014/main" id="{0DF68F12-370D-1E45-B388-B3EB7E9D3A9F}"/>
              </a:ext>
            </a:extLst>
          </p:cNvPr>
          <p:cNvCxnSpPr>
            <a:cxnSpLocks/>
          </p:cNvCxnSpPr>
          <p:nvPr/>
        </p:nvCxnSpPr>
        <p:spPr>
          <a:xfrm flipH="1">
            <a:off x="8273667" y="3668617"/>
            <a:ext cx="903385" cy="683046"/>
          </a:xfrm>
          <a:prstGeom prst="line">
            <a:avLst/>
          </a:prstGeom>
          <a:solidFill>
            <a:srgbClr val="12231D">
              <a:alpha val="40000"/>
            </a:srgbClr>
          </a:solidFill>
          <a:ln w="63500" cap="rnd">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psez="http://schemas.microsoft.com/office/powerpoint/2016/sectionzoom">
        <mc:Choice Requires="psez">
          <p:graphicFrame>
            <p:nvGraphicFramePr>
              <p:cNvPr id="12" name="Section Zoom 11">
                <a:extLst>
                  <a:ext uri="{FF2B5EF4-FFF2-40B4-BE49-F238E27FC236}">
                    <a16:creationId xmlns:a16="http://schemas.microsoft.com/office/drawing/2014/main" id="{C195487E-923E-634E-A4C3-E9368C2DE565}"/>
                  </a:ext>
                </a:extLst>
              </p:cNvPr>
              <p:cNvGraphicFramePr>
                <a:graphicFrameLocks noChangeAspect="1"/>
              </p:cNvGraphicFramePr>
              <p:nvPr>
                <p:extLst>
                  <p:ext uri="{D42A27DB-BD31-4B8C-83A1-F6EECF244321}">
                    <p14:modId xmlns:p14="http://schemas.microsoft.com/office/powerpoint/2010/main" val="658829979"/>
                  </p:ext>
                </p:extLst>
              </p:nvPr>
            </p:nvGraphicFramePr>
            <p:xfrm>
              <a:off x="5502487" y="3994189"/>
              <a:ext cx="3588214" cy="2018370"/>
            </p:xfrm>
            <a:graphic>
              <a:graphicData uri="http://schemas.microsoft.com/office/powerpoint/2016/sectionzoom">
                <psez:sectionZm>
                  <psez:sectionZmObj sectionId="{D01103C6-D9B4-874A-903D-1D54C47D2E73}">
                    <psez:zmPr id="{23888936-E0DE-5545-AD69-CCF83ACA0790}" transitionDur="1000" showBg="0">
                      <p166:blipFill xmlns:p166="http://schemas.microsoft.com/office/powerpoint/2016/6/main">
                        <a:blip r:embed="rId4"/>
                        <a:stretch>
                          <a:fillRect/>
                        </a:stretch>
                      </p166:blipFill>
                      <p166:spPr xmlns:p166="http://schemas.microsoft.com/office/powerpoint/2016/6/main">
                        <a:xfrm>
                          <a:off x="0" y="0"/>
                          <a:ext cx="3588214" cy="2018370"/>
                        </a:xfrm>
                        <a:prstGeom prst="rect">
                          <a:avLst/>
                        </a:prstGeom>
                      </p166:spPr>
                    </psez:zmPr>
                  </psez:sectionZmObj>
                </psez:sectionZm>
              </a:graphicData>
            </a:graphic>
          </p:graphicFrame>
        </mc:Choice>
        <mc:Fallback xmlns="">
          <p:pic>
            <p:nvPicPr>
              <p:cNvPr id="12" name="Section Zoom 11">
                <a:hlinkClick r:id="rId6" action="ppaction://hlinksldjump"/>
                <a:extLst>
                  <a:ext uri="{FF2B5EF4-FFF2-40B4-BE49-F238E27FC236}">
                    <a16:creationId xmlns:a16="http://schemas.microsoft.com/office/drawing/2014/main" id="{C195487E-923E-634E-A4C3-E9368C2DE565}"/>
                  </a:ext>
                </a:extLst>
              </p:cNvPr>
              <p:cNvPicPr>
                <a:picLocks noGrp="1" noRot="1" noChangeAspect="1" noMove="1" noResize="1" noEditPoints="1" noAdjustHandles="1" noChangeArrowheads="1" noChangeShapeType="1"/>
              </p:cNvPicPr>
              <p:nvPr/>
            </p:nvPicPr>
            <p:blipFill>
              <a:blip r:embed="rId7"/>
              <a:stretch>
                <a:fillRect/>
              </a:stretch>
            </p:blipFill>
            <p:spPr>
              <a:xfrm>
                <a:off x="5502487" y="3994189"/>
                <a:ext cx="3588214" cy="201837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7" name="Section Zoom 16">
                <a:extLst>
                  <a:ext uri="{FF2B5EF4-FFF2-40B4-BE49-F238E27FC236}">
                    <a16:creationId xmlns:a16="http://schemas.microsoft.com/office/drawing/2014/main" id="{BA3A39B2-158B-2B4C-A1B4-DCCBD75CA15C}"/>
                  </a:ext>
                </a:extLst>
              </p:cNvPr>
              <p:cNvGraphicFramePr>
                <a:graphicFrameLocks noChangeAspect="1"/>
              </p:cNvGraphicFramePr>
              <p:nvPr>
                <p:extLst>
                  <p:ext uri="{D42A27DB-BD31-4B8C-83A1-F6EECF244321}">
                    <p14:modId xmlns:p14="http://schemas.microsoft.com/office/powerpoint/2010/main" val="3167548007"/>
                  </p:ext>
                </p:extLst>
              </p:nvPr>
            </p:nvGraphicFramePr>
            <p:xfrm>
              <a:off x="8145678" y="1644179"/>
              <a:ext cx="4222592" cy="2375208"/>
            </p:xfrm>
            <a:graphic>
              <a:graphicData uri="http://schemas.microsoft.com/office/powerpoint/2016/sectionzoom">
                <psez:sectionZm>
                  <psez:sectionZmObj sectionId="{17ED8106-7472-CA40-A9D6-5927206203E6}">
                    <psez:zmPr id="{BED1C54D-1895-F149-B351-02B981A8A5BF}" transitionDur="1000" showBg="0">
                      <p166:blipFill xmlns:p166="http://schemas.microsoft.com/office/powerpoint/2016/6/main">
                        <a:blip r:embed="rId8"/>
                        <a:stretch>
                          <a:fillRect/>
                        </a:stretch>
                      </p166:blipFill>
                      <p166:spPr xmlns:p166="http://schemas.microsoft.com/office/powerpoint/2016/6/main">
                        <a:xfrm>
                          <a:off x="0" y="0"/>
                          <a:ext cx="4222592" cy="2375208"/>
                        </a:xfrm>
                        <a:prstGeom prst="rect">
                          <a:avLst/>
                        </a:prstGeom>
                      </p166:spPr>
                    </psez:zmPr>
                  </psez:sectionZmObj>
                </psez:sectionZm>
              </a:graphicData>
            </a:graphic>
          </p:graphicFrame>
        </mc:Choice>
        <mc:Fallback xmlns="">
          <p:pic>
            <p:nvPicPr>
              <p:cNvPr id="17" name="Section Zoom 16">
                <a:hlinkClick r:id="rId9" action="ppaction://hlinksldjump"/>
                <a:extLst>
                  <a:ext uri="{FF2B5EF4-FFF2-40B4-BE49-F238E27FC236}">
                    <a16:creationId xmlns:a16="http://schemas.microsoft.com/office/drawing/2014/main" id="{BA3A39B2-158B-2B4C-A1B4-DCCBD75CA15C}"/>
                  </a:ext>
                </a:extLst>
              </p:cNvPr>
              <p:cNvPicPr>
                <a:picLocks noGrp="1" noRot="1" noChangeAspect="1" noMove="1" noResize="1" noEditPoints="1" noAdjustHandles="1" noChangeArrowheads="1" noChangeShapeType="1"/>
              </p:cNvPicPr>
              <p:nvPr/>
            </p:nvPicPr>
            <p:blipFill>
              <a:blip r:embed="rId10"/>
              <a:stretch>
                <a:fillRect/>
              </a:stretch>
            </p:blipFill>
            <p:spPr>
              <a:xfrm>
                <a:off x="8145678" y="1644179"/>
                <a:ext cx="4222592" cy="2375208"/>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039C2E45-7383-084C-A25A-231F40FCFD88}"/>
                  </a:ext>
                </a:extLst>
              </p:cNvPr>
              <p:cNvGraphicFramePr>
                <a:graphicFrameLocks noChangeAspect="1"/>
              </p:cNvGraphicFramePr>
              <p:nvPr>
                <p:extLst>
                  <p:ext uri="{D42A27DB-BD31-4B8C-83A1-F6EECF244321}">
                    <p14:modId xmlns:p14="http://schemas.microsoft.com/office/powerpoint/2010/main" val="2935909738"/>
                  </p:ext>
                </p:extLst>
              </p:nvPr>
            </p:nvGraphicFramePr>
            <p:xfrm>
              <a:off x="-413512" y="3751378"/>
              <a:ext cx="4450582" cy="2503452"/>
            </p:xfrm>
            <a:graphic>
              <a:graphicData uri="http://schemas.microsoft.com/office/powerpoint/2016/sectionzoom">
                <psez:sectionZm>
                  <psez:sectionZmObj sectionId="{34C61D3D-3DDA-8544-919D-38908B71CF6E}">
                    <psez:zmPr id="{4BF83247-9042-D446-B9D6-CD882B6CF45B}" transitionDur="1000" showBg="0">
                      <p166:blipFill xmlns:p166="http://schemas.microsoft.com/office/powerpoint/2016/6/main">
                        <a:blip r:embed="rId11"/>
                        <a:stretch>
                          <a:fillRect/>
                        </a:stretch>
                      </p166:blipFill>
                      <p166:spPr xmlns:p166="http://schemas.microsoft.com/office/powerpoint/2016/6/main">
                        <a:xfrm>
                          <a:off x="0" y="0"/>
                          <a:ext cx="4450582" cy="2503452"/>
                        </a:xfrm>
                        <a:prstGeom prst="rect">
                          <a:avLst/>
                        </a:prstGeom>
                        <a:noFill/>
                        <a:effectLst/>
                      </p166:spPr>
                    </psez:zmPr>
                  </psez:sectionZmObj>
                </psez:sectionZm>
              </a:graphicData>
            </a:graphic>
          </p:graphicFrame>
        </mc:Choice>
        <mc:Fallback xmlns="">
          <p:pic>
            <p:nvPicPr>
              <p:cNvPr id="6" name="Section Zoom 5">
                <a:hlinkClick r:id="rId12" action="ppaction://hlinksldjump"/>
                <a:extLst>
                  <a:ext uri="{FF2B5EF4-FFF2-40B4-BE49-F238E27FC236}">
                    <a16:creationId xmlns:a16="http://schemas.microsoft.com/office/drawing/2014/main" id="{039C2E45-7383-084C-A25A-231F40FCFD88}"/>
                  </a:ext>
                </a:extLst>
              </p:cNvPr>
              <p:cNvPicPr>
                <a:picLocks noGrp="1" noRot="1" noChangeAspect="1" noMove="1" noResize="1" noEditPoints="1" noAdjustHandles="1" noChangeArrowheads="1" noChangeShapeType="1"/>
              </p:cNvPicPr>
              <p:nvPr/>
            </p:nvPicPr>
            <p:blipFill>
              <a:blip r:embed="rId13"/>
              <a:stretch>
                <a:fillRect/>
              </a:stretch>
            </p:blipFill>
            <p:spPr>
              <a:xfrm>
                <a:off x="-413512" y="3751378"/>
                <a:ext cx="4450582" cy="2503452"/>
              </a:xfrm>
              <a:prstGeom prst="rect">
                <a:avLst/>
              </a:prstGeom>
              <a:noFill/>
              <a:effectLst/>
            </p:spPr>
          </p:pic>
        </mc:Fallback>
      </mc:AlternateContent>
      <mc:AlternateContent xmlns:mc="http://schemas.openxmlformats.org/markup-compatibility/2006" xmlns:psez="http://schemas.microsoft.com/office/powerpoint/2016/sectionzoom">
        <mc:Choice Requires="psez">
          <p:graphicFrame>
            <p:nvGraphicFramePr>
              <p:cNvPr id="4" name="Section Zoom 3">
                <a:extLst>
                  <a:ext uri="{FF2B5EF4-FFF2-40B4-BE49-F238E27FC236}">
                    <a16:creationId xmlns:a16="http://schemas.microsoft.com/office/drawing/2014/main" id="{B2D661A4-8895-1E43-9238-4B6D30F2FF2A}"/>
                  </a:ext>
                </a:extLst>
              </p:cNvPr>
              <p:cNvGraphicFramePr>
                <a:graphicFrameLocks noChangeAspect="1"/>
              </p:cNvGraphicFramePr>
              <p:nvPr>
                <p:extLst>
                  <p:ext uri="{D42A27DB-BD31-4B8C-83A1-F6EECF244321}">
                    <p14:modId xmlns:p14="http://schemas.microsoft.com/office/powerpoint/2010/main" val="4083586576"/>
                  </p:ext>
                </p:extLst>
              </p:nvPr>
            </p:nvGraphicFramePr>
            <p:xfrm>
              <a:off x="3099126" y="2116068"/>
              <a:ext cx="3048000" cy="1714500"/>
            </p:xfrm>
            <a:graphic>
              <a:graphicData uri="http://schemas.microsoft.com/office/powerpoint/2016/sectionzoom">
                <psez:sectionZm>
                  <psez:sectionZmObj sectionId="{DBB0F080-D76F-2449-A8A8-97428CE5CDE4}">
                    <psez:zmPr id="{E31B0801-3E89-AF44-A1B1-5F4CCB54772F}" transitionDur="1000" showBg="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4" name="Section Zoom 3">
                <a:hlinkClick r:id="rId15" action="ppaction://hlinksldjump"/>
                <a:extLst>
                  <a:ext uri="{FF2B5EF4-FFF2-40B4-BE49-F238E27FC236}">
                    <a16:creationId xmlns:a16="http://schemas.microsoft.com/office/drawing/2014/main" id="{B2D661A4-8895-1E43-9238-4B6D30F2FF2A}"/>
                  </a:ext>
                </a:extLst>
              </p:cNvPr>
              <p:cNvPicPr>
                <a:picLocks noGrp="1" noRot="1" noChangeAspect="1" noMove="1" noResize="1" noEditPoints="1" noAdjustHandles="1" noChangeArrowheads="1" noChangeShapeType="1"/>
              </p:cNvPicPr>
              <p:nvPr/>
            </p:nvPicPr>
            <p:blipFill>
              <a:blip r:embed="rId16"/>
              <a:stretch>
                <a:fillRect/>
              </a:stretch>
            </p:blipFill>
            <p:spPr>
              <a:xfrm>
                <a:off x="3099126" y="2116068"/>
                <a:ext cx="3048000" cy="1714500"/>
              </a:xfrm>
              <a:prstGeom prst="rect">
                <a:avLst/>
              </a:prstGeom>
            </p:spPr>
          </p:pic>
        </mc:Fallback>
      </mc:AlternateContent>
    </p:spTree>
    <p:extLst>
      <p:ext uri="{BB962C8B-B14F-4D97-AF65-F5344CB8AC3E}">
        <p14:creationId xmlns:p14="http://schemas.microsoft.com/office/powerpoint/2010/main" val="23853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nodeType="withEffect">
                                  <p:stCondLst>
                                    <p:cond delay="0"/>
                                  </p:stCondLst>
                                  <p:childTnLst>
                                    <p:animScale>
                                      <p:cBhvr>
                                        <p:cTn id="6" dur="4000" fill="hold"/>
                                        <p:tgtEl>
                                          <p:spTgt spid="1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9E9803-E3E1-AE7C-5A8B-1F11794F7B19}"/>
              </a:ext>
            </a:extLst>
          </p:cNvPr>
          <p:cNvSpPr txBox="1"/>
          <p:nvPr/>
        </p:nvSpPr>
        <p:spPr>
          <a:xfrm>
            <a:off x="6299563" y="846292"/>
            <a:ext cx="6097554" cy="1015663"/>
          </a:xfrm>
          <a:prstGeom prst="rect">
            <a:avLst/>
          </a:prstGeom>
          <a:noFill/>
        </p:spPr>
        <p:txBody>
          <a:bodyPr wrap="square">
            <a:spAutoFit/>
          </a:bodyPr>
          <a:lstStyle/>
          <a:p>
            <a:pPr algn="ctr"/>
            <a:r>
              <a:rPr lang="en-IN" sz="6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DATABASE</a:t>
            </a:r>
            <a:endParaRPr lang="en-LT" sz="6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sp>
        <p:nvSpPr>
          <p:cNvPr id="5" name="TextBox 4">
            <a:extLst>
              <a:ext uri="{FF2B5EF4-FFF2-40B4-BE49-F238E27FC236}">
                <a16:creationId xmlns:a16="http://schemas.microsoft.com/office/drawing/2014/main" id="{1D26841A-05E9-66E0-7797-822C9448C248}"/>
              </a:ext>
            </a:extLst>
          </p:cNvPr>
          <p:cNvSpPr txBox="1"/>
          <p:nvPr/>
        </p:nvSpPr>
        <p:spPr>
          <a:xfrm>
            <a:off x="0" y="3632441"/>
            <a:ext cx="12191999" cy="3046988"/>
          </a:xfrm>
          <a:prstGeom prst="rect">
            <a:avLst/>
          </a:prstGeom>
          <a:solidFill>
            <a:schemeClr val="tx1">
              <a:lumMod val="95000"/>
              <a:lumOff val="5000"/>
            </a:schemeClr>
          </a:solidFill>
        </p:spPr>
        <p:txBody>
          <a:bodyPr wrap="square">
            <a:spAutoFit/>
          </a:bodyPr>
          <a:lstStyle/>
          <a:p>
            <a:r>
              <a:rPr lang="en-US" sz="2400" b="1" dirty="0">
                <a:solidFill>
                  <a:schemeClr val="bg1"/>
                </a:solidFill>
              </a:rPr>
              <a:t>Analysis Phase:</a:t>
            </a:r>
            <a:endParaRPr lang="en-US" sz="2400" dirty="0">
              <a:solidFill>
                <a:schemeClr val="bg1"/>
              </a:solidFill>
            </a:endParaRPr>
          </a:p>
          <a:p>
            <a:pPr>
              <a:buFont typeface="Arial" panose="020B0604020202020204" pitchFamily="34" charset="0"/>
              <a:buChar char="•"/>
            </a:pPr>
            <a:r>
              <a:rPr lang="en-US" sz="2400" dirty="0">
                <a:solidFill>
                  <a:schemeClr val="bg1"/>
                </a:solidFill>
              </a:rPr>
              <a:t>The system identifies the incident's location and retrieves the list of members.</a:t>
            </a:r>
          </a:p>
          <a:p>
            <a:pPr>
              <a:buFont typeface="Arial" panose="020B0604020202020204" pitchFamily="34" charset="0"/>
              <a:buChar char="•"/>
            </a:pPr>
            <a:endParaRPr lang="en-US" sz="2400" dirty="0">
              <a:solidFill>
                <a:schemeClr val="bg1"/>
              </a:solidFill>
            </a:endParaRPr>
          </a:p>
          <a:p>
            <a:pPr>
              <a:buFont typeface="Arial" panose="020B0604020202020204" pitchFamily="34" charset="0"/>
              <a:buChar char="•"/>
            </a:pPr>
            <a:r>
              <a:rPr lang="en-US" sz="2400" dirty="0">
                <a:solidFill>
                  <a:schemeClr val="bg1"/>
                </a:solidFill>
              </a:rPr>
              <a:t>Using a graph theory algorithm, it calculates the shortest paths from the incident site to nearby members.</a:t>
            </a:r>
          </a:p>
          <a:p>
            <a:pPr>
              <a:buFont typeface="Arial" panose="020B0604020202020204" pitchFamily="34" charset="0"/>
              <a:buChar char="•"/>
            </a:pPr>
            <a:endParaRPr lang="en-US" sz="2400" dirty="0">
              <a:solidFill>
                <a:schemeClr val="bg1"/>
              </a:solidFill>
            </a:endParaRPr>
          </a:p>
          <a:p>
            <a:pPr>
              <a:buFont typeface="Arial" panose="020B0604020202020204" pitchFamily="34" charset="0"/>
              <a:buChar char="•"/>
            </a:pPr>
            <a:r>
              <a:rPr lang="en-US" sz="2400" dirty="0">
                <a:solidFill>
                  <a:schemeClr val="bg1"/>
                </a:solidFill>
              </a:rPr>
              <a:t>The system determines which members are closest based on their stored locations and proximity to the incident.</a:t>
            </a:r>
          </a:p>
        </p:txBody>
      </p:sp>
      <p:pic>
        <p:nvPicPr>
          <p:cNvPr id="6" name="Picture 5">
            <a:extLst>
              <a:ext uri="{FF2B5EF4-FFF2-40B4-BE49-F238E27FC236}">
                <a16:creationId xmlns:a16="http://schemas.microsoft.com/office/drawing/2014/main" id="{42ED3C3D-A39E-77CF-EDF0-995CBA4CB220}"/>
              </a:ext>
            </a:extLst>
          </p:cNvPr>
          <p:cNvPicPr>
            <a:picLocks noChangeAspect="1"/>
          </p:cNvPicPr>
          <p:nvPr/>
        </p:nvPicPr>
        <p:blipFill>
          <a:blip r:embed="rId2"/>
          <a:stretch>
            <a:fillRect/>
          </a:stretch>
        </p:blipFill>
        <p:spPr>
          <a:xfrm>
            <a:off x="0" y="0"/>
            <a:ext cx="6783705" cy="3632441"/>
          </a:xfrm>
          <a:prstGeom prst="rect">
            <a:avLst/>
          </a:prstGeom>
        </p:spPr>
      </p:pic>
    </p:spTree>
    <p:extLst>
      <p:ext uri="{BB962C8B-B14F-4D97-AF65-F5344CB8AC3E}">
        <p14:creationId xmlns:p14="http://schemas.microsoft.com/office/powerpoint/2010/main" val="1946678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ECCBE1-3A5A-8BA5-D4E7-0F92E17F849A}"/>
              </a:ext>
            </a:extLst>
          </p:cNvPr>
          <p:cNvSpPr txBox="1"/>
          <p:nvPr/>
        </p:nvSpPr>
        <p:spPr>
          <a:xfrm>
            <a:off x="4343452" y="635471"/>
            <a:ext cx="8754446" cy="769441"/>
          </a:xfrm>
          <a:prstGeom prst="rect">
            <a:avLst/>
          </a:prstGeom>
          <a:noFill/>
        </p:spPr>
        <p:txBody>
          <a:bodyPr wrap="square">
            <a:spAutoFit/>
          </a:bodyPr>
          <a:lstStyle/>
          <a:p>
            <a:pPr algn="ctr"/>
            <a:r>
              <a:rPr lang="en-IN" sz="44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NOTIFICATION  SYSTEM</a:t>
            </a:r>
            <a:endParaRPr lang="en-LT" sz="44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sp>
        <p:nvSpPr>
          <p:cNvPr id="5" name="TextBox 4">
            <a:extLst>
              <a:ext uri="{FF2B5EF4-FFF2-40B4-BE49-F238E27FC236}">
                <a16:creationId xmlns:a16="http://schemas.microsoft.com/office/drawing/2014/main" id="{5B4C2EA3-7440-8D93-E331-801EC757DC9D}"/>
              </a:ext>
            </a:extLst>
          </p:cNvPr>
          <p:cNvSpPr txBox="1"/>
          <p:nvPr/>
        </p:nvSpPr>
        <p:spPr>
          <a:xfrm>
            <a:off x="0" y="3484880"/>
            <a:ext cx="12293600" cy="3046988"/>
          </a:xfrm>
          <a:prstGeom prst="rect">
            <a:avLst/>
          </a:prstGeom>
          <a:solidFill>
            <a:schemeClr val="tx1"/>
          </a:solidFill>
        </p:spPr>
        <p:txBody>
          <a:bodyPr wrap="square">
            <a:spAutoFit/>
          </a:bodyPr>
          <a:lstStyle/>
          <a:p>
            <a:r>
              <a:rPr lang="en-US" sz="2400" b="1" dirty="0">
                <a:solidFill>
                  <a:schemeClr val="bg1"/>
                </a:solidFill>
              </a:rPr>
              <a:t>Notification:-</a:t>
            </a:r>
            <a:endParaRPr lang="en-US" sz="2400" dirty="0">
              <a:solidFill>
                <a:schemeClr val="bg1"/>
              </a:solidFill>
            </a:endParaRPr>
          </a:p>
          <a:p>
            <a:pPr>
              <a:buFont typeface="Arial" panose="020B0604020202020204" pitchFamily="34" charset="0"/>
              <a:buChar char="•"/>
            </a:pPr>
            <a:r>
              <a:rPr lang="en-US" sz="2400" dirty="0">
                <a:solidFill>
                  <a:schemeClr val="bg1"/>
                </a:solidFill>
              </a:rPr>
              <a:t>Once nearby members are identified, the system sends a command or notification to those members.</a:t>
            </a:r>
          </a:p>
          <a:p>
            <a:pPr>
              <a:buFont typeface="Arial" panose="020B0604020202020204" pitchFamily="34" charset="0"/>
              <a:buChar char="•"/>
            </a:pPr>
            <a:endParaRPr lang="en-US" sz="2400" dirty="0">
              <a:solidFill>
                <a:schemeClr val="bg1"/>
              </a:solidFill>
            </a:endParaRPr>
          </a:p>
          <a:p>
            <a:pPr>
              <a:buFont typeface="Arial" panose="020B0604020202020204" pitchFamily="34" charset="0"/>
              <a:buChar char="•"/>
            </a:pPr>
            <a:r>
              <a:rPr lang="en-US" sz="2400" dirty="0">
                <a:solidFill>
                  <a:schemeClr val="bg1"/>
                </a:solidFill>
              </a:rPr>
              <a:t>Notifications can be sent via SMS, email, or app alerts, instructing them to respond to the incident immediately.</a:t>
            </a:r>
          </a:p>
          <a:p>
            <a:pPr>
              <a:buFont typeface="Arial" panose="020B0604020202020204" pitchFamily="34" charset="0"/>
              <a:buChar char="•"/>
            </a:pPr>
            <a:endParaRPr lang="en-US" sz="2400" dirty="0">
              <a:solidFill>
                <a:schemeClr val="bg1"/>
              </a:solidFill>
            </a:endParaRPr>
          </a:p>
          <a:p>
            <a:pPr>
              <a:buFont typeface="Arial" panose="020B0604020202020204" pitchFamily="34" charset="0"/>
              <a:buChar char="•"/>
            </a:pPr>
            <a:r>
              <a:rPr lang="en-US" sz="2400" dirty="0">
                <a:solidFill>
                  <a:schemeClr val="bg1"/>
                </a:solidFill>
              </a:rPr>
              <a:t>The system also informs the incident head, providing updates and member statuses in real-time</a:t>
            </a:r>
            <a:r>
              <a:rPr lang="en-US" dirty="0"/>
              <a:t>.</a:t>
            </a:r>
          </a:p>
        </p:txBody>
      </p:sp>
      <p:pic>
        <p:nvPicPr>
          <p:cNvPr id="7" name="Picture 6">
            <a:extLst>
              <a:ext uri="{FF2B5EF4-FFF2-40B4-BE49-F238E27FC236}">
                <a16:creationId xmlns:a16="http://schemas.microsoft.com/office/drawing/2014/main" id="{7AA548CE-FEF7-050A-733B-FE8613D0D8E1}"/>
              </a:ext>
            </a:extLst>
          </p:cNvPr>
          <p:cNvPicPr>
            <a:picLocks noChangeAspect="1"/>
          </p:cNvPicPr>
          <p:nvPr/>
        </p:nvPicPr>
        <p:blipFill>
          <a:blip r:embed="rId2"/>
          <a:stretch>
            <a:fillRect/>
          </a:stretch>
        </p:blipFill>
        <p:spPr>
          <a:xfrm>
            <a:off x="0" y="0"/>
            <a:ext cx="5313680" cy="3484880"/>
          </a:xfrm>
          <a:prstGeom prst="rect">
            <a:avLst/>
          </a:prstGeom>
        </p:spPr>
      </p:pic>
    </p:spTree>
    <p:extLst>
      <p:ext uri="{BB962C8B-B14F-4D97-AF65-F5344CB8AC3E}">
        <p14:creationId xmlns:p14="http://schemas.microsoft.com/office/powerpoint/2010/main" val="4127354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82E3E6-E2EA-9F72-1ADA-C45C34A75983}"/>
              </a:ext>
            </a:extLst>
          </p:cNvPr>
          <p:cNvPicPr>
            <a:picLocks noChangeAspect="1"/>
          </p:cNvPicPr>
          <p:nvPr/>
        </p:nvPicPr>
        <p:blipFill>
          <a:blip r:embed="rId2"/>
          <a:srcRect r="57602"/>
          <a:stretch/>
        </p:blipFill>
        <p:spPr>
          <a:xfrm>
            <a:off x="0" y="0"/>
            <a:ext cx="5169159" cy="6858000"/>
          </a:xfrm>
          <a:prstGeom prst="rect">
            <a:avLst/>
          </a:prstGeom>
        </p:spPr>
      </p:pic>
      <p:sp>
        <p:nvSpPr>
          <p:cNvPr id="16" name="Rectangle 8">
            <a:extLst>
              <a:ext uri="{FF2B5EF4-FFF2-40B4-BE49-F238E27FC236}">
                <a16:creationId xmlns:a16="http://schemas.microsoft.com/office/drawing/2014/main" id="{9D7BA000-3FAD-7141-C415-0927DD469DFE}"/>
              </a:ext>
            </a:extLst>
          </p:cNvPr>
          <p:cNvSpPr>
            <a:spLocks noChangeArrowheads="1"/>
          </p:cNvSpPr>
          <p:nvPr/>
        </p:nvSpPr>
        <p:spPr bwMode="auto">
          <a:xfrm>
            <a:off x="5318122" y="316643"/>
            <a:ext cx="6731124" cy="6247864"/>
          </a:xfrm>
          <a:prstGeom prst="rect">
            <a:avLst/>
          </a:prstGeom>
          <a:solidFill>
            <a:schemeClr val="tx1">
              <a:lumMod val="85000"/>
              <a:lumOff val="15000"/>
            </a:schemeClr>
          </a:solidFill>
          <a:ln>
            <a:noFill/>
          </a:ln>
          <a:effec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1"/>
                </a:solidFill>
                <a:effectLst/>
                <a:latin typeface="Arial" panose="020B0604020202020204" pitchFamily="34" charset="0"/>
              </a:rPr>
              <a:t>Incident Reporting</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A member reports an incident using the </a:t>
            </a:r>
            <a:r>
              <a:rPr kumimoji="0" lang="en-US" altLang="en-US" sz="1800" i="0" u="none" strike="noStrike" cap="none" normalizeH="0" baseline="0" dirty="0">
                <a:ln>
                  <a:noFill/>
                </a:ln>
                <a:solidFill>
                  <a:schemeClr val="bg1"/>
                </a:solidFill>
                <a:effectLst/>
                <a:latin typeface="Arial" panose="020B0604020202020204" pitchFamily="34" charset="0"/>
              </a:rPr>
              <a:t>Incident Reporting Interface.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The system receives and processes the report.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Capture Location</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The system captures the exact location of the incident through the report.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The location data is stored and used for further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Analyze Nearby Members</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The system analyzes all registered members and calculates which ones are closest to the incident location.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IN" sz="2000" b="1" dirty="0">
                <a:solidFill>
                  <a:schemeClr val="bg1"/>
                </a:solidFill>
              </a:rPr>
              <a:t>Identify Members</a:t>
            </a:r>
            <a:r>
              <a:rPr lang="en-IN" dirty="0">
                <a:solidFill>
                  <a:schemeClr val="bg1"/>
                </a:solidFill>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The system identifies the nearest available members based on their proximity and availability.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This ensures the correct members are dispatched.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IN" sz="2000" b="1" dirty="0">
                <a:solidFill>
                  <a:schemeClr val="bg1"/>
                </a:solidFill>
              </a:rPr>
              <a:t>Notification System</a:t>
            </a:r>
            <a:r>
              <a:rPr lang="en-IN" sz="2000" dirty="0">
                <a:solidFill>
                  <a:schemeClr val="bg1"/>
                </a:solidFill>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solidFill>
                  <a:schemeClr val="bg1"/>
                </a:solidFill>
              </a:rPr>
              <a:t>The system also informs the admin or incident head about the situation</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586467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10799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66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REAL-WORLD</a:t>
            </a:r>
            <a:endParaRPr kumimoji="0" lang="en-LT" sz="66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sp>
        <p:nvSpPr>
          <p:cNvPr id="5" name="Rectangle 4">
            <a:extLst>
              <a:ext uri="{FF2B5EF4-FFF2-40B4-BE49-F238E27FC236}">
                <a16:creationId xmlns:a16="http://schemas.microsoft.com/office/drawing/2014/main" id="{FD9FA5D4-F976-AF4C-AC07-03DCC1B85E22}"/>
              </a:ext>
            </a:extLst>
          </p:cNvPr>
          <p:cNvSpPr/>
          <p:nvPr/>
        </p:nvSpPr>
        <p:spPr>
          <a:xfrm>
            <a:off x="2947643" y="4437112"/>
            <a:ext cx="6296718"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60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APPLICATION</a:t>
            </a:r>
            <a:r>
              <a:rPr lang="en-IN" sz="88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 </a:t>
            </a:r>
            <a:endParaRPr kumimoji="0" lang="en-LT" sz="88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7" name="Graphic 6" descr="Gears with solid fill">
            <a:extLst>
              <a:ext uri="{FF2B5EF4-FFF2-40B4-BE49-F238E27FC236}">
                <a16:creationId xmlns:a16="http://schemas.microsoft.com/office/drawing/2014/main" id="{3ABC9C15-A943-6549-9279-9BBD8A235D84}"/>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42263" y="459058"/>
            <a:ext cx="3107474" cy="3107474"/>
          </a:xfrm>
          <a:prstGeom prst="rect">
            <a:avLst/>
          </a:prstGeom>
        </p:spPr>
      </p:pic>
    </p:spTree>
    <p:extLst>
      <p:ext uri="{BB962C8B-B14F-4D97-AF65-F5344CB8AC3E}">
        <p14:creationId xmlns:p14="http://schemas.microsoft.com/office/powerpoint/2010/main" val="271936434"/>
      </p:ext>
    </p:extLst>
  </p:cSld>
  <p:clrMapOvr>
    <a:masterClrMapping/>
  </p:clrMapOvr>
  <p:transition spd="slow" advTm="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Graphic 22">
            <a:extLst>
              <a:ext uri="{FF2B5EF4-FFF2-40B4-BE49-F238E27FC236}">
                <a16:creationId xmlns:a16="http://schemas.microsoft.com/office/drawing/2014/main" id="{D41648B8-54FC-9049-AD25-9FC457D2D522}"/>
              </a:ext>
            </a:extLst>
          </p:cNvPr>
          <p:cNvSpPr/>
          <p:nvPr/>
        </p:nvSpPr>
        <p:spPr>
          <a:xfrm rot="20322550">
            <a:off x="2891879" y="-462708"/>
            <a:ext cx="3095840" cy="3106380"/>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solidFill>
            <a:schemeClr val="bg1"/>
          </a:solidFill>
          <a:ln w="9478" cap="flat">
            <a:noFill/>
            <a:prstDash val="solid"/>
            <a:miter/>
          </a:ln>
        </p:spPr>
        <p:txBody>
          <a:bodyPr rtlCol="0" anchor="ctr"/>
          <a:lstStyle/>
          <a:p>
            <a:endParaRPr lang="en-LT"/>
          </a:p>
        </p:txBody>
      </p:sp>
      <p:sp>
        <p:nvSpPr>
          <p:cNvPr id="24" name="Graphic 22">
            <a:extLst>
              <a:ext uri="{FF2B5EF4-FFF2-40B4-BE49-F238E27FC236}">
                <a16:creationId xmlns:a16="http://schemas.microsoft.com/office/drawing/2014/main" id="{480C9633-F820-3D45-9499-D282F58F0A66}"/>
              </a:ext>
            </a:extLst>
          </p:cNvPr>
          <p:cNvSpPr/>
          <p:nvPr/>
        </p:nvSpPr>
        <p:spPr>
          <a:xfrm>
            <a:off x="202281" y="616947"/>
            <a:ext cx="3095840" cy="3106380"/>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solidFill>
            <a:schemeClr val="bg1"/>
          </a:solidFill>
          <a:ln w="9478" cap="flat">
            <a:noFill/>
            <a:prstDash val="solid"/>
            <a:miter/>
          </a:ln>
        </p:spPr>
        <p:txBody>
          <a:bodyPr rtlCol="0" anchor="ctr"/>
          <a:lstStyle/>
          <a:p>
            <a:endParaRPr lang="en-LT"/>
          </a:p>
        </p:txBody>
      </p:sp>
      <p:sp>
        <p:nvSpPr>
          <p:cNvPr id="2" name="Oval 1">
            <a:extLst>
              <a:ext uri="{FF2B5EF4-FFF2-40B4-BE49-F238E27FC236}">
                <a16:creationId xmlns:a16="http://schemas.microsoft.com/office/drawing/2014/main" id="{B8A42B65-566C-0A41-B8C2-5032B07BD196}"/>
              </a:ext>
            </a:extLst>
          </p:cNvPr>
          <p:cNvSpPr/>
          <p:nvPr/>
        </p:nvSpPr>
        <p:spPr>
          <a:xfrm>
            <a:off x="-1955280" y="-3626856"/>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6" name="Rectangle 5">
            <a:extLst>
              <a:ext uri="{FF2B5EF4-FFF2-40B4-BE49-F238E27FC236}">
                <a16:creationId xmlns:a16="http://schemas.microsoft.com/office/drawing/2014/main" id="{86BA49A1-C4F8-6543-8240-061A4699B32F}"/>
              </a:ext>
            </a:extLst>
          </p:cNvPr>
          <p:cNvSpPr/>
          <p:nvPr/>
        </p:nvSpPr>
        <p:spPr>
          <a:xfrm>
            <a:off x="452630" y="2079415"/>
            <a:ext cx="5690982" cy="110799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66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REAL-WORLD</a:t>
            </a:r>
            <a:endParaRPr kumimoji="0" lang="en-LT" sz="66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sp>
        <p:nvSpPr>
          <p:cNvPr id="12" name="Rectangle 11">
            <a:extLst>
              <a:ext uri="{FF2B5EF4-FFF2-40B4-BE49-F238E27FC236}">
                <a16:creationId xmlns:a16="http://schemas.microsoft.com/office/drawing/2014/main" id="{99D1D594-5228-7E40-8C11-673A42AE8EE2}"/>
              </a:ext>
            </a:extLst>
          </p:cNvPr>
          <p:cNvSpPr/>
          <p:nvPr/>
        </p:nvSpPr>
        <p:spPr>
          <a:xfrm>
            <a:off x="6393961" y="1740861"/>
            <a:ext cx="5311070" cy="144655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60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APPLICATION</a:t>
            </a:r>
            <a:r>
              <a:rPr kumimoji="0" lang="en-IN" sz="88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 </a:t>
            </a:r>
            <a:endParaRPr kumimoji="0" lang="en-LT" sz="88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13" name="Graphic 12" descr="Gears with solid fill">
            <a:extLst>
              <a:ext uri="{FF2B5EF4-FFF2-40B4-BE49-F238E27FC236}">
                <a16:creationId xmlns:a16="http://schemas.microsoft.com/office/drawing/2014/main" id="{A756BC14-D990-AE45-A8C6-1B6F0B9533C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133277" y="518181"/>
            <a:ext cx="1765962" cy="1765962"/>
          </a:xfrm>
          <a:prstGeom prst="rect">
            <a:avLst/>
          </a:prstGeom>
          <a:effectLst>
            <a:outerShdw blurRad="177800" sx="102000" sy="102000" algn="ctr" rotWithShape="0">
              <a:prstClr val="black">
                <a:alpha val="40000"/>
              </a:prstClr>
            </a:outerShdw>
          </a:effectLst>
        </p:spPr>
      </p:pic>
      <p:sp>
        <p:nvSpPr>
          <p:cNvPr id="4" name="Rectangle 2">
            <a:extLst>
              <a:ext uri="{FF2B5EF4-FFF2-40B4-BE49-F238E27FC236}">
                <a16:creationId xmlns:a16="http://schemas.microsoft.com/office/drawing/2014/main" id="{A9B7AF82-B080-0766-20E6-5C0EED8273E4}"/>
              </a:ext>
            </a:extLst>
          </p:cNvPr>
          <p:cNvSpPr>
            <a:spLocks noChangeArrowheads="1"/>
          </p:cNvSpPr>
          <p:nvPr/>
        </p:nvSpPr>
        <p:spPr bwMode="auto">
          <a:xfrm>
            <a:off x="821802" y="3106743"/>
            <a:ext cx="10162572" cy="369331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Arial" panose="020B0604020202020204" pitchFamily="34" charset="0"/>
              </a:rPr>
              <a:t>Use Cases:</a:t>
            </a: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Emergency services (fire, medical assistance).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Community safety initiatives.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Arial" panose="020B0604020202020204" pitchFamily="34" charset="0"/>
              </a:rPr>
              <a:t>Potential Impact:</a:t>
            </a: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Enhanced community safety.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Faster response times during emergencies.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8703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7000" fill="hold"/>
                                        <p:tgtEl>
                                          <p:spTgt spid="2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7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4068843" y="3532924"/>
            <a:ext cx="4054315" cy="1107996"/>
          </a:xfrm>
          <a:prstGeom prst="rect">
            <a:avLst/>
          </a:prstGeom>
        </p:spPr>
        <p:txBody>
          <a:bodyPr wrap="none">
            <a:spAutoFit/>
          </a:bodyPr>
          <a:lstStyle/>
          <a:p>
            <a:pPr algn="ctr"/>
            <a:r>
              <a:rPr lang="en-IN" sz="6600" b="1" spc="-150" dirty="0">
                <a:solidFill>
                  <a:schemeClr val="bg1">
                    <a:lumMod val="95000"/>
                  </a:schemeClr>
                </a:solidFill>
                <a:effectLst>
                  <a:outerShdw blurRad="419100" sx="102000" sy="102000" algn="ctr" rotWithShape="0">
                    <a:prstClr val="black">
                      <a:alpha val="29000"/>
                    </a:prstClr>
                  </a:outerShdw>
                </a:effectLst>
                <a:latin typeface="Raleway Black" panose="020B0503030101060003" pitchFamily="34" charset="77"/>
              </a:rPr>
              <a:t>IDEATION</a:t>
            </a:r>
            <a:endParaRPr lang="en-LT" sz="6600" b="1" spc="-150" dirty="0">
              <a:solidFill>
                <a:schemeClr val="bg1">
                  <a:lumMod val="95000"/>
                </a:schemeClr>
              </a:solidFill>
              <a:effectLst>
                <a:outerShdw blurRad="419100" sx="102000" sy="102000" algn="ctr" rotWithShape="0">
                  <a:prstClr val="black">
                    <a:alpha val="29000"/>
                  </a:prstClr>
                </a:outerShdw>
              </a:effectLst>
              <a:latin typeface="Raleway Black" panose="020B0503030101060003" pitchFamily="34" charset="77"/>
            </a:endParaRPr>
          </a:p>
        </p:txBody>
      </p:sp>
      <p:pic>
        <p:nvPicPr>
          <p:cNvPr id="7" name="Graphic 6" descr="Lights On with solid fill">
            <a:extLst>
              <a:ext uri="{FF2B5EF4-FFF2-40B4-BE49-F238E27FC236}">
                <a16:creationId xmlns:a16="http://schemas.microsoft.com/office/drawing/2014/main" id="{3169A18E-29C1-B14B-9DAC-9A1603958F7D}"/>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20683" y="782444"/>
            <a:ext cx="2750634" cy="2750634"/>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97523264"/>
      </p:ext>
    </p:extLst>
  </p:cSld>
  <p:clrMapOvr>
    <a:masterClrMapping/>
  </p:clrMapOvr>
  <p:transition spd="slow" advTm="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CF6B2B7C-89ED-F540-A64D-0D5E18A71354}"/>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21" name="Rounded Rectangle 20">
            <a:extLst>
              <a:ext uri="{FF2B5EF4-FFF2-40B4-BE49-F238E27FC236}">
                <a16:creationId xmlns:a16="http://schemas.microsoft.com/office/drawing/2014/main" id="{D6787DAF-363B-FF49-8B5C-94BB07360B4E}"/>
              </a:ext>
            </a:extLst>
          </p:cNvPr>
          <p:cNvSpPr/>
          <p:nvPr/>
        </p:nvSpPr>
        <p:spPr>
          <a:xfrm rot="2314562">
            <a:off x="1496965" y="313773"/>
            <a:ext cx="642321" cy="3943954"/>
          </a:xfrm>
          <a:prstGeom prst="roundRect">
            <a:avLst>
              <a:gd name="adj" fmla="val 5000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2" name="Rounded Rectangle 21">
            <a:extLst>
              <a:ext uri="{FF2B5EF4-FFF2-40B4-BE49-F238E27FC236}">
                <a16:creationId xmlns:a16="http://schemas.microsoft.com/office/drawing/2014/main" id="{A550FAD0-EC64-B541-9FEF-F3F576427C79}"/>
              </a:ext>
            </a:extLst>
          </p:cNvPr>
          <p:cNvSpPr/>
          <p:nvPr/>
        </p:nvSpPr>
        <p:spPr>
          <a:xfrm rot="2314562">
            <a:off x="1384545" y="1613863"/>
            <a:ext cx="642321" cy="4080509"/>
          </a:xfrm>
          <a:prstGeom prst="roundRect">
            <a:avLst>
              <a:gd name="adj" fmla="val 5000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3" name="Rounded Rectangle 22">
            <a:extLst>
              <a:ext uri="{FF2B5EF4-FFF2-40B4-BE49-F238E27FC236}">
                <a16:creationId xmlns:a16="http://schemas.microsoft.com/office/drawing/2014/main" id="{95ACA153-32CF-B343-BD0F-8295EFA0D82C}"/>
              </a:ext>
            </a:extLst>
          </p:cNvPr>
          <p:cNvSpPr/>
          <p:nvPr/>
        </p:nvSpPr>
        <p:spPr>
          <a:xfrm rot="2314562">
            <a:off x="1563665" y="2358741"/>
            <a:ext cx="642321" cy="4513190"/>
          </a:xfrm>
          <a:prstGeom prst="roundRect">
            <a:avLst>
              <a:gd name="adj" fmla="val 50000"/>
            </a:avLst>
          </a:prstGeom>
          <a:solidFill>
            <a:schemeClr val="bg1">
              <a:lumMod val="9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5" name="Rectangle 4">
            <a:extLst>
              <a:ext uri="{FF2B5EF4-FFF2-40B4-BE49-F238E27FC236}">
                <a16:creationId xmlns:a16="http://schemas.microsoft.com/office/drawing/2014/main" id="{67ABF447-6E17-1A45-AD94-46DCD25C1D16}"/>
              </a:ext>
            </a:extLst>
          </p:cNvPr>
          <p:cNvSpPr/>
          <p:nvPr/>
        </p:nvSpPr>
        <p:spPr>
          <a:xfrm>
            <a:off x="3081454" y="3481925"/>
            <a:ext cx="6029092" cy="255454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solidFill>
                  <a:schemeClr val="bg1"/>
                </a:solidFill>
                <a:effectLst/>
                <a:uLnTx/>
                <a:uFillTx/>
                <a:latin typeface="Aptos Display" panose="020B0004020202020204" pitchFamily="34" charset="0"/>
              </a:rPr>
              <a:t>The objective of the Rapid Guard project is to develop a real-time incident reporting system that leverages graph theory algorithms to efficiently identify and notify nearby members for swift assistance during emergencies. Timely responses are crucial in critical situations, as they can significantly impact outcomes and enhance community safety by enabling immediate action when incidents occur.</a:t>
            </a:r>
            <a:endParaRPr kumimoji="0" lang="en-IN" sz="2000" u="none" strike="noStrike" kern="1200" cap="none" spc="0" normalizeH="0" baseline="0" noProof="0" dirty="0">
              <a:ln>
                <a:noFill/>
              </a:ln>
              <a:solidFill>
                <a:schemeClr val="bg1"/>
              </a:solidFill>
              <a:effectLst/>
              <a:uLnTx/>
              <a:uFillTx/>
              <a:latin typeface="Aptos Display" panose="020B0004020202020204" pitchFamily="34" charset="0"/>
            </a:endParaRPr>
          </a:p>
        </p:txBody>
      </p:sp>
      <p:sp>
        <p:nvSpPr>
          <p:cNvPr id="11" name="Rectangle 10">
            <a:extLst>
              <a:ext uri="{FF2B5EF4-FFF2-40B4-BE49-F238E27FC236}">
                <a16:creationId xmlns:a16="http://schemas.microsoft.com/office/drawing/2014/main" id="{F1ABBEE1-A4F3-6746-AE3A-4B6E12CE6CA3}"/>
              </a:ext>
            </a:extLst>
          </p:cNvPr>
          <p:cNvSpPr/>
          <p:nvPr/>
        </p:nvSpPr>
        <p:spPr>
          <a:xfrm>
            <a:off x="3396386" y="1834088"/>
            <a:ext cx="5399234" cy="1446550"/>
          </a:xfrm>
          <a:prstGeom prst="rect">
            <a:avLst/>
          </a:prstGeom>
        </p:spPr>
        <p:txBody>
          <a:bodyPr wrap="none">
            <a:spAutoFit/>
          </a:bodyPr>
          <a:lstStyle/>
          <a:p>
            <a:pPr algn="ctr"/>
            <a:r>
              <a:rPr lang="en-IN" sz="8800" b="1" spc="-150" dirty="0">
                <a:solidFill>
                  <a:schemeClr val="bg1">
                    <a:lumMod val="95000"/>
                  </a:schemeClr>
                </a:solidFill>
                <a:effectLst>
                  <a:outerShdw blurRad="419100" sx="102000" sy="102000" algn="ctr" rotWithShape="0">
                    <a:prstClr val="black">
                      <a:alpha val="29000"/>
                    </a:prstClr>
                  </a:outerShdw>
                </a:effectLst>
                <a:latin typeface="Raleway Black" panose="020B0503030101060003" pitchFamily="34" charset="77"/>
              </a:rPr>
              <a:t>IDEATION</a:t>
            </a:r>
            <a:endParaRPr lang="en-LT" sz="8800" b="1" spc="-150" dirty="0">
              <a:solidFill>
                <a:schemeClr val="bg1">
                  <a:lumMod val="95000"/>
                </a:schemeClr>
              </a:solidFill>
              <a:effectLst>
                <a:outerShdw blurRad="419100" sx="102000" sy="102000" algn="ctr" rotWithShape="0">
                  <a:prstClr val="black">
                    <a:alpha val="29000"/>
                  </a:prstClr>
                </a:outerShdw>
              </a:effectLst>
              <a:latin typeface="Raleway Black" panose="020B0503030101060003" pitchFamily="34" charset="77"/>
            </a:endParaRPr>
          </a:p>
        </p:txBody>
      </p:sp>
      <p:pic>
        <p:nvPicPr>
          <p:cNvPr id="25" name="Graphic 24" descr="Lights On with solid fill">
            <a:extLst>
              <a:ext uri="{FF2B5EF4-FFF2-40B4-BE49-F238E27FC236}">
                <a16:creationId xmlns:a16="http://schemas.microsoft.com/office/drawing/2014/main" id="{C9A4FAB4-1D30-504F-AC22-18FA700E0E5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244790" y="157975"/>
            <a:ext cx="1702420" cy="1702420"/>
          </a:xfrm>
          <a:prstGeom prst="rect">
            <a:avLst/>
          </a:prstGeom>
          <a:effectLst>
            <a:outerShdw blurRad="177800" sx="102000" sy="102000" algn="ctr" rotWithShape="0">
              <a:prstClr val="black">
                <a:alpha val="40000"/>
              </a:prstClr>
            </a:outerShdw>
          </a:effectLst>
        </p:spPr>
      </p:pic>
      <p:sp>
        <p:nvSpPr>
          <p:cNvPr id="26" name="Rounded Rectangle 25">
            <a:extLst>
              <a:ext uri="{FF2B5EF4-FFF2-40B4-BE49-F238E27FC236}">
                <a16:creationId xmlns:a16="http://schemas.microsoft.com/office/drawing/2014/main" id="{79CF8A2E-6CD9-C246-88DB-41410F96B594}"/>
              </a:ext>
            </a:extLst>
          </p:cNvPr>
          <p:cNvSpPr/>
          <p:nvPr/>
        </p:nvSpPr>
        <p:spPr>
          <a:xfrm rot="2314562">
            <a:off x="10002831" y="2171981"/>
            <a:ext cx="642321" cy="3943954"/>
          </a:xfrm>
          <a:prstGeom prst="roundRect">
            <a:avLst>
              <a:gd name="adj" fmla="val 50000"/>
            </a:avLst>
          </a:prstGeom>
          <a:solidFill>
            <a:schemeClr val="bg1">
              <a:lumMod val="9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7" name="Rounded Rectangle 26">
            <a:extLst>
              <a:ext uri="{FF2B5EF4-FFF2-40B4-BE49-F238E27FC236}">
                <a16:creationId xmlns:a16="http://schemas.microsoft.com/office/drawing/2014/main" id="{8BF71943-E162-8646-B793-F730AF1116CA}"/>
              </a:ext>
            </a:extLst>
          </p:cNvPr>
          <p:cNvSpPr/>
          <p:nvPr/>
        </p:nvSpPr>
        <p:spPr>
          <a:xfrm rot="2314562">
            <a:off x="9890411" y="3472071"/>
            <a:ext cx="642321" cy="4080509"/>
          </a:xfrm>
          <a:prstGeom prst="roundRect">
            <a:avLst>
              <a:gd name="adj" fmla="val 50000"/>
            </a:avLst>
          </a:prstGeom>
          <a:solidFill>
            <a:schemeClr val="bg1">
              <a:lumMod val="9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8" name="Rounded Rectangle 27">
            <a:extLst>
              <a:ext uri="{FF2B5EF4-FFF2-40B4-BE49-F238E27FC236}">
                <a16:creationId xmlns:a16="http://schemas.microsoft.com/office/drawing/2014/main" id="{FC8B7B47-AD94-0B42-BF9A-FB712535E5D0}"/>
              </a:ext>
            </a:extLst>
          </p:cNvPr>
          <p:cNvSpPr/>
          <p:nvPr/>
        </p:nvSpPr>
        <p:spPr>
          <a:xfrm rot="2314562">
            <a:off x="10069531" y="4216949"/>
            <a:ext cx="642321" cy="4513190"/>
          </a:xfrm>
          <a:prstGeom prst="roundRect">
            <a:avLst>
              <a:gd name="adj" fmla="val 50000"/>
            </a:avLst>
          </a:prstGeom>
          <a:solidFill>
            <a:schemeClr val="bg1">
              <a:lumMod val="9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Tree>
    <p:extLst>
      <p:ext uri="{BB962C8B-B14F-4D97-AF65-F5344CB8AC3E}">
        <p14:creationId xmlns:p14="http://schemas.microsoft.com/office/powerpoint/2010/main" val="3842807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path" presetSubtype="0" repeatCount="indefinite" accel="50000" decel="50000" autoRev="1" fill="hold" grpId="0" nodeType="withEffect">
                                  <p:stCondLst>
                                    <p:cond delay="0"/>
                                  </p:stCondLst>
                                  <p:childTnLst>
                                    <p:animMotion origin="layout" path="M -2.29167E-6 -3.33333E-6 L 0.04245 -0.09352 " pathEditMode="relative" rAng="0" ptsTypes="AA">
                                      <p:cBhvr>
                                        <p:cTn id="6" dur="3000" fill="hold"/>
                                        <p:tgtEl>
                                          <p:spTgt spid="21"/>
                                        </p:tgtEl>
                                        <p:attrNameLst>
                                          <p:attrName>ppt_x</p:attrName>
                                          <p:attrName>ppt_y</p:attrName>
                                        </p:attrNameLst>
                                      </p:cBhvr>
                                      <p:rCtr x="2122" y="-4676"/>
                                    </p:animMotion>
                                  </p:childTnLst>
                                </p:cTn>
                              </p:par>
                              <p:par>
                                <p:cTn id="7" presetID="56" presetClass="path" presetSubtype="0" repeatCount="indefinite" accel="50000" decel="50000" autoRev="1" fill="hold" grpId="0" nodeType="withEffect">
                                  <p:stCondLst>
                                    <p:cond delay="400"/>
                                  </p:stCondLst>
                                  <p:childTnLst>
                                    <p:animMotion origin="layout" path="M 2.5E-6 -3.7037E-7 L 0.04245 -0.09352 " pathEditMode="relative" rAng="0" ptsTypes="AA">
                                      <p:cBhvr>
                                        <p:cTn id="8" dur="3000" fill="hold"/>
                                        <p:tgtEl>
                                          <p:spTgt spid="22"/>
                                        </p:tgtEl>
                                        <p:attrNameLst>
                                          <p:attrName>ppt_x</p:attrName>
                                          <p:attrName>ppt_y</p:attrName>
                                        </p:attrNameLst>
                                      </p:cBhvr>
                                      <p:rCtr x="2122" y="-4676"/>
                                    </p:animMotion>
                                  </p:childTnLst>
                                </p:cTn>
                              </p:par>
                              <p:par>
                                <p:cTn id="9" presetID="56" presetClass="path" presetSubtype="0" repeatCount="indefinite" accel="50000" decel="50000" autoRev="1" fill="hold" grpId="0" nodeType="withEffect">
                                  <p:stCondLst>
                                    <p:cond delay="800"/>
                                  </p:stCondLst>
                                  <p:childTnLst>
                                    <p:animMotion origin="layout" path="M -1.04167E-6 3.33333E-6 L 0.04245 -0.09352 " pathEditMode="relative" rAng="0" ptsTypes="AA">
                                      <p:cBhvr>
                                        <p:cTn id="10" dur="3000" fill="hold"/>
                                        <p:tgtEl>
                                          <p:spTgt spid="23"/>
                                        </p:tgtEl>
                                        <p:attrNameLst>
                                          <p:attrName>ppt_x</p:attrName>
                                          <p:attrName>ppt_y</p:attrName>
                                        </p:attrNameLst>
                                      </p:cBhvr>
                                      <p:rCtr x="2122" y="-4676"/>
                                    </p:animMotion>
                                  </p:childTnLst>
                                </p:cTn>
                              </p:par>
                              <p:par>
                                <p:cTn id="11" presetID="56" presetClass="path" presetSubtype="0" repeatCount="indefinite" accel="50000" decel="50000" autoRev="1" fill="hold" grpId="0" nodeType="withEffect">
                                  <p:stCondLst>
                                    <p:cond delay="0"/>
                                  </p:stCondLst>
                                  <p:childTnLst>
                                    <p:animMotion origin="layout" path="M -2.29167E-6 -3.33333E-6 L 0.04245 -0.09352 " pathEditMode="relative" rAng="0" ptsTypes="AA">
                                      <p:cBhvr>
                                        <p:cTn id="12" dur="3000" fill="hold"/>
                                        <p:tgtEl>
                                          <p:spTgt spid="26"/>
                                        </p:tgtEl>
                                        <p:attrNameLst>
                                          <p:attrName>ppt_x</p:attrName>
                                          <p:attrName>ppt_y</p:attrName>
                                        </p:attrNameLst>
                                      </p:cBhvr>
                                      <p:rCtr x="2122" y="-4676"/>
                                    </p:animMotion>
                                  </p:childTnLst>
                                </p:cTn>
                              </p:par>
                              <p:par>
                                <p:cTn id="13" presetID="56" presetClass="path" presetSubtype="0" repeatCount="indefinite" accel="50000" decel="50000" autoRev="1" fill="hold" grpId="0" nodeType="withEffect">
                                  <p:stCondLst>
                                    <p:cond delay="400"/>
                                  </p:stCondLst>
                                  <p:childTnLst>
                                    <p:animMotion origin="layout" path="M 0 -3.7037E-6 L 0.04245 -0.09351 " pathEditMode="relative" rAng="0" ptsTypes="AA">
                                      <p:cBhvr>
                                        <p:cTn id="14" dur="3000" fill="hold"/>
                                        <p:tgtEl>
                                          <p:spTgt spid="27"/>
                                        </p:tgtEl>
                                        <p:attrNameLst>
                                          <p:attrName>ppt_x</p:attrName>
                                          <p:attrName>ppt_y</p:attrName>
                                        </p:attrNameLst>
                                      </p:cBhvr>
                                      <p:rCtr x="2122" y="-4676"/>
                                    </p:animMotion>
                                  </p:childTnLst>
                                </p:cTn>
                              </p:par>
                              <p:par>
                                <p:cTn id="15" presetID="56" presetClass="path" presetSubtype="0" repeatCount="indefinite" accel="50000" decel="50000" autoRev="1" fill="hold" grpId="0" nodeType="withEffect">
                                  <p:stCondLst>
                                    <p:cond delay="800"/>
                                  </p:stCondLst>
                                  <p:childTnLst>
                                    <p:animMotion origin="layout" path="M -1.04167E-6 3.33333E-6 L 0.04245 -0.09352 " pathEditMode="relative" rAng="0" ptsTypes="AA">
                                      <p:cBhvr>
                                        <p:cTn id="16" dur="3000" fill="hold"/>
                                        <p:tgtEl>
                                          <p:spTgt spid="28"/>
                                        </p:tgtEl>
                                        <p:attrNameLst>
                                          <p:attrName>ppt_x</p:attrName>
                                          <p:attrName>ppt_y</p:attrName>
                                        </p:attrNameLst>
                                      </p:cBhvr>
                                      <p:rCtr x="2122" y="-46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6"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dirty="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70816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72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ALGORITHM</a:t>
            </a:r>
            <a:r>
              <a:rPr lang="en-IN" sz="105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 </a:t>
            </a:r>
            <a:endParaRPr kumimoji="0" lang="en-LT" sz="105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5" name="Graphic 4" descr="Bar graph with upward trend with solid fill">
            <a:extLst>
              <a:ext uri="{FF2B5EF4-FFF2-40B4-BE49-F238E27FC236}">
                <a16:creationId xmlns:a16="http://schemas.microsoft.com/office/drawing/2014/main" id="{D06CA14A-1988-B749-953E-210BAD5FF40E}"/>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43346" y="1035204"/>
            <a:ext cx="2505308" cy="2505308"/>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1167597831"/>
      </p:ext>
    </p:extLst>
  </p:cSld>
  <p:clrMapOvr>
    <a:masterClrMapping/>
  </p:clrMapOvr>
  <p:transition spd="slow"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pic>
        <p:nvPicPr>
          <p:cNvPr id="5" name="Graphic 4" descr="Bar graph with upward trend with solid fill">
            <a:extLst>
              <a:ext uri="{FF2B5EF4-FFF2-40B4-BE49-F238E27FC236}">
                <a16:creationId xmlns:a16="http://schemas.microsoft.com/office/drawing/2014/main" id="{D06CA14A-1988-B749-953E-210BAD5FF40E}"/>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378605" y="399586"/>
            <a:ext cx="1434790" cy="1434790"/>
          </a:xfrm>
          <a:prstGeom prst="rect">
            <a:avLst/>
          </a:prstGeom>
          <a:effectLst>
            <a:outerShdw blurRad="177800" sx="102000" sy="102000" algn="ctr" rotWithShape="0">
              <a:prstClr val="black">
                <a:alpha val="40000"/>
              </a:prstClr>
            </a:outerShdw>
          </a:effectLst>
        </p:spPr>
      </p:pic>
      <p:sp>
        <p:nvSpPr>
          <p:cNvPr id="6" name="Rectangle 5">
            <a:extLst>
              <a:ext uri="{FF2B5EF4-FFF2-40B4-BE49-F238E27FC236}">
                <a16:creationId xmlns:a16="http://schemas.microsoft.com/office/drawing/2014/main" id="{86BA49A1-C4F8-6543-8240-061A4699B32F}"/>
              </a:ext>
            </a:extLst>
          </p:cNvPr>
          <p:cNvSpPr/>
          <p:nvPr/>
        </p:nvSpPr>
        <p:spPr>
          <a:xfrm>
            <a:off x="2601292" y="1834088"/>
            <a:ext cx="6989414" cy="1446550"/>
          </a:xfrm>
          <a:prstGeom prst="rect">
            <a:avLst/>
          </a:prstGeom>
        </p:spPr>
        <p:txBody>
          <a:bodyPr wrap="none">
            <a:spAutoFit/>
          </a:bodyPr>
          <a:lstStyle/>
          <a:p>
            <a:pPr algn="ctr"/>
            <a:r>
              <a:rPr lang="en-IN" sz="88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ALGORITHM </a:t>
            </a:r>
            <a:endParaRPr lang="en-LT" sz="88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3075181" y="3099370"/>
            <a:ext cx="6029092" cy="3785652"/>
          </a:xfrm>
          <a:prstGeom prst="rect">
            <a:avLst/>
          </a:prstGeom>
          <a:solidFill>
            <a:schemeClr val="tx1">
              <a:lumMod val="85000"/>
              <a:lumOff val="15000"/>
            </a:schemeClr>
          </a:solidFill>
        </p:spPr>
        <p:txBody>
          <a:bodyPr wrap="square">
            <a:spAutoFit/>
          </a:bodyPr>
          <a:lstStyle/>
          <a:p>
            <a:endParaRPr lang="en-IN" sz="2000" dirty="0">
              <a:solidFill>
                <a:schemeClr val="bg1"/>
              </a:solidFill>
              <a:latin typeface="Bahnschrift" panose="020B0502040204020203" pitchFamily="34" charset="0"/>
            </a:endParaRPr>
          </a:p>
          <a:p>
            <a:pPr algn="ctr"/>
            <a:r>
              <a:rPr lang="en-US" sz="2400" i="1" dirty="0">
                <a:solidFill>
                  <a:schemeClr val="bg1"/>
                </a:solidFill>
              </a:rPr>
              <a:t>The algorithm sorts members assigned to the same center as the incident location and allocates them to respond to the incident. It ensures that no member is assigned more than one incident at a time by modeling the assignment as a bipartite graph. This approach allows for efficient and conflict-free matching between available members and active incidents</a:t>
            </a:r>
            <a:r>
              <a:rPr lang="en-US" sz="2800" dirty="0"/>
              <a:t>.</a:t>
            </a:r>
            <a:endParaRPr lang="en-IN" sz="1600" i="1" dirty="0">
              <a:solidFill>
                <a:schemeClr val="bg1"/>
              </a:solidFill>
              <a:latin typeface="Bahnschrift" panose="020B0502040204020203" pitchFamily="34" charset="0"/>
            </a:endParaRPr>
          </a:p>
        </p:txBody>
      </p:sp>
      <p:sp>
        <p:nvSpPr>
          <p:cNvPr id="8" name="Rectangle 7">
            <a:extLst>
              <a:ext uri="{FF2B5EF4-FFF2-40B4-BE49-F238E27FC236}">
                <a16:creationId xmlns:a16="http://schemas.microsoft.com/office/drawing/2014/main" id="{55C861A1-5041-FA48-9C08-E00E83BF7177}"/>
              </a:ext>
            </a:extLst>
          </p:cNvPr>
          <p:cNvSpPr/>
          <p:nvPr/>
        </p:nvSpPr>
        <p:spPr>
          <a:xfrm>
            <a:off x="9311270" y="3824867"/>
            <a:ext cx="602166" cy="3033133"/>
          </a:xfrm>
          <a:prstGeom prst="rect">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8" name="Rectangle 17">
            <a:extLst>
              <a:ext uri="{FF2B5EF4-FFF2-40B4-BE49-F238E27FC236}">
                <a16:creationId xmlns:a16="http://schemas.microsoft.com/office/drawing/2014/main" id="{A5D6F6DD-4828-4A4E-9336-6CCFE09E4AFE}"/>
              </a:ext>
            </a:extLst>
          </p:cNvPr>
          <p:cNvSpPr/>
          <p:nvPr/>
        </p:nvSpPr>
        <p:spPr>
          <a:xfrm>
            <a:off x="10120433" y="3824867"/>
            <a:ext cx="602166" cy="3033133"/>
          </a:xfrm>
          <a:prstGeom prst="rect">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9" name="Rectangle 18">
            <a:extLst>
              <a:ext uri="{FF2B5EF4-FFF2-40B4-BE49-F238E27FC236}">
                <a16:creationId xmlns:a16="http://schemas.microsoft.com/office/drawing/2014/main" id="{9FE9B72F-DF87-5F4E-B684-D0770028819B}"/>
              </a:ext>
            </a:extLst>
          </p:cNvPr>
          <p:cNvSpPr/>
          <p:nvPr/>
        </p:nvSpPr>
        <p:spPr>
          <a:xfrm>
            <a:off x="10912521" y="3824867"/>
            <a:ext cx="602166" cy="3033133"/>
          </a:xfrm>
          <a:prstGeom prst="rect">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0" name="Rectangle 19">
            <a:extLst>
              <a:ext uri="{FF2B5EF4-FFF2-40B4-BE49-F238E27FC236}">
                <a16:creationId xmlns:a16="http://schemas.microsoft.com/office/drawing/2014/main" id="{AE454DD4-D90A-704B-ABC6-4575E360C82E}"/>
              </a:ext>
            </a:extLst>
          </p:cNvPr>
          <p:cNvSpPr/>
          <p:nvPr/>
        </p:nvSpPr>
        <p:spPr>
          <a:xfrm>
            <a:off x="534309" y="3824867"/>
            <a:ext cx="602166" cy="3033133"/>
          </a:xfrm>
          <a:prstGeom prst="rect">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1" name="Rectangle 20">
            <a:extLst>
              <a:ext uri="{FF2B5EF4-FFF2-40B4-BE49-F238E27FC236}">
                <a16:creationId xmlns:a16="http://schemas.microsoft.com/office/drawing/2014/main" id="{A68481F1-4643-EF42-A9CE-7AE30251B04D}"/>
              </a:ext>
            </a:extLst>
          </p:cNvPr>
          <p:cNvSpPr/>
          <p:nvPr/>
        </p:nvSpPr>
        <p:spPr>
          <a:xfrm>
            <a:off x="1343472" y="3824867"/>
            <a:ext cx="602166" cy="3033133"/>
          </a:xfrm>
          <a:prstGeom prst="rect">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2" name="Rectangle 21">
            <a:extLst>
              <a:ext uri="{FF2B5EF4-FFF2-40B4-BE49-F238E27FC236}">
                <a16:creationId xmlns:a16="http://schemas.microsoft.com/office/drawing/2014/main" id="{4B79AB2B-D9AB-BB40-95B4-1E83C4B41C2F}"/>
              </a:ext>
            </a:extLst>
          </p:cNvPr>
          <p:cNvSpPr/>
          <p:nvPr/>
        </p:nvSpPr>
        <p:spPr>
          <a:xfrm>
            <a:off x="2135560" y="3824867"/>
            <a:ext cx="602166" cy="3033133"/>
          </a:xfrm>
          <a:prstGeom prst="rect">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Tree>
    <p:extLst>
      <p:ext uri="{BB962C8B-B14F-4D97-AF65-F5344CB8AC3E}">
        <p14:creationId xmlns:p14="http://schemas.microsoft.com/office/powerpoint/2010/main" val="30018723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1200"/>
                                  </p:stCondLst>
                                  <p:childTnLst>
                                    <p:animScale>
                                      <p:cBhvr>
                                        <p:cTn id="6" dur="1500" fill="hold"/>
                                        <p:tgtEl>
                                          <p:spTgt spid="8"/>
                                        </p:tgtEl>
                                      </p:cBhvr>
                                      <p:by x="100000" y="125000"/>
                                    </p:animScale>
                                  </p:childTnLst>
                                </p:cTn>
                              </p:par>
                              <p:par>
                                <p:cTn id="7" presetID="42" presetClass="path" presetSubtype="0" repeatCount="indefinite" accel="50000" decel="50000" autoRev="1" fill="hold" grpId="1" nodeType="withEffect">
                                  <p:stCondLst>
                                    <p:cond delay="1200"/>
                                  </p:stCondLst>
                                  <p:childTnLst>
                                    <p:animMotion origin="layout" path="M -1.45833E-6 -3.7037E-6 L -1.45833E-6 -0.05532 " pathEditMode="relative" rAng="0" ptsTypes="AA">
                                      <p:cBhvr>
                                        <p:cTn id="8" dur="1500" fill="hold"/>
                                        <p:tgtEl>
                                          <p:spTgt spid="8"/>
                                        </p:tgtEl>
                                        <p:attrNameLst>
                                          <p:attrName>ppt_x</p:attrName>
                                          <p:attrName>ppt_y</p:attrName>
                                        </p:attrNameLst>
                                      </p:cBhvr>
                                      <p:rCtr x="0" y="-2778"/>
                                    </p:animMotion>
                                  </p:childTnLst>
                                </p:cTn>
                              </p:par>
                              <p:par>
                                <p:cTn id="9" presetID="6" presetClass="emph" presetSubtype="0" repeatCount="indefinite" accel="50000" decel="50000" autoRev="1" fill="hold" grpId="0" nodeType="withEffect">
                                  <p:stCondLst>
                                    <p:cond delay="1600"/>
                                  </p:stCondLst>
                                  <p:childTnLst>
                                    <p:animScale>
                                      <p:cBhvr>
                                        <p:cTn id="10" dur="1500" fill="hold"/>
                                        <p:tgtEl>
                                          <p:spTgt spid="18"/>
                                        </p:tgtEl>
                                      </p:cBhvr>
                                      <p:by x="100000" y="125000"/>
                                    </p:animScale>
                                  </p:childTnLst>
                                </p:cTn>
                              </p:par>
                              <p:par>
                                <p:cTn id="11" presetID="42" presetClass="path" presetSubtype="0" repeatCount="indefinite" accel="50000" decel="50000" autoRev="1" fill="hold" grpId="1" nodeType="withEffect">
                                  <p:stCondLst>
                                    <p:cond delay="1600"/>
                                  </p:stCondLst>
                                  <p:childTnLst>
                                    <p:animMotion origin="layout" path="M 2.5E-6 -3.7037E-6 L 2.5E-6 -0.05532 " pathEditMode="relative" rAng="0" ptsTypes="AA">
                                      <p:cBhvr>
                                        <p:cTn id="12" dur="1500" fill="hold"/>
                                        <p:tgtEl>
                                          <p:spTgt spid="18"/>
                                        </p:tgtEl>
                                        <p:attrNameLst>
                                          <p:attrName>ppt_x</p:attrName>
                                          <p:attrName>ppt_y</p:attrName>
                                        </p:attrNameLst>
                                      </p:cBhvr>
                                      <p:rCtr x="0" y="-2778"/>
                                    </p:animMotion>
                                  </p:childTnLst>
                                </p:cTn>
                              </p:par>
                              <p:par>
                                <p:cTn id="13" presetID="6" presetClass="emph" presetSubtype="0" repeatCount="indefinite" accel="50000" decel="50000" autoRev="1" fill="hold" grpId="0" nodeType="withEffect">
                                  <p:stCondLst>
                                    <p:cond delay="2000"/>
                                  </p:stCondLst>
                                  <p:childTnLst>
                                    <p:animScale>
                                      <p:cBhvr>
                                        <p:cTn id="14" dur="1500" fill="hold"/>
                                        <p:tgtEl>
                                          <p:spTgt spid="19"/>
                                        </p:tgtEl>
                                      </p:cBhvr>
                                      <p:by x="100000" y="125000"/>
                                    </p:animScale>
                                  </p:childTnLst>
                                </p:cTn>
                              </p:par>
                              <p:par>
                                <p:cTn id="15" presetID="42" presetClass="path" presetSubtype="0" repeatCount="indefinite" accel="50000" decel="50000" autoRev="1" fill="hold" grpId="1" nodeType="withEffect">
                                  <p:stCondLst>
                                    <p:cond delay="2000"/>
                                  </p:stCondLst>
                                  <p:childTnLst>
                                    <p:animMotion origin="layout" path="M -1.45833E-6 -3.7037E-6 L -1.45833E-6 -0.05532 " pathEditMode="relative" rAng="0" ptsTypes="AA">
                                      <p:cBhvr>
                                        <p:cTn id="16" dur="1500" fill="hold"/>
                                        <p:tgtEl>
                                          <p:spTgt spid="19"/>
                                        </p:tgtEl>
                                        <p:attrNameLst>
                                          <p:attrName>ppt_x</p:attrName>
                                          <p:attrName>ppt_y</p:attrName>
                                        </p:attrNameLst>
                                      </p:cBhvr>
                                      <p:rCtr x="0" y="-2778"/>
                                    </p:animMotion>
                                  </p:childTnLst>
                                </p:cTn>
                              </p:par>
                              <p:par>
                                <p:cTn id="17" presetID="6" presetClass="emph" presetSubtype="0" repeatCount="indefinite" accel="50000" decel="50000" autoRev="1" fill="hold" grpId="0" nodeType="withEffect">
                                  <p:stCondLst>
                                    <p:cond delay="0"/>
                                  </p:stCondLst>
                                  <p:childTnLst>
                                    <p:animScale>
                                      <p:cBhvr>
                                        <p:cTn id="18" dur="1500" fill="hold"/>
                                        <p:tgtEl>
                                          <p:spTgt spid="20"/>
                                        </p:tgtEl>
                                      </p:cBhvr>
                                      <p:by x="100000" y="125000"/>
                                    </p:animScale>
                                  </p:childTnLst>
                                </p:cTn>
                              </p:par>
                              <p:par>
                                <p:cTn id="19" presetID="42" presetClass="path" presetSubtype="0" repeatCount="indefinite" accel="50000" decel="50000" autoRev="1" fill="hold" grpId="1" nodeType="withEffect">
                                  <p:stCondLst>
                                    <p:cond delay="0"/>
                                  </p:stCondLst>
                                  <p:childTnLst>
                                    <p:animMotion origin="layout" path="M 4.16667E-7 -3.7037E-6 L 4.16667E-7 -0.05532 " pathEditMode="relative" rAng="0" ptsTypes="AA">
                                      <p:cBhvr>
                                        <p:cTn id="20" dur="1500" fill="hold"/>
                                        <p:tgtEl>
                                          <p:spTgt spid="20"/>
                                        </p:tgtEl>
                                        <p:attrNameLst>
                                          <p:attrName>ppt_x</p:attrName>
                                          <p:attrName>ppt_y</p:attrName>
                                        </p:attrNameLst>
                                      </p:cBhvr>
                                      <p:rCtr x="0" y="-2778"/>
                                    </p:animMotion>
                                  </p:childTnLst>
                                </p:cTn>
                              </p:par>
                              <p:par>
                                <p:cTn id="21" presetID="6" presetClass="emph" presetSubtype="0" repeatCount="indefinite" accel="50000" decel="50000" autoRev="1" fill="hold" grpId="0" nodeType="withEffect">
                                  <p:stCondLst>
                                    <p:cond delay="400"/>
                                  </p:stCondLst>
                                  <p:childTnLst>
                                    <p:animScale>
                                      <p:cBhvr>
                                        <p:cTn id="22" dur="1500" fill="hold"/>
                                        <p:tgtEl>
                                          <p:spTgt spid="21"/>
                                        </p:tgtEl>
                                      </p:cBhvr>
                                      <p:by x="100000" y="125000"/>
                                    </p:animScale>
                                  </p:childTnLst>
                                </p:cTn>
                              </p:par>
                              <p:par>
                                <p:cTn id="23" presetID="42" presetClass="path" presetSubtype="0" repeatCount="indefinite" accel="50000" decel="50000" autoRev="1" fill="hold" grpId="1" nodeType="withEffect">
                                  <p:stCondLst>
                                    <p:cond delay="400"/>
                                  </p:stCondLst>
                                  <p:childTnLst>
                                    <p:animMotion origin="layout" path="M 4.16667E-6 -3.7037E-6 L 4.16667E-6 -0.05532 " pathEditMode="relative" rAng="0" ptsTypes="AA">
                                      <p:cBhvr>
                                        <p:cTn id="24" dur="1500" fill="hold"/>
                                        <p:tgtEl>
                                          <p:spTgt spid="21"/>
                                        </p:tgtEl>
                                        <p:attrNameLst>
                                          <p:attrName>ppt_x</p:attrName>
                                          <p:attrName>ppt_y</p:attrName>
                                        </p:attrNameLst>
                                      </p:cBhvr>
                                      <p:rCtr x="0" y="-2778"/>
                                    </p:animMotion>
                                  </p:childTnLst>
                                </p:cTn>
                              </p:par>
                              <p:par>
                                <p:cTn id="25" presetID="6" presetClass="emph" presetSubtype="0" repeatCount="indefinite" accel="50000" decel="50000" autoRev="1" fill="hold" grpId="0" nodeType="withEffect">
                                  <p:stCondLst>
                                    <p:cond delay="800"/>
                                  </p:stCondLst>
                                  <p:childTnLst>
                                    <p:animScale>
                                      <p:cBhvr>
                                        <p:cTn id="26" dur="1500" fill="hold"/>
                                        <p:tgtEl>
                                          <p:spTgt spid="22"/>
                                        </p:tgtEl>
                                      </p:cBhvr>
                                      <p:by x="100000" y="125000"/>
                                    </p:animScale>
                                  </p:childTnLst>
                                </p:cTn>
                              </p:par>
                              <p:par>
                                <p:cTn id="27" presetID="42" presetClass="path" presetSubtype="0" repeatCount="indefinite" accel="50000" decel="50000" autoRev="1" fill="hold" grpId="1" nodeType="withEffect">
                                  <p:stCondLst>
                                    <p:cond delay="800"/>
                                  </p:stCondLst>
                                  <p:childTnLst>
                                    <p:animMotion origin="layout" path="M 2.08333E-7 -3.7037E-6 L 2.08333E-7 -0.05532 " pathEditMode="relative" rAng="0" ptsTypes="AA">
                                      <p:cBhvr>
                                        <p:cTn id="28" dur="1500" fill="hold"/>
                                        <p:tgtEl>
                                          <p:spTgt spid="22"/>
                                        </p:tgtEl>
                                        <p:attrNameLst>
                                          <p:attrName>ppt_x</p:attrName>
                                          <p:attrName>ppt_y</p:attrName>
                                        </p:attrNameLst>
                                      </p:cBhvr>
                                      <p:rCtr x="0" y="-2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9AEA3F-1A2D-7BC5-C34E-16F120294511}"/>
              </a:ext>
            </a:extLst>
          </p:cNvPr>
          <p:cNvSpPr txBox="1"/>
          <p:nvPr/>
        </p:nvSpPr>
        <p:spPr>
          <a:xfrm>
            <a:off x="382555" y="326571"/>
            <a:ext cx="11709919" cy="1200329"/>
          </a:xfrm>
          <a:prstGeom prst="rect">
            <a:avLst/>
          </a:prstGeom>
          <a:noFill/>
        </p:spPr>
        <p:txBody>
          <a:bodyPr wrap="square" rtlCol="0">
            <a:spAutoFit/>
          </a:bodyPr>
          <a:lstStyle/>
          <a:p>
            <a:pPr algn="ctr"/>
            <a:r>
              <a:rPr lang="en-IN" sz="7200" b="1" u="sng" dirty="0">
                <a:solidFill>
                  <a:schemeClr val="bg1">
                    <a:lumMod val="95000"/>
                  </a:schemeClr>
                </a:solidFill>
              </a:rPr>
              <a:t>BIPARTITE GRAPH</a:t>
            </a:r>
          </a:p>
        </p:txBody>
      </p:sp>
      <p:sp>
        <p:nvSpPr>
          <p:cNvPr id="5" name="TextBox 4">
            <a:extLst>
              <a:ext uri="{FF2B5EF4-FFF2-40B4-BE49-F238E27FC236}">
                <a16:creationId xmlns:a16="http://schemas.microsoft.com/office/drawing/2014/main" id="{2F5F7F49-7CA3-E9DF-66AB-50B76448E195}"/>
              </a:ext>
            </a:extLst>
          </p:cNvPr>
          <p:cNvSpPr txBox="1"/>
          <p:nvPr/>
        </p:nvSpPr>
        <p:spPr>
          <a:xfrm>
            <a:off x="5726664" y="2119623"/>
            <a:ext cx="6097554" cy="3539430"/>
          </a:xfrm>
          <a:prstGeom prst="rect">
            <a:avLst/>
          </a:prstGeom>
          <a:solidFill>
            <a:schemeClr val="tx1">
              <a:lumMod val="85000"/>
              <a:lumOff val="15000"/>
            </a:schemeClr>
          </a:solidFill>
        </p:spPr>
        <p:txBody>
          <a:bodyPr wrap="square">
            <a:spAutoFit/>
          </a:bodyPr>
          <a:lstStyle/>
          <a:p>
            <a:r>
              <a:rPr lang="en-US" sz="2800" b="0" i="1" dirty="0">
                <a:solidFill>
                  <a:schemeClr val="bg1">
                    <a:lumMod val="95000"/>
                  </a:schemeClr>
                </a:solidFill>
                <a:effectLst/>
                <a:latin typeface="D-DINExp"/>
              </a:rPr>
              <a:t>A bipartite graph is commonly used in various algorithms, particularly in applications like matching problems, recommendation systems, and network flow. In matching algorithms, bipartite graphs enable the identification of optimal pairings between two distinct sets</a:t>
            </a:r>
            <a:r>
              <a:rPr lang="en-US" sz="2800" i="1" dirty="0">
                <a:solidFill>
                  <a:schemeClr val="bg1">
                    <a:lumMod val="95000"/>
                  </a:schemeClr>
                </a:solidFill>
                <a:latin typeface="D-DINExp"/>
              </a:rPr>
              <a:t>.</a:t>
            </a:r>
            <a:endParaRPr lang="en-IN" sz="2800" i="1" dirty="0">
              <a:solidFill>
                <a:schemeClr val="bg1">
                  <a:lumMod val="95000"/>
                </a:schemeClr>
              </a:solidFill>
            </a:endParaRPr>
          </a:p>
        </p:txBody>
      </p:sp>
      <p:pic>
        <p:nvPicPr>
          <p:cNvPr id="7" name="Picture 6">
            <a:extLst>
              <a:ext uri="{FF2B5EF4-FFF2-40B4-BE49-F238E27FC236}">
                <a16:creationId xmlns:a16="http://schemas.microsoft.com/office/drawing/2014/main" id="{4E6DA04B-42DA-47A8-6928-161D54DCEA8A}"/>
              </a:ext>
            </a:extLst>
          </p:cNvPr>
          <p:cNvPicPr>
            <a:picLocks noChangeAspect="1"/>
          </p:cNvPicPr>
          <p:nvPr/>
        </p:nvPicPr>
        <p:blipFill>
          <a:blip r:embed="rId2"/>
          <a:stretch>
            <a:fillRect/>
          </a:stretch>
        </p:blipFill>
        <p:spPr>
          <a:xfrm>
            <a:off x="183891" y="1967099"/>
            <a:ext cx="4985268" cy="2923802"/>
          </a:xfrm>
          <a:prstGeom prst="rect">
            <a:avLst/>
          </a:prstGeom>
        </p:spPr>
      </p:pic>
    </p:spTree>
    <p:extLst>
      <p:ext uri="{BB962C8B-B14F-4D97-AF65-F5344CB8AC3E}">
        <p14:creationId xmlns:p14="http://schemas.microsoft.com/office/powerpoint/2010/main" val="1071416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LT" sz="88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SOLUTION</a:t>
            </a:r>
          </a:p>
        </p:txBody>
      </p:sp>
      <p:pic>
        <p:nvPicPr>
          <p:cNvPr id="6" name="Graphic 5" descr="Potion with solid fill">
            <a:extLst>
              <a:ext uri="{FF2B5EF4-FFF2-40B4-BE49-F238E27FC236}">
                <a16:creationId xmlns:a16="http://schemas.microsoft.com/office/drawing/2014/main" id="{CEB538FE-34FC-714C-8121-3DEF7E6B04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98380" y="659779"/>
            <a:ext cx="2795240" cy="2795240"/>
          </a:xfrm>
          <a:prstGeom prst="rect">
            <a:avLst/>
          </a:prstGeom>
        </p:spPr>
      </p:pic>
    </p:spTree>
    <p:extLst>
      <p:ext uri="{BB962C8B-B14F-4D97-AF65-F5344CB8AC3E}">
        <p14:creationId xmlns:p14="http://schemas.microsoft.com/office/powerpoint/2010/main" val="3341998466"/>
      </p:ext>
    </p:extLst>
  </p:cSld>
  <p:clrMapOvr>
    <a:masterClrMapping/>
  </p:clrMapOvr>
  <p:transition spd="slow" advTm="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LT" sz="88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SOLUTION</a:t>
            </a:r>
          </a:p>
        </p:txBody>
      </p:sp>
      <p:pic>
        <p:nvPicPr>
          <p:cNvPr id="6" name="Graphic 5" descr="Potion with solid fill">
            <a:extLst>
              <a:ext uri="{FF2B5EF4-FFF2-40B4-BE49-F238E27FC236}">
                <a16:creationId xmlns:a16="http://schemas.microsoft.com/office/drawing/2014/main" id="{CEB538FE-34FC-714C-8121-3DEF7E6B040F}"/>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98380" y="659779"/>
            <a:ext cx="2795240" cy="2795240"/>
          </a:xfrm>
          <a:prstGeom prst="rect">
            <a:avLst/>
          </a:prstGeom>
        </p:spPr>
      </p:pic>
    </p:spTree>
    <p:extLst>
      <p:ext uri="{BB962C8B-B14F-4D97-AF65-F5344CB8AC3E}">
        <p14:creationId xmlns:p14="http://schemas.microsoft.com/office/powerpoint/2010/main" val="3341998466"/>
      </p:ext>
    </p:extLst>
  </p:cSld>
  <p:clrMapOvr>
    <a:masterClrMapping/>
  </p:clrMapOvr>
  <p:transition spd="slow" advTm="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6" name="Rectangle 5">
            <a:extLst>
              <a:ext uri="{FF2B5EF4-FFF2-40B4-BE49-F238E27FC236}">
                <a16:creationId xmlns:a16="http://schemas.microsoft.com/office/drawing/2014/main" id="{86BA49A1-C4F8-6543-8240-061A4699B32F}"/>
              </a:ext>
            </a:extLst>
          </p:cNvPr>
          <p:cNvSpPr/>
          <p:nvPr/>
        </p:nvSpPr>
        <p:spPr>
          <a:xfrm>
            <a:off x="-69329" y="1802054"/>
            <a:ext cx="5865708" cy="1446550"/>
          </a:xfrm>
          <a:prstGeom prst="rect">
            <a:avLst/>
          </a:prstGeom>
        </p:spPr>
        <p:txBody>
          <a:bodyPr wrap="none">
            <a:spAutoFit/>
          </a:bodyPr>
          <a:lstStyle/>
          <a:p>
            <a:pPr algn="ctr"/>
            <a:r>
              <a:rPr lang="en-LT" sz="88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SOLUTION</a:t>
            </a:r>
          </a:p>
        </p:txBody>
      </p:sp>
      <p:sp>
        <p:nvSpPr>
          <p:cNvPr id="10" name="Rectangle 9">
            <a:extLst>
              <a:ext uri="{FF2B5EF4-FFF2-40B4-BE49-F238E27FC236}">
                <a16:creationId xmlns:a16="http://schemas.microsoft.com/office/drawing/2014/main" id="{0CE686A0-D3CF-4B45-AB0E-0CEACD1B22AE}"/>
              </a:ext>
            </a:extLst>
          </p:cNvPr>
          <p:cNvSpPr/>
          <p:nvPr/>
        </p:nvSpPr>
        <p:spPr>
          <a:xfrm>
            <a:off x="5796379" y="3800731"/>
            <a:ext cx="6029092" cy="2616101"/>
          </a:xfrm>
          <a:prstGeom prst="rect">
            <a:avLst/>
          </a:prstGeom>
          <a:solidFill>
            <a:schemeClr val="tx1"/>
          </a:solidFill>
        </p:spPr>
        <p:txBody>
          <a:bodyPr wrap="square">
            <a:spAutoFit/>
          </a:bodyPr>
          <a:lstStyle/>
          <a:p>
            <a:pPr algn="ctr"/>
            <a:r>
              <a:rPr lang="en-US" sz="2400" b="1" dirty="0">
                <a:solidFill>
                  <a:schemeClr val="bg1"/>
                </a:solidFill>
                <a:latin typeface="Myanmar Text" panose="020B0502040204020203" pitchFamily="34" charset="0"/>
                <a:cs typeface="Myanmar Text" panose="020B0502040204020203" pitchFamily="34" charset="0"/>
              </a:rPr>
              <a:t>How the System Works:</a:t>
            </a:r>
          </a:p>
          <a:p>
            <a:pPr algn="ctr"/>
            <a:endParaRPr lang="en-US" sz="2000" dirty="0">
              <a:solidFill>
                <a:schemeClr val="bg1"/>
              </a:solidFill>
              <a:latin typeface="Myanmar Text" panose="020B0502040204020203" pitchFamily="34" charset="0"/>
              <a:cs typeface="Myanmar Text" panose="020B0502040204020203" pitchFamily="34" charset="0"/>
            </a:endParaRPr>
          </a:p>
          <a:p>
            <a:pPr algn="ctr"/>
            <a:r>
              <a:rPr lang="en-US" sz="2000" dirty="0">
                <a:solidFill>
                  <a:schemeClr val="bg1"/>
                </a:solidFill>
                <a:latin typeface="Myanmar Text" panose="020B0502040204020203" pitchFamily="34" charset="0"/>
                <a:cs typeface="Myanmar Text" panose="020B0502040204020203" pitchFamily="34" charset="0"/>
              </a:rPr>
              <a:t>Members report incidents through a Google site.</a:t>
            </a:r>
          </a:p>
          <a:p>
            <a:pPr algn="ctr"/>
            <a:endParaRPr lang="en-US" sz="2000" dirty="0">
              <a:solidFill>
                <a:schemeClr val="bg1"/>
              </a:solidFill>
              <a:latin typeface="Myanmar Text" panose="020B0502040204020203" pitchFamily="34" charset="0"/>
              <a:cs typeface="Myanmar Text" panose="020B0502040204020203" pitchFamily="34" charset="0"/>
            </a:endParaRPr>
          </a:p>
          <a:p>
            <a:pPr algn="ctr"/>
            <a:r>
              <a:rPr lang="en-US" sz="2000" dirty="0">
                <a:solidFill>
                  <a:schemeClr val="bg1"/>
                </a:solidFill>
                <a:latin typeface="Myanmar Text" panose="020B0502040204020203" pitchFamily="34" charset="0"/>
                <a:cs typeface="Myanmar Text" panose="020B0502040204020203" pitchFamily="34" charset="0"/>
              </a:rPr>
              <a:t>The system captures the incident location.</a:t>
            </a:r>
          </a:p>
          <a:p>
            <a:pPr algn="ctr"/>
            <a:endParaRPr lang="en-US" sz="2000" dirty="0">
              <a:solidFill>
                <a:schemeClr val="bg1"/>
              </a:solidFill>
              <a:latin typeface="Myanmar Text" panose="020B0502040204020203" pitchFamily="34" charset="0"/>
              <a:cs typeface="Myanmar Text" panose="020B0502040204020203" pitchFamily="34" charset="0"/>
            </a:endParaRPr>
          </a:p>
          <a:p>
            <a:pPr algn="ctr"/>
            <a:r>
              <a:rPr lang="en-US" sz="2000" dirty="0">
                <a:solidFill>
                  <a:schemeClr val="bg1"/>
                </a:solidFill>
                <a:latin typeface="Myanmar Text" panose="020B0502040204020203" pitchFamily="34" charset="0"/>
                <a:cs typeface="Myanmar Text" panose="020B0502040204020203" pitchFamily="34" charset="0"/>
              </a:rPr>
              <a:t>It analyzes the proximity of other members to the incident site</a:t>
            </a:r>
            <a:r>
              <a:rPr lang="en-US" sz="1200" dirty="0"/>
              <a:t>.</a:t>
            </a:r>
          </a:p>
        </p:txBody>
      </p:sp>
      <p:pic>
        <p:nvPicPr>
          <p:cNvPr id="11" name="Graphic 10" descr="Potion with solid fill">
            <a:extLst>
              <a:ext uri="{FF2B5EF4-FFF2-40B4-BE49-F238E27FC236}">
                <a16:creationId xmlns:a16="http://schemas.microsoft.com/office/drawing/2014/main" id="{EC7840E3-BAD3-A84E-B5ED-F442FFC9B8E6}"/>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976954" y="73620"/>
            <a:ext cx="1728434" cy="1728434"/>
          </a:xfrm>
          <a:prstGeom prst="rect">
            <a:avLst/>
          </a:prstGeom>
          <a:effectLst>
            <a:outerShdw blurRad="177800" sx="102000" sy="102000" algn="ctr" rotWithShape="0">
              <a:prstClr val="black">
                <a:alpha val="40000"/>
              </a:prstClr>
            </a:outerShdw>
          </a:effectLst>
        </p:spPr>
      </p:pic>
      <p:sp>
        <p:nvSpPr>
          <p:cNvPr id="28" name="Oval 27">
            <a:extLst>
              <a:ext uri="{FF2B5EF4-FFF2-40B4-BE49-F238E27FC236}">
                <a16:creationId xmlns:a16="http://schemas.microsoft.com/office/drawing/2014/main" id="{F5655B3E-FE88-834E-A29C-AE048BDB4893}"/>
              </a:ext>
            </a:extLst>
          </p:cNvPr>
          <p:cNvSpPr/>
          <p:nvPr/>
        </p:nvSpPr>
        <p:spPr>
          <a:xfrm>
            <a:off x="6728660" y="1802054"/>
            <a:ext cx="363362" cy="363362"/>
          </a:xfrm>
          <a:prstGeom prst="ellipse">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30" name="Oval 29">
            <a:extLst>
              <a:ext uri="{FF2B5EF4-FFF2-40B4-BE49-F238E27FC236}">
                <a16:creationId xmlns:a16="http://schemas.microsoft.com/office/drawing/2014/main" id="{9429F179-E309-5B4C-9AC1-9EAF871D7405}"/>
              </a:ext>
            </a:extLst>
          </p:cNvPr>
          <p:cNvSpPr/>
          <p:nvPr/>
        </p:nvSpPr>
        <p:spPr>
          <a:xfrm>
            <a:off x="7911327" y="1494915"/>
            <a:ext cx="1030414" cy="1030414"/>
          </a:xfrm>
          <a:prstGeom prst="ellipse">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31" name="Oval 30">
            <a:extLst>
              <a:ext uri="{FF2B5EF4-FFF2-40B4-BE49-F238E27FC236}">
                <a16:creationId xmlns:a16="http://schemas.microsoft.com/office/drawing/2014/main" id="{D53930A9-9ED7-C347-B138-C9D92018A994}"/>
              </a:ext>
            </a:extLst>
          </p:cNvPr>
          <p:cNvSpPr/>
          <p:nvPr/>
        </p:nvSpPr>
        <p:spPr>
          <a:xfrm>
            <a:off x="9858076" y="1119639"/>
            <a:ext cx="1728192" cy="1728192"/>
          </a:xfrm>
          <a:prstGeom prst="ellipse">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4" name="Picture 3">
            <a:extLst>
              <a:ext uri="{FF2B5EF4-FFF2-40B4-BE49-F238E27FC236}">
                <a16:creationId xmlns:a16="http://schemas.microsoft.com/office/drawing/2014/main" id="{A5159C3E-F01C-AFFA-5C0C-1A719D459C1C}"/>
              </a:ext>
            </a:extLst>
          </p:cNvPr>
          <p:cNvPicPr>
            <a:picLocks noChangeAspect="1"/>
          </p:cNvPicPr>
          <p:nvPr/>
        </p:nvPicPr>
        <p:blipFill>
          <a:blip r:embed="rId5"/>
          <a:stretch>
            <a:fillRect/>
          </a:stretch>
        </p:blipFill>
        <p:spPr>
          <a:xfrm>
            <a:off x="0" y="3280638"/>
            <a:ext cx="5682343" cy="3563712"/>
          </a:xfrm>
          <a:prstGeom prst="rect">
            <a:avLst/>
          </a:prstGeom>
        </p:spPr>
      </p:pic>
    </p:spTree>
    <p:extLst>
      <p:ext uri="{BB962C8B-B14F-4D97-AF65-F5344CB8AC3E}">
        <p14:creationId xmlns:p14="http://schemas.microsoft.com/office/powerpoint/2010/main" val="30467876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childTnLst>
                                  <p:subTnLst>
                                    <p:set>
                                      <p:cBhvr override="childStyle">
                                        <p:cTn dur="1" fill="hold" display="0" masterRel="sameClick" afterEffect="1">
                                          <p:stCondLst>
                                            <p:cond evt="end" delay="0">
                                              <p:tn val="5"/>
                                            </p:cond>
                                          </p:stCondLst>
                                        </p:cTn>
                                        <p:tgtEl>
                                          <p:spTgt spid="28"/>
                                        </p:tgtEl>
                                        <p:attrNameLst>
                                          <p:attrName>style.visibility</p:attrName>
                                        </p:attrNameLst>
                                      </p:cBhvr>
                                      <p:to>
                                        <p:strVal val="hidden"/>
                                      </p:to>
                                    </p:set>
                                  </p:subTnLst>
                                </p:cTn>
                              </p:par>
                              <p:par>
                                <p:cTn id="8" presetID="64" presetClass="path" presetSubtype="0" repeatCount="indefinite" fill="hold" grpId="1" nodeType="withEffect">
                                  <p:stCondLst>
                                    <p:cond delay="0"/>
                                  </p:stCondLst>
                                  <p:childTnLst>
                                    <p:animMotion origin="layout" path="M 3.125E-6 -3.7037E-7 L 3.125E-6 -0.13889 " pathEditMode="relative" rAng="0" ptsTypes="AA">
                                      <p:cBhvr>
                                        <p:cTn id="9" dur="2000" fill="hold"/>
                                        <p:tgtEl>
                                          <p:spTgt spid="28"/>
                                        </p:tgtEl>
                                        <p:attrNameLst>
                                          <p:attrName>ppt_x</p:attrName>
                                          <p:attrName>ppt_y</p:attrName>
                                        </p:attrNameLst>
                                      </p:cBhvr>
                                      <p:rCtr x="0" y="-6944"/>
                                    </p:animMotion>
                                  </p:childTnLst>
                                </p:cTn>
                              </p:par>
                              <p:par>
                                <p:cTn id="10" presetID="10" presetClass="entr" presetSubtype="0" repeatCount="indefinite" fill="hold" grpId="0" nodeType="withEffect">
                                  <p:stCondLst>
                                    <p:cond delay="40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2000"/>
                                        <p:tgtEl>
                                          <p:spTgt spid="30"/>
                                        </p:tgtEl>
                                      </p:cBhvr>
                                    </p:animEffect>
                                  </p:childTnLst>
                                  <p:subTnLst>
                                    <p:set>
                                      <p:cBhvr override="childStyle">
                                        <p:cTn dur="1" fill="hold" display="0" masterRel="sameClick" afterEffect="1">
                                          <p:stCondLst>
                                            <p:cond evt="end" delay="0">
                                              <p:tn val="10"/>
                                            </p:cond>
                                          </p:stCondLst>
                                        </p:cTn>
                                        <p:tgtEl>
                                          <p:spTgt spid="30"/>
                                        </p:tgtEl>
                                        <p:attrNameLst>
                                          <p:attrName>style.visibility</p:attrName>
                                        </p:attrNameLst>
                                      </p:cBhvr>
                                      <p:to>
                                        <p:strVal val="hidden"/>
                                      </p:to>
                                    </p:set>
                                  </p:subTnLst>
                                </p:cTn>
                              </p:par>
                              <p:par>
                                <p:cTn id="13" presetID="64" presetClass="path" presetSubtype="0" repeatCount="indefinite" fill="hold" grpId="1" nodeType="withEffect">
                                  <p:stCondLst>
                                    <p:cond delay="400"/>
                                  </p:stCondLst>
                                  <p:childTnLst>
                                    <p:animMotion origin="layout" path="M 4.16667E-6 4.44444E-6 L 4.16667E-6 -0.13889 " pathEditMode="relative" rAng="0" ptsTypes="AA">
                                      <p:cBhvr>
                                        <p:cTn id="14" dur="2000" fill="hold"/>
                                        <p:tgtEl>
                                          <p:spTgt spid="30"/>
                                        </p:tgtEl>
                                        <p:attrNameLst>
                                          <p:attrName>ppt_x</p:attrName>
                                          <p:attrName>ppt_y</p:attrName>
                                        </p:attrNameLst>
                                      </p:cBhvr>
                                      <p:rCtr x="0" y="-6944"/>
                                    </p:animMotion>
                                  </p:childTnLst>
                                </p:cTn>
                              </p:par>
                              <p:par>
                                <p:cTn id="15" presetID="10" presetClass="entr" presetSubtype="0" repeatCount="indefinite" fill="hold" grpId="0" nodeType="withEffect">
                                  <p:stCondLst>
                                    <p:cond delay="80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2000"/>
                                        <p:tgtEl>
                                          <p:spTgt spid="31"/>
                                        </p:tgtEl>
                                      </p:cBhvr>
                                    </p:animEffect>
                                  </p:childTnLst>
                                  <p:subTnLst>
                                    <p:set>
                                      <p:cBhvr override="childStyle">
                                        <p:cTn dur="1" fill="hold" display="0" masterRel="sameClick" afterEffect="1">
                                          <p:stCondLst>
                                            <p:cond evt="end" delay="0">
                                              <p:tn val="15"/>
                                            </p:cond>
                                          </p:stCondLst>
                                        </p:cTn>
                                        <p:tgtEl>
                                          <p:spTgt spid="31"/>
                                        </p:tgtEl>
                                        <p:attrNameLst>
                                          <p:attrName>style.visibility</p:attrName>
                                        </p:attrNameLst>
                                      </p:cBhvr>
                                      <p:to>
                                        <p:strVal val="hidden"/>
                                      </p:to>
                                    </p:set>
                                  </p:subTnLst>
                                </p:cTn>
                              </p:par>
                              <p:par>
                                <p:cTn id="18" presetID="64" presetClass="path" presetSubtype="0" repeatCount="indefinite" fill="hold" grpId="1" nodeType="withEffect">
                                  <p:stCondLst>
                                    <p:cond delay="800"/>
                                  </p:stCondLst>
                                  <p:childTnLst>
                                    <p:animMotion origin="layout" path="M 2.91667E-6 -3.7037E-7 L 2.91667E-6 -0.13889 " pathEditMode="relative" rAng="0" ptsTypes="AA">
                                      <p:cBhvr>
                                        <p:cTn id="19" dur="2000" fill="hold"/>
                                        <p:tgtEl>
                                          <p:spTgt spid="31"/>
                                        </p:tgtEl>
                                        <p:attrNameLst>
                                          <p:attrName>ppt_x</p:attrName>
                                          <p:attrName>ppt_y</p:attrName>
                                        </p:attrNameLst>
                                      </p:cBhvr>
                                      <p:rCtr x="0" y="-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0" grpId="0" animBg="1"/>
      <p:bldP spid="30" grpId="1" animBg="1"/>
      <p:bldP spid="31" grpId="0" animBg="1"/>
      <p:bldP spid="31" grpId="1" animBg="1"/>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LT" sz="88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BUSINESS</a:t>
            </a:r>
          </a:p>
        </p:txBody>
      </p:sp>
      <p:sp>
        <p:nvSpPr>
          <p:cNvPr id="5" name="Rectangle 4">
            <a:extLst>
              <a:ext uri="{FF2B5EF4-FFF2-40B4-BE49-F238E27FC236}">
                <a16:creationId xmlns:a16="http://schemas.microsoft.com/office/drawing/2014/main" id="{FD9FA5D4-F976-AF4C-AC07-03DCC1B85E22}"/>
              </a:ext>
            </a:extLst>
          </p:cNvPr>
          <p:cNvSpPr/>
          <p:nvPr/>
        </p:nvSpPr>
        <p:spPr>
          <a:xfrm>
            <a:off x="2947643" y="4437112"/>
            <a:ext cx="6296718"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LT" sz="88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MODEL</a:t>
            </a:r>
          </a:p>
        </p:txBody>
      </p:sp>
      <p:pic>
        <p:nvPicPr>
          <p:cNvPr id="7" name="Graphic 6" descr="Gears with solid fill">
            <a:extLst>
              <a:ext uri="{FF2B5EF4-FFF2-40B4-BE49-F238E27FC236}">
                <a16:creationId xmlns:a16="http://schemas.microsoft.com/office/drawing/2014/main" id="{3ABC9C15-A943-6549-9279-9BBD8A235D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2263" y="459058"/>
            <a:ext cx="3107474" cy="3107474"/>
          </a:xfrm>
          <a:prstGeom prst="rect">
            <a:avLst/>
          </a:prstGeom>
        </p:spPr>
      </p:pic>
    </p:spTree>
    <p:extLst>
      <p:ext uri="{BB962C8B-B14F-4D97-AF65-F5344CB8AC3E}">
        <p14:creationId xmlns:p14="http://schemas.microsoft.com/office/powerpoint/2010/main" val="271936434"/>
      </p:ext>
    </p:extLst>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A01A7D-A81A-D9E5-76B3-6C1E5D0F81EC}"/>
              </a:ext>
            </a:extLst>
          </p:cNvPr>
          <p:cNvSpPr txBox="1"/>
          <p:nvPr/>
        </p:nvSpPr>
        <p:spPr>
          <a:xfrm>
            <a:off x="5456075" y="593674"/>
            <a:ext cx="6097554" cy="923330"/>
          </a:xfrm>
          <a:prstGeom prst="rect">
            <a:avLst/>
          </a:prstGeom>
          <a:noFill/>
        </p:spPr>
        <p:txBody>
          <a:bodyPr wrap="square">
            <a:spAutoFit/>
          </a:bodyPr>
          <a:lstStyle/>
          <a:p>
            <a:pPr algn="ctr"/>
            <a:r>
              <a:rPr lang="en-IN" sz="54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USER-INTERFACE</a:t>
            </a:r>
            <a:endParaRPr lang="en-LT" sz="54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sp>
        <p:nvSpPr>
          <p:cNvPr id="7" name="TextBox 6">
            <a:extLst>
              <a:ext uri="{FF2B5EF4-FFF2-40B4-BE49-F238E27FC236}">
                <a16:creationId xmlns:a16="http://schemas.microsoft.com/office/drawing/2014/main" id="{AD25791D-C07D-D5F7-4C95-F773663EBABF}"/>
              </a:ext>
            </a:extLst>
          </p:cNvPr>
          <p:cNvSpPr txBox="1"/>
          <p:nvPr/>
        </p:nvSpPr>
        <p:spPr>
          <a:xfrm>
            <a:off x="0" y="3837471"/>
            <a:ext cx="12192000" cy="2431435"/>
          </a:xfrm>
          <a:prstGeom prst="rect">
            <a:avLst/>
          </a:prstGeom>
          <a:solidFill>
            <a:schemeClr val="tx1">
              <a:lumMod val="95000"/>
              <a:lumOff val="5000"/>
            </a:schemeClr>
          </a:solidFill>
        </p:spPr>
        <p:txBody>
          <a:bodyPr wrap="square">
            <a:spAutoFit/>
          </a:bodyPr>
          <a:lstStyle/>
          <a:p>
            <a:r>
              <a:rPr lang="en-US" sz="3200" b="1" dirty="0">
                <a:solidFill>
                  <a:schemeClr val="bg1"/>
                </a:solidFill>
              </a:rPr>
              <a:t>Incident Reporting:-</a:t>
            </a:r>
            <a:endParaRPr lang="en-US" sz="3200" dirty="0">
              <a:solidFill>
                <a:schemeClr val="bg1"/>
              </a:solidFill>
            </a:endParaRPr>
          </a:p>
          <a:p>
            <a:r>
              <a:rPr lang="en-US" sz="2400" dirty="0">
                <a:solidFill>
                  <a:schemeClr val="bg1"/>
                </a:solidFill>
              </a:rPr>
              <a:t>A member witnesses or experiences an incident and reports it through the Google site.</a:t>
            </a:r>
          </a:p>
          <a:p>
            <a:pPr>
              <a:buFont typeface="Arial" panose="020B0604020202020204" pitchFamily="34" charset="0"/>
              <a:buChar char="•"/>
            </a:pPr>
            <a:endParaRPr lang="en-US" sz="2400" dirty="0">
              <a:solidFill>
                <a:schemeClr val="bg1"/>
              </a:solidFill>
            </a:endParaRPr>
          </a:p>
          <a:p>
            <a:r>
              <a:rPr lang="en-US" sz="2400" dirty="0">
                <a:solidFill>
                  <a:schemeClr val="bg1"/>
                </a:solidFill>
              </a:rPr>
              <a:t>The site captures the details, including the incident type and location.</a:t>
            </a:r>
          </a:p>
          <a:p>
            <a:pPr>
              <a:buFont typeface="Arial" panose="020B0604020202020204" pitchFamily="34" charset="0"/>
              <a:buChar char="•"/>
            </a:pPr>
            <a:endParaRPr lang="en-US" sz="2400" dirty="0">
              <a:solidFill>
                <a:schemeClr val="bg1"/>
              </a:solidFill>
            </a:endParaRPr>
          </a:p>
          <a:p>
            <a:r>
              <a:rPr lang="en-US" sz="2400" dirty="0">
                <a:solidFill>
                  <a:schemeClr val="bg1"/>
                </a:solidFill>
              </a:rPr>
              <a:t>The data is then sent to the system’s database for processing</a:t>
            </a:r>
          </a:p>
        </p:txBody>
      </p:sp>
      <p:pic>
        <p:nvPicPr>
          <p:cNvPr id="4" name="Picture 3">
            <a:extLst>
              <a:ext uri="{FF2B5EF4-FFF2-40B4-BE49-F238E27FC236}">
                <a16:creationId xmlns:a16="http://schemas.microsoft.com/office/drawing/2014/main" id="{A7279944-AC84-E772-75BA-DE1803B65E72}"/>
              </a:ext>
            </a:extLst>
          </p:cNvPr>
          <p:cNvPicPr>
            <a:picLocks noChangeAspect="1"/>
          </p:cNvPicPr>
          <p:nvPr/>
        </p:nvPicPr>
        <p:blipFill>
          <a:blip r:embed="rId2"/>
          <a:stretch>
            <a:fillRect/>
          </a:stretch>
        </p:blipFill>
        <p:spPr>
          <a:xfrm>
            <a:off x="0" y="0"/>
            <a:ext cx="5320413" cy="3837471"/>
          </a:xfrm>
          <a:prstGeom prst="rect">
            <a:avLst/>
          </a:prstGeom>
        </p:spPr>
      </p:pic>
    </p:spTree>
    <p:extLst>
      <p:ext uri="{BB962C8B-B14F-4D97-AF65-F5344CB8AC3E}">
        <p14:creationId xmlns:p14="http://schemas.microsoft.com/office/powerpoint/2010/main" val="1529941196"/>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55000"/>
          </a:schemeClr>
        </a:solidFill>
        <a:ln w="76200">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55000"/>
          </a:schemeClr>
        </a:solidFill>
        <a:ln w="76200">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Words>
  <Application>Microsoft Office PowerPoint</Application>
  <PresentationFormat>Widescreen</PresentationFormat>
  <Paragraphs>76</Paragraphs>
  <Slides>14</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Montserrat</vt:lpstr>
      <vt:lpstr>Myanmar Text</vt:lpstr>
      <vt:lpstr>Bahnschrift</vt:lpstr>
      <vt:lpstr>D-DINExp</vt:lpstr>
      <vt:lpstr>Raleway</vt:lpstr>
      <vt:lpstr>Calibri Light</vt:lpstr>
      <vt:lpstr>Raleway Black</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2023-10-03T06:31:12Z</dcterms:created>
  <dcterms:modified xsi:type="dcterms:W3CDTF">2024-11-23T03:13:58Z</dcterms:modified>
</cp:coreProperties>
</file>