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7" r:id="rId4"/>
    <p:sldId id="256" r:id="rId5"/>
    <p:sldId id="270" r:id="rId6"/>
    <p:sldId id="257" r:id="rId7"/>
    <p:sldId id="269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06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11.04.16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63" y="1425388"/>
            <a:ext cx="8532194" cy="52292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[модификаторы] &lt;тип возвращаемых данных&gt; </a:t>
            </a:r>
            <a:r>
              <a:rPr lang="ru-RU" dirty="0" err="1"/>
              <a:t>имяМетода</a:t>
            </a:r>
            <a:r>
              <a:rPr lang="ru-RU" dirty="0"/>
              <a:t>(аргументы, аргументы,...</a:t>
            </a:r>
            <a:r>
              <a:rPr lang="ru-RU" dirty="0" smtClean="0"/>
              <a:t>)</a:t>
            </a:r>
            <a:r>
              <a:rPr lang="en-US" dirty="0" smtClean="0"/>
              <a:t> {}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Модификаторы: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   </a:t>
            </a:r>
            <a:r>
              <a:rPr lang="ru-RU" dirty="0" err="1"/>
              <a:t>public</a:t>
            </a:r>
            <a:r>
              <a:rPr lang="ru-RU" dirty="0"/>
              <a:t> - доступный для любого другого кода.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   </a:t>
            </a:r>
            <a:r>
              <a:rPr lang="ru-RU" dirty="0" err="1"/>
              <a:t>private</a:t>
            </a:r>
            <a:r>
              <a:rPr lang="ru-RU" dirty="0"/>
              <a:t> - доступный только членам этого класса.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   </a:t>
            </a:r>
            <a:r>
              <a:rPr lang="ru-RU" dirty="0" err="1"/>
              <a:t>protected</a:t>
            </a:r>
            <a:r>
              <a:rPr lang="ru-RU" dirty="0"/>
              <a:t> - только при использовании наследования.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   без модификатора - открыт только для кода внутри собственного пакета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   (будем рассматривать позже).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Если не указываем тип возвращаемых данных, то надо использовать </a:t>
            </a:r>
            <a:r>
              <a:rPr lang="ru-RU" dirty="0" err="1"/>
              <a:t>void</a:t>
            </a:r>
            <a:r>
              <a:rPr lang="ru-RU" dirty="0"/>
              <a:t>. 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этом случае метод НЕ возвращает значение в ту точку кода, откуда он был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вызван.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Если не </a:t>
            </a:r>
            <a:r>
              <a:rPr lang="ru-RU" dirty="0" err="1"/>
              <a:t>void</a:t>
            </a:r>
            <a:r>
              <a:rPr lang="ru-RU" dirty="0"/>
              <a:t>, то надо использовать </a:t>
            </a:r>
            <a:r>
              <a:rPr lang="ru-RU" dirty="0" err="1"/>
              <a:t>return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err="1"/>
              <a:t>static</a:t>
            </a:r>
            <a:r>
              <a:rPr lang="ru-RU" dirty="0"/>
              <a:t> - используются независимо от объектов класса. </a:t>
            </a:r>
          </a:p>
        </p:txBody>
      </p:sp>
    </p:spTree>
    <p:extLst>
      <p:ext uri="{BB962C8B-B14F-4D97-AF65-F5344CB8AC3E}">
        <p14:creationId xmlns:p14="http://schemas.microsoft.com/office/powerpoint/2010/main" val="201602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вызова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864137" cy="51608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Scanner in = new Scanner(</a:t>
            </a:r>
            <a:r>
              <a:rPr lang="en-US" sz="1800" dirty="0" err="1"/>
              <a:t>System.in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lang="en-US" sz="1800" dirty="0" err="1"/>
              <a:t>Введите</a:t>
            </a:r>
            <a:r>
              <a:rPr lang="en-US" sz="1800" dirty="0"/>
              <a:t> </a:t>
            </a:r>
            <a:r>
              <a:rPr lang="en-US" sz="1800" dirty="0" err="1"/>
              <a:t>размер</a:t>
            </a:r>
            <a:r>
              <a:rPr lang="en-US" sz="1800" dirty="0"/>
              <a:t> </a:t>
            </a:r>
            <a:r>
              <a:rPr lang="en-US" sz="1800" dirty="0" err="1"/>
              <a:t>одномерного</a:t>
            </a:r>
            <a:r>
              <a:rPr lang="en-US" sz="1800" dirty="0"/>
              <a:t> </a:t>
            </a:r>
            <a:r>
              <a:rPr lang="en-US" sz="1800" dirty="0" err="1"/>
              <a:t>массива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[] d = new </a:t>
            </a:r>
            <a:r>
              <a:rPr lang="en-US" sz="1800" dirty="0" err="1"/>
              <a:t>int</a:t>
            </a:r>
            <a:r>
              <a:rPr lang="en-US" sz="1800" dirty="0"/>
              <a:t>[n]; // </a:t>
            </a:r>
            <a:r>
              <a:rPr lang="en-US" sz="1800" dirty="0" err="1"/>
              <a:t>Объявление</a:t>
            </a:r>
            <a:r>
              <a:rPr lang="en-US" sz="1800" dirty="0"/>
              <a:t> </a:t>
            </a:r>
            <a:r>
              <a:rPr lang="en-US" sz="1800" dirty="0" err="1"/>
              <a:t>массива</a:t>
            </a:r>
            <a:r>
              <a:rPr lang="en-US" sz="1800" dirty="0"/>
              <a:t> 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lang="en-US" sz="1800" dirty="0" err="1"/>
              <a:t>Введите</a:t>
            </a:r>
            <a:r>
              <a:rPr lang="en-US" sz="1800" dirty="0"/>
              <a:t> </a:t>
            </a:r>
            <a:r>
              <a:rPr lang="en-US" sz="1800" dirty="0" err="1" smtClean="0"/>
              <a:t>массив</a:t>
            </a:r>
            <a:r>
              <a:rPr lang="en-US" sz="1800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d = massiv2(n)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String s1 = "</a:t>
            </a:r>
            <a:r>
              <a:rPr lang="en-US" sz="1800" dirty="0" err="1"/>
              <a:t>Вот</a:t>
            </a:r>
            <a:r>
              <a:rPr lang="en-US" sz="1800" dirty="0"/>
              <a:t>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String s2 = "</a:t>
            </a:r>
            <a:r>
              <a:rPr lang="en-US" sz="1800" dirty="0" err="1"/>
              <a:t>такая</a:t>
            </a:r>
            <a:r>
              <a:rPr lang="en-US" sz="1800" dirty="0"/>
              <a:t>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String s3 = "</a:t>
            </a:r>
            <a:r>
              <a:rPr lang="en-US" sz="1800" dirty="0" err="1"/>
              <a:t>строка</a:t>
            </a:r>
            <a:r>
              <a:rPr lang="en-US" sz="1800" dirty="0"/>
              <a:t> </a:t>
            </a:r>
            <a:r>
              <a:rPr lang="en-US" sz="1800" dirty="0" smtClean="0"/>
              <a:t>”;</a:t>
            </a:r>
            <a:r>
              <a:rPr lang="en-US" sz="1800" dirty="0"/>
              <a:t>			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	</a:t>
            </a:r>
            <a:r>
              <a:rPr lang="ru-RU" sz="1800" dirty="0" smtClean="0"/>
              <a:t>	</a:t>
            </a:r>
            <a:r>
              <a:rPr lang="en-US" sz="1800" dirty="0" smtClean="0"/>
              <a:t>stroka1</a:t>
            </a:r>
            <a:r>
              <a:rPr lang="en-US" sz="1800" dirty="0"/>
              <a:t>(s1)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smtClean="0"/>
              <a:t>stroka1</a:t>
            </a:r>
            <a:r>
              <a:rPr lang="en-US" sz="1800" dirty="0"/>
              <a:t>(s1, s2);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stroka1(s1, s2, s3);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5453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9463" y="101191"/>
            <a:ext cx="7583487" cy="1044388"/>
          </a:xfrm>
        </p:spPr>
        <p:txBody>
          <a:bodyPr/>
          <a:lstStyle/>
          <a:p>
            <a:r>
              <a:rPr lang="ru-RU" dirty="0"/>
              <a:t>Пример вызова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3752" y="1425388"/>
            <a:ext cx="8697293" cy="524697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static </a:t>
            </a:r>
            <a:r>
              <a:rPr lang="en-US" sz="2400" dirty="0"/>
              <a:t>void stroka1(String st1)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(st1);}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static void stroka1(String st1, String st2)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(st1 + st2);}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static void stroka1(String st1, String st2, String st3)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(st1 + st2 + st3);}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static void stroka1(String st1, String st2, String st3, String st4)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(st1 + st2 + st3 + st4);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	</a:t>
            </a:r>
            <a:r>
              <a:rPr lang="pl-PL" sz="2400" dirty="0" err="1" smtClean="0"/>
              <a:t>static</a:t>
            </a:r>
            <a:r>
              <a:rPr lang="pl-PL" sz="2400" dirty="0" smtClean="0"/>
              <a:t> </a:t>
            </a:r>
            <a:r>
              <a:rPr lang="pl-PL" sz="2400" dirty="0" err="1"/>
              <a:t>int</a:t>
            </a:r>
            <a:r>
              <a:rPr lang="pl-PL" sz="2400" dirty="0"/>
              <a:t>[] massiv2(</a:t>
            </a:r>
            <a:r>
              <a:rPr lang="pl-PL" sz="2400" dirty="0" err="1"/>
              <a:t>int</a:t>
            </a:r>
            <a:r>
              <a:rPr lang="pl-PL" sz="2400" dirty="0"/>
              <a:t> 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</a:t>
            </a:r>
            <a:r>
              <a:rPr lang="pl-PL" sz="2400" dirty="0" err="1"/>
              <a:t>int</a:t>
            </a:r>
            <a:r>
              <a:rPr lang="pl-PL" sz="2400" dirty="0"/>
              <a:t>[] mas = </a:t>
            </a:r>
            <a:r>
              <a:rPr lang="pl-PL" sz="2400" dirty="0" err="1"/>
              <a:t>new</a:t>
            </a:r>
            <a:r>
              <a:rPr lang="pl-PL" sz="2400" dirty="0"/>
              <a:t> </a:t>
            </a:r>
            <a:r>
              <a:rPr lang="pl-PL" sz="2400" dirty="0" err="1"/>
              <a:t>int</a:t>
            </a:r>
            <a:r>
              <a:rPr lang="pl-PL" sz="2400" dirty="0"/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</a:t>
            </a:r>
            <a:r>
              <a:rPr lang="pl-PL" sz="2400" dirty="0" err="1"/>
              <a:t>Scanner</a:t>
            </a:r>
            <a:r>
              <a:rPr lang="pl-PL" sz="2400" dirty="0"/>
              <a:t> </a:t>
            </a:r>
            <a:r>
              <a:rPr lang="pl-PL" sz="2400" dirty="0" err="1"/>
              <a:t>vvod</a:t>
            </a:r>
            <a:r>
              <a:rPr lang="pl-PL" sz="2400" dirty="0"/>
              <a:t> = </a:t>
            </a:r>
            <a:r>
              <a:rPr lang="pl-PL" sz="2400" dirty="0" err="1"/>
              <a:t>new</a:t>
            </a:r>
            <a:r>
              <a:rPr lang="pl-PL" sz="2400" dirty="0"/>
              <a:t> </a:t>
            </a:r>
            <a:r>
              <a:rPr lang="pl-PL" sz="2400" dirty="0" err="1"/>
              <a:t>Scanner</a:t>
            </a:r>
            <a:r>
              <a:rPr lang="pl-PL" sz="2400" dirty="0"/>
              <a:t>(</a:t>
            </a:r>
            <a:r>
              <a:rPr lang="pl-PL" sz="2400" dirty="0" err="1"/>
              <a:t>System.in</a:t>
            </a:r>
            <a:r>
              <a:rPr lang="pl-PL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for (</a:t>
            </a:r>
            <a:r>
              <a:rPr lang="pl-PL" sz="2400" dirty="0" err="1"/>
              <a:t>int</a:t>
            </a:r>
            <a:r>
              <a:rPr lang="pl-PL" sz="2400" dirty="0"/>
              <a:t> i = 0; i &lt; j;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	</a:t>
            </a:r>
            <a:r>
              <a:rPr lang="pl-PL" sz="2400" dirty="0" err="1"/>
              <a:t>System.out.println</a:t>
            </a:r>
            <a:r>
              <a:rPr lang="pl-PL" sz="2400" dirty="0"/>
              <a:t>("</a:t>
            </a:r>
            <a:r>
              <a:rPr lang="pl-PL" sz="2400" dirty="0" err="1"/>
              <a:t>Введите</a:t>
            </a:r>
            <a:r>
              <a:rPr lang="pl-PL" sz="2400" dirty="0"/>
              <a:t> </a:t>
            </a:r>
            <a:r>
              <a:rPr lang="pl-PL" sz="2400" dirty="0" err="1"/>
              <a:t>элемент</a:t>
            </a:r>
            <a:r>
              <a:rPr lang="pl-PL" sz="2400" dirty="0"/>
              <a:t> </a:t>
            </a:r>
            <a:r>
              <a:rPr lang="pl-PL" sz="2400" dirty="0" err="1"/>
              <a:t>массива</a:t>
            </a:r>
            <a:r>
              <a:rPr lang="pl-PL" sz="2400" dirty="0"/>
              <a:t> [" + i + "]");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	mas[i] = </a:t>
            </a:r>
            <a:r>
              <a:rPr lang="pl-PL" sz="2400" dirty="0" err="1"/>
              <a:t>vvod.nextInt</a:t>
            </a:r>
            <a:r>
              <a:rPr lang="pl-PL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	return mas;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</a:t>
            </a:r>
            <a:r>
              <a:rPr lang="pl-PL" sz="2400" dirty="0" smtClean="0"/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6568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9463" y="-6427"/>
            <a:ext cx="7583487" cy="1044388"/>
          </a:xfrm>
        </p:spPr>
        <p:txBody>
          <a:bodyPr/>
          <a:lstStyle/>
          <a:p>
            <a:r>
              <a:rPr lang="ru-RU" dirty="0" smtClean="0"/>
              <a:t>Метод с параметрами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1427" y="1025068"/>
            <a:ext cx="8912573" cy="583293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public class ClassInfef1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String s1 = "a"; String s2 = "b"; String s3 = "c";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String s4 = "d"; String s5 = "e"; String s6 = "f";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String s7 = "g"; String s8 = "</a:t>
            </a:r>
            <a:r>
              <a:rPr lang="en-US" sz="2000" b="1" dirty="0" err="1"/>
              <a:t>i</a:t>
            </a:r>
            <a:r>
              <a:rPr lang="en-US" sz="2000" b="1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kk</a:t>
            </a:r>
            <a:r>
              <a:rPr lang="en-US" sz="2000" b="1" dirty="0"/>
              <a:t> = 1; </a:t>
            </a:r>
            <a:r>
              <a:rPr lang="en-US" sz="2000" b="1" dirty="0" err="1"/>
              <a:t>boolean</a:t>
            </a:r>
            <a:r>
              <a:rPr lang="en-US" sz="2000" b="1" dirty="0"/>
              <a:t> </a:t>
            </a:r>
            <a:r>
              <a:rPr lang="en-US" sz="2000" b="1" dirty="0" err="1"/>
              <a:t>ft</a:t>
            </a:r>
            <a:r>
              <a:rPr lang="en-US" sz="2000" b="1" dirty="0"/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s3, s4));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s3, s4, s5));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s3, s4, s5, s6));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s3, s4, s5, s6, s7));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kk</a:t>
            </a:r>
            <a:r>
              <a:rPr lang="en-US" sz="2000" b="1" dirty="0"/>
              <a:t>, </a:t>
            </a:r>
            <a:r>
              <a:rPr lang="en-US" sz="2000" b="1" dirty="0" err="1"/>
              <a:t>ft</a:t>
            </a:r>
            <a:r>
              <a:rPr lang="en-US" sz="2000" b="1" dirty="0"/>
              <a:t>, s1, s2, s3, s4, s5, s6, s7, s8));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static String </a:t>
            </a:r>
            <a:r>
              <a:rPr lang="en-US" sz="2000" b="1" dirty="0" err="1"/>
              <a:t>metodInf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k, </a:t>
            </a:r>
            <a:r>
              <a:rPr lang="en-US" sz="2000" b="1" dirty="0" err="1"/>
              <a:t>boolean</a:t>
            </a:r>
            <a:r>
              <a:rPr lang="en-US" sz="2000" b="1" dirty="0"/>
              <a:t> </a:t>
            </a:r>
            <a:r>
              <a:rPr lang="en-US" sz="2000" b="1" dirty="0" err="1"/>
              <a:t>frtr</a:t>
            </a:r>
            <a:r>
              <a:rPr lang="en-US" sz="2000" b="1" dirty="0"/>
              <a:t>, String... </a:t>
            </a:r>
            <a:r>
              <a:rPr lang="en-US" sz="2000" b="1" dirty="0" err="1"/>
              <a:t>newStr</a:t>
            </a:r>
            <a:r>
              <a:rPr lang="en-US" sz="2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String </a:t>
            </a:r>
            <a:r>
              <a:rPr lang="en-US" sz="2000" b="1" dirty="0" err="1"/>
              <a:t>stroka</a:t>
            </a:r>
            <a:r>
              <a:rPr lang="en-US" sz="2000" b="1" dirty="0"/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</a:t>
            </a:r>
            <a:r>
              <a:rPr lang="en-US" sz="2000" b="1" dirty="0" err="1"/>
              <a:t>newStr.length</a:t>
            </a:r>
            <a:r>
              <a:rPr lang="en-US" sz="2000" b="1" dirty="0"/>
              <a:t>; </a:t>
            </a:r>
            <a:r>
              <a:rPr lang="en-US" sz="2000" b="1" dirty="0" err="1"/>
              <a:t>i</a:t>
            </a:r>
            <a:r>
              <a:rPr lang="en-US" sz="2000" b="1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	</a:t>
            </a:r>
            <a:r>
              <a:rPr lang="en-US" sz="2000" b="1" dirty="0" err="1"/>
              <a:t>stroka</a:t>
            </a:r>
            <a:r>
              <a:rPr lang="en-US" sz="2000" b="1" dirty="0"/>
              <a:t> = </a:t>
            </a:r>
            <a:r>
              <a:rPr lang="en-US" sz="2000" b="1" dirty="0" err="1"/>
              <a:t>stroka</a:t>
            </a:r>
            <a:r>
              <a:rPr lang="en-US" sz="2000" b="1" dirty="0"/>
              <a:t> + </a:t>
            </a:r>
            <a:r>
              <a:rPr lang="en-US" sz="2000" b="1" dirty="0" err="1"/>
              <a:t>newStr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if (</a:t>
            </a:r>
            <a:r>
              <a:rPr lang="en-US" sz="2000" b="1" dirty="0" err="1"/>
              <a:t>frtr</a:t>
            </a:r>
            <a:r>
              <a:rPr lang="en-US" sz="2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	</a:t>
            </a:r>
            <a:r>
              <a:rPr lang="en-US" sz="2000" b="1" dirty="0" err="1"/>
              <a:t>stroka</a:t>
            </a:r>
            <a:r>
              <a:rPr lang="en-US" sz="2000" b="1" dirty="0"/>
              <a:t> = </a:t>
            </a:r>
            <a:r>
              <a:rPr lang="en-US" sz="2000" b="1" dirty="0" err="1"/>
              <a:t>stroka</a:t>
            </a:r>
            <a:r>
              <a:rPr lang="en-US" sz="2000" b="1" dirty="0"/>
              <a:t> +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	return </a:t>
            </a:r>
            <a:r>
              <a:rPr lang="en-US" sz="2000" b="1" dirty="0" err="1"/>
              <a:t>stroka</a:t>
            </a:r>
            <a:r>
              <a:rPr lang="en-US" sz="2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9463" y="122715"/>
            <a:ext cx="7583487" cy="1044388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80" y="1167103"/>
            <a:ext cx="8654239" cy="546220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Написать «калькулятор» на операции +,-,/,</a:t>
            </a:r>
            <a:r>
              <a:rPr lang="en-US" dirty="0" smtClean="0"/>
              <a:t>*</a:t>
            </a:r>
            <a:r>
              <a:rPr lang="ru-RU" dirty="0" smtClean="0"/>
              <a:t>, где пользователь выбирает операцию, вводит числа, и вызывается метод, что их считает.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2. Написать метод, что проверяет, </a:t>
            </a:r>
            <a:r>
              <a:rPr lang="ru-RU" dirty="0"/>
              <a:t>является ли строка палиндромом (одинаково читается с двух концов)</a:t>
            </a:r>
            <a:r>
              <a:rPr lang="ru-RU" dirty="0" smtClean="0"/>
              <a:t>. Он выдает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false.</a:t>
            </a: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3. Написать меню для выполнения операций над массивами (предусмотреть повторное выполнение программы, продолжение выполнения операций над одной матрицей).</a:t>
            </a:r>
            <a:endParaRPr lang="ru-RU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4</a:t>
            </a:r>
            <a:r>
              <a:rPr lang="ru-RU" smtClean="0"/>
              <a:t>. </a:t>
            </a:r>
            <a:r>
              <a:rPr lang="ru-RU" dirty="0" smtClean="0"/>
              <a:t>Посчитать пятую степень матрицы с помощью метода, который перемножает 2 матрицы.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43" y="5778410"/>
            <a:ext cx="5676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5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Метод может </a:t>
            </a:r>
            <a:r>
              <a:rPr lang="ru-RU" dirty="0"/>
              <a:t>содержать вызов других </a:t>
            </a:r>
            <a:r>
              <a:rPr lang="ru-RU" dirty="0" smtClean="0"/>
              <a:t>методов. </a:t>
            </a:r>
            <a:r>
              <a:rPr lang="ru-RU" dirty="0"/>
              <a:t>В том числе </a:t>
            </a:r>
            <a:r>
              <a:rPr lang="ru-RU" dirty="0" smtClean="0"/>
              <a:t>метод может </a:t>
            </a:r>
            <a:r>
              <a:rPr lang="ru-RU" dirty="0"/>
              <a:t>вызвать </a:t>
            </a:r>
            <a:r>
              <a:rPr lang="ru-RU" dirty="0" smtClean="0"/>
              <a:t>сам </a:t>
            </a:r>
            <a:r>
              <a:rPr lang="ru-RU" dirty="0"/>
              <a:t>себя. Никакого парадокса здесь нет – компьютер лишь последовательно выполняет встретившиеся ему в программе команды и, если встречается вызов </a:t>
            </a:r>
            <a:r>
              <a:rPr lang="ru-RU" dirty="0" smtClean="0"/>
              <a:t>метода, </a:t>
            </a:r>
            <a:r>
              <a:rPr lang="ru-RU" dirty="0"/>
              <a:t>просто начинает выполнять </a:t>
            </a:r>
            <a:r>
              <a:rPr lang="ru-RU" dirty="0" smtClean="0"/>
              <a:t>его. </a:t>
            </a:r>
            <a:r>
              <a:rPr lang="ru-RU" dirty="0"/>
              <a:t>Без разницы, </a:t>
            </a:r>
            <a:r>
              <a:rPr lang="ru-RU" dirty="0" smtClean="0"/>
              <a:t>какой метод дал </a:t>
            </a:r>
            <a:r>
              <a:rPr lang="ru-RU" dirty="0"/>
              <a:t>команду это делать.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Пример </a:t>
            </a:r>
            <a:r>
              <a:rPr lang="ru-RU" dirty="0" smtClean="0"/>
              <a:t>рекурсивного метода: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static void </a:t>
            </a:r>
            <a:r>
              <a:rPr lang="en-US" dirty="0"/>
              <a:t>r</a:t>
            </a:r>
            <a:r>
              <a:rPr lang="ru-RU" dirty="0" err="1" smtClean="0"/>
              <a:t>ec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ru-RU" dirty="0" smtClean="0"/>
              <a:t>)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a</a:t>
            </a:r>
            <a:r>
              <a:rPr lang="ru-RU" dirty="0"/>
              <a:t>&gt;</a:t>
            </a:r>
            <a:r>
              <a:rPr lang="ru-RU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/>
              <a:t>{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en-US" dirty="0" err="1" smtClean="0"/>
              <a:t>r</a:t>
            </a:r>
            <a:r>
              <a:rPr lang="ru-RU" dirty="0" err="1" smtClean="0"/>
              <a:t>ec</a:t>
            </a:r>
            <a:r>
              <a:rPr lang="ru-RU" dirty="0"/>
              <a:t>(a-1)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ru-RU" dirty="0" smtClean="0"/>
              <a:t>(</a:t>
            </a:r>
            <a:r>
              <a:rPr lang="ru-RU" dirty="0" err="1"/>
              <a:t>a</a:t>
            </a:r>
            <a:r>
              <a:rPr lang="ru-RU" dirty="0"/>
              <a:t>)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3927288"/>
            <a:ext cx="8705163" cy="268761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Процедура </a:t>
            </a:r>
            <a:r>
              <a:rPr lang="ru-RU" dirty="0" err="1"/>
              <a:t>Rec</a:t>
            </a:r>
            <a:r>
              <a:rPr lang="ru-RU" dirty="0"/>
              <a:t> вызывается с параметром </a:t>
            </a:r>
            <a:r>
              <a:rPr lang="ru-RU" dirty="0" err="1"/>
              <a:t>a</a:t>
            </a:r>
            <a:r>
              <a:rPr lang="ru-RU" dirty="0"/>
              <a:t> = 3. В ней содержится вызов процедуры </a:t>
            </a:r>
            <a:r>
              <a:rPr lang="ru-RU" dirty="0" err="1"/>
              <a:t>Rec</a:t>
            </a:r>
            <a:r>
              <a:rPr lang="ru-RU" dirty="0"/>
              <a:t> с параметром </a:t>
            </a:r>
            <a:r>
              <a:rPr lang="ru-RU" dirty="0" err="1"/>
              <a:t>a</a:t>
            </a:r>
            <a:r>
              <a:rPr lang="ru-RU" dirty="0"/>
              <a:t> = 2. Предыдущий вызов еще не завершился, поэтому можете представить себе, что создается еще одна процедура и до окончания ее работы первая свою работу не заканчивает. Процесс вызова заканчивается, когда параметр </a:t>
            </a:r>
            <a:r>
              <a:rPr lang="ru-RU" dirty="0" err="1"/>
              <a:t>a</a:t>
            </a:r>
            <a:r>
              <a:rPr lang="ru-RU" dirty="0"/>
              <a:t> = 0. В этот момент одновременно выполняются 4 экземпляра процедуры. Количество одновременно выполняемых процедур называют глубиной рекурсии.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Четвертая вызванная процедура (</a:t>
            </a:r>
            <a:r>
              <a:rPr lang="ru-RU" dirty="0" err="1"/>
              <a:t>Rec</a:t>
            </a:r>
            <a:r>
              <a:rPr lang="ru-RU" dirty="0"/>
              <a:t>(0)) напечатает число 0 и закончит свою работу. После этого управление возвращается к процедуре, которая ее вызвала (</a:t>
            </a:r>
            <a:r>
              <a:rPr lang="ru-RU" dirty="0" err="1"/>
              <a:t>Rec</a:t>
            </a:r>
            <a:r>
              <a:rPr lang="ru-RU" dirty="0"/>
              <a:t>(1)) и печатается число 1. И так далее пока не завершатся все процедуры. Результатом исходного вызова будет печать четырех чисел: 0, 1, 2, 3.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6" y="1425388"/>
            <a:ext cx="8826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9463" y="122715"/>
            <a:ext cx="7583487" cy="1044388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80" y="1167103"/>
            <a:ext cx="8654239" cy="546220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Создать массив на </a:t>
            </a:r>
            <a:r>
              <a:rPr lang="en-US" dirty="0" smtClean="0"/>
              <a:t>N </a:t>
            </a:r>
            <a:r>
              <a:rPr lang="ru-RU" dirty="0" smtClean="0"/>
              <a:t>элементов со случайными элементами. Циклы не использовать.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2. Посчитать факториал числа, используя рекурсивные алгоритмы.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3. Найти число Фибоначчи под номером </a:t>
            </a:r>
            <a:r>
              <a:rPr lang="en-US" dirty="0" smtClean="0"/>
              <a:t>N, </a:t>
            </a:r>
            <a:r>
              <a:rPr lang="ru-RU" dirty="0" smtClean="0"/>
              <a:t>используя рекурсию.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4. Посчитать детерминант матрицы, используя рекурсию.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5. Отсортировать массив, используя рекурсию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6. </a:t>
            </a:r>
            <a:r>
              <a:rPr lang="uk-UA" dirty="0" smtClean="0"/>
              <a:t>Решить задачу с помощью рекурсии.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Дана матрица нулевых элементов. В любом месте матрицы ставится одно значение 1. Нужно посчитать за сколько ходов единица «захватит мир», если каждый ход область ее владений расширяется на соседние элементы.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8275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498</TotalTime>
  <Words>470</Words>
  <Application>Microsoft Macintosh PowerPoint</Application>
  <PresentationFormat>Экран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Революция</vt:lpstr>
      <vt:lpstr>Методы</vt:lpstr>
      <vt:lpstr>Пример вызова метода</vt:lpstr>
      <vt:lpstr>Пример вызова метода</vt:lpstr>
      <vt:lpstr>Метод с параметрами</vt:lpstr>
      <vt:lpstr>Задачи</vt:lpstr>
      <vt:lpstr>Рекурсивные алгоритмы</vt:lpstr>
      <vt:lpstr>Рекурсивные алгоритмы</vt:lpstr>
      <vt:lpstr>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36</cp:revision>
  <dcterms:created xsi:type="dcterms:W3CDTF">2015-04-02T12:47:48Z</dcterms:created>
  <dcterms:modified xsi:type="dcterms:W3CDTF">2016-04-11T08:52:55Z</dcterms:modified>
</cp:coreProperties>
</file>