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526" r:id="rId2"/>
    <p:sldId id="538" r:id="rId3"/>
    <p:sldId id="539" r:id="rId4"/>
    <p:sldId id="530" r:id="rId5"/>
    <p:sldId id="540" r:id="rId6"/>
    <p:sldId id="541" r:id="rId7"/>
    <p:sldId id="544" r:id="rId8"/>
    <p:sldId id="542" r:id="rId9"/>
    <p:sldId id="543" r:id="rId10"/>
    <p:sldId id="531" r:id="rId11"/>
    <p:sldId id="535" r:id="rId12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168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83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99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48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19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8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84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9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83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bitwise-operat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bitwise-operato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Выражения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1439887"/>
            <a:ext cx="7648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mtClean="0"/>
              <a:t>	</a:t>
            </a:r>
            <a:r>
              <a:rPr lang="ru-RU" b="1" smtClean="0"/>
              <a:t>Выражения</a:t>
            </a:r>
            <a:r>
              <a:rPr lang="ru-RU" smtClean="0"/>
              <a:t> </a:t>
            </a:r>
            <a:r>
              <a:rPr lang="ru-RU"/>
              <a:t>представляют собой множество данных связанных между собой операциями - особыми операторами языка, возвращающих некоторое значение. </a:t>
            </a:r>
            <a:endParaRPr lang="ru-RU" smtClean="0"/>
          </a:p>
          <a:p>
            <a:pPr algn="just">
              <a:lnSpc>
                <a:spcPct val="100000"/>
              </a:lnSpc>
            </a:pPr>
            <a:r>
              <a:rPr lang="ru-RU"/>
              <a:t>	</a:t>
            </a:r>
            <a:r>
              <a:rPr lang="ru-RU" smtClean="0"/>
              <a:t>Аргументы </a:t>
            </a:r>
            <a:r>
              <a:rPr lang="ru-RU"/>
              <a:t>операций называют операндами. Большинство операций либо </a:t>
            </a:r>
            <a:r>
              <a:rPr lang="ru-RU" b="1" i="1"/>
              <a:t>унарные</a:t>
            </a:r>
            <a:r>
              <a:rPr lang="ru-RU" b="1"/>
              <a:t> </a:t>
            </a:r>
            <a:r>
              <a:rPr lang="ru-RU"/>
              <a:t>(с одним операндом) или </a:t>
            </a:r>
            <a:r>
              <a:rPr lang="ru-RU" b="1" i="1"/>
              <a:t>бинарные</a:t>
            </a:r>
            <a:r>
              <a:rPr lang="ru-RU"/>
              <a:t> (с двумя операндами). </a:t>
            </a:r>
            <a:endParaRPr lang="ru-RU" smtClean="0"/>
          </a:p>
          <a:p>
            <a:pPr algn="just">
              <a:lnSpc>
                <a:spcPct val="100000"/>
              </a:lnSpc>
            </a:pPr>
            <a:r>
              <a:rPr lang="ru-RU"/>
              <a:t>	</a:t>
            </a:r>
            <a:r>
              <a:rPr lang="ru-RU" smtClean="0"/>
              <a:t>Также </a:t>
            </a:r>
            <a:r>
              <a:rPr lang="ru-RU"/>
              <a:t>операции характеризуются приоритетом (старшинством) выполнения в выражении. Например, результат выражения 4+5*2 будет 14, а не 18, так как операция умножения имеет больший приоритет, чем сложение. </a:t>
            </a:r>
          </a:p>
          <a:p>
            <a:pPr algn="just">
              <a:lnSpc>
                <a:spcPct val="100000"/>
              </a:lnSpc>
            </a:pPr>
            <a:r>
              <a:rPr lang="ru-RU"/>
              <a:t>Большинство операций выполняются только над простыми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439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501649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истинность высказывания: «</a:t>
            </a:r>
            <a:r>
              <a:rPr lang="uk-UA" sz="1800" smtClean="0"/>
              <a:t>Число </a:t>
            </a:r>
            <a:r>
              <a:rPr lang="uk-UA" sz="1800" i="1" smtClean="0"/>
              <a:t>A </a:t>
            </a:r>
            <a:r>
              <a:rPr lang="uk-UA" sz="1800"/>
              <a:t>является положительным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истинность высказывания: «Число </a:t>
            </a:r>
            <a:r>
              <a:rPr lang="uk-UA" sz="1800" i="1" smtClean="0"/>
              <a:t>A </a:t>
            </a:r>
            <a:r>
              <a:rPr lang="uk-UA" sz="1800" smtClean="0"/>
              <a:t>является </a:t>
            </a:r>
            <a:r>
              <a:rPr lang="uk-UA" sz="1800"/>
              <a:t>нечетным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«Справедливо двойное неравенство </a:t>
            </a:r>
            <a:r>
              <a:rPr lang="uk-UA" sz="1800" i="1"/>
              <a:t>A </a:t>
            </a:r>
            <a:r>
              <a:rPr lang="uk-UA" sz="1800"/>
              <a:t>&lt; </a:t>
            </a:r>
            <a:r>
              <a:rPr lang="uk-UA" sz="1800" i="1"/>
              <a:t>B </a:t>
            </a:r>
            <a:r>
              <a:rPr lang="uk-UA" sz="1800"/>
              <a:t>&lt; </a:t>
            </a:r>
            <a:r>
              <a:rPr lang="uk-UA" sz="1800" i="1"/>
              <a:t>C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«Хотя бы одно из чисел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 </a:t>
            </a:r>
            <a:r>
              <a:rPr lang="uk-UA" sz="1800"/>
              <a:t>положительное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«Ровно одно из чисел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 </a:t>
            </a:r>
            <a:r>
              <a:rPr lang="uk-UA" sz="1800"/>
              <a:t>положительное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положительное число.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«Данное число является нечетным трехзначным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числа 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, 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/>
              <a:t>y</a:t>
            </a:r>
            <a:r>
              <a:rPr lang="uk-UA" sz="1800"/>
              <a:t>1, </a:t>
            </a:r>
            <a:r>
              <a:rPr lang="uk-UA" sz="1800" i="1"/>
              <a:t>x</a:t>
            </a:r>
            <a:r>
              <a:rPr lang="uk-UA" sz="1800"/>
              <a:t>2, </a:t>
            </a:r>
            <a:r>
              <a:rPr lang="uk-UA" sz="1800" i="1"/>
              <a:t>y</a:t>
            </a:r>
            <a:r>
              <a:rPr lang="uk-UA" sz="1800"/>
              <a:t>2. Проверить истинность высказывания:«Точка с координатами (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) лежит внутри прямоугольника, левая верхняя вершина которого имеет координаты (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/>
              <a:t>y</a:t>
            </a:r>
            <a:r>
              <a:rPr lang="uk-UA" sz="1800"/>
              <a:t>1), правая нижняя — (</a:t>
            </a:r>
            <a:r>
              <a:rPr lang="uk-UA" sz="1800" i="1"/>
              <a:t>x</a:t>
            </a:r>
            <a:r>
              <a:rPr lang="uk-UA" sz="1800"/>
              <a:t>2, </a:t>
            </a:r>
            <a:r>
              <a:rPr lang="uk-UA" sz="1800" i="1"/>
              <a:t>y</a:t>
            </a:r>
            <a:r>
              <a:rPr lang="uk-UA" sz="1800"/>
              <a:t>2), а стороны параллельны координатным осям</a:t>
            </a:r>
            <a:r>
              <a:rPr lang="uk-UA" sz="1800" smtClean="0"/>
              <a:t>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4386262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целые числа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высказывания</a:t>
            </a:r>
            <a:r>
              <a:rPr lang="uk-UA" sz="1800" smtClean="0"/>
              <a:t>: «</a:t>
            </a:r>
            <a:r>
              <a:rPr lang="uk-UA" sz="1800"/>
              <a:t>Существует треугольник со сторонами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координаты поля шахматной доски 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 </a:t>
            </a:r>
            <a:r>
              <a:rPr lang="uk-UA" sz="1800"/>
              <a:t>(целые числа, </a:t>
            </a:r>
            <a:r>
              <a:rPr lang="uk-UA" sz="1800" smtClean="0"/>
              <a:t>лежащие </a:t>
            </a:r>
            <a:r>
              <a:rPr lang="uk-UA" sz="1800"/>
              <a:t>в диапазоне 1–8). Учитывая, что левое нижнее поле доски (1, 1) </a:t>
            </a:r>
            <a:r>
              <a:rPr lang="uk-UA" sz="1800" smtClean="0"/>
              <a:t>является </a:t>
            </a:r>
            <a:r>
              <a:rPr lang="uk-UA" sz="1800"/>
              <a:t>черным, проверить истинность высказывания: «Данное поле </a:t>
            </a:r>
            <a:r>
              <a:rPr lang="uk-UA" sz="1800" smtClean="0"/>
              <a:t>является белым».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координаты двух различных полей шахматной доски 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 smtClean="0"/>
              <a:t>y</a:t>
            </a:r>
            <a:r>
              <a:rPr lang="uk-UA" sz="1800" smtClean="0"/>
              <a:t>1, </a:t>
            </a:r>
            <a:r>
              <a:rPr lang="uk-UA" sz="1800" i="1" smtClean="0"/>
              <a:t>x</a:t>
            </a:r>
            <a:r>
              <a:rPr lang="uk-UA" sz="1800" smtClean="0"/>
              <a:t>2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2 (целые числа, лежащие в диапазоне 1–8).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«Ферзь за один ход может перейти с одного поля на другое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ru-RU" sz="1800"/>
              <a:t> Даны два числа А и В. Поменяйте их местами не </a:t>
            </a:r>
            <a:r>
              <a:rPr lang="ru-RU" sz="1800" smtClean="0"/>
              <a:t>используя </a:t>
            </a:r>
            <a:r>
              <a:rPr lang="ru-RU" sz="1800"/>
              <a:t>дополнительную переменную и арифметические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7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835795" y="1776839"/>
          <a:ext cx="7200800" cy="35822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0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Сложение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Вычитание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Умножение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Деление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Вычисление остатка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Инкремент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Декремент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со сложением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вычитанием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умножением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делением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вычислением остатка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Арифметические операторы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4884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Арифметические операторы</a:t>
            </a:r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1581686" y="1376323"/>
            <a:ext cx="7650677" cy="43861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-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e=-10</a:t>
            </a:r>
          </a:p>
          <a:p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 += </a:t>
            </a:r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// a = a + b; a=21</a:t>
            </a:r>
          </a:p>
          <a:p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 *= </a:t>
            </a:r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// a = a *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с</a:t>
            </a:r>
            <a:r>
              <a:rPr lang="pt-BR" smtClean="0">
                <a:solidFill>
                  <a:srgbClr val="00E00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a=252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-=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a =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40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-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-);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10 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после вывода на экран 10-ки, от "е" отняли 1 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и она стала равной 9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.println(--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8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перед выводом на экран от "е" отняли 1 и она стала равной </a:t>
            </a:r>
            <a:r>
              <a:rPr lang="ru-RU" sz="1600" smtClean="0">
                <a:solidFill>
                  <a:srgbClr val="00E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.println(++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6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++);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</a:t>
            </a:r>
            <a:r>
              <a:rPr lang="en-US" b="1" i="1" smtClean="0">
                <a:solidFill>
                  <a:srgbClr val="00E000"/>
                </a:solidFill>
                <a:latin typeface="Consolas" panose="020B0609020204030204" pitchFamily="49" charset="0"/>
              </a:rPr>
              <a:t>6</a:t>
            </a:r>
            <a:endParaRPr lang="en-US" b="1" i="1">
              <a:solidFill>
                <a:srgbClr val="00E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4874540"/>
          </a:xfrm>
        </p:spPr>
        <p:txBody>
          <a:bodyPr/>
          <a:lstStyle/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стороны прямоугольника a и b. Найти его площадь S = a•b </a:t>
            </a:r>
            <a:r>
              <a:rPr lang="ru-RU" sz="1800" smtClean="0"/>
              <a:t>им периметр </a:t>
            </a:r>
            <a:r>
              <a:rPr lang="ru-RU" sz="1800"/>
              <a:t>P = 2•(a + </a:t>
            </a:r>
            <a:r>
              <a:rPr lang="ru-RU" sz="1800" smtClean="0"/>
              <a:t>b)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Найти </a:t>
            </a:r>
            <a:r>
              <a:rPr lang="ru-RU" sz="1800"/>
              <a:t>длину окружности L и площадь круга S заданного радиуса </a:t>
            </a:r>
            <a:r>
              <a:rPr lang="ru-RU" sz="1800" smtClean="0"/>
              <a:t>R: L </a:t>
            </a:r>
            <a:r>
              <a:rPr lang="ru-RU" sz="1800"/>
              <a:t>= 2•π•R,      S = </a:t>
            </a:r>
            <a:r>
              <a:rPr lang="ru-RU" sz="1800" smtClean="0"/>
              <a:t>π•R2. В </a:t>
            </a:r>
            <a:r>
              <a:rPr lang="ru-RU" sz="1800"/>
              <a:t>качестве значения π использовать </a:t>
            </a:r>
            <a:r>
              <a:rPr lang="ru-RU" sz="1800" smtClean="0"/>
              <a:t>3.14.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два числа a и b. Найти их среднее арифметическое: (a + b)/</a:t>
            </a:r>
            <a:r>
              <a:rPr lang="ru-RU" sz="1800" smtClean="0"/>
              <a:t>2.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два неотрицательных числа a и b. Найти их среднее </a:t>
            </a:r>
            <a:r>
              <a:rPr lang="ru-RU" sz="1800" smtClean="0"/>
              <a:t>геометрическое</a:t>
            </a:r>
            <a:r>
              <a:rPr lang="ru-RU" sz="1800"/>
              <a:t>, то есть квадратный корень из их </a:t>
            </a:r>
            <a:r>
              <a:rPr lang="ru-RU" sz="1800" smtClean="0"/>
              <a:t>произведения.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Найти </a:t>
            </a:r>
            <a:r>
              <a:rPr lang="ru-RU" sz="1800"/>
              <a:t>расстояние между двумя точками с заданными </a:t>
            </a:r>
            <a:r>
              <a:rPr lang="ru-RU" sz="1800" smtClean="0"/>
              <a:t>координатами x1 </a:t>
            </a:r>
            <a:r>
              <a:rPr lang="ru-RU" sz="1800"/>
              <a:t>и x2 на числовой оси: |x2 – x1</a:t>
            </a:r>
            <a:r>
              <a:rPr lang="ru-RU" sz="1800" smtClean="0"/>
              <a:t>|.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координаты двух противоположных вершин прямоугольника</a:t>
            </a:r>
            <a:r>
              <a:rPr lang="ru-RU" sz="1800" smtClean="0"/>
              <a:t>: (</a:t>
            </a:r>
            <a:r>
              <a:rPr lang="ru-RU" sz="1800"/>
              <a:t>x1, y1), (x2, y2). Стороны прямоугольника параллельны осям </a:t>
            </a:r>
            <a:r>
              <a:rPr lang="ru-RU" sz="1800" smtClean="0"/>
              <a:t>координат. Найти </a:t>
            </a:r>
            <a:r>
              <a:rPr lang="ru-RU" sz="1800"/>
              <a:t>периметр и площадь данного </a:t>
            </a:r>
            <a:r>
              <a:rPr lang="ru-RU" sz="1800" smtClean="0"/>
              <a:t>прямоугольника.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переменные A, B, C. Изменить их значения, переместив </a:t>
            </a:r>
            <a:r>
              <a:rPr lang="ru-RU" sz="1800" smtClean="0"/>
              <a:t>содержимое </a:t>
            </a:r>
            <a:r>
              <a:rPr lang="ru-RU" sz="1800"/>
              <a:t>A в B, B — в C, C — в A, и вывести новые значения переменных </a:t>
            </a:r>
            <a:r>
              <a:rPr lang="ru-RU" sz="1800" smtClean="0"/>
              <a:t>A,B</a:t>
            </a:r>
            <a:r>
              <a:rPr lang="ru-RU" sz="1800"/>
              <a:t>, C.</a:t>
            </a:r>
          </a:p>
          <a:p>
            <a:pPr marL="0" indent="0" algn="just">
              <a:spcAft>
                <a:spcPts val="0"/>
              </a:spcAft>
            </a:pPr>
            <a:endParaRPr lang="ru-RU" sz="1800"/>
          </a:p>
          <a:p>
            <a:pPr marL="0" indent="0" algn="just">
              <a:spcAft>
                <a:spcPts val="0"/>
              </a:spcAft>
            </a:pPr>
            <a:endParaRPr lang="ru-RU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Битовые (поразрядные) операторы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691779" y="1583903"/>
          <a:ext cx="7539534" cy="4032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-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Унарное отрицание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&amp;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|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ИЛИ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^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исключающее ИЛИ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Дополнение(комплементация)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&lt;&lt;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влево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&gt;&gt;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вправо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&gt;&gt;&gt;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вправо с заполнением старшего бита нулем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&amp;=, | =, ^=, &lt;&lt;=, &gt;&gt;=, &gt;&gt;&gt;=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Присвоение с аналогичной операцией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2738" y="5760367"/>
            <a:ext cx="73098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hlinkClick r:id="rId3"/>
              </a:rPr>
              <a:t>Почитать про битовые операции(там о </a:t>
            </a:r>
            <a:r>
              <a:rPr lang="en-US" smtClean="0">
                <a:hlinkClick r:id="rId3"/>
              </a:rPr>
              <a:t>javascript, </a:t>
            </a:r>
            <a:r>
              <a:rPr lang="ru-RU" smtClean="0">
                <a:hlinkClick r:id="rId3"/>
              </a:rPr>
              <a:t>но идея та же)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Битовые (поразрядные) операторы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1582397"/>
            <a:ext cx="7747522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поразрядное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      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поразрядное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ИЛИ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 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C =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8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00001000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D = 14 | 00001110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&amp;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|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поразрядное исключающее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ИЛИ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дополнение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          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 		// ------------------        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D =  6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00000110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F =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13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| 11110011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^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~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738" y="5760367"/>
            <a:ext cx="73098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hlinkClick r:id="rId3"/>
              </a:rPr>
              <a:t>Почитать про битовые операции(там о </a:t>
            </a:r>
            <a:r>
              <a:rPr lang="en-US" smtClean="0">
                <a:hlinkClick r:id="rId3"/>
              </a:rPr>
              <a:t>javascript, </a:t>
            </a:r>
            <a:r>
              <a:rPr lang="ru-RU" smtClean="0">
                <a:hlinkClick r:id="rId3"/>
              </a:rPr>
              <a:t>но идея та же)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501649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</a:t>
            </a:r>
            <a:r>
              <a:rPr lang="uk-UA" sz="1800" smtClean="0"/>
              <a:t>что число является степенью 2.</a:t>
            </a:r>
            <a:endParaRPr lang="uk-UA" sz="1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8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 Логические операторы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763787" y="1443664"/>
          <a:ext cx="7128792" cy="3815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==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!=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Не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&lt; 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Меньше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&lt;=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Меньше или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&gt;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Больше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&gt;=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Больше или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|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^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исключающее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!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Отрицание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&amp;&amp;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Условное 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||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Условное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&amp;=, |=, ^=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аналогичным оператором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9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 Логические операторы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67147" y="1524818"/>
            <a:ext cx="7285037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!=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"b1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"b2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"b3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^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"b4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b4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Если </a:t>
            </a:r>
            <a:r>
              <a:rPr lang="ru-RU" b="1" smtClean="0">
                <a:solidFill>
                  <a:srgbClr val="00E000"/>
                </a:solidFill>
                <a:latin typeface="Consolas" panose="020B0609020204030204" pitchFamily="49" charset="0"/>
              </a:rPr>
              <a:t>условие выполняется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то: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Если это не так, то: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"b2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11755</TotalTime>
  <Words>1034</Words>
  <Application>Microsoft Office PowerPoint</Application>
  <PresentationFormat>Произвольный</PresentationFormat>
  <Paragraphs>176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DejaVu Sans</vt:lpstr>
      <vt:lpstr>Droid Sans Fallback</vt:lpstr>
      <vt:lpstr>Times New Roman</vt:lpstr>
      <vt:lpstr>Тема Office</vt:lpstr>
      <vt:lpstr>Основы синтаксиса. Выражения</vt:lpstr>
      <vt:lpstr>Основы синтаксиса. Операторы</vt:lpstr>
      <vt:lpstr>Основы синтаксиса. Операторы</vt:lpstr>
      <vt:lpstr>Практика</vt:lpstr>
      <vt:lpstr>Основы синтаксиса. Операторы</vt:lpstr>
      <vt:lpstr>Основы синтаксиса. Операторы</vt:lpstr>
      <vt:lpstr>Практика</vt:lpstr>
      <vt:lpstr>Основы синтаксиса. Операторы</vt:lpstr>
      <vt:lpstr>Основы синтаксиса. Операторы</vt:lpstr>
      <vt:lpstr>Практика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875</cp:revision>
  <cp:lastPrinted>1601-01-01T00:00:00Z</cp:lastPrinted>
  <dcterms:created xsi:type="dcterms:W3CDTF">2013-02-04T11:19:10Z</dcterms:created>
  <dcterms:modified xsi:type="dcterms:W3CDTF">2017-01-08T11:02:41Z</dcterms:modified>
  <cp:category>Java</cp:category>
</cp:coreProperties>
</file>