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3" r:id="rId2"/>
    <p:sldId id="281" r:id="rId3"/>
    <p:sldId id="282" r:id="rId4"/>
    <p:sldId id="284" r:id="rId5"/>
    <p:sldId id="28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8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0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3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По формуле</a:t>
            </a:r>
          </a:p>
          <a:p>
            <a:r>
              <a:rPr lang="ru-RU" sz="2400" dirty="0" smtClean="0"/>
              <a:t>Выбросы лежат вне отрезка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25</a:t>
            </a:r>
            <a:r>
              <a:rPr lang="en-US" sz="2400" dirty="0" smtClean="0"/>
              <a:t> –1.5(x</a:t>
            </a:r>
            <a:r>
              <a:rPr lang="en-US" sz="2400" baseline="-25000" dirty="0" smtClean="0"/>
              <a:t>75</a:t>
            </a:r>
            <a:r>
              <a:rPr lang="en-US" sz="2400" dirty="0" smtClean="0"/>
              <a:t> </a:t>
            </a:r>
            <a:r>
              <a:rPr lang="en-US" sz="2400" dirty="0"/>
              <a:t>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 smtClean="0"/>
          </a:p>
          <a:p>
            <a:r>
              <a:rPr lang="ru-RU" sz="2400" dirty="0" smtClean="0"/>
              <a:t>2) </a:t>
            </a:r>
            <a:r>
              <a:rPr lang="ru-RU" sz="2400" dirty="0" err="1" smtClean="0"/>
              <a:t>Коробчастая</a:t>
            </a:r>
            <a:r>
              <a:rPr lang="ru-RU" sz="2400" dirty="0" smtClean="0"/>
              <a:t> диаграмма</a:t>
            </a:r>
          </a:p>
          <a:p>
            <a:r>
              <a:rPr lang="ru-RU" sz="2400" dirty="0" smtClean="0"/>
              <a:t>3) Диаграмма рассеивания</a:t>
            </a:r>
          </a:p>
          <a:p>
            <a:r>
              <a:rPr lang="ru-RU" sz="2400" dirty="0" smtClean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 smtClean="0"/>
          </a:p>
          <a:p>
            <a:r>
              <a:rPr lang="en-US" sz="2400" dirty="0" err="1" smtClean="0"/>
              <a:t>grubbs.test</a:t>
            </a:r>
            <a:r>
              <a:rPr lang="en-US" sz="2400" dirty="0" smtClean="0"/>
              <a:t>(data, </a:t>
            </a:r>
            <a:r>
              <a:rPr lang="en-US" sz="2400" dirty="0"/>
              <a:t>type = 10)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Приведение значений к безразмерной шкале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a,b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 smtClean="0"/>
                  <a:t>1) </a:t>
                </a:r>
                <a:r>
                  <a:rPr lang="ru-RU" sz="2400" dirty="0" smtClean="0"/>
                  <a:t>Метод </a:t>
                </a:r>
                <a:r>
                  <a:rPr lang="en-US" sz="2400" dirty="0" smtClean="0"/>
                  <a:t>min-max;</a:t>
                </a:r>
                <a:endParaRPr lang="ru-RU" sz="2400" dirty="0" smtClean="0"/>
              </a:p>
              <a:p>
                <a:r>
                  <a:rPr lang="en-US" sz="2400" dirty="0" smtClean="0"/>
                  <a:t>X=(x-min)/(max-min)</a:t>
                </a:r>
              </a:p>
              <a:p>
                <a:r>
                  <a:rPr lang="en-US" sz="2400" dirty="0" smtClean="0"/>
                  <a:t>2) </a:t>
                </a:r>
                <a:r>
                  <a:rPr lang="ru-RU" sz="2400" dirty="0" smtClean="0"/>
                  <a:t>Стандартизация</a:t>
                </a:r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 smtClean="0"/>
              </a:p>
              <a:p>
                <a:r>
                  <a:rPr lang="en-US" sz="2400" dirty="0" smtClean="0"/>
                  <a:t>3) </a:t>
                </a:r>
                <a:r>
                  <a:rPr lang="ru-RU" sz="2400" dirty="0" smtClean="0"/>
                  <a:t>Логистическая нормализация</a:t>
                </a:r>
                <a:endParaRPr lang="uk-UA" sz="2400" dirty="0" smtClean="0"/>
              </a:p>
              <a:p>
                <a:r>
                  <a:rPr lang="en-US" sz="2400" dirty="0" smtClean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^(-1)</a:t>
                </a:r>
              </a:p>
              <a:p>
                <a:r>
                  <a:rPr lang="uk-UA" sz="2400" dirty="0" smtClean="0"/>
                  <a:t>Необходима для </a:t>
                </a:r>
                <a:r>
                  <a:rPr lang="uk-UA" sz="2400" dirty="0" err="1" smtClean="0"/>
                  <a:t>построения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агрегирующих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функций</a:t>
                </a:r>
                <a:r>
                  <a:rPr lang="uk-UA" sz="2400" dirty="0" smtClean="0"/>
                  <a:t>, </a:t>
                </a:r>
                <a:r>
                  <a:rPr lang="uk-UA" sz="2400" dirty="0" err="1" smtClean="0"/>
                  <a:t>нейронн</a:t>
                </a:r>
                <a:r>
                  <a:rPr lang="ru-RU" sz="2400" dirty="0" err="1" smtClean="0"/>
                  <a:t>ых</a:t>
                </a:r>
                <a:r>
                  <a:rPr lang="ru-RU" sz="2400" dirty="0" smtClean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Заполнить пропуски числовых данных из файла </a:t>
            </a:r>
            <a:r>
              <a:rPr lang="en-US" sz="2400" dirty="0" smtClean="0"/>
              <a:t>DataDay2.csv</a:t>
            </a:r>
            <a:r>
              <a:rPr lang="ru-RU" sz="2400" dirty="0" smtClean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Проверить с помощью </a:t>
            </a:r>
            <a:r>
              <a:rPr lang="ru-RU" sz="2400" dirty="0" err="1"/>
              <a:t>корбчастой</a:t>
            </a:r>
            <a:r>
              <a:rPr lang="ru-RU" sz="2400" dirty="0"/>
              <a:t> диаграммы наличие выбросов по СО2, использовать тест о том, является ли максимальное значение </a:t>
            </a:r>
            <a:r>
              <a:rPr lang="ru-RU" sz="2400" dirty="0" smtClean="0"/>
              <a:t>выбросом, убрать выбросы.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</a:t>
            </a:r>
            <a:r>
              <a:rPr lang="ru-RU" sz="2400" dirty="0" smtClean="0"/>
              <a:t>линейную регрессию </a:t>
            </a:r>
            <a:r>
              <a:rPr lang="en-US" sz="2400" dirty="0" smtClean="0"/>
              <a:t>GDP </a:t>
            </a:r>
            <a:r>
              <a:rPr lang="en-US" sz="2400" dirty="0"/>
              <a:t>per capita=f(CO2 </a:t>
            </a:r>
            <a:r>
              <a:rPr lang="en-US" sz="2400" dirty="0" smtClean="0"/>
              <a:t>emission per 1000 person) </a:t>
            </a:r>
            <a:r>
              <a:rPr lang="ru-RU" sz="2400" dirty="0" smtClean="0"/>
              <a:t>для исходного набора и для набора </a:t>
            </a:r>
            <a:r>
              <a:rPr lang="ru-RU" sz="2400" dirty="0" err="1" smtClean="0"/>
              <a:t>логистически</a:t>
            </a:r>
            <a:r>
              <a:rPr lang="ru-RU" sz="2400" dirty="0" smtClean="0"/>
              <a:t> </a:t>
            </a:r>
            <a:r>
              <a:rPr lang="ru-RU" sz="2400" dirty="0" smtClean="0"/>
              <a:t>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</a:t>
            </a:r>
            <a:r>
              <a:rPr lang="ru-RU" sz="2400" dirty="0" smtClean="0"/>
              <a:t>значение </a:t>
            </a:r>
            <a:r>
              <a:rPr lang="en-US" sz="2400" dirty="0"/>
              <a:t>GDP per </a:t>
            </a:r>
            <a:r>
              <a:rPr lang="en-US" sz="2400" dirty="0" smtClean="0"/>
              <a:t>capita</a:t>
            </a:r>
            <a:r>
              <a:rPr lang="ru-RU" sz="2400" dirty="0" smtClean="0"/>
              <a:t> при </a:t>
            </a:r>
            <a:r>
              <a:rPr lang="en-US" sz="2400" dirty="0" smtClean="0"/>
              <a:t>CO2 </a:t>
            </a:r>
            <a:r>
              <a:rPr lang="en-US" sz="2400" dirty="0"/>
              <a:t>emission per </a:t>
            </a:r>
            <a:r>
              <a:rPr lang="en-US" sz="2400" dirty="0" smtClean="0"/>
              <a:t>1000 person</a:t>
            </a:r>
            <a:r>
              <a:rPr lang="ru-RU" sz="2400" dirty="0" smtClean="0"/>
              <a:t> = </a:t>
            </a:r>
            <a:r>
              <a:rPr lang="en-US" sz="2400" dirty="0" smtClean="0"/>
              <a:t>2. </a:t>
            </a:r>
            <a:r>
              <a:rPr lang="ru-RU" sz="2400" dirty="0" smtClean="0"/>
              <a:t>Сравнить </a:t>
            </a:r>
            <a:r>
              <a:rPr lang="ru-RU" sz="2400" dirty="0" smtClean="0"/>
              <a:t>результаты.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</a:t>
            </a:r>
            <a:r>
              <a:rPr lang="en-US" sz="2400" dirty="0" smtClean="0"/>
              <a:t>polar chart </a:t>
            </a:r>
            <a:r>
              <a:rPr lang="ru-RU" sz="2400" dirty="0" smtClean="0"/>
              <a:t>для Украины и любой другой европейской страны.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49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neuralnet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Создание нейронной сети</a:t>
            </a:r>
          </a:p>
          <a:p>
            <a:r>
              <a:rPr lang="en-US" dirty="0" err="1" smtClean="0"/>
              <a:t>neuralnet</a:t>
            </a:r>
            <a:r>
              <a:rPr lang="en-US" dirty="0" smtClean="0"/>
              <a:t>(f, data, hidden = c(1,3,4) …)</a:t>
            </a:r>
          </a:p>
          <a:p>
            <a:endParaRPr lang="en-US" dirty="0"/>
          </a:p>
          <a:p>
            <a:r>
              <a:rPr lang="ru-RU" dirty="0" smtClean="0"/>
              <a:t>Вычисление на основе нейронной сети</a:t>
            </a:r>
          </a:p>
          <a:p>
            <a:r>
              <a:rPr lang="en-US" dirty="0" smtClean="0"/>
              <a:t>compute</a:t>
            </a:r>
            <a:r>
              <a:rPr lang="ru-RU" dirty="0" smtClean="0"/>
              <a:t>(</a:t>
            </a:r>
            <a:r>
              <a:rPr lang="en-US" dirty="0" smtClean="0"/>
              <a:t>NN, data)</a:t>
            </a:r>
          </a:p>
          <a:p>
            <a:endParaRPr lang="en-US" dirty="0"/>
          </a:p>
          <a:p>
            <a:r>
              <a:rPr lang="ru-RU" dirty="0" smtClean="0"/>
              <a:t>Важные проблемы: </a:t>
            </a:r>
          </a:p>
          <a:p>
            <a:r>
              <a:rPr lang="ru-RU" dirty="0" smtClean="0"/>
              <a:t>1) </a:t>
            </a:r>
            <a:r>
              <a:rPr lang="ru-RU" dirty="0" err="1" smtClean="0"/>
              <a:t>нерепрезентативность</a:t>
            </a:r>
            <a:r>
              <a:rPr lang="ru-RU" dirty="0" smtClean="0"/>
              <a:t> данных;</a:t>
            </a:r>
            <a:endParaRPr lang="ru-RU" dirty="0"/>
          </a:p>
          <a:p>
            <a:r>
              <a:rPr lang="ru-RU" dirty="0" smtClean="0"/>
              <a:t>2) переобучение.</a:t>
            </a:r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Основные понятия: </a:t>
            </a:r>
          </a:p>
          <a:p>
            <a:r>
              <a:rPr lang="ru-RU" dirty="0" smtClean="0"/>
              <a:t>нейрон (входной, выходной, </a:t>
            </a:r>
            <a:r>
              <a:rPr lang="ru-RU" dirty="0" err="1" smtClean="0"/>
              <a:t>биас</a:t>
            </a:r>
            <a:r>
              <a:rPr lang="ru-RU" dirty="0" smtClean="0"/>
              <a:t>), слой, функция переключения (</a:t>
            </a:r>
            <a:r>
              <a:rPr lang="ru-RU" dirty="0" err="1" smtClean="0"/>
              <a:t>сигмоида</a:t>
            </a:r>
            <a:r>
              <a:rPr lang="ru-RU" dirty="0" smtClean="0"/>
              <a:t>, арктангенс, линейная), обучающая выборка, тестовая выборка, ошибка.</a:t>
            </a:r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140" y="9220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Создать нейронную сеть, которая для развитых стран мира по </a:t>
            </a:r>
            <a:r>
              <a:rPr lang="en-US" sz="2400" dirty="0" smtClean="0"/>
              <a:t>Energy use (kg of oil equivalent per capita)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r>
              <a:rPr lang="en-US" sz="2400" dirty="0"/>
              <a:t>Imports of goods and services (% of GDP</a:t>
            </a:r>
            <a:r>
              <a:rPr lang="en-US" sz="2400" dirty="0" smtClean="0"/>
              <a:t>)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r>
              <a:rPr lang="en-US" sz="2400" dirty="0"/>
              <a:t>Literacy rate, adult total (% of people ages 15 and </a:t>
            </a:r>
            <a:r>
              <a:rPr lang="en-US" sz="2400" dirty="0" smtClean="0"/>
              <a:t>above)</a:t>
            </a:r>
            <a:r>
              <a:rPr lang="ru-RU" sz="2400" dirty="0" smtClean="0"/>
              <a:t> и </a:t>
            </a:r>
            <a:r>
              <a:rPr lang="en-US" sz="2400" dirty="0"/>
              <a:t>Total reserves (includes gold, current US</a:t>
            </a:r>
            <a:r>
              <a:rPr lang="en-US" sz="2400" dirty="0" smtClean="0"/>
              <a:t>$)</a:t>
            </a:r>
            <a:r>
              <a:rPr lang="ru-RU" sz="2400" dirty="0" smtClean="0"/>
              <a:t> пытается определить </a:t>
            </a:r>
            <a:r>
              <a:rPr lang="en-US" sz="2400" dirty="0"/>
              <a:t>Life expectancy at birth, total (</a:t>
            </a:r>
            <a:r>
              <a:rPr lang="en-US" sz="2400" dirty="0" smtClean="0"/>
              <a:t>years)</a:t>
            </a:r>
            <a:r>
              <a:rPr lang="ru-RU" sz="2400" dirty="0" smtClean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загрузить </a:t>
            </a:r>
            <a:r>
              <a:rPr lang="ru-RU" sz="2400" dirty="0" smtClean="0"/>
              <a:t>данные из </a:t>
            </a:r>
            <a:r>
              <a:rPr lang="en-US" sz="2400" smtClean="0"/>
              <a:t>World Bank</a:t>
            </a:r>
            <a:r>
              <a:rPr lang="ru-RU" sz="2400" smtClean="0"/>
              <a:t>;</a:t>
            </a:r>
            <a:endParaRPr lang="ru-RU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</a:t>
            </a:r>
            <a:r>
              <a:rPr lang="ru-RU" sz="2400" dirty="0" smtClean="0"/>
              <a:t>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обучить 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4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5311</TotalTime>
  <Words>332</Words>
  <Application>Microsoft Office PowerPoint</Application>
  <PresentationFormat>Экран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37</cp:revision>
  <dcterms:created xsi:type="dcterms:W3CDTF">2017-11-07T18:16:56Z</dcterms:created>
  <dcterms:modified xsi:type="dcterms:W3CDTF">2018-10-19T16:37:43Z</dcterms:modified>
</cp:coreProperties>
</file>