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75" r:id="rId2"/>
    <p:sldId id="276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2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5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Задание: изучить данные в файле </a:t>
            </a:r>
            <a:r>
              <a:rPr lang="en-US" sz="2000" b="1" dirty="0" smtClean="0"/>
              <a:t>Data5.csv, </a:t>
            </a:r>
            <a:r>
              <a:rPr lang="ru-RU" sz="2000" b="1" dirty="0" smtClean="0"/>
              <a:t>для этого кроме предложенных вами методов необходимо выполнить:</a:t>
            </a:r>
          </a:p>
          <a:p>
            <a:endParaRPr lang="ru-RU" sz="2000" b="1" dirty="0" smtClean="0"/>
          </a:p>
          <a:p>
            <a:pPr marL="342900" indent="-342900">
              <a:buAutoNum type="arabicParenR"/>
            </a:pPr>
            <a:r>
              <a:rPr lang="ru-RU" dirty="0" smtClean="0"/>
              <a:t>Записать данные в </a:t>
            </a:r>
            <a:r>
              <a:rPr lang="en-US" dirty="0" smtClean="0"/>
              <a:t>data frame</a:t>
            </a:r>
            <a:r>
              <a:rPr lang="ru-RU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 smtClean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 smtClean="0"/>
              <a:t>Добавить колонку с плотностью населения.</a:t>
            </a:r>
          </a:p>
          <a:p>
            <a:endParaRPr lang="ru-RU" dirty="0" smtClean="0"/>
          </a:p>
          <a:p>
            <a:r>
              <a:rPr lang="ru-RU" dirty="0" smtClean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 smtClean="0"/>
              <a:t>Есть ли пропущенные значения, что с ними делать? </a:t>
            </a:r>
          </a:p>
          <a:p>
            <a:pPr marL="342900" indent="-342900">
              <a:buAutoNum type="arabicParenR"/>
            </a:pPr>
            <a:r>
              <a:rPr lang="ru-RU" dirty="0" smtClean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 smtClean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 smtClean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 smtClean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 smtClean="0"/>
              <a:t>Вывести топ 5 стран и 5 последних стран по ВВП и по количеству СО2 на душу населения, сделать выводы.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r>
              <a:rPr lang="ru-RU" dirty="0" smtClean="0"/>
              <a:t>Обсуждение.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68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dirty="0" err="1" smtClean="0"/>
              <a:t>gplot</a:t>
            </a:r>
            <a:r>
              <a:rPr lang="en-US" sz="2800" dirty="0" smtClean="0"/>
              <a:t>(</a:t>
            </a:r>
            <a:r>
              <a:rPr lang="en-US" sz="2800" dirty="0" err="1" smtClean="0"/>
              <a:t>aes</a:t>
            </a:r>
            <a:r>
              <a:rPr lang="en-US" sz="2800" dirty="0" smtClean="0"/>
              <a:t>(x=</a:t>
            </a:r>
            <a:r>
              <a:rPr lang="en-US" sz="2800" dirty="0" err="1" smtClean="0"/>
              <a:t>ind_var</a:t>
            </a:r>
            <a:r>
              <a:rPr lang="en-US" sz="2800" dirty="0" smtClean="0"/>
              <a:t>, y=</a:t>
            </a:r>
            <a:r>
              <a:rPr lang="en-US" sz="2800" dirty="0" err="1" smtClean="0"/>
              <a:t>dep_var</a:t>
            </a:r>
            <a:r>
              <a:rPr lang="en-US" sz="2800" dirty="0" smtClean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geom_jitter</a:t>
            </a:r>
            <a:r>
              <a:rPr lang="en-US" sz="2800" dirty="0" smtClean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coord_trans</a:t>
            </a:r>
            <a:r>
              <a:rPr lang="en-US" sz="2800" dirty="0" smtClean="0"/>
              <a:t>(y=“sqrt”|”log10”)</a:t>
            </a:r>
            <a:endParaRPr lang="en-US" sz="2800" dirty="0"/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6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1) Коэффициент корреляции Пирсона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(x, y) | </a:t>
            </a:r>
            <a:r>
              <a:rPr lang="en-US" sz="2400" dirty="0" err="1" smtClean="0"/>
              <a:t>cor</a:t>
            </a:r>
            <a:r>
              <a:rPr lang="en-US" sz="2400" dirty="0" smtClean="0"/>
              <a:t>(data, use = “</a:t>
            </a:r>
            <a:r>
              <a:rPr lang="en-US" sz="2400" dirty="0" err="1" smtClean="0"/>
              <a:t>complete”|”pairwise</a:t>
            </a:r>
            <a:r>
              <a:rPr lang="en-US" sz="2400" dirty="0" smtClean="0"/>
              <a:t>” )</a:t>
            </a:r>
          </a:p>
          <a:p>
            <a:r>
              <a:rPr lang="en-US" sz="2400" dirty="0" smtClean="0"/>
              <a:t>2) </a:t>
            </a:r>
            <a:r>
              <a:rPr lang="ru-RU" sz="2400" dirty="0"/>
              <a:t>Коэффициент </a:t>
            </a:r>
            <a:r>
              <a:rPr lang="ru-RU" sz="2400" dirty="0" smtClean="0"/>
              <a:t>корреляции </a:t>
            </a:r>
            <a:r>
              <a:rPr lang="en-US" sz="2400" dirty="0" smtClean="0"/>
              <a:t> </a:t>
            </a:r>
            <a:r>
              <a:rPr lang="ru-RU" sz="2400" dirty="0" err="1" smtClean="0"/>
              <a:t>Спирмена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</a:t>
            </a:r>
            <a:r>
              <a:rPr lang="en-US" sz="2400" dirty="0"/>
              <a:t>, </a:t>
            </a:r>
            <a:r>
              <a:rPr lang="en-US" sz="2400" dirty="0" smtClean="0"/>
              <a:t>y, </a:t>
            </a:r>
            <a:r>
              <a:rPr lang="en-US" sz="2400" dirty="0"/>
              <a:t>method="spearman</a:t>
            </a:r>
            <a:r>
              <a:rPr lang="en-US" sz="2400" dirty="0" smtClean="0"/>
              <a:t>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Проверка гипотезы о значимости коэффициента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cor.test</a:t>
            </a:r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r>
              <a:rPr lang="ru-RU" sz="2400" dirty="0" smtClean="0"/>
              <a:t>Графическая интерпретация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&lt; − </a:t>
            </a:r>
            <a:r>
              <a:rPr lang="en-US" sz="2000" dirty="0" err="1" smtClean="0"/>
              <a:t>cor</a:t>
            </a:r>
            <a:r>
              <a:rPr lang="en-US" sz="2000" dirty="0" smtClean="0"/>
              <a:t>(x) </a:t>
            </a:r>
          </a:p>
          <a:p>
            <a:r>
              <a:rPr lang="en-US" sz="2000" dirty="0" smtClean="0"/>
              <a:t>image(1:ncol(C</a:t>
            </a:r>
            <a:r>
              <a:rPr lang="en-US" sz="2000" dirty="0"/>
              <a:t>), 1:nrow(C), C, col = rainbow(12), </a:t>
            </a:r>
            <a:r>
              <a:rPr lang="en-US" sz="2000" dirty="0" smtClean="0"/>
              <a:t>axes </a:t>
            </a:r>
            <a:r>
              <a:rPr lang="en-US" sz="2000" dirty="0"/>
              <a:t>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  <a:endParaRPr lang="en-US" sz="2000" dirty="0" smtClean="0"/>
          </a:p>
          <a:p>
            <a:r>
              <a:rPr lang="en-US" sz="2000" dirty="0" smtClean="0"/>
              <a:t>axis(1</a:t>
            </a:r>
            <a:r>
              <a:rPr lang="en-US" sz="2000" dirty="0"/>
              <a:t>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axis(2</a:t>
            </a:r>
            <a:r>
              <a:rPr lang="en-US" sz="2000" dirty="0"/>
              <a:t>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</a:t>
            </a:r>
            <a:r>
              <a:rPr lang="en-US" sz="2000" dirty="0" smtClean="0"/>
              <a:t>)</a:t>
            </a:r>
          </a:p>
          <a:p>
            <a:pPr marL="989013"/>
            <a:endParaRPr lang="en-US" sz="2000" dirty="0" smtClean="0"/>
          </a:p>
          <a:p>
            <a:r>
              <a:rPr lang="ru-RU" sz="2000" dirty="0" smtClean="0"/>
              <a:t>Или </a:t>
            </a:r>
            <a:endParaRPr lang="en-US" sz="2000" dirty="0" smtClean="0"/>
          </a:p>
          <a:p>
            <a:r>
              <a:rPr lang="en-US" sz="2000" dirty="0" smtClean="0"/>
              <a:t>library(ellipse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err="1" smtClean="0"/>
              <a:t>plotcorr</a:t>
            </a:r>
            <a:r>
              <a:rPr lang="en-US" sz="2000" dirty="0" smtClean="0"/>
              <a:t>(</a:t>
            </a:r>
            <a:r>
              <a:rPr lang="en-US" sz="2000" dirty="0" err="1" smtClean="0"/>
              <a:t>cor</a:t>
            </a:r>
            <a:r>
              <a:rPr lang="en-US" sz="2000" dirty="0" smtClean="0"/>
              <a:t>(</a:t>
            </a:r>
            <a:r>
              <a:rPr lang="en-US" sz="2000" dirty="0" err="1" smtClean="0"/>
              <a:t>longley</a:t>
            </a:r>
            <a:r>
              <a:rPr lang="en-US" sz="2000" dirty="0"/>
              <a:t>))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libri (Основной текст)"/>
              </a:rPr>
              <a:t>Линейная</a:t>
            </a:r>
            <a:endParaRPr lang="en-US" sz="2400" b="1" dirty="0" smtClean="0">
              <a:latin typeface="Calibri (Основной текст)"/>
            </a:endParaRPr>
          </a:p>
          <a:p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&lt;-</a:t>
            </a:r>
            <a:r>
              <a:rPr lang="en-US" sz="2400" dirty="0">
                <a:latin typeface="Calibri (Основной текст)"/>
              </a:rPr>
              <a:t>lm(formula = </a:t>
            </a:r>
            <a:r>
              <a:rPr lang="en-US" sz="2400" dirty="0" smtClean="0">
                <a:latin typeface="Calibri (Основной текст)"/>
              </a:rPr>
              <a:t>par1 ~par2, </a:t>
            </a:r>
            <a:r>
              <a:rPr lang="en-US" sz="2400" dirty="0">
                <a:latin typeface="Calibri (Основной текст)"/>
              </a:rPr>
              <a:t>data = </a:t>
            </a:r>
            <a:r>
              <a:rPr lang="en-US" sz="2400" dirty="0" err="1" smtClean="0">
                <a:latin typeface="Calibri (Основной текст)"/>
              </a:rPr>
              <a:t>dframe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r>
              <a:rPr lang="en-US" sz="2400" dirty="0" smtClean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 smtClean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 smtClean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</a:t>
            </a:r>
            <a:r>
              <a:rPr lang="en-US" sz="2400" dirty="0" smtClean="0">
                <a:latin typeface="Calibri (Основной текст)"/>
              </a:rPr>
              <a:t>1</a:t>
            </a:r>
            <a:endParaRPr lang="ru-RU" sz="2400" dirty="0" smtClean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 smtClean="0">
                <a:latin typeface="Calibri (Основной текст)"/>
              </a:rPr>
              <a:t>Нелинейная</a:t>
            </a:r>
            <a:r>
              <a:rPr lang="ru-RU" sz="2400" dirty="0" smtClean="0">
                <a:latin typeface="Calibri (Основной текст)"/>
              </a:rPr>
              <a:t> </a:t>
            </a:r>
          </a:p>
          <a:p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=</a:t>
            </a:r>
            <a:r>
              <a:rPr lang="en-US" sz="2400" dirty="0" err="1" smtClean="0">
                <a:latin typeface="Calibri (Основной текст)"/>
              </a:rPr>
              <a:t>nls</a:t>
            </a:r>
            <a:r>
              <a:rPr lang="en-US" sz="2400" dirty="0" smtClean="0">
                <a:latin typeface="Calibri (Основной текст)"/>
              </a:rPr>
              <a:t>(</a:t>
            </a:r>
            <a:r>
              <a:rPr lang="en-US" sz="2400" dirty="0" err="1" smtClean="0">
                <a:latin typeface="Calibri (Основной текст)"/>
              </a:rPr>
              <a:t>Y~a</a:t>
            </a:r>
            <a:r>
              <a:rPr lang="en-US" sz="2400" dirty="0" smtClean="0">
                <a:latin typeface="Calibri (Основной текст)"/>
              </a:rPr>
              <a:t>*</a:t>
            </a:r>
            <a:r>
              <a:rPr lang="en-US" sz="2400" dirty="0" err="1" smtClean="0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(-k*X</a:t>
            </a:r>
            <a:r>
              <a:rPr lang="en-US" sz="2400" dirty="0" smtClean="0">
                <a:latin typeface="Calibri (Основной текст)"/>
              </a:rPr>
              <a:t>),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data=test,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start=list(a=1,k=0.05</a:t>
            </a:r>
            <a:r>
              <a:rPr lang="en-US" sz="2400" dirty="0">
                <a:latin typeface="Calibri (Основной текст)"/>
              </a:rPr>
              <a:t>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)</a:t>
            </a:r>
            <a:endParaRPr lang="en-US" sz="24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177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(ДЗ)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Задание</a:t>
            </a:r>
            <a:r>
              <a:rPr lang="ru-RU" sz="2000" b="1" dirty="0" smtClean="0"/>
              <a:t>: изучи</a:t>
            </a:r>
            <a:r>
              <a:rPr lang="ru-RU" sz="2000" b="1" dirty="0"/>
              <a:t>в</a:t>
            </a:r>
            <a:r>
              <a:rPr lang="ru-RU" sz="2000" b="1" dirty="0" smtClean="0"/>
              <a:t> данные в файле </a:t>
            </a:r>
            <a:r>
              <a:rPr lang="en-US" sz="2000" b="1" dirty="0" smtClean="0"/>
              <a:t>Data5.csv, </a:t>
            </a:r>
            <a:r>
              <a:rPr lang="ru-RU" sz="2000" b="1" dirty="0" smtClean="0"/>
              <a:t>необходимо выполнить выполнить:</a:t>
            </a:r>
          </a:p>
          <a:p>
            <a:endParaRPr lang="ru-RU" sz="2000" b="1" dirty="0" smtClean="0"/>
          </a:p>
          <a:p>
            <a:pPr marL="342900" indent="-342900">
              <a:buAutoNum type="arabicParenR"/>
            </a:pPr>
            <a:r>
              <a:rPr lang="ru-RU" dirty="0" smtClean="0"/>
              <a:t>Доделать задания слайда 1;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Построить попарно графики рассеивания</a:t>
            </a:r>
            <a:r>
              <a:rPr lang="en-US" dirty="0" smtClean="0"/>
              <a:t> </a:t>
            </a:r>
            <a:r>
              <a:rPr lang="ru-RU" dirty="0" smtClean="0"/>
              <a:t>всех параметров и оформить их </a:t>
            </a:r>
            <a:r>
              <a:rPr lang="ru-RU" dirty="0" smtClean="0"/>
              <a:t>в </a:t>
            </a:r>
            <a:r>
              <a:rPr lang="en-US" dirty="0" smtClean="0"/>
              <a:t>grid’</a:t>
            </a:r>
            <a:r>
              <a:rPr lang="ru-RU" dirty="0" smtClean="0"/>
              <a:t>е;</a:t>
            </a:r>
          </a:p>
          <a:p>
            <a:pPr marL="342900" indent="-342900">
              <a:buAutoNum type="arabicParenR"/>
            </a:pPr>
            <a:r>
              <a:rPr lang="ru-RU" dirty="0" smtClean="0"/>
              <a:t>Отобразить корреляционную матрицу</a:t>
            </a:r>
            <a:r>
              <a:rPr lang="ru-RU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 Подобрать </a:t>
            </a:r>
            <a:r>
              <a:rPr lang="ru-RU" dirty="0" smtClean="0"/>
              <a:t>наиболее подходящие функции регрессии </a:t>
            </a:r>
            <a:r>
              <a:rPr lang="ru-RU" dirty="0" smtClean="0"/>
              <a:t>(</a:t>
            </a:r>
            <a:r>
              <a:rPr lang="en-US" dirty="0" smtClean="0"/>
              <a:t>GDP per capita</a:t>
            </a:r>
            <a:r>
              <a:rPr lang="ru-RU" dirty="0" smtClean="0"/>
              <a:t> </a:t>
            </a:r>
            <a:r>
              <a:rPr lang="ru-RU" dirty="0" smtClean="0"/>
              <a:t>к СО2 на душу населения, </a:t>
            </a:r>
            <a:r>
              <a:rPr lang="en-US" dirty="0"/>
              <a:t>GDP per capita</a:t>
            </a:r>
            <a:r>
              <a:rPr lang="ru-RU" dirty="0" smtClean="0"/>
              <a:t> </a:t>
            </a:r>
            <a:r>
              <a:rPr lang="ru-RU" dirty="0" smtClean="0"/>
              <a:t>к плотности населения);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Оформить результаты выполнения заданий на сладе 1 и ДЗ в виде отчета </a:t>
            </a:r>
            <a:r>
              <a:rPr lang="en-US" dirty="0" err="1" smtClean="0"/>
              <a:t>MarkDown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4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289</Words>
  <Application>Microsoft Office PowerPoint</Application>
  <PresentationFormat>Экран (4:3)</PresentationFormat>
  <Paragraphs>69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21</cp:revision>
  <dcterms:created xsi:type="dcterms:W3CDTF">2017-11-07T18:16:56Z</dcterms:created>
  <dcterms:modified xsi:type="dcterms:W3CDTF">2018-03-17T15:23:44Z</dcterms:modified>
</cp:coreProperties>
</file>