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6"/>
  </p:notesMasterIdLst>
  <p:sldIdLst>
    <p:sldId id="279" r:id="rId2"/>
    <p:sldId id="280" r:id="rId3"/>
    <p:sldId id="282" r:id="rId4"/>
    <p:sldId id="283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171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662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430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04.10.2018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04.10.2018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04.10.2018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04.10.2018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04.10.2018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04.10.2018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04.10.2018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04.10.2018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04.10.2018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04.10.2018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04.10.2018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04.10.2018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7848930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Парная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регрессия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91505" y="1295508"/>
            <a:ext cx="74055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Calibri (Основной текст)"/>
              </a:rPr>
              <a:t>Линейная</a:t>
            </a:r>
            <a:endParaRPr lang="en-US" sz="2400" b="1" dirty="0" smtClean="0">
              <a:latin typeface="Calibri (Основной текст)"/>
            </a:endParaRPr>
          </a:p>
          <a:p>
            <a:r>
              <a:rPr lang="en-US" sz="2400" dirty="0" err="1" smtClean="0">
                <a:latin typeface="Calibri (Основной текст)"/>
              </a:rPr>
              <a:t>reslm</a:t>
            </a:r>
            <a:r>
              <a:rPr lang="en-US" sz="2400" dirty="0" smtClean="0">
                <a:latin typeface="Calibri (Основной текст)"/>
              </a:rPr>
              <a:t>&lt;-</a:t>
            </a:r>
            <a:r>
              <a:rPr lang="en-US" sz="2400" dirty="0">
                <a:latin typeface="Calibri (Основной текст)"/>
              </a:rPr>
              <a:t>lm(formula = </a:t>
            </a:r>
            <a:r>
              <a:rPr lang="en-US" sz="2400" dirty="0" smtClean="0">
                <a:latin typeface="Calibri (Основной текст)"/>
              </a:rPr>
              <a:t>par1 ~par2, </a:t>
            </a:r>
            <a:r>
              <a:rPr lang="en-US" sz="2400" dirty="0">
                <a:latin typeface="Calibri (Основной текст)"/>
              </a:rPr>
              <a:t>data = </a:t>
            </a:r>
            <a:r>
              <a:rPr lang="en-US" sz="2400" dirty="0" err="1" smtClean="0">
                <a:latin typeface="Calibri (Основной текст)"/>
              </a:rPr>
              <a:t>dframe</a:t>
            </a:r>
            <a:r>
              <a:rPr lang="en-US" sz="2400" dirty="0" smtClean="0">
                <a:latin typeface="Calibri (Основной текст)"/>
              </a:rPr>
              <a:t>)</a:t>
            </a:r>
          </a:p>
          <a:p>
            <a:r>
              <a:rPr lang="en-US" sz="2400" dirty="0" smtClean="0">
                <a:latin typeface="Calibri (Основной текст)"/>
              </a:rPr>
              <a:t>summary (</a:t>
            </a:r>
            <a:r>
              <a:rPr lang="en-US" sz="2400" dirty="0" err="1" smtClean="0">
                <a:latin typeface="Calibri (Основной текст)"/>
              </a:rPr>
              <a:t>reslm</a:t>
            </a:r>
            <a:r>
              <a:rPr lang="en-US" sz="2400" dirty="0" smtClean="0">
                <a:latin typeface="Calibri (Основной текст)"/>
              </a:rPr>
              <a:t>)</a:t>
            </a:r>
          </a:p>
          <a:p>
            <a:endParaRPr lang="en-US" sz="2400" dirty="0">
              <a:latin typeface="Calibri (Основной текст)"/>
            </a:endParaRPr>
          </a:p>
          <a:p>
            <a:r>
              <a:rPr lang="en-US" sz="2400" dirty="0" smtClean="0">
                <a:latin typeface="Calibri (Основной текст)"/>
              </a:rPr>
              <a:t>y=a0+a1*x</a:t>
            </a:r>
          </a:p>
          <a:p>
            <a:endParaRPr lang="en-US" sz="2400" dirty="0">
              <a:latin typeface="Calibri (Основной текст)"/>
            </a:endParaRPr>
          </a:p>
          <a:p>
            <a:r>
              <a:rPr lang="ru-RU" sz="2400" dirty="0" smtClean="0">
                <a:latin typeface="Calibri (Основной текст)"/>
              </a:rPr>
              <a:t>Для отсутствия свободного члена </a:t>
            </a:r>
            <a:r>
              <a:rPr lang="en-US" sz="2400" dirty="0">
                <a:latin typeface="Calibri (Основной текст)"/>
              </a:rPr>
              <a:t>y ~ x – </a:t>
            </a:r>
            <a:r>
              <a:rPr lang="en-US" sz="2400" dirty="0" smtClean="0">
                <a:latin typeface="Calibri (Основной текст)"/>
              </a:rPr>
              <a:t>1</a:t>
            </a:r>
            <a:endParaRPr lang="ru-RU" sz="2400" dirty="0" smtClean="0">
              <a:latin typeface="Calibri (Основной текст)"/>
            </a:endParaRPr>
          </a:p>
          <a:p>
            <a:endParaRPr lang="ru-RU" sz="2400" dirty="0">
              <a:latin typeface="Calibri (Основной текст)"/>
            </a:endParaRPr>
          </a:p>
          <a:p>
            <a:r>
              <a:rPr lang="ru-RU" sz="2400" b="1" dirty="0" smtClean="0">
                <a:latin typeface="Calibri (Основной текст)"/>
              </a:rPr>
              <a:t>Нелинейная</a:t>
            </a:r>
            <a:r>
              <a:rPr lang="ru-RU" sz="2400" dirty="0" smtClean="0">
                <a:latin typeface="Calibri (Основной текст)"/>
              </a:rPr>
              <a:t> </a:t>
            </a:r>
          </a:p>
          <a:p>
            <a:r>
              <a:rPr lang="en-US" sz="2400" dirty="0" err="1" smtClean="0">
                <a:latin typeface="Calibri (Основной текст)"/>
              </a:rPr>
              <a:t>resnls</a:t>
            </a:r>
            <a:r>
              <a:rPr lang="en-US" sz="2400" dirty="0" smtClean="0">
                <a:latin typeface="Calibri (Основной текст)"/>
              </a:rPr>
              <a:t>=</a:t>
            </a:r>
            <a:r>
              <a:rPr lang="en-US" sz="2400" dirty="0" err="1" smtClean="0">
                <a:latin typeface="Calibri (Основной текст)"/>
              </a:rPr>
              <a:t>nls</a:t>
            </a:r>
            <a:r>
              <a:rPr lang="en-US" sz="2400" dirty="0" smtClean="0">
                <a:latin typeface="Calibri (Основной текст)"/>
              </a:rPr>
              <a:t>(</a:t>
            </a:r>
            <a:r>
              <a:rPr lang="en-US" sz="2400" dirty="0" err="1" smtClean="0">
                <a:latin typeface="Calibri (Основной текст)"/>
              </a:rPr>
              <a:t>Y~a</a:t>
            </a:r>
            <a:r>
              <a:rPr lang="en-US" sz="2400" dirty="0" smtClean="0">
                <a:latin typeface="Calibri (Основной текст)"/>
              </a:rPr>
              <a:t>*</a:t>
            </a:r>
            <a:r>
              <a:rPr lang="en-US" sz="2400" dirty="0" err="1" smtClean="0">
                <a:latin typeface="Calibri (Основной текст)"/>
              </a:rPr>
              <a:t>exp</a:t>
            </a:r>
            <a:r>
              <a:rPr lang="en-US" sz="2400" dirty="0">
                <a:latin typeface="Calibri (Основной текст)"/>
              </a:rPr>
              <a:t>(-k*X</a:t>
            </a:r>
            <a:r>
              <a:rPr lang="en-US" sz="2400" dirty="0" smtClean="0">
                <a:latin typeface="Calibri (Основной текст)"/>
              </a:rPr>
              <a:t>),</a:t>
            </a:r>
            <a:r>
              <a:rPr lang="ru-RU" sz="2400" dirty="0" smtClean="0">
                <a:latin typeface="Calibri (Основной текст)"/>
              </a:rPr>
              <a:t> </a:t>
            </a:r>
            <a:r>
              <a:rPr lang="en-US" sz="2400" dirty="0" smtClean="0">
                <a:latin typeface="Calibri (Основной текст)"/>
              </a:rPr>
              <a:t>data=test,</a:t>
            </a:r>
            <a:r>
              <a:rPr lang="ru-RU" sz="2400" dirty="0" smtClean="0">
                <a:latin typeface="Calibri (Основной текст)"/>
              </a:rPr>
              <a:t> </a:t>
            </a:r>
            <a:r>
              <a:rPr lang="en-US" sz="2400" dirty="0" smtClean="0">
                <a:latin typeface="Calibri (Основной текст)"/>
              </a:rPr>
              <a:t>start=list(a=1,k=0.05</a:t>
            </a:r>
            <a:r>
              <a:rPr lang="en-US" sz="2400" dirty="0">
                <a:latin typeface="Calibri (Основной текст)"/>
              </a:rPr>
              <a:t>))</a:t>
            </a:r>
            <a:endParaRPr lang="ru-RU" sz="2400" dirty="0">
              <a:latin typeface="Calibri (Основной текст)"/>
            </a:endParaRPr>
          </a:p>
          <a:p>
            <a:r>
              <a:rPr lang="en-US" sz="2400" dirty="0">
                <a:latin typeface="Calibri (Основной текст)"/>
              </a:rPr>
              <a:t>summary (</a:t>
            </a:r>
            <a:r>
              <a:rPr lang="en-US" sz="2400" dirty="0" err="1" smtClean="0">
                <a:latin typeface="Calibri (Основной текст)"/>
              </a:rPr>
              <a:t>resnls</a:t>
            </a:r>
            <a:r>
              <a:rPr lang="en-US" sz="2400" dirty="0" smtClean="0">
                <a:latin typeface="Calibri (Основной текст)"/>
              </a:rPr>
              <a:t>)</a:t>
            </a:r>
            <a:endParaRPr lang="en-US" sz="2400" dirty="0">
              <a:latin typeface="Calibri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18618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506" y="843349"/>
            <a:ext cx="806867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Задание: изучи</a:t>
            </a:r>
            <a:r>
              <a:rPr lang="ru-RU" sz="2800" b="1" dirty="0"/>
              <a:t>в</a:t>
            </a:r>
            <a:r>
              <a:rPr lang="ru-RU" sz="2800" b="1" dirty="0" smtClean="0"/>
              <a:t> данные в файле </a:t>
            </a:r>
            <a:r>
              <a:rPr lang="en-US" sz="2800" b="1" dirty="0" err="1" smtClean="0"/>
              <a:t>DataDay</a:t>
            </a:r>
            <a:r>
              <a:rPr lang="ru-RU" sz="2800" b="1" dirty="0" smtClean="0"/>
              <a:t>3</a:t>
            </a:r>
            <a:r>
              <a:rPr lang="en-US" sz="2800" b="1" dirty="0" smtClean="0"/>
              <a:t>.csv</a:t>
            </a:r>
            <a:r>
              <a:rPr lang="en-US" sz="2800" b="1" dirty="0"/>
              <a:t>, </a:t>
            </a:r>
            <a:r>
              <a:rPr lang="ru-RU" sz="2800" b="1" dirty="0" smtClean="0"/>
              <a:t>необходимо выполнить :</a:t>
            </a:r>
          </a:p>
          <a:p>
            <a:pPr marL="342900" indent="-342900">
              <a:buAutoNum type="arabicParenR"/>
            </a:pPr>
            <a:r>
              <a:rPr lang="ru-RU" sz="2800" dirty="0" smtClean="0"/>
              <a:t>Отобразить корреляционную матрицу;</a:t>
            </a:r>
          </a:p>
          <a:p>
            <a:pPr marL="342900" indent="-342900">
              <a:buAutoNum type="arabicParenR"/>
            </a:pPr>
            <a:r>
              <a:rPr lang="ru-RU" sz="2800" dirty="0" smtClean="0"/>
              <a:t> Подобрать наиболее подходящие функции регрессии </a:t>
            </a:r>
            <a:r>
              <a:rPr lang="en-US" sz="2800" dirty="0" smtClean="0"/>
              <a:t>GDP per capita</a:t>
            </a:r>
            <a:r>
              <a:rPr lang="ru-RU" sz="2800" dirty="0" smtClean="0"/>
              <a:t> к СО2 на душу населения, </a:t>
            </a:r>
            <a:r>
              <a:rPr lang="en-US" sz="2800" dirty="0"/>
              <a:t>GDP per capita</a:t>
            </a:r>
            <a:r>
              <a:rPr lang="ru-RU" sz="2800" dirty="0" smtClean="0"/>
              <a:t> к плотности населения</a:t>
            </a:r>
            <a:r>
              <a:rPr lang="uk-UA" sz="2800" dirty="0" smtClean="0"/>
              <a:t>, </a:t>
            </a:r>
            <a:r>
              <a:rPr lang="uk-UA" sz="2800" dirty="0" err="1" smtClean="0"/>
              <a:t>построив</a:t>
            </a:r>
            <a:r>
              <a:rPr lang="uk-UA" sz="2800" dirty="0" smtClean="0"/>
              <a:t> </a:t>
            </a:r>
            <a:r>
              <a:rPr lang="uk-UA" sz="2800" dirty="0" err="1" smtClean="0"/>
              <a:t>диаграмм</a:t>
            </a:r>
            <a:r>
              <a:rPr lang="ru-RU" sz="2800" dirty="0" smtClean="0"/>
              <a:t>ы рассеивания;</a:t>
            </a:r>
          </a:p>
          <a:p>
            <a:pPr marL="342900" indent="-342900">
              <a:buAutoNum type="arabicParenR"/>
            </a:pPr>
            <a:r>
              <a:rPr lang="ru-RU" sz="2800" dirty="0" smtClean="0"/>
              <a:t>Определить коэффициенты этих функций;</a:t>
            </a:r>
          </a:p>
          <a:p>
            <a:pPr marL="342900" indent="-342900">
              <a:buAutoNum type="arabicParenR"/>
            </a:pPr>
            <a:r>
              <a:rPr lang="ru-RU" sz="2800" dirty="0" smtClean="0"/>
              <a:t>Спрогнозировать среднее </a:t>
            </a:r>
            <a:r>
              <a:rPr lang="en-US" sz="2800" dirty="0" smtClean="0"/>
              <a:t>GDP </a:t>
            </a:r>
            <a:r>
              <a:rPr lang="en-US" sz="2800" dirty="0"/>
              <a:t>per </a:t>
            </a:r>
            <a:r>
              <a:rPr lang="en-US" sz="2800" dirty="0" smtClean="0"/>
              <a:t>capita</a:t>
            </a:r>
            <a:r>
              <a:rPr lang="ru-RU" sz="2800" dirty="0" smtClean="0"/>
              <a:t> по средним </a:t>
            </a:r>
            <a:r>
              <a:rPr lang="ru-RU" sz="2800" dirty="0"/>
              <a:t>СО2 на душу </a:t>
            </a:r>
            <a:r>
              <a:rPr lang="ru-RU" sz="2800" dirty="0" smtClean="0"/>
              <a:t>населения и </a:t>
            </a:r>
            <a:r>
              <a:rPr lang="ru-RU" sz="2800" dirty="0"/>
              <a:t>плотности </a:t>
            </a:r>
            <a:r>
              <a:rPr lang="ru-RU" sz="2800" dirty="0" smtClean="0"/>
              <a:t>населения, сравнить с существующим значением.</a:t>
            </a:r>
          </a:p>
          <a:p>
            <a:r>
              <a:rPr lang="ru-RU" sz="2800" dirty="0" smtClean="0"/>
              <a:t>Оформить результаты выполнения отчета </a:t>
            </a:r>
            <a:r>
              <a:rPr lang="en-US" sz="2800" dirty="0" smtClean="0"/>
              <a:t>Markdown.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344516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Множественная регрессия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4140" y="922063"/>
            <a:ext cx="864982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/>
              <a:t>Отображение множества диаграмм рассеивания</a:t>
            </a:r>
            <a:endParaRPr lang="en-US" sz="2000" b="1" dirty="0" smtClean="0"/>
          </a:p>
          <a:p>
            <a:r>
              <a:rPr lang="en-US" sz="2000" dirty="0" smtClean="0"/>
              <a:t>library(car</a:t>
            </a:r>
            <a:r>
              <a:rPr lang="en-US" sz="2000" dirty="0"/>
              <a:t>) </a:t>
            </a:r>
            <a:endParaRPr lang="ru-RU" sz="2000" dirty="0" smtClean="0"/>
          </a:p>
          <a:p>
            <a:r>
              <a:rPr lang="en-US" sz="2000" dirty="0" err="1" smtClean="0"/>
              <a:t>scatterplotMatrix</a:t>
            </a:r>
            <a:r>
              <a:rPr lang="en-US" sz="2000" dirty="0" smtClean="0"/>
              <a:t>(~par1+par2, data = </a:t>
            </a:r>
            <a:r>
              <a:rPr lang="en-US" sz="2000" dirty="0" err="1" smtClean="0"/>
              <a:t>df</a:t>
            </a:r>
            <a:r>
              <a:rPr lang="en-US" sz="2000" dirty="0"/>
              <a:t>, </a:t>
            </a:r>
            <a:r>
              <a:rPr lang="en-US" sz="2000" dirty="0" err="1"/>
              <a:t>diag</a:t>
            </a:r>
            <a:r>
              <a:rPr lang="en-US" sz="2000" dirty="0"/>
              <a:t> = "</a:t>
            </a:r>
            <a:r>
              <a:rPr lang="en-US" sz="2000" dirty="0" smtClean="0"/>
              <a:t>boxplot“)</a:t>
            </a:r>
            <a:endParaRPr lang="en-US" sz="2000" dirty="0"/>
          </a:p>
          <a:p>
            <a:r>
              <a:rPr lang="en-US" sz="2000" dirty="0" smtClean="0"/>
              <a:t>library(</a:t>
            </a:r>
            <a:r>
              <a:rPr lang="en-US" sz="2000" dirty="0" err="1" smtClean="0"/>
              <a:t>gridExtra</a:t>
            </a:r>
            <a:r>
              <a:rPr lang="en-US" sz="2000" dirty="0" smtClean="0"/>
              <a:t>)</a:t>
            </a:r>
          </a:p>
          <a:p>
            <a:r>
              <a:rPr lang="en-US" sz="2000" dirty="0" err="1" smtClean="0"/>
              <a:t>grid.arrange</a:t>
            </a:r>
            <a:r>
              <a:rPr lang="en-US" sz="2000" dirty="0" smtClean="0"/>
              <a:t>(…)</a:t>
            </a:r>
          </a:p>
          <a:p>
            <a:endParaRPr lang="ru-RU" sz="2000" dirty="0"/>
          </a:p>
          <a:p>
            <a:r>
              <a:rPr lang="ru-RU" sz="2000" b="1" dirty="0" smtClean="0"/>
              <a:t>Функция линейной регрессии</a:t>
            </a:r>
          </a:p>
          <a:p>
            <a:r>
              <a:rPr lang="en-US" sz="2000" dirty="0" smtClean="0"/>
              <a:t>lm</a:t>
            </a:r>
            <a:r>
              <a:rPr lang="ru-RU" sz="2000" dirty="0" smtClean="0"/>
              <a:t>(</a:t>
            </a:r>
            <a:r>
              <a:rPr lang="en-US" sz="2000" dirty="0" smtClean="0"/>
              <a:t>par1 ~ par2+par3, data=</a:t>
            </a:r>
            <a:r>
              <a:rPr lang="en-US" sz="2000" dirty="0" err="1" smtClean="0"/>
              <a:t>df</a:t>
            </a:r>
            <a:r>
              <a:rPr lang="en-US" sz="2000" dirty="0" smtClean="0"/>
              <a:t>)</a:t>
            </a:r>
          </a:p>
          <a:p>
            <a:endParaRPr lang="ru-RU" sz="2000" dirty="0" smtClean="0"/>
          </a:p>
          <a:p>
            <a:r>
              <a:rPr lang="ru-RU" sz="2000" b="1" dirty="0" err="1" smtClean="0"/>
              <a:t>Мультиколинеарность</a:t>
            </a:r>
            <a:r>
              <a:rPr lang="ru-RU" sz="2000" b="1" dirty="0" smtClean="0"/>
              <a:t>!</a:t>
            </a:r>
          </a:p>
          <a:p>
            <a:endParaRPr lang="ru-RU" sz="2000" b="1" dirty="0"/>
          </a:p>
          <a:p>
            <a:r>
              <a:rPr lang="ru-RU" sz="2000" b="1" dirty="0"/>
              <a:t>Функция </a:t>
            </a:r>
            <a:r>
              <a:rPr lang="ru-RU" sz="2000" b="1" dirty="0" smtClean="0"/>
              <a:t>полиномиальной </a:t>
            </a:r>
            <a:r>
              <a:rPr lang="ru-RU" sz="2000" b="1" dirty="0"/>
              <a:t>регрессии</a:t>
            </a:r>
          </a:p>
          <a:p>
            <a:r>
              <a:rPr lang="en-US" sz="2000" dirty="0"/>
              <a:t>lm</a:t>
            </a:r>
            <a:r>
              <a:rPr lang="ru-RU" sz="2000" dirty="0"/>
              <a:t>(</a:t>
            </a:r>
            <a:r>
              <a:rPr lang="en-US" sz="2000" dirty="0"/>
              <a:t>par1 ~ </a:t>
            </a:r>
            <a:r>
              <a:rPr lang="en-US" sz="2000" dirty="0" smtClean="0"/>
              <a:t>par2+I(par3^2), </a:t>
            </a:r>
            <a:r>
              <a:rPr lang="en-US" sz="2000" dirty="0"/>
              <a:t>data=</a:t>
            </a:r>
            <a:r>
              <a:rPr lang="en-US" sz="2000" dirty="0" err="1"/>
              <a:t>df</a:t>
            </a:r>
            <a:r>
              <a:rPr lang="en-US" sz="2000" dirty="0"/>
              <a:t>)</a:t>
            </a:r>
          </a:p>
          <a:p>
            <a:endParaRPr lang="en-US" sz="2000" b="1" dirty="0"/>
          </a:p>
          <a:p>
            <a:r>
              <a:rPr lang="ru-RU" sz="2000" b="1" dirty="0" smtClean="0"/>
              <a:t>Визуализация трехмерная</a:t>
            </a:r>
          </a:p>
          <a:p>
            <a:r>
              <a:rPr lang="en-US" sz="2000" dirty="0"/>
              <a:t>library(scatterplot3d)</a:t>
            </a:r>
          </a:p>
          <a:p>
            <a:r>
              <a:rPr lang="en-US" sz="2000" dirty="0"/>
              <a:t>s3d &lt;- </a:t>
            </a:r>
            <a:r>
              <a:rPr lang="en-US" sz="2000" dirty="0" smtClean="0"/>
              <a:t>scatterplot3d(par1, par2, par3, </a:t>
            </a:r>
            <a:r>
              <a:rPr lang="en-US" sz="2000" dirty="0"/>
              <a:t>highlight.3d = T, type = "h",</a:t>
            </a:r>
          </a:p>
          <a:p>
            <a:r>
              <a:rPr lang="en-US" sz="2000" dirty="0"/>
              <a:t>lab = c(2, 3)) # lab: number of </a:t>
            </a:r>
            <a:r>
              <a:rPr lang="en-US" sz="2000" dirty="0" err="1"/>
              <a:t>tickmarks</a:t>
            </a:r>
            <a:r>
              <a:rPr lang="en-US" sz="2000" dirty="0"/>
              <a:t> on x-/y-axes</a:t>
            </a:r>
          </a:p>
          <a:p>
            <a:r>
              <a:rPr lang="en-US" sz="2000" dirty="0" smtClean="0"/>
              <a:t>s3d$plane3d(lm) </a:t>
            </a:r>
            <a:r>
              <a:rPr lang="en-US" sz="2000" dirty="0"/>
              <a:t># draws the fitted </a:t>
            </a:r>
            <a:r>
              <a:rPr lang="en-US" sz="2000" dirty="0" smtClean="0"/>
              <a:t>plane lm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93056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91506" y="922063"/>
            <a:ext cx="8332454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Задание: изучить данные в файле </a:t>
            </a:r>
            <a:r>
              <a:rPr lang="en-US" sz="2400" b="1" dirty="0"/>
              <a:t>DataDay5.csv</a:t>
            </a:r>
            <a:r>
              <a:rPr lang="en-US" sz="2400" b="1" dirty="0" smtClean="0"/>
              <a:t>:</a:t>
            </a:r>
            <a:endParaRPr lang="ru-RU" sz="2400" dirty="0"/>
          </a:p>
          <a:p>
            <a:pPr marL="342900" indent="-342900">
              <a:buAutoNum type="arabicParenR"/>
            </a:pPr>
            <a:r>
              <a:rPr lang="ru-RU" sz="2400" dirty="0" smtClean="0"/>
              <a:t>Изучить данные, сказать есть ли </a:t>
            </a:r>
            <a:r>
              <a:rPr lang="ru-RU" sz="2400" dirty="0" err="1" smtClean="0"/>
              <a:t>мультиколинеарность</a:t>
            </a:r>
            <a:r>
              <a:rPr lang="ru-RU" sz="2400" dirty="0" smtClean="0"/>
              <a:t>, построить диаграммы рассеивания;</a:t>
            </a:r>
            <a:endParaRPr lang="ru-RU" sz="2400" dirty="0"/>
          </a:p>
          <a:p>
            <a:pPr marL="342900" indent="-342900">
              <a:buAutoNum type="arabicParenR"/>
            </a:pPr>
            <a:r>
              <a:rPr lang="ru-RU" sz="2400" dirty="0" smtClean="0"/>
              <a:t>Использовать линейную регрессию и полиномиальную регрессию выбранного вами вида;</a:t>
            </a:r>
            <a:endParaRPr lang="en-US" sz="2400" dirty="0" smtClean="0"/>
          </a:p>
          <a:p>
            <a:pPr marL="342900" indent="-342900">
              <a:buFontTx/>
              <a:buAutoNum type="arabicParenR"/>
            </a:pPr>
            <a:r>
              <a:rPr lang="ru-RU" sz="2400" dirty="0" smtClean="0"/>
              <a:t>Используя тестовую выборку из файла </a:t>
            </a:r>
            <a:r>
              <a:rPr lang="en-US" sz="2400" dirty="0"/>
              <a:t>DataDay5t.csv</a:t>
            </a:r>
            <a:r>
              <a:rPr lang="en-US" sz="2400" dirty="0" smtClean="0"/>
              <a:t>, </a:t>
            </a:r>
            <a:r>
              <a:rPr lang="ru-RU" sz="2400" dirty="0" smtClean="0"/>
              <a:t>доказать, какая модель адекватнее.</a:t>
            </a:r>
            <a:endParaRPr lang="en-US" sz="2400" dirty="0"/>
          </a:p>
          <a:p>
            <a:pPr marL="342900" indent="-342900">
              <a:buAutoNum type="arabicParenR"/>
            </a:pP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3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78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10154</TotalTime>
  <Words>261</Words>
  <Application>Microsoft Office PowerPoint</Application>
  <PresentationFormat>Экран (4:3)</PresentationFormat>
  <Paragraphs>47</Paragraphs>
  <Slides>4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(Основной текст)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Kieran</cp:lastModifiedBy>
  <cp:revision>73</cp:revision>
  <dcterms:created xsi:type="dcterms:W3CDTF">2017-11-07T18:16:56Z</dcterms:created>
  <dcterms:modified xsi:type="dcterms:W3CDTF">2018-10-04T17:34:33Z</dcterms:modified>
</cp:coreProperties>
</file>