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1"/>
  </p:notesMasterIdLst>
  <p:sldIdLst>
    <p:sldId id="286" r:id="rId2"/>
    <p:sldId id="282" r:id="rId3"/>
    <p:sldId id="288" r:id="rId4"/>
    <p:sldId id="287" r:id="rId5"/>
    <p:sldId id="289" r:id="rId6"/>
    <p:sldId id="290" r:id="rId7"/>
    <p:sldId id="291" r:id="rId8"/>
    <p:sldId id="292" r:id="rId9"/>
    <p:sldId id="29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" y="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3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4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43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3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909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07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1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Пространственный анализ данных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196" y="3463258"/>
            <a:ext cx="7759804" cy="315625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11017" y="1061407"/>
            <a:ext cx="8483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Отличительные особенности</a:t>
            </a:r>
          </a:p>
          <a:p>
            <a:pPr marL="342900" indent="-342900">
              <a:buAutoNum type="arabicPeriod"/>
            </a:pPr>
            <a:r>
              <a:rPr lang="ru-RU" dirty="0" smtClean="0"/>
              <a:t>Генерация исследуемых объектов</a:t>
            </a:r>
          </a:p>
          <a:p>
            <a:pPr marL="342900" indent="-342900">
              <a:buAutoNum type="arabicPeriod"/>
            </a:pPr>
            <a:r>
              <a:rPr lang="ru-RU" dirty="0" smtClean="0"/>
              <a:t>Области применения</a:t>
            </a:r>
            <a:endParaRPr lang="en-US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Построение карты не является самоцелью!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Растровые карты и расстояния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1017" y="1061407"/>
            <a:ext cx="66640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Чтение картинки</a:t>
            </a:r>
          </a:p>
          <a:p>
            <a:r>
              <a:rPr lang="en-US" dirty="0"/>
              <a:t>image &lt;- </a:t>
            </a:r>
            <a:r>
              <a:rPr lang="en-US" dirty="0" err="1"/>
              <a:t>readJPEG</a:t>
            </a:r>
            <a:r>
              <a:rPr lang="en-US" dirty="0"/>
              <a:t>("France.jpg</a:t>
            </a:r>
            <a:r>
              <a:rPr lang="en-US" dirty="0" smtClean="0"/>
              <a:t>")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Вывод картинки</a:t>
            </a:r>
          </a:p>
          <a:p>
            <a:r>
              <a:rPr lang="en-US" dirty="0" smtClean="0"/>
              <a:t>plot(</a:t>
            </a:r>
            <a:r>
              <a:rPr lang="ru-RU" dirty="0" smtClean="0"/>
              <a:t>)</a:t>
            </a:r>
            <a:endParaRPr lang="en-US" dirty="0"/>
          </a:p>
          <a:p>
            <a:r>
              <a:rPr lang="en-US" dirty="0" err="1"/>
              <a:t>rasterImage</a:t>
            </a:r>
            <a:r>
              <a:rPr lang="en-US" dirty="0"/>
              <a:t>(image, </a:t>
            </a:r>
            <a:r>
              <a:rPr lang="en-US" dirty="0" smtClean="0"/>
              <a:t>pars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Установка вектора координат</a:t>
            </a:r>
          </a:p>
          <a:p>
            <a:r>
              <a:rPr lang="en-US" dirty="0"/>
              <a:t>locator</a:t>
            </a:r>
            <a:r>
              <a:rPr lang="en-US" dirty="0" smtClean="0"/>
              <a:t>()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Расстояния между точками </a:t>
            </a:r>
          </a:p>
          <a:p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956" y="1061407"/>
            <a:ext cx="3810196" cy="3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Подложки </a:t>
            </a:r>
            <a:r>
              <a:rPr lang="ru-RU" sz="3600" b="1" dirty="0" err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геообъектов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, расстояния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1017" y="1061407"/>
            <a:ext cx="666403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Чтение объекта (источник </a:t>
            </a:r>
            <a:r>
              <a:rPr lang="en-US" dirty="0"/>
              <a:t>https://</a:t>
            </a:r>
            <a:r>
              <a:rPr lang="en-US" dirty="0" smtClean="0"/>
              <a:t>gadm.org/download_country.html</a:t>
            </a:r>
            <a:r>
              <a:rPr lang="ru-RU" dirty="0" smtClean="0"/>
              <a:t>):</a:t>
            </a:r>
          </a:p>
          <a:p>
            <a:r>
              <a:rPr lang="en-US" dirty="0" err="1"/>
              <a:t>gadm</a:t>
            </a:r>
            <a:r>
              <a:rPr lang="en-US" dirty="0"/>
              <a:t>&lt;-</a:t>
            </a:r>
            <a:r>
              <a:rPr lang="en-US" dirty="0" err="1"/>
              <a:t>readRDS</a:t>
            </a:r>
            <a:r>
              <a:rPr lang="en-US" dirty="0"/>
              <a:t>("FRA_adm0.rds</a:t>
            </a:r>
            <a:r>
              <a:rPr lang="en-US" dirty="0" smtClean="0"/>
              <a:t>")</a:t>
            </a:r>
            <a:endParaRPr lang="ru-RU" dirty="0" smtClean="0"/>
          </a:p>
          <a:p>
            <a:r>
              <a:rPr lang="en-US" dirty="0" err="1"/>
              <a:t>france</a:t>
            </a:r>
            <a:r>
              <a:rPr lang="en-US" dirty="0"/>
              <a:t> &lt;- fortify(</a:t>
            </a:r>
            <a:r>
              <a:rPr lang="en-US" dirty="0" err="1"/>
              <a:t>gadm</a:t>
            </a:r>
            <a:r>
              <a:rPr lang="en-US" dirty="0"/>
              <a:t>)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Вывод картинки</a:t>
            </a:r>
          </a:p>
          <a:p>
            <a:r>
              <a:rPr lang="en-US" dirty="0" err="1"/>
              <a:t>ggplot</a:t>
            </a:r>
            <a:r>
              <a:rPr lang="en-US" dirty="0"/>
              <a:t>() + </a:t>
            </a:r>
            <a:r>
              <a:rPr lang="en-US" dirty="0" err="1" smtClean="0"/>
              <a:t>geom_map</a:t>
            </a:r>
            <a:r>
              <a:rPr lang="ru-RU" dirty="0" smtClean="0"/>
              <a:t>()</a:t>
            </a:r>
            <a:endParaRPr lang="en-US" dirty="0" smtClean="0"/>
          </a:p>
          <a:p>
            <a:endParaRPr lang="ru-RU" dirty="0"/>
          </a:p>
          <a:p>
            <a:r>
              <a:rPr lang="ru-RU" dirty="0" smtClean="0"/>
              <a:t>Расстояния между точками </a:t>
            </a:r>
          </a:p>
          <a:p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err="1"/>
              <a:t>geosphere',dep</a:t>
            </a:r>
            <a:r>
              <a:rPr lang="en-US" dirty="0"/>
              <a:t>=T)</a:t>
            </a:r>
          </a:p>
          <a:p>
            <a:r>
              <a:rPr lang="en-US" dirty="0"/>
              <a:t>library(geosphere)</a:t>
            </a:r>
          </a:p>
          <a:p>
            <a:r>
              <a:rPr lang="en-US" dirty="0"/>
              <a:t># its in meters</a:t>
            </a:r>
          </a:p>
          <a:p>
            <a:r>
              <a:rPr lang="en-US" dirty="0" err="1"/>
              <a:t>distHaversine</a:t>
            </a:r>
            <a:r>
              <a:rPr lang="en-US" dirty="0"/>
              <a:t>(c(0, 45.0), c(-2, 47.2)) </a:t>
            </a:r>
          </a:p>
          <a:p>
            <a:endParaRPr lang="en-US" dirty="0"/>
          </a:p>
          <a:p>
            <a:r>
              <a:rPr lang="en-US" dirty="0" err="1"/>
              <a:t>distVincentyEllipsoid</a:t>
            </a:r>
            <a:r>
              <a:rPr lang="en-US" dirty="0"/>
              <a:t>(c(0, 45.0), c(-2, 47.2)) </a:t>
            </a:r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839" y="1122801"/>
            <a:ext cx="3858487" cy="508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Подгрузить карту Украины </a:t>
            </a:r>
            <a:r>
              <a:rPr lang="en-US" sz="2400" dirty="0" smtClean="0"/>
              <a:t>Ukraine.jpg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Разместить пузырьки на любых 5 городах, которые соответствуют их населению (найти статистику в интернете)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Найти наибольшее расстояние между городами в пикселях. 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1506" y="264915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40030" y="3421049"/>
            <a:ext cx="86498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Подгрузить подложку Украины </a:t>
            </a:r>
            <a:r>
              <a:rPr lang="en-US" sz="2400" dirty="0"/>
              <a:t>https://gadm.org/download_country.html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Отметить точками Киев, Львов, Одессу и Харьков.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Найти расстояния в км по двум методам.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Нарисовать линию, которая соединяет Львов и Харьков.</a:t>
            </a:r>
            <a:r>
              <a:rPr lang="ru-RU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980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23252" y="1276930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1183324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Пространственное распределение объектов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0683" y="1653112"/>
            <a:ext cx="666403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spatstat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Функция создания модели </a:t>
            </a:r>
          </a:p>
          <a:p>
            <a:r>
              <a:rPr lang="en-US" dirty="0" err="1" smtClean="0"/>
              <a:t>ppp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ru-RU" dirty="0" smtClean="0"/>
              <a:t>Функция разбиения на квадраты</a:t>
            </a:r>
          </a:p>
          <a:p>
            <a:r>
              <a:rPr lang="en-US" dirty="0" smtClean="0"/>
              <a:t>quadrats</a:t>
            </a:r>
            <a:r>
              <a:rPr lang="ru-RU" dirty="0" smtClean="0"/>
              <a:t>()</a:t>
            </a:r>
          </a:p>
          <a:p>
            <a:endParaRPr lang="ru-RU" dirty="0"/>
          </a:p>
          <a:p>
            <a:r>
              <a:rPr lang="ru-RU" dirty="0" smtClean="0"/>
              <a:t>Гипотеза про значимость вероятности </a:t>
            </a:r>
          </a:p>
          <a:p>
            <a:r>
              <a:rPr lang="ru-RU" dirty="0" smtClean="0"/>
              <a:t>попадания в квадрат</a:t>
            </a:r>
          </a:p>
          <a:p>
            <a:r>
              <a:rPr lang="en-US" dirty="0" err="1" smtClean="0"/>
              <a:t>quadrat.test</a:t>
            </a:r>
            <a:r>
              <a:rPr lang="ru-RU" dirty="0" smtClean="0"/>
              <a:t>()</a:t>
            </a:r>
          </a:p>
          <a:p>
            <a:endParaRPr lang="ru-RU" dirty="0"/>
          </a:p>
          <a:p>
            <a:r>
              <a:rPr lang="ru-RU" dirty="0" smtClean="0"/>
              <a:t>Построение карт плотностей</a:t>
            </a:r>
          </a:p>
          <a:p>
            <a:r>
              <a:rPr lang="en-US" dirty="0" err="1"/>
              <a:t>density.ppp</a:t>
            </a:r>
            <a:r>
              <a:rPr lang="en-US" dirty="0" smtClean="0"/>
              <a:t>(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ru-RU" dirty="0" smtClean="0"/>
              <a:t>Функция для просмотра критических </a:t>
            </a:r>
          </a:p>
          <a:p>
            <a:r>
              <a:rPr lang="ru-RU" dirty="0" smtClean="0"/>
              <a:t>областей</a:t>
            </a:r>
          </a:p>
          <a:p>
            <a:r>
              <a:rPr lang="en-US" dirty="0" err="1"/>
              <a:t>relrisk</a:t>
            </a:r>
            <a:r>
              <a:rPr lang="en-US" dirty="0" smtClean="0"/>
              <a:t>(</a:t>
            </a:r>
            <a:r>
              <a:rPr lang="ru-RU" dirty="0" smtClean="0"/>
              <a:t>)</a:t>
            </a:r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8115" b="6688"/>
          <a:stretch/>
        </p:blipFill>
        <p:spPr>
          <a:xfrm>
            <a:off x="4743862" y="1736520"/>
            <a:ext cx="3908122" cy="438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Загрузить данные </a:t>
            </a:r>
            <a:r>
              <a:rPr lang="en-US" sz="2400" dirty="0" smtClean="0"/>
              <a:t>conflicts.csv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пространственное распределение конфликтов в Европе и в Украине.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Для Украины: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определить какой регион представлен на реальной карте;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к</a:t>
            </a:r>
            <a:r>
              <a:rPr lang="ru-RU" sz="2400" dirty="0" smtClean="0"/>
              <a:t>лассифицировать точки по годам;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построить плотностное распределение.</a:t>
            </a:r>
          </a:p>
          <a:p>
            <a:r>
              <a:rPr lang="ru-RU" sz="2400" dirty="0" smtClean="0"/>
              <a:t>4. Для Европы:</a:t>
            </a:r>
          </a:p>
          <a:p>
            <a:r>
              <a:rPr lang="ru-RU" sz="2400" dirty="0" smtClean="0"/>
              <a:t>- построить изоклины для распределения конфликтов, в которых 2 и 3 уровень конфликтов составляет больше 20 % случаев.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777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56140" y="764636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Google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Maps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and Google Vis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0683" y="931452"/>
            <a:ext cx="66640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googleVis</a:t>
            </a:r>
            <a:r>
              <a:rPr lang="en-US" dirty="0"/>
              <a:t>))</a:t>
            </a:r>
            <a:endParaRPr lang="ru-RU" dirty="0" smtClean="0"/>
          </a:p>
          <a:p>
            <a:r>
              <a:rPr lang="ru-RU" dirty="0" smtClean="0"/>
              <a:t>Функция </a:t>
            </a:r>
            <a:r>
              <a:rPr lang="ru-RU" dirty="0" smtClean="0"/>
              <a:t>построения карты</a:t>
            </a:r>
            <a:endParaRPr lang="ru-RU" dirty="0" smtClean="0"/>
          </a:p>
          <a:p>
            <a:r>
              <a:rPr lang="en-US" dirty="0" err="1"/>
              <a:t>gvisMap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ru-RU" dirty="0" smtClean="0"/>
              <a:t>Функция интерактивной</a:t>
            </a:r>
            <a:r>
              <a:rPr lang="en-US" dirty="0" smtClean="0"/>
              <a:t> web-</a:t>
            </a:r>
            <a:r>
              <a:rPr lang="ru-RU" dirty="0" smtClean="0"/>
              <a:t>графики !!!</a:t>
            </a:r>
          </a:p>
          <a:p>
            <a:r>
              <a:rPr lang="en-US" dirty="0" err="1"/>
              <a:t>gvisMotionChart</a:t>
            </a:r>
            <a:r>
              <a:rPr lang="en-US" dirty="0" smtClean="0"/>
              <a:t>(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48" y="3572705"/>
            <a:ext cx="7903870" cy="255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Построение картограмм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66640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maptools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Чтение </a:t>
            </a:r>
            <a:r>
              <a:rPr lang="en-US" dirty="0" smtClean="0"/>
              <a:t>shape-</a:t>
            </a:r>
            <a:r>
              <a:rPr lang="ru-RU" dirty="0" smtClean="0"/>
              <a:t>файлов</a:t>
            </a:r>
            <a:endParaRPr lang="ru-RU" dirty="0" smtClean="0"/>
          </a:p>
          <a:p>
            <a:r>
              <a:rPr lang="en-US" dirty="0" err="1"/>
              <a:t>readShapePoly</a:t>
            </a:r>
            <a:r>
              <a:rPr lang="en-US" dirty="0"/>
              <a:t>("Fra_adm1.shp</a:t>
            </a:r>
            <a:r>
              <a:rPr lang="en-US" dirty="0" smtClean="0"/>
              <a:t>")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Функция построение карт</a:t>
            </a:r>
          </a:p>
          <a:p>
            <a:r>
              <a:rPr lang="en-US" dirty="0" err="1" smtClean="0"/>
              <a:t>spplot</a:t>
            </a:r>
            <a:r>
              <a:rPr lang="ru-RU" dirty="0" smtClean="0"/>
              <a:t>()</a:t>
            </a:r>
          </a:p>
          <a:p>
            <a:endParaRPr lang="ru-RU" dirty="0"/>
          </a:p>
          <a:p>
            <a:r>
              <a:rPr lang="ru-RU" dirty="0"/>
              <a:t>Функция построение </a:t>
            </a:r>
            <a:r>
              <a:rPr lang="ru-RU" dirty="0" smtClean="0"/>
              <a:t>карт</a:t>
            </a:r>
            <a:r>
              <a:rPr lang="en-US" dirty="0" smtClean="0"/>
              <a:t> ggplot2</a:t>
            </a:r>
            <a:endParaRPr lang="ru-RU" dirty="0"/>
          </a:p>
          <a:p>
            <a:r>
              <a:rPr lang="en-US" dirty="0" err="1"/>
              <a:t>ggplot</a:t>
            </a:r>
            <a:r>
              <a:rPr lang="en-US" dirty="0"/>
              <a:t>() + </a:t>
            </a:r>
            <a:r>
              <a:rPr lang="en-US" dirty="0" err="1"/>
              <a:t>geom_map</a:t>
            </a:r>
            <a:r>
              <a:rPr lang="en-US" dirty="0" smtClean="0"/>
              <a:t>() </a:t>
            </a:r>
          </a:p>
          <a:p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239" y="971571"/>
            <a:ext cx="4080094" cy="315187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t="16884" b="20484"/>
          <a:stretch/>
        </p:blipFill>
        <p:spPr>
          <a:xfrm>
            <a:off x="1002924" y="4098758"/>
            <a:ext cx="2978303" cy="24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4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Загрузить </a:t>
            </a:r>
            <a:r>
              <a:rPr lang="en-US" sz="2400" dirty="0" smtClean="0"/>
              <a:t>shape-</a:t>
            </a:r>
            <a:r>
              <a:rPr lang="ru-RU" sz="2400" dirty="0" smtClean="0"/>
              <a:t>файл с областями Украины.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картограммы для Среднемесячной </a:t>
            </a:r>
            <a:r>
              <a:rPr lang="ru-RU" sz="2400" dirty="0" err="1" smtClean="0"/>
              <a:t>зароботной</a:t>
            </a:r>
            <a:r>
              <a:rPr lang="ru-RU" sz="2400" dirty="0" smtClean="0"/>
              <a:t> платы и Валовому национальному продукту по регионам за 2015 год.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По данным за 2006-2015 года для каждого региона </a:t>
            </a:r>
            <a:r>
              <a:rPr lang="ru-RU" sz="2400" dirty="0" err="1" smtClean="0"/>
              <a:t>расчитать</a:t>
            </a:r>
            <a:r>
              <a:rPr lang="ru-RU" sz="2400" dirty="0" smtClean="0"/>
              <a:t> коэффициент </a:t>
            </a:r>
            <a:r>
              <a:rPr lang="ru-RU" sz="2400" dirty="0" err="1" smtClean="0"/>
              <a:t>кореляции</a:t>
            </a:r>
            <a:r>
              <a:rPr lang="ru-RU" sz="2400" dirty="0" smtClean="0"/>
              <a:t> между </a:t>
            </a:r>
            <a:r>
              <a:rPr lang="ru-RU" sz="2400" dirty="0"/>
              <a:t>Среднемесячной </a:t>
            </a:r>
            <a:r>
              <a:rPr lang="ru-RU" sz="2400" dirty="0" err="1"/>
              <a:t>зароботной</a:t>
            </a:r>
            <a:r>
              <a:rPr lang="ru-RU" sz="2400" dirty="0"/>
              <a:t> </a:t>
            </a:r>
            <a:r>
              <a:rPr lang="ru-RU" sz="2400" dirty="0" smtClean="0"/>
              <a:t>платой </a:t>
            </a:r>
            <a:r>
              <a:rPr lang="ru-RU" sz="2400" dirty="0"/>
              <a:t>и Валовому национальному </a:t>
            </a:r>
            <a:r>
              <a:rPr lang="ru-RU" sz="2400" dirty="0" smtClean="0"/>
              <a:t>продукту. Отобразить на картограмме.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err="1" smtClean="0"/>
              <a:t>П.с</a:t>
            </a:r>
            <a:r>
              <a:rPr lang="ru-RU" sz="2400" dirty="0" smtClean="0"/>
              <a:t>. Данные найти в интернете. </a:t>
            </a:r>
            <a:r>
              <a:rPr lang="ru-RU" sz="2400" dirty="0" smtClean="0">
                <a:sym typeface="Wingdings" panose="05000000000000000000" pitchFamily="2" charset="2"/>
              </a:rPr>
              <a:t>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35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7590</TotalTime>
  <Words>387</Words>
  <Application>Microsoft Office PowerPoint</Application>
  <PresentationFormat>Экран (4:3)</PresentationFormat>
  <Paragraphs>110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69</cp:revision>
  <dcterms:created xsi:type="dcterms:W3CDTF">2017-11-07T18:16:56Z</dcterms:created>
  <dcterms:modified xsi:type="dcterms:W3CDTF">2018-04-20T20:58:36Z</dcterms:modified>
</cp:coreProperties>
</file>