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sldIdLst>
    <p:sldId id="302" r:id="rId2"/>
    <p:sldId id="304" r:id="rId3"/>
    <p:sldId id="308" r:id="rId4"/>
    <p:sldId id="307" r:id="rId5"/>
    <p:sldId id="305" r:id="rId6"/>
    <p:sldId id="294" r:id="rId7"/>
    <p:sldId id="295" r:id="rId8"/>
    <p:sldId id="296" r:id="rId9"/>
    <p:sldId id="300" r:id="rId10"/>
    <p:sldId id="29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86377"/>
  </p:normalViewPr>
  <p:slideViewPr>
    <p:cSldViewPr snapToGrid="0">
      <p:cViewPr varScale="1">
        <p:scale>
          <a:sx n="114" d="100"/>
          <a:sy n="114" d="100"/>
        </p:scale>
        <p:origin x="131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6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8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3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8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7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2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5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achine-learning-server/r-reference/revoscaler/revoscal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machine-learning-server/r-reference/revoscaler/revoscaler-compared-to-base-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1: </a:t>
            </a:r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879"/>
            <a:ext cx="8945163" cy="4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Microsoft Azure</a:t>
            </a:r>
          </a:p>
          <a:p>
            <a:r>
              <a:rPr lang="en-US" sz="2400" dirty="0"/>
              <a:t>1) </a:t>
            </a:r>
            <a:r>
              <a:rPr lang="ru-RU" sz="2400" dirty="0"/>
              <a:t>Выполнить задание мануала</a:t>
            </a:r>
            <a:endParaRPr lang="en-US" sz="2400" dirty="0"/>
          </a:p>
          <a:p>
            <a:r>
              <a:rPr lang="en-US" sz="2400" dirty="0"/>
              <a:t>https://docs.microsoft.com/uk-UA/azure/hdinsight/r-server/r-server-get-started?toc=%2Fuk-UA%2Fazure%2Fmachine-learning%2Fteam-data-science-process%2Ftoc.json&amp;bc=%2Fuk-UA%2Fazure%2Fbread%2Ftoc.json</a:t>
            </a:r>
            <a:endParaRPr lang="ru-RU" sz="2400" dirty="0"/>
          </a:p>
          <a:p>
            <a:r>
              <a:rPr lang="en-US" sz="2400" dirty="0"/>
              <a:t>2) </a:t>
            </a:r>
            <a:r>
              <a:rPr lang="ru-RU" sz="2400" dirty="0"/>
              <a:t>Посчитать среднюю задержку</a:t>
            </a:r>
            <a:r>
              <a:rPr lang="en-US" sz="2400" dirty="0"/>
              <a:t> </a:t>
            </a:r>
            <a:r>
              <a:rPr lang="ru-RU" sz="2400" dirty="0"/>
              <a:t>прибытия рейса</a:t>
            </a:r>
          </a:p>
          <a:p>
            <a:r>
              <a:rPr lang="en-US" sz="2400" dirty="0"/>
              <a:t>3</a:t>
            </a:r>
            <a:r>
              <a:rPr lang="ru-RU" sz="2400" dirty="0"/>
              <a:t>) Построить график зависимости дня недели от средней задержки рейса в этот день</a:t>
            </a:r>
            <a:endParaRPr lang="en-US" sz="2400" dirty="0"/>
          </a:p>
          <a:p>
            <a:r>
              <a:rPr lang="en-US" sz="2400" dirty="0"/>
              <a:t>4) </a:t>
            </a:r>
            <a:r>
              <a:rPr lang="ru-RU" sz="2400" dirty="0"/>
              <a:t>Сравнить время построения линейной модели в обычном виде и используя </a:t>
            </a:r>
            <a:r>
              <a:rPr lang="en-US" sz="2400" dirty="0" err="1"/>
              <a:t>RevoscaleR</a:t>
            </a:r>
            <a:endParaRPr lang="en-US" dirty="0"/>
          </a:p>
          <a:p>
            <a:r>
              <a:rPr lang="ru-RU" dirty="0"/>
              <a:t>Помощь: </a:t>
            </a:r>
            <a:r>
              <a:rPr lang="en-US" dirty="0">
                <a:hlinkClick r:id="rId3"/>
              </a:rPr>
              <a:t>https://docs.microsoft.com/en-us/machine-learning-server/r-reference/revoscaler/revoscaler</a:t>
            </a:r>
            <a:endParaRPr lang="en-US" dirty="0"/>
          </a:p>
          <a:p>
            <a:r>
              <a:rPr lang="en" dirty="0">
                <a:hlinkClick r:id="rId4"/>
              </a:rPr>
              <a:t>https://docs.microsoft.com/en-us/machine-learning-server/r-reference/revoscaler/revoscaler-compared-to-base-r</a:t>
            </a:r>
            <a:r>
              <a:rPr lang="en" dirty="0"/>
              <a:t> </a:t>
            </a:r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9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6" y="3393370"/>
            <a:ext cx="4799290" cy="3464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77" y="888163"/>
            <a:ext cx="9156277" cy="25535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65506" y="433400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Roboto Mono"/>
              </a:rPr>
              <a:t>show_query</a:t>
            </a:r>
            <a:r>
              <a:rPr lang="en-US" dirty="0">
                <a:solidFill>
                  <a:srgbClr val="333333"/>
                </a:solidFill>
                <a:latin typeface="Roboto Mono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7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" y="1113986"/>
            <a:ext cx="9025196" cy="43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70062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2: Использование библиотек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</a:t>
            </a:r>
            <a:r>
              <a:rPr lang="en-US" sz="2400" dirty="0" err="1"/>
              <a:t>RMySQL</a:t>
            </a:r>
            <a:r>
              <a:rPr lang="en-US" sz="2400" dirty="0"/>
              <a:t>)</a:t>
            </a:r>
            <a:r>
              <a:rPr lang="ru-RU" sz="2400" dirty="0"/>
              <a:t>, </a:t>
            </a:r>
            <a:r>
              <a:rPr lang="en-US" sz="2400" dirty="0"/>
              <a:t>library(ODBC) </a:t>
            </a:r>
            <a:r>
              <a:rPr lang="ru-RU" sz="2400" dirty="0"/>
              <a:t>и другие</a:t>
            </a:r>
          </a:p>
          <a:p>
            <a:endParaRPr lang="ru-RU" sz="2400" dirty="0"/>
          </a:p>
          <a:p>
            <a:r>
              <a:rPr lang="ru-RU" sz="2400" dirty="0"/>
              <a:t>Например, </a:t>
            </a:r>
            <a:r>
              <a:rPr lang="en-US" sz="2400" dirty="0" err="1"/>
              <a:t>RMySQL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r>
              <a:rPr lang="en-US" sz="2400" dirty="0" err="1"/>
              <a:t>mydb</a:t>
            </a:r>
            <a:r>
              <a:rPr lang="en-US" sz="2400" dirty="0"/>
              <a:t> = </a:t>
            </a:r>
            <a:r>
              <a:rPr lang="en-US" sz="2400" dirty="0" err="1"/>
              <a:t>dbConnect</a:t>
            </a:r>
            <a:r>
              <a:rPr lang="en-US" sz="2400" dirty="0"/>
              <a:t>(MySQL(), user='user', password='password', </a:t>
            </a:r>
            <a:r>
              <a:rPr lang="en-US" sz="2400" dirty="0" err="1"/>
              <a:t>dbname</a:t>
            </a:r>
            <a:r>
              <a:rPr lang="en-US" sz="2400" dirty="0"/>
              <a:t>='</a:t>
            </a:r>
            <a:r>
              <a:rPr lang="en-US" sz="2400" dirty="0" err="1"/>
              <a:t>database_name</a:t>
            </a:r>
            <a:r>
              <a:rPr lang="en-US" sz="2400" dirty="0"/>
              <a:t>', host='host')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'drop table if exists </a:t>
            </a:r>
            <a:r>
              <a:rPr lang="en-US" sz="2400" dirty="0" err="1"/>
              <a:t>some_table</a:t>
            </a:r>
            <a:r>
              <a:rPr lang="en-US" sz="2400" dirty="0"/>
              <a:t>, </a:t>
            </a:r>
            <a:r>
              <a:rPr lang="en-US" sz="2400" dirty="0" err="1"/>
              <a:t>some_other_table</a:t>
            </a:r>
            <a:r>
              <a:rPr lang="en-US" sz="2400" dirty="0"/>
              <a:t>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"select * from </a:t>
            </a:r>
            <a:r>
              <a:rPr lang="en-US" sz="2400" dirty="0" err="1"/>
              <a:t>some_table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en-US" sz="2400" dirty="0"/>
              <a:t>data = fetch(</a:t>
            </a:r>
            <a:r>
              <a:rPr lang="en-US" sz="2400" dirty="0" err="1"/>
              <a:t>rs</a:t>
            </a:r>
            <a:r>
              <a:rPr lang="en-US" sz="2400" dirty="0"/>
              <a:t>, n=-1)</a:t>
            </a:r>
            <a:r>
              <a:rPr lang="ru-RU" sz="2400" dirty="0"/>
              <a:t> – </a:t>
            </a:r>
            <a:r>
              <a:rPr lang="uk-UA" sz="2400" dirty="0" err="1"/>
              <a:t>сохранение</a:t>
            </a:r>
            <a:r>
              <a:rPr lang="uk-UA" sz="2400" dirty="0"/>
              <a:t> </a:t>
            </a:r>
            <a:r>
              <a:rPr lang="uk-UA" sz="2400" dirty="0" err="1"/>
              <a:t>как</a:t>
            </a:r>
            <a:r>
              <a:rPr lang="uk-UA" sz="2400" dirty="0"/>
              <a:t> </a:t>
            </a:r>
            <a:r>
              <a:rPr lang="uk-UA" sz="2400" dirty="0" err="1"/>
              <a:t>датафрейм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926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 тестовом примере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ru-RU" sz="2400" dirty="0"/>
              <a:t>Сколько заработано денег с </a:t>
            </a:r>
            <a:r>
              <a:rPr lang="ru-RU" sz="2400"/>
              <a:t>каждого товара дороже </a:t>
            </a:r>
            <a:r>
              <a:rPr lang="ru-RU" sz="2400" dirty="0"/>
              <a:t>40.</a:t>
            </a:r>
          </a:p>
          <a:p>
            <a:pPr marL="342900" indent="-342900">
              <a:buAutoNum type="arabicParenR"/>
            </a:pPr>
            <a:r>
              <a:rPr lang="ru-RU" sz="2400" dirty="0"/>
              <a:t>Вывести все сделки, проведенные в марте.</a:t>
            </a:r>
          </a:p>
          <a:p>
            <a:pPr marL="342900" indent="-342900">
              <a:buAutoNum type="arabicParenR"/>
            </a:pPr>
            <a:r>
              <a:rPr lang="ru-RU" sz="2400" dirty="0"/>
              <a:t>Вывести столбчатую диаграмму по количеству всех проданных продуктов, указав их название.</a:t>
            </a:r>
            <a:r>
              <a:rPr lang="en-US" sz="2400" dirty="0"/>
              <a:t> </a:t>
            </a:r>
            <a:r>
              <a:rPr lang="ru-RU" sz="2400" dirty="0"/>
              <a:t>Учитывать 20 наиболее продаваемых позиций.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/>
              <a:t>Построить </a:t>
            </a:r>
            <a:r>
              <a:rPr lang="en-US" sz="2400" dirty="0"/>
              <a:t>scatterplot </a:t>
            </a:r>
            <a:r>
              <a:rPr lang="ru-RU" sz="2400" dirty="0"/>
              <a:t>и линейную модель зависимости кредитного лимита заказчика от количества его заказов.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28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Big Data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469" y="996266"/>
            <a:ext cx="77529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Data &gt;&gt;&gt; RAM</a:t>
            </a:r>
          </a:p>
          <a:p>
            <a:endParaRPr lang="en-US" sz="2400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ÐÐ°ÑÑÐ¸Ð½ÐºÐ¸ Ð¿Ð¾ Ð·Ð°Ð¿ÑÐ¾ÑÑ big Data volu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52" y="1011691"/>
            <a:ext cx="6593747" cy="57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8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t="37169" r="1376" b="5094"/>
          <a:stretch/>
        </p:blipFill>
        <p:spPr>
          <a:xfrm>
            <a:off x="125835" y="2030137"/>
            <a:ext cx="9018165" cy="39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4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Архитектура кластера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2810" t="37559" r="1776" b="244"/>
          <a:stretch/>
        </p:blipFill>
        <p:spPr>
          <a:xfrm>
            <a:off x="231641" y="1644243"/>
            <a:ext cx="8724552" cy="42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1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поставщики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2469" y="996266"/>
            <a:ext cx="84731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Cloudera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Hortonworks</a:t>
            </a:r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Существуют так же облачные решения, например, от </a:t>
            </a:r>
            <a:endParaRPr lang="en-US" sz="2400" dirty="0"/>
          </a:p>
          <a:p>
            <a:r>
              <a:rPr lang="en-US" sz="2400" b="1" dirty="0"/>
              <a:t>Microsoft Azure </a:t>
            </a:r>
            <a:r>
              <a:rPr lang="en-US" sz="2400" dirty="0"/>
              <a:t>– </a:t>
            </a:r>
            <a:r>
              <a:rPr lang="ru-RU" sz="2400" dirty="0"/>
              <a:t>преимущество в необходимости минимальных знаний</a:t>
            </a:r>
            <a:r>
              <a:rPr lang="ru-RU" sz="2400" b="1" dirty="0"/>
              <a:t>  </a:t>
            </a:r>
            <a:endParaRPr lang="en-US" sz="2400" b="1" dirty="0"/>
          </a:p>
          <a:p>
            <a:endParaRPr lang="en-US" sz="2400" dirty="0"/>
          </a:p>
          <a:p>
            <a:endParaRPr lang="en-US" dirty="0"/>
          </a:p>
          <a:p>
            <a:r>
              <a:rPr lang="en-US" b="1" dirty="0"/>
              <a:t>R server</a:t>
            </a:r>
            <a:endParaRPr lang="ru-RU" b="1" dirty="0"/>
          </a:p>
        </p:txBody>
      </p:sp>
      <p:pic>
        <p:nvPicPr>
          <p:cNvPr id="2050" name="Picture 2" descr="ÐÐ°ÑÑÐ¸Ð½ÐºÐ¸ Ð¿Ð¾ Ð·Ð°Ð¿ÑÐ¾ÑÑ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61" y="1079674"/>
            <a:ext cx="3392968" cy="25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2469" y="60547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https://my.visualstudio.com/Downloads?q=r%20server&amp;pgroup=</a:t>
            </a:r>
          </a:p>
        </p:txBody>
      </p:sp>
    </p:spTree>
    <p:extLst>
      <p:ext uri="{BB962C8B-B14F-4D97-AF65-F5344CB8AC3E}">
        <p14:creationId xmlns:p14="http://schemas.microsoft.com/office/powerpoint/2010/main" val="10851791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19887</TotalTime>
  <Words>341</Words>
  <Application>Microsoft Macintosh PowerPoint</Application>
  <PresentationFormat>Экран (4:3)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 Mono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116</cp:revision>
  <dcterms:created xsi:type="dcterms:W3CDTF">2017-11-07T18:16:56Z</dcterms:created>
  <dcterms:modified xsi:type="dcterms:W3CDTF">2018-12-17T20:32:34Z</dcterms:modified>
</cp:coreProperties>
</file>