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80" r:id="rId2"/>
    <p:sldId id="277" r:id="rId3"/>
    <p:sldId id="281" r:id="rId4"/>
    <p:sldId id="282" r:id="rId5"/>
    <p:sldId id="283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3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3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Кластеризация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Типы методов: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Иерархические и плоские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Четкие и нечеткие</a:t>
            </a:r>
          </a:p>
          <a:p>
            <a:endParaRPr lang="ru-RU" sz="2400" b="1" dirty="0"/>
          </a:p>
          <a:p>
            <a:endParaRPr lang="ru-RU" sz="2400" b="1" dirty="0" smtClean="0"/>
          </a:p>
          <a:p>
            <a:r>
              <a:rPr lang="ru-RU" sz="2400" b="1" dirty="0" smtClean="0"/>
              <a:t>Метод к-средних</a:t>
            </a:r>
          </a:p>
          <a:p>
            <a:r>
              <a:rPr lang="en-US" sz="2400" dirty="0" err="1" smtClean="0"/>
              <a:t>kmeans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, </a:t>
            </a:r>
            <a:r>
              <a:rPr lang="en-US" sz="2400" dirty="0" err="1" smtClean="0"/>
              <a:t>num</a:t>
            </a:r>
            <a:r>
              <a:rPr lang="en-US" sz="2400" dirty="0" smtClean="0"/>
              <a:t>)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ru-RU" sz="2400" b="1" dirty="0"/>
              <a:t>Метод </a:t>
            </a:r>
            <a:r>
              <a:rPr lang="ru-RU" sz="2400" b="1" dirty="0" smtClean="0"/>
              <a:t>к-</a:t>
            </a:r>
            <a:r>
              <a:rPr lang="en-US" sz="2400" b="1" dirty="0" err="1" smtClean="0"/>
              <a:t>metoids</a:t>
            </a:r>
            <a:endParaRPr lang="en-US" sz="2400" b="1" dirty="0"/>
          </a:p>
          <a:p>
            <a:r>
              <a:rPr lang="en-US" sz="2400" dirty="0"/>
              <a:t>library(</a:t>
            </a:r>
            <a:r>
              <a:rPr lang="en-US" sz="2400" dirty="0" err="1"/>
              <a:t>fpc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pamk</a:t>
            </a:r>
            <a:r>
              <a:rPr lang="en-US" sz="2400" dirty="0" smtClean="0"/>
              <a:t>(</a:t>
            </a:r>
            <a:r>
              <a:rPr lang="en-US" sz="2400" dirty="0" err="1" smtClean="0"/>
              <a:t>df</a:t>
            </a:r>
            <a:r>
              <a:rPr lang="en-US" sz="2400" dirty="0" smtClean="0"/>
              <a:t>) | </a:t>
            </a:r>
            <a:r>
              <a:rPr lang="en-US" sz="2400" dirty="0" err="1" smtClean="0"/>
              <a:t>pamk</a:t>
            </a:r>
            <a:r>
              <a:rPr lang="en-US" sz="2400" dirty="0" smtClean="0"/>
              <a:t>(</a:t>
            </a:r>
            <a:r>
              <a:rPr lang="en-US" sz="2400" dirty="0" err="1" smtClean="0"/>
              <a:t>df,num</a:t>
            </a:r>
            <a:r>
              <a:rPr lang="en-US" sz="2400" dirty="0" smtClean="0"/>
              <a:t>) </a:t>
            </a:r>
            <a:endParaRPr lang="ru-RU" sz="2400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ru-RU" sz="2400" b="1" dirty="0"/>
          </a:p>
          <a:p>
            <a:endParaRPr lang="ru-RU" sz="2400" b="1" dirty="0" smtClean="0"/>
          </a:p>
          <a:p>
            <a:endParaRPr lang="en-US" sz="2400" dirty="0"/>
          </a:p>
        </p:txBody>
      </p:sp>
      <p:pic>
        <p:nvPicPr>
          <p:cNvPr id="1026" name="Picture 2" descr="Картинки по запросу кластеризация 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9"/>
          <a:stretch/>
        </p:blipFill>
        <p:spPr bwMode="auto">
          <a:xfrm>
            <a:off x="5024494" y="1226949"/>
            <a:ext cx="3799466" cy="340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/>
              <a:t>DataDay5.csv </a:t>
            </a:r>
            <a:r>
              <a:rPr lang="ru-RU" sz="2400" dirty="0"/>
              <a:t>определить кластер стран с наилучшим развитием (</a:t>
            </a:r>
            <a:r>
              <a:rPr lang="ru-RU" sz="2400" dirty="0" err="1"/>
              <a:t>кластеризовать</a:t>
            </a:r>
            <a:r>
              <a:rPr lang="ru-RU" sz="2400" dirty="0"/>
              <a:t> по </a:t>
            </a:r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/>
              <a:t>Iec</a:t>
            </a:r>
            <a:r>
              <a:rPr lang="en-US" sz="2400" dirty="0"/>
              <a:t>, Is; </a:t>
            </a:r>
            <a:r>
              <a:rPr lang="ru-RU" sz="2400" dirty="0"/>
              <a:t>для к-средних использовать 4 кластера).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Построить центры </a:t>
            </a:r>
            <a:r>
              <a:rPr lang="ru-RU" sz="2400" dirty="0" smtClean="0"/>
              <a:t>кластеров на диаграммах рассеивания.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по С</a:t>
            </a:r>
            <a:r>
              <a:rPr lang="en-US" sz="2400" dirty="0" err="1"/>
              <a:t>ql</a:t>
            </a:r>
            <a:r>
              <a:rPr lang="en-US" sz="2400" dirty="0"/>
              <a:t>, </a:t>
            </a:r>
            <a:r>
              <a:rPr lang="ru-RU" sz="2400" dirty="0"/>
              <a:t>посчитать сколько стран попало в разные кластера, если сравнить с п1.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/>
              <a:t>Используя файл </a:t>
            </a:r>
            <a:r>
              <a:rPr lang="en-US" sz="2400" dirty="0" err="1" smtClean="0"/>
              <a:t>DataDay</a:t>
            </a:r>
            <a:r>
              <a:rPr lang="ru-RU" sz="2400" dirty="0" smtClean="0"/>
              <a:t>3</a:t>
            </a:r>
            <a:r>
              <a:rPr lang="en-US" sz="2400" dirty="0" smtClean="0"/>
              <a:t>.csv</a:t>
            </a:r>
            <a:r>
              <a:rPr lang="ru-RU" sz="2400" dirty="0" smtClean="0"/>
              <a:t> </a:t>
            </a:r>
            <a:r>
              <a:rPr lang="ru-RU" sz="2400" dirty="0"/>
              <a:t>какой регион доминирует в кластерах по ВВП на душу населения и плотности населения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Вывести частотные гистограммы всех показателей файла </a:t>
            </a:r>
            <a:r>
              <a:rPr lang="en-US" sz="2400" dirty="0" err="1" smtClean="0"/>
              <a:t>DataDay</a:t>
            </a:r>
            <a:r>
              <a:rPr lang="ru-RU" sz="2400" dirty="0" smtClean="0"/>
              <a:t>3</a:t>
            </a:r>
            <a:r>
              <a:rPr lang="en-US" sz="2400" dirty="0" smtClean="0"/>
              <a:t>.csv</a:t>
            </a:r>
            <a:r>
              <a:rPr lang="ru-RU" sz="2400" dirty="0" smtClean="0"/>
              <a:t>, используя цикл.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Создать функцию, которая на вход принимает два набора данных, проверяет есть ли линейная зависимость и выводит </a:t>
            </a:r>
            <a:r>
              <a:rPr lang="en-US" sz="2400" dirty="0" smtClean="0"/>
              <a:t>True </a:t>
            </a:r>
            <a:r>
              <a:rPr lang="ru-RU" sz="2400" dirty="0" smtClean="0"/>
              <a:t>или </a:t>
            </a:r>
            <a:r>
              <a:rPr lang="en-US" sz="2400" dirty="0" smtClean="0"/>
              <a:t>False (</a:t>
            </a:r>
            <a:r>
              <a:rPr lang="ru-RU" sz="2400" dirty="0" smtClean="0"/>
              <a:t>будем понимать под «есть линейная зависимость», если коэффициент по модулю корреляции больше 0,8).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Круговая диаграмма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1017" y="1061407"/>
            <a:ext cx="66640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pie(B, main="My </a:t>
            </a:r>
            <a:r>
              <a:rPr lang="en-US" dirty="0" err="1"/>
              <a:t>Piechart</a:t>
            </a:r>
            <a:r>
              <a:rPr lang="en-US" dirty="0"/>
              <a:t>", col=rainbow(length(B)),</a:t>
            </a:r>
          </a:p>
          <a:p>
            <a:r>
              <a:rPr lang="en-US" dirty="0"/>
              <a:t>labels=c("</a:t>
            </a:r>
            <a:r>
              <a:rPr lang="en-US" dirty="0" err="1"/>
              <a:t>Mon","Tue","Wed","Thu","Fri","Sat","Sun</a:t>
            </a:r>
            <a:r>
              <a:rPr lang="en-US" dirty="0" smtClean="0"/>
              <a:t>"))</a:t>
            </a:r>
            <a:endParaRPr lang="ru-RU" dirty="0" smtClean="0"/>
          </a:p>
          <a:p>
            <a:r>
              <a:rPr lang="en-US" dirty="0"/>
              <a:t>legend("</a:t>
            </a:r>
            <a:r>
              <a:rPr lang="en-US" dirty="0" err="1"/>
              <a:t>topright</a:t>
            </a:r>
            <a:r>
              <a:rPr lang="en-US" dirty="0"/>
              <a:t>", c("</a:t>
            </a:r>
            <a:r>
              <a:rPr lang="en-US" dirty="0" err="1"/>
              <a:t>Mon","Tue","Wed","Thu","Fri","Sat","Sun</a:t>
            </a:r>
            <a:r>
              <a:rPr lang="en-US" dirty="0"/>
              <a:t>"), </a:t>
            </a:r>
            <a:r>
              <a:rPr lang="en-US" dirty="0" err="1"/>
              <a:t>cex</a:t>
            </a:r>
            <a:r>
              <a:rPr lang="en-US" dirty="0"/>
              <a:t>=0.8, fill=cols)</a:t>
            </a:r>
            <a:endParaRPr lang="ru-RU" dirty="0" smtClean="0"/>
          </a:p>
          <a:p>
            <a:r>
              <a:rPr lang="ru-RU" dirty="0" smtClean="0"/>
              <a:t>--------------------------------------------------------------------------------------------</a:t>
            </a:r>
            <a:endParaRPr lang="ru-RU" dirty="0"/>
          </a:p>
          <a:p>
            <a:endParaRPr lang="ru-RU" dirty="0" smtClean="0"/>
          </a:p>
          <a:p>
            <a:r>
              <a:rPr lang="en-US" dirty="0" err="1" smtClean="0"/>
              <a:t>bp</a:t>
            </a:r>
            <a:r>
              <a:rPr lang="en-US" dirty="0"/>
              <a:t>&lt;-</a:t>
            </a:r>
            <a:r>
              <a:rPr lang="en-US" dirty="0" err="1" smtClean="0"/>
              <a:t>ggplot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(x="", y=value, fill=group))+ </a:t>
            </a:r>
            <a:r>
              <a:rPr lang="en-US" dirty="0" err="1"/>
              <a:t>geom_bar</a:t>
            </a:r>
            <a:r>
              <a:rPr lang="en-US" dirty="0"/>
              <a:t>(width = 1, stat = "identity</a:t>
            </a:r>
            <a:r>
              <a:rPr lang="en-US" dirty="0" smtClean="0"/>
              <a:t>")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pie &lt;- </a:t>
            </a:r>
            <a:r>
              <a:rPr lang="en-US" dirty="0" err="1"/>
              <a:t>bp</a:t>
            </a:r>
            <a:r>
              <a:rPr lang="en-US" dirty="0"/>
              <a:t> + </a:t>
            </a:r>
            <a:r>
              <a:rPr lang="en-US" dirty="0" err="1"/>
              <a:t>coord_polar</a:t>
            </a:r>
            <a:r>
              <a:rPr lang="en-US" dirty="0"/>
              <a:t>("y", start=0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Разные цветовые палитры:</a:t>
            </a:r>
          </a:p>
          <a:p>
            <a:r>
              <a:rPr lang="en-US" i="1" dirty="0" err="1"/>
              <a:t>scale_fill_manual</a:t>
            </a:r>
            <a:r>
              <a:rPr lang="en-US" i="1" dirty="0"/>
              <a:t>()</a:t>
            </a:r>
            <a:r>
              <a:rPr lang="en-US" dirty="0"/>
              <a:t> : to use custom colors</a:t>
            </a:r>
          </a:p>
          <a:p>
            <a:r>
              <a:rPr lang="en-US" i="1" dirty="0" err="1"/>
              <a:t>scale_fill_brewer</a:t>
            </a:r>
            <a:r>
              <a:rPr lang="en-US" i="1" dirty="0"/>
              <a:t>()</a:t>
            </a:r>
            <a:r>
              <a:rPr lang="en-US" dirty="0"/>
              <a:t> : to use color palettes from </a:t>
            </a:r>
            <a:endParaRPr lang="ru-RU" dirty="0" smtClean="0"/>
          </a:p>
          <a:p>
            <a:r>
              <a:rPr lang="ru-RU" i="1" dirty="0"/>
              <a:t>	</a:t>
            </a:r>
            <a:r>
              <a:rPr lang="ru-RU" i="1" dirty="0" smtClean="0"/>
              <a:t>	</a:t>
            </a:r>
            <a:r>
              <a:rPr lang="en-US" i="1" dirty="0" err="1" smtClean="0"/>
              <a:t>RColorBrewer</a:t>
            </a:r>
            <a:r>
              <a:rPr lang="en-US" dirty="0"/>
              <a:t> package</a:t>
            </a:r>
          </a:p>
          <a:p>
            <a:r>
              <a:rPr lang="en-US" i="1" dirty="0" err="1"/>
              <a:t>scale_fill_grey</a:t>
            </a:r>
            <a:r>
              <a:rPr lang="en-US" i="1" dirty="0"/>
              <a:t>()</a:t>
            </a:r>
            <a:r>
              <a:rPr lang="en-US" dirty="0"/>
              <a:t> : to use grey color palettes</a:t>
            </a:r>
          </a:p>
          <a:p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61407"/>
            <a:ext cx="22860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gplot2 pie chart for data visualization in R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57" y="4088879"/>
            <a:ext cx="3354243" cy="25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0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Заполнение пропусков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78872" y="1147726"/>
            <a:ext cx="8317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# 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нет</a:t>
            </a:r>
            <a:r>
              <a:rPr lang="uk-UA" dirty="0"/>
              <a:t> </a:t>
            </a:r>
            <a:r>
              <a:rPr lang="uk-UA" dirty="0" err="1"/>
              <a:t>пропущенных</a:t>
            </a:r>
            <a:r>
              <a:rPr lang="uk-UA" dirty="0"/>
              <a:t> значений </a:t>
            </a:r>
            <a:endParaRPr lang="uk-UA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),] </a:t>
            </a:r>
            <a:endParaRPr lang="ru-RU" dirty="0" smtClean="0"/>
          </a:p>
          <a:p>
            <a:r>
              <a:rPr lang="en-US" dirty="0" smtClean="0"/>
              <a:t># </a:t>
            </a:r>
            <a:r>
              <a:rPr lang="uk-UA" dirty="0"/>
              <a:t>список строк, в </a:t>
            </a:r>
            <a:r>
              <a:rPr lang="uk-UA" dirty="0" err="1"/>
              <a:t>которых</a:t>
            </a:r>
            <a:r>
              <a:rPr lang="uk-UA" dirty="0"/>
              <a:t> </a:t>
            </a:r>
            <a:r>
              <a:rPr lang="uk-UA" dirty="0" err="1"/>
              <a:t>хотя</a:t>
            </a:r>
            <a:r>
              <a:rPr lang="uk-UA" dirty="0"/>
              <a:t> </a:t>
            </a:r>
            <a:r>
              <a:rPr lang="uk-UA" dirty="0" err="1"/>
              <a:t>бы</a:t>
            </a:r>
            <a:r>
              <a:rPr lang="uk-UA" dirty="0"/>
              <a:t> одно </a:t>
            </a:r>
            <a:r>
              <a:rPr lang="uk-UA" dirty="0" err="1"/>
              <a:t>пропущенное</a:t>
            </a:r>
            <a:r>
              <a:rPr lang="uk-UA" dirty="0"/>
              <a:t> </a:t>
            </a:r>
            <a:r>
              <a:rPr lang="uk-UA" dirty="0" err="1"/>
              <a:t>значение</a:t>
            </a:r>
            <a:r>
              <a:rPr lang="uk-UA" dirty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[!</a:t>
            </a:r>
            <a:r>
              <a:rPr lang="en-US" dirty="0" err="1" smtClean="0"/>
              <a:t>complete.cases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),] 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/>
              <a:t>library(mice)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описательная статистика</a:t>
            </a:r>
            <a:endParaRPr lang="ru-RU" dirty="0"/>
          </a:p>
          <a:p>
            <a:r>
              <a:rPr lang="en-US" dirty="0" err="1" smtClean="0"/>
              <a:t>md.pattern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 </a:t>
            </a:r>
            <a:endParaRPr lang="ru-RU" dirty="0" smtClean="0"/>
          </a:p>
          <a:p>
            <a:r>
              <a:rPr lang="en-US" dirty="0" err="1" smtClean="0"/>
              <a:t>matrixplot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#</a:t>
            </a:r>
            <a:r>
              <a:rPr lang="ru-RU" dirty="0" smtClean="0"/>
              <a:t>метод заполнения</a:t>
            </a:r>
          </a:p>
          <a:p>
            <a:r>
              <a:rPr lang="en-US" dirty="0"/>
              <a:t>imp &lt;- </a:t>
            </a:r>
            <a:r>
              <a:rPr lang="en-US" dirty="0" smtClean="0"/>
              <a:t>mice(</a:t>
            </a:r>
            <a:r>
              <a:rPr lang="en-US" dirty="0" err="1" smtClean="0"/>
              <a:t>df</a:t>
            </a:r>
            <a:r>
              <a:rPr lang="en-US" dirty="0" smtClean="0"/>
              <a:t>, 5, seed=1234</a:t>
            </a:r>
            <a:r>
              <a:rPr lang="en-US" dirty="0"/>
              <a:t>) </a:t>
            </a:r>
            <a:r>
              <a:rPr lang="en-US" dirty="0" smtClean="0"/>
              <a:t>#method </a:t>
            </a:r>
            <a:r>
              <a:rPr lang="ru-RU" dirty="0" smtClean="0"/>
              <a:t>– параметр метода</a:t>
            </a:r>
          </a:p>
          <a:p>
            <a:r>
              <a:rPr lang="en-US" dirty="0" smtClean="0"/>
              <a:t>fit </a:t>
            </a:r>
            <a:r>
              <a:rPr lang="en-US" dirty="0"/>
              <a:t>&lt;- with(imp, </a:t>
            </a:r>
            <a:r>
              <a:rPr lang="en-US" dirty="0" smtClean="0"/>
              <a:t>analysis) </a:t>
            </a:r>
            <a:endParaRPr lang="ru-RU" dirty="0" smtClean="0"/>
          </a:p>
          <a:p>
            <a:r>
              <a:rPr lang="en-US" dirty="0" smtClean="0"/>
              <a:t>Polled &lt;- pool(fit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summary(pooled)</a:t>
            </a:r>
          </a:p>
          <a:p>
            <a:r>
              <a:rPr lang="en-US" dirty="0" smtClean="0"/>
              <a:t>res &lt;- </a:t>
            </a:r>
            <a:r>
              <a:rPr lang="en-US" dirty="0"/>
              <a:t>complete(imp, action=3)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32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Загрузить данные из файла </a:t>
            </a:r>
            <a:r>
              <a:rPr lang="en-US" sz="2400" dirty="0" smtClean="0"/>
              <a:t>Day6-titanik.csv</a:t>
            </a:r>
            <a:r>
              <a:rPr lang="ru-RU" sz="2400" dirty="0" smtClean="0"/>
              <a:t>, ознакомиться со структурой, описание набора находится по ссылке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www.kaggle.com/c/titanic/data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Посчитать средний возраст выжившего пассажира.</a:t>
            </a:r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 smtClean="0"/>
              <a:t>Определить, распределен ли возраст умерших пассажиров по нормальному закону.</a:t>
            </a:r>
            <a:endParaRPr lang="ru-RU" sz="2400" dirty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В какой порт отправлялось наибольшее количество выживших пассажиров.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Построить круговую диаграмму количества пассажиров по номеру класса.</a:t>
            </a:r>
            <a:endParaRPr lang="en-US" sz="2400" dirty="0" smtClean="0"/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Изучить гипотезу про то, что чем старше пассажир, тем дороже он покупал билет. Объяснить решение. 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Заполнить пропуски числовых данных.</a:t>
            </a:r>
          </a:p>
          <a:p>
            <a:pPr marL="457200" indent="-457200">
              <a:buFontTx/>
              <a:buAutoNum type="arabicPeriod"/>
            </a:pPr>
            <a:r>
              <a:rPr lang="ru-RU" sz="2400" dirty="0" smtClean="0"/>
              <a:t>Построить три кластера пассажиров по возрасту, стоимости билета и выживаемости.</a:t>
            </a:r>
            <a:r>
              <a:rPr lang="en-US" sz="2400" dirty="0" smtClean="0"/>
              <a:t> </a:t>
            </a:r>
            <a:r>
              <a:rPr lang="ru-RU" sz="2400" dirty="0" smtClean="0"/>
              <a:t>Пассажиры каких классов попали в каждый кластер (и сколько их в процентном соотношении)? </a:t>
            </a:r>
            <a:endParaRPr lang="en-US" sz="2400" dirty="0"/>
          </a:p>
          <a:p>
            <a:pPr marL="457200" indent="-457200">
              <a:buFontTx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0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6574</TotalTime>
  <Words>417</Words>
  <Application>Microsoft Office PowerPoint</Application>
  <PresentationFormat>Экран (4:3)</PresentationFormat>
  <Paragraphs>72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55</cp:revision>
  <dcterms:created xsi:type="dcterms:W3CDTF">2017-11-07T18:16:56Z</dcterms:created>
  <dcterms:modified xsi:type="dcterms:W3CDTF">2018-10-15T21:21:22Z</dcterms:modified>
</cp:coreProperties>
</file>