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9"/>
  </p:notesMasterIdLst>
  <p:sldIdLst>
    <p:sldId id="275" r:id="rId2"/>
    <p:sldId id="276" r:id="rId3"/>
    <p:sldId id="281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7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2638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 Markdown</a:t>
            </a:r>
            <a:endParaRPr lang="en-US" dirty="0"/>
          </a:p>
          <a:p>
            <a:r>
              <a:rPr lang="en-US" sz="2400" dirty="0"/>
              <a:t>Link: </a:t>
            </a:r>
            <a:r>
              <a:rPr lang="en-US" sz="2400" dirty="0">
                <a:hlinkClick r:id="rId3"/>
              </a:rPr>
              <a:t>https://rmarkdown.rstudio.com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 smtClean="0"/>
              <a:t>rmarkdown</a:t>
            </a:r>
            <a:r>
              <a:rPr lang="en-US" sz="2400" dirty="0" smtClean="0"/>
              <a:t>“, dep=T)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Объединение наборов</a:t>
            </a:r>
          </a:p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5" y="2580091"/>
            <a:ext cx="4582459" cy="373744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8936" t="38421" r="9377" b="19169"/>
          <a:stretch/>
        </p:blipFill>
        <p:spPr>
          <a:xfrm>
            <a:off x="295734" y="4002627"/>
            <a:ext cx="4076241" cy="14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Скачать и загрузить данные по продажам авокадо в Америке </a:t>
            </a:r>
            <a:r>
              <a:rPr lang="en-US" sz="2000" dirty="0" smtClean="0"/>
              <a:t>DataDay3</a:t>
            </a:r>
            <a:r>
              <a:rPr lang="ru-RU" sz="2000" dirty="0"/>
              <a:t>а</a:t>
            </a:r>
            <a:r>
              <a:rPr lang="en-US" sz="2000" dirty="0" smtClean="0"/>
              <a:t>.csv</a:t>
            </a:r>
            <a:r>
              <a:rPr lang="en-US" sz="2000" dirty="0"/>
              <a:t>, </a:t>
            </a:r>
            <a:r>
              <a:rPr lang="en-US" sz="2000" dirty="0" smtClean="0"/>
              <a:t>DataDay3b.csv</a:t>
            </a:r>
            <a:r>
              <a:rPr lang="ru-RU" sz="2000" dirty="0" smtClean="0"/>
              <a:t>. </a:t>
            </a:r>
            <a:r>
              <a:rPr lang="uk-UA" sz="2000" dirty="0" err="1" smtClean="0"/>
              <a:t>Изучить</a:t>
            </a:r>
            <a:r>
              <a:rPr lang="uk-UA" sz="2000" dirty="0" smtClean="0"/>
              <a:t>, обсудить структуру</a:t>
            </a:r>
            <a:r>
              <a:rPr lang="en-US" sz="2000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Объединить в один файл.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Сделать колонку с прибылью.</a:t>
            </a:r>
          </a:p>
          <a:p>
            <a:pPr marL="342900" indent="-342900">
              <a:buAutoNum type="arabicPeriod"/>
            </a:pPr>
            <a:r>
              <a:rPr lang="uk-UA" sz="2000" dirty="0" smtClean="0"/>
              <a:t>Найти </a:t>
            </a:r>
            <a:r>
              <a:rPr lang="uk-UA" sz="2000" dirty="0" err="1" smtClean="0"/>
              <a:t>общую</a:t>
            </a:r>
            <a:r>
              <a:rPr lang="uk-UA" sz="2000" dirty="0" smtClean="0"/>
              <a:t> </a:t>
            </a:r>
            <a:r>
              <a:rPr lang="uk-UA" sz="2000" dirty="0" err="1" smtClean="0"/>
              <a:t>прибыль</a:t>
            </a:r>
            <a:r>
              <a:rPr lang="uk-UA" sz="2000" dirty="0" smtClean="0"/>
              <a:t> по </a:t>
            </a:r>
            <a:r>
              <a:rPr lang="uk-UA" sz="2000" dirty="0" err="1" smtClean="0"/>
              <a:t>органическому</a:t>
            </a:r>
            <a:r>
              <a:rPr lang="uk-UA" sz="2000" dirty="0" smtClean="0"/>
              <a:t> и </a:t>
            </a:r>
            <a:r>
              <a:rPr lang="uk-UA" sz="2000" dirty="0" err="1" smtClean="0"/>
              <a:t>неорганическому</a:t>
            </a:r>
            <a:r>
              <a:rPr lang="uk-UA" sz="2000" dirty="0" smtClean="0"/>
              <a:t> авокадо. </a:t>
            </a:r>
          </a:p>
          <a:p>
            <a:pPr marL="342900" indent="-342900">
              <a:buAutoNum type="arabicPeriod"/>
            </a:pPr>
            <a:r>
              <a:rPr lang="uk-UA" sz="2000" dirty="0" err="1" smtClean="0"/>
              <a:t>Какой</a:t>
            </a:r>
            <a:r>
              <a:rPr lang="uk-UA" sz="2000" dirty="0" smtClean="0"/>
              <a:t> год </a:t>
            </a:r>
            <a:r>
              <a:rPr lang="uk-UA" sz="2000" dirty="0" err="1" smtClean="0"/>
              <a:t>был</a:t>
            </a:r>
            <a:r>
              <a:rPr lang="uk-UA" sz="2000" dirty="0" smtClean="0"/>
              <a:t> </a:t>
            </a:r>
            <a:r>
              <a:rPr lang="uk-UA" sz="2000" dirty="0" err="1" smtClean="0"/>
              <a:t>более</a:t>
            </a:r>
            <a:r>
              <a:rPr lang="uk-UA" sz="2000" dirty="0" smtClean="0"/>
              <a:t> </a:t>
            </a:r>
            <a:r>
              <a:rPr lang="uk-UA" sz="2000" dirty="0" err="1" smtClean="0"/>
              <a:t>успешным</a:t>
            </a:r>
            <a:r>
              <a:rPr lang="uk-UA" sz="2000" dirty="0" smtClean="0"/>
              <a:t>? </a:t>
            </a:r>
          </a:p>
          <a:p>
            <a:pPr marL="342900" indent="-342900">
              <a:buAutoNum type="arabicPeriod"/>
            </a:pPr>
            <a:r>
              <a:rPr lang="uk-UA" sz="2000" dirty="0" err="1" smtClean="0"/>
              <a:t>Построить</a:t>
            </a:r>
            <a:r>
              <a:rPr lang="uk-UA" sz="2000" dirty="0" smtClean="0"/>
              <a:t> 3 </a:t>
            </a:r>
            <a:r>
              <a:rPr lang="uk-UA" sz="2000" dirty="0" err="1" smtClean="0"/>
              <a:t>графика</a:t>
            </a:r>
            <a:r>
              <a:rPr lang="uk-UA" sz="2000" dirty="0" smtClean="0"/>
              <a:t> </a:t>
            </a:r>
            <a:r>
              <a:rPr lang="uk-UA" sz="2000" dirty="0" err="1" smtClean="0"/>
              <a:t>зависимостей</a:t>
            </a:r>
            <a:r>
              <a:rPr lang="uk-UA" sz="2000" dirty="0" smtClean="0"/>
              <a:t> </a:t>
            </a:r>
            <a:r>
              <a:rPr lang="uk-UA" sz="2000" dirty="0" err="1" smtClean="0"/>
              <a:t>средней</a:t>
            </a:r>
            <a:r>
              <a:rPr lang="uk-UA" sz="2000" dirty="0" smtClean="0"/>
              <a:t> </a:t>
            </a:r>
            <a:r>
              <a:rPr lang="uk-UA" sz="2000" dirty="0" err="1" smtClean="0"/>
              <a:t>цены</a:t>
            </a:r>
            <a:r>
              <a:rPr lang="uk-UA" sz="2000" dirty="0" smtClean="0"/>
              <a:t> от </a:t>
            </a:r>
            <a:r>
              <a:rPr lang="uk-UA" sz="2000" dirty="0" err="1" smtClean="0"/>
              <a:t>количества</a:t>
            </a:r>
            <a:r>
              <a:rPr lang="uk-UA" sz="2000" dirty="0" smtClean="0"/>
              <a:t> упаковок </a:t>
            </a:r>
            <a:r>
              <a:rPr lang="uk-UA" sz="2000" dirty="0" err="1" smtClean="0"/>
              <a:t>разных</a:t>
            </a:r>
            <a:r>
              <a:rPr lang="uk-UA" sz="2000" dirty="0" smtClean="0"/>
              <a:t> </a:t>
            </a:r>
            <a:r>
              <a:rPr lang="uk-UA" sz="2000" dirty="0" err="1" smtClean="0"/>
              <a:t>размеров</a:t>
            </a:r>
            <a:r>
              <a:rPr lang="uk-UA" sz="2000" dirty="0" smtClean="0"/>
              <a:t>. </a:t>
            </a:r>
            <a:r>
              <a:rPr lang="uk-UA" sz="2000" dirty="0" err="1" smtClean="0"/>
              <a:t>Есть</a:t>
            </a:r>
            <a:r>
              <a:rPr lang="uk-UA" sz="2000" dirty="0" smtClean="0"/>
              <a:t> </a:t>
            </a:r>
            <a:r>
              <a:rPr lang="uk-UA" sz="2000" dirty="0" err="1" smtClean="0"/>
              <a:t>ли</a:t>
            </a:r>
            <a:r>
              <a:rPr lang="uk-UA" sz="2000" dirty="0" smtClean="0"/>
              <a:t> </a:t>
            </a:r>
            <a:r>
              <a:rPr lang="uk-UA" sz="2000" dirty="0" err="1" smtClean="0"/>
              <a:t>очевидная</a:t>
            </a:r>
            <a:r>
              <a:rPr lang="uk-UA" sz="2000" dirty="0" smtClean="0"/>
              <a:t> </a:t>
            </a:r>
            <a:r>
              <a:rPr lang="uk-UA" sz="2000" dirty="0" err="1" smtClean="0"/>
              <a:t>зависимость</a:t>
            </a:r>
            <a:r>
              <a:rPr lang="uk-UA" sz="2000" dirty="0" smtClean="0"/>
              <a:t>?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Есть ли выбросы в </a:t>
            </a:r>
            <a:r>
              <a:rPr lang="ru-RU" sz="2000" dirty="0" smtClean="0"/>
              <a:t>объемах </a:t>
            </a:r>
            <a:r>
              <a:rPr lang="ru-RU" sz="2000" dirty="0" smtClean="0"/>
              <a:t>продаж?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Изучить функцию </a:t>
            </a:r>
            <a:r>
              <a:rPr lang="en-US" sz="2000" dirty="0" smtClean="0"/>
              <a:t>pie(). </a:t>
            </a:r>
            <a:r>
              <a:rPr lang="ru-RU" sz="2000" dirty="0" smtClean="0"/>
              <a:t>Построить </a:t>
            </a:r>
            <a:r>
              <a:rPr lang="ru-RU" sz="2000" dirty="0"/>
              <a:t>к</a:t>
            </a:r>
            <a:r>
              <a:rPr lang="ru-RU" sz="2000" dirty="0" smtClean="0"/>
              <a:t>руговую диаграмму по количеству </a:t>
            </a:r>
            <a:r>
              <a:rPr lang="ru-RU" sz="2000" dirty="0" err="1" smtClean="0"/>
              <a:t>проданых</a:t>
            </a:r>
            <a:r>
              <a:rPr lang="ru-RU" sz="2000" dirty="0" smtClean="0"/>
              <a:t> </a:t>
            </a:r>
            <a:r>
              <a:rPr lang="ru-RU" sz="2000" dirty="0"/>
              <a:t>авокадо видов 4046</a:t>
            </a:r>
            <a:r>
              <a:rPr lang="ru-RU" sz="2000" dirty="0" smtClean="0"/>
              <a:t>, 4225, 4770 в 2016 году.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В каком штате средняя цена за все время была минимальной, а в каком максимальной? 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Какие регионы сходны по продажам авокадо? Объясните свой ответ.</a:t>
            </a:r>
            <a:endParaRPr lang="uk-UA" sz="2000" dirty="0" smtClean="0"/>
          </a:p>
          <a:p>
            <a:pPr marL="342900" indent="-342900">
              <a:buAutoNum type="arabicPeriod"/>
            </a:pPr>
            <a:r>
              <a:rPr lang="uk-UA" sz="2000" dirty="0" err="1" smtClean="0"/>
              <a:t>Результаты</a:t>
            </a:r>
            <a:r>
              <a:rPr lang="uk-UA" sz="2000" dirty="0" smtClean="0"/>
              <a:t> оформить в </a:t>
            </a:r>
            <a:r>
              <a:rPr lang="en-US" sz="2000" dirty="0" smtClean="0"/>
              <a:t>R Markdown.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gplot2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030" y="922063"/>
            <a:ext cx="904465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("ggplot2</a:t>
            </a:r>
            <a:r>
              <a:rPr lang="en-US" sz="2800" dirty="0" smtClean="0"/>
              <a:t>")</a:t>
            </a:r>
            <a:endParaRPr lang="en-US" sz="2800" dirty="0"/>
          </a:p>
          <a:p>
            <a:r>
              <a:rPr lang="ru-RU" sz="2400" dirty="0" err="1" smtClean="0"/>
              <a:t>ggplot</a:t>
            </a:r>
            <a:r>
              <a:rPr lang="ru-RU" sz="2400" dirty="0" smtClean="0"/>
              <a:t>(</a:t>
            </a:r>
            <a:r>
              <a:rPr lang="ru-RU" sz="2400" dirty="0" err="1" smtClean="0"/>
              <a:t>data</a:t>
            </a:r>
            <a:r>
              <a:rPr lang="ru-RU" sz="2400" dirty="0" smtClean="0"/>
              <a:t> </a:t>
            </a:r>
            <a:r>
              <a:rPr lang="ru-RU" sz="2400" dirty="0"/>
              <a:t>= &lt;набор данных&gt;,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aes</a:t>
            </a:r>
            <a:r>
              <a:rPr lang="ru-RU" sz="2400" dirty="0"/>
              <a:t>(x = &lt;переменная для оси X&gt;,</a:t>
            </a:r>
          </a:p>
          <a:p>
            <a:r>
              <a:rPr lang="ru-RU" sz="2400" dirty="0"/>
              <a:t>             y = &lt;переменная для оси Y&gt;)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geom</a:t>
            </a:r>
            <a:r>
              <a:rPr lang="ru-RU" sz="2400" dirty="0"/>
              <a:t>_&lt;тип геометрического объекта&gt;(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aes</a:t>
            </a:r>
            <a:r>
              <a:rPr lang="ru-RU" sz="2400" dirty="0"/>
              <a:t>(&lt;специфические визуальные свойства геом. объекта&gt;),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stat</a:t>
            </a:r>
            <a:r>
              <a:rPr lang="ru-RU" sz="2400" dirty="0"/>
              <a:t> = &lt;тип статистического преобразования&gt;,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position</a:t>
            </a:r>
            <a:r>
              <a:rPr lang="ru-RU" sz="2400" dirty="0"/>
              <a:t> = &lt;функция для регулировки позиции объектов&gt;</a:t>
            </a:r>
          </a:p>
          <a:p>
            <a:r>
              <a:rPr lang="ru-RU" sz="2400" dirty="0"/>
              <a:t>                ...</a:t>
            </a:r>
          </a:p>
          <a:p>
            <a:r>
              <a:rPr lang="ru-RU" sz="2400" dirty="0"/>
              <a:t>         )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stat</a:t>
            </a:r>
            <a:r>
              <a:rPr lang="ru-RU" sz="2400" dirty="0"/>
              <a:t>_&lt;функция для статистического преобразования&gt;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coordinate</a:t>
            </a:r>
            <a:r>
              <a:rPr lang="ru-RU" sz="2400" dirty="0"/>
              <a:t>_&lt;система координат&gt;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scale</a:t>
            </a:r>
            <a:r>
              <a:rPr lang="ru-RU" sz="2400" dirty="0"/>
              <a:t>_&lt;функция для контроля визуальной разметки&gt;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theme</a:t>
            </a:r>
            <a:r>
              <a:rPr lang="ru-RU" sz="2400" dirty="0"/>
              <a:t>_&lt;тема для графика</a:t>
            </a:r>
            <a:r>
              <a:rPr lang="ru-RU" sz="2400" dirty="0" smtClean="0"/>
              <a:t>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945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Диаграмма рассеяния (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scatter plot)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417" y="1534332"/>
            <a:ext cx="74140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ggplot</a:t>
            </a:r>
            <a:r>
              <a:rPr lang="en-US" sz="2800" dirty="0" smtClean="0"/>
              <a:t>(</a:t>
            </a:r>
            <a:r>
              <a:rPr lang="en-US" sz="2800" dirty="0" err="1" smtClean="0"/>
              <a:t>aes</a:t>
            </a:r>
            <a:r>
              <a:rPr lang="en-US" sz="2800" dirty="0" smtClean="0"/>
              <a:t>(x=</a:t>
            </a:r>
            <a:r>
              <a:rPr lang="en-US" sz="2800" dirty="0" err="1" smtClean="0"/>
              <a:t>ind_var</a:t>
            </a:r>
            <a:r>
              <a:rPr lang="en-US" sz="2800" dirty="0" smtClean="0"/>
              <a:t>, y=</a:t>
            </a:r>
            <a:r>
              <a:rPr lang="en-US" sz="2800" dirty="0" err="1" smtClean="0"/>
              <a:t>dep_var</a:t>
            </a:r>
            <a:r>
              <a:rPr lang="en-US" sz="2800" dirty="0" smtClean="0"/>
              <a:t>), data = frame)+ 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geom_jitter</a:t>
            </a:r>
            <a:r>
              <a:rPr lang="en-US" sz="2800" dirty="0" smtClean="0"/>
              <a:t>(alpha=0) +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coord_trans</a:t>
            </a:r>
            <a:r>
              <a:rPr lang="en-US" sz="2800" dirty="0" smtClean="0"/>
              <a:t>(y=“sqrt”|”log10”)</a:t>
            </a:r>
            <a:endParaRPr lang="en-US" sz="2800" dirty="0"/>
          </a:p>
        </p:txBody>
      </p:sp>
      <p:pic>
        <p:nvPicPr>
          <p:cNvPr id="1026" name="Picture 2" descr="Картинки по запросу scatter plot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58" y="3314795"/>
            <a:ext cx="3725922" cy="3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catter plot 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6" y="3314795"/>
            <a:ext cx="3827490" cy="32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Взаимосвязь случайных величин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506" y="1064552"/>
            <a:ext cx="8035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1) Коэффициент корреляции Пирсона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</a:t>
            </a:r>
            <a:r>
              <a:rPr lang="en-US" sz="2400" dirty="0" smtClean="0"/>
              <a:t>(x, y) | </a:t>
            </a:r>
            <a:r>
              <a:rPr lang="en-US" sz="2400" dirty="0" err="1" smtClean="0"/>
              <a:t>cor</a:t>
            </a:r>
            <a:r>
              <a:rPr lang="en-US" sz="2400" dirty="0" smtClean="0"/>
              <a:t>(data, use = “</a:t>
            </a:r>
            <a:r>
              <a:rPr lang="en-US" sz="2400" dirty="0" err="1" smtClean="0"/>
              <a:t>complete”|”pairwise</a:t>
            </a:r>
            <a:r>
              <a:rPr lang="en-US" sz="2400" dirty="0" smtClean="0"/>
              <a:t>” )</a:t>
            </a:r>
          </a:p>
          <a:p>
            <a:r>
              <a:rPr lang="en-US" sz="2400" dirty="0" smtClean="0"/>
              <a:t>2) </a:t>
            </a:r>
            <a:r>
              <a:rPr lang="ru-RU" sz="2400" dirty="0"/>
              <a:t>Коэффициент </a:t>
            </a:r>
            <a:r>
              <a:rPr lang="ru-RU" sz="2400" dirty="0" smtClean="0"/>
              <a:t>корреляции </a:t>
            </a:r>
            <a:r>
              <a:rPr lang="en-US" sz="2400" dirty="0" smtClean="0"/>
              <a:t> </a:t>
            </a:r>
            <a:r>
              <a:rPr lang="ru-RU" sz="2400" dirty="0" err="1" smtClean="0"/>
              <a:t>Спирмена</a:t>
            </a:r>
            <a:endParaRPr lang="ru-RU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</a:t>
            </a:r>
            <a:r>
              <a:rPr lang="en-US" sz="2400" dirty="0" smtClean="0"/>
              <a:t>(x</a:t>
            </a:r>
            <a:r>
              <a:rPr lang="en-US" sz="2400" dirty="0"/>
              <a:t>, </a:t>
            </a:r>
            <a:r>
              <a:rPr lang="en-US" sz="2400" dirty="0" smtClean="0"/>
              <a:t>y, </a:t>
            </a:r>
            <a:r>
              <a:rPr lang="en-US" sz="2400" dirty="0"/>
              <a:t>method="spearman</a:t>
            </a:r>
            <a:r>
              <a:rPr lang="en-US" sz="2400" dirty="0" smtClean="0"/>
              <a:t>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590" y="2634212"/>
            <a:ext cx="87164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Проверка гипотезы о значимости коэффициента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cor.test</a:t>
            </a:r>
            <a:r>
              <a:rPr lang="en-US" sz="2400" dirty="0" smtClean="0"/>
              <a:t>(x, y)</a:t>
            </a:r>
          </a:p>
          <a:p>
            <a:endParaRPr lang="en-US" sz="2400" dirty="0"/>
          </a:p>
          <a:p>
            <a:r>
              <a:rPr lang="ru-RU" sz="2400" dirty="0" smtClean="0"/>
              <a:t>Графическая интерпретация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 </a:t>
            </a:r>
            <a:r>
              <a:rPr lang="en-US" sz="2000" dirty="0"/>
              <a:t>&lt; − </a:t>
            </a:r>
            <a:r>
              <a:rPr lang="en-US" sz="2000" dirty="0" err="1" smtClean="0"/>
              <a:t>cor</a:t>
            </a:r>
            <a:r>
              <a:rPr lang="en-US" sz="2000" dirty="0" smtClean="0"/>
              <a:t>(x) </a:t>
            </a:r>
          </a:p>
          <a:p>
            <a:r>
              <a:rPr lang="en-US" sz="2000" dirty="0" smtClean="0"/>
              <a:t>image(1:ncol(C</a:t>
            </a:r>
            <a:r>
              <a:rPr lang="en-US" sz="2000" dirty="0"/>
              <a:t>), 1:nrow(C), C, col = rainbow(12), </a:t>
            </a:r>
            <a:r>
              <a:rPr lang="en-US" sz="2000" dirty="0" smtClean="0"/>
              <a:t>axes </a:t>
            </a:r>
            <a:r>
              <a:rPr lang="en-US" sz="2000" dirty="0"/>
              <a:t>= FALSE, </a:t>
            </a:r>
            <a:r>
              <a:rPr lang="en-US" sz="2000" dirty="0" err="1"/>
              <a:t>xlab</a:t>
            </a:r>
            <a:r>
              <a:rPr lang="en-US" sz="2000" dirty="0"/>
              <a:t> = "", </a:t>
            </a:r>
            <a:r>
              <a:rPr lang="en-US" sz="2000" dirty="0" err="1"/>
              <a:t>ylab</a:t>
            </a:r>
            <a:r>
              <a:rPr lang="en-US" sz="2000" dirty="0"/>
              <a:t> = "") </a:t>
            </a:r>
            <a:endParaRPr lang="en-US" sz="2000" dirty="0" smtClean="0"/>
          </a:p>
          <a:p>
            <a:r>
              <a:rPr lang="en-US" sz="2000" dirty="0" smtClean="0"/>
              <a:t>axis(1</a:t>
            </a:r>
            <a:r>
              <a:rPr lang="en-US" sz="2000" dirty="0"/>
              <a:t>, at = 1:ncol(C), labels=</a:t>
            </a:r>
            <a:r>
              <a:rPr lang="en-US" sz="2000" dirty="0" err="1"/>
              <a:t>colnames</a:t>
            </a:r>
            <a:r>
              <a:rPr lang="en-US" sz="2000" dirty="0"/>
              <a:t>(C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axis(2</a:t>
            </a:r>
            <a:r>
              <a:rPr lang="en-US" sz="2000" dirty="0"/>
              <a:t>, at = 1:nrow(C), labels=</a:t>
            </a:r>
            <a:r>
              <a:rPr lang="en-US" sz="2000" dirty="0" err="1"/>
              <a:t>rownames</a:t>
            </a:r>
            <a:r>
              <a:rPr lang="en-US" sz="2000" dirty="0"/>
              <a:t>(C), las = 2</a:t>
            </a:r>
            <a:r>
              <a:rPr lang="en-US" sz="2000" dirty="0" smtClean="0"/>
              <a:t>)</a:t>
            </a:r>
          </a:p>
          <a:p>
            <a:pPr marL="989013"/>
            <a:endParaRPr lang="en-US" sz="2000" dirty="0" smtClean="0"/>
          </a:p>
          <a:p>
            <a:r>
              <a:rPr lang="ru-RU" sz="2000" dirty="0" smtClean="0"/>
              <a:t>Или </a:t>
            </a:r>
            <a:endParaRPr lang="en-US" sz="2000" dirty="0" smtClean="0"/>
          </a:p>
          <a:p>
            <a:r>
              <a:rPr lang="en-US" sz="2000" dirty="0" smtClean="0"/>
              <a:t>library(ellipse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sz="2000" dirty="0" err="1" smtClean="0"/>
              <a:t>plotcorr</a:t>
            </a:r>
            <a:r>
              <a:rPr lang="en-US" sz="2000" dirty="0" smtClean="0"/>
              <a:t>(</a:t>
            </a:r>
            <a:r>
              <a:rPr lang="en-US" sz="2000" dirty="0" err="1" smtClean="0"/>
              <a:t>cor</a:t>
            </a:r>
            <a:r>
              <a:rPr lang="en-US" sz="2000" dirty="0" smtClean="0"/>
              <a:t>(</a:t>
            </a:r>
            <a:r>
              <a:rPr lang="en-US" sz="2000" dirty="0" err="1" smtClean="0"/>
              <a:t>longley</a:t>
            </a:r>
            <a:r>
              <a:rPr lang="en-US" sz="2000" dirty="0"/>
              <a:t>))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0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784893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Парная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регрессия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505" y="1295508"/>
            <a:ext cx="7405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Calibri (Основной текст)"/>
              </a:rPr>
              <a:t>Линейная</a:t>
            </a:r>
            <a:endParaRPr lang="en-US" sz="2400" b="1" dirty="0" smtClean="0">
              <a:latin typeface="Calibri (Основной текст)"/>
            </a:endParaRPr>
          </a:p>
          <a:p>
            <a:r>
              <a:rPr lang="en-US" sz="2400" dirty="0" err="1" smtClean="0">
                <a:latin typeface="Calibri (Основной текст)"/>
              </a:rPr>
              <a:t>reslm</a:t>
            </a:r>
            <a:r>
              <a:rPr lang="en-US" sz="2400" dirty="0" smtClean="0">
                <a:latin typeface="Calibri (Основной текст)"/>
              </a:rPr>
              <a:t>&lt;-</a:t>
            </a:r>
            <a:r>
              <a:rPr lang="en-US" sz="2400" dirty="0">
                <a:latin typeface="Calibri (Основной текст)"/>
              </a:rPr>
              <a:t>lm(formula = </a:t>
            </a:r>
            <a:r>
              <a:rPr lang="en-US" sz="2400" dirty="0" smtClean="0">
                <a:latin typeface="Calibri (Основной текст)"/>
              </a:rPr>
              <a:t>par1 ~par2, </a:t>
            </a:r>
            <a:r>
              <a:rPr lang="en-US" sz="2400" dirty="0">
                <a:latin typeface="Calibri (Основной текст)"/>
              </a:rPr>
              <a:t>data = </a:t>
            </a:r>
            <a:r>
              <a:rPr lang="en-US" sz="2400" dirty="0" err="1" smtClean="0">
                <a:latin typeface="Calibri (Основной текст)"/>
              </a:rPr>
              <a:t>dframe</a:t>
            </a:r>
            <a:r>
              <a:rPr lang="en-US" sz="2400" dirty="0" smtClean="0">
                <a:latin typeface="Calibri (Основной текст)"/>
              </a:rPr>
              <a:t>)</a:t>
            </a:r>
          </a:p>
          <a:p>
            <a:r>
              <a:rPr lang="en-US" sz="2400" dirty="0" smtClean="0">
                <a:latin typeface="Calibri (Основной текст)"/>
              </a:rPr>
              <a:t>summary (</a:t>
            </a:r>
            <a:r>
              <a:rPr lang="en-US" sz="2400" dirty="0" err="1" smtClean="0">
                <a:latin typeface="Calibri (Основной текст)"/>
              </a:rPr>
              <a:t>reslm</a:t>
            </a:r>
            <a:r>
              <a:rPr lang="en-US" sz="2400" dirty="0" smtClean="0">
                <a:latin typeface="Calibri (Основной текст)"/>
              </a:rPr>
              <a:t>)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en-US" sz="2400" dirty="0" smtClean="0">
                <a:latin typeface="Calibri (Основной текст)"/>
              </a:rPr>
              <a:t>y=a0+a1*x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ru-RU" sz="2400" dirty="0" smtClean="0">
                <a:latin typeface="Calibri (Основной текст)"/>
              </a:rPr>
              <a:t>Для отсутствия свободного члена </a:t>
            </a:r>
            <a:r>
              <a:rPr lang="en-US" sz="2400" dirty="0">
                <a:latin typeface="Calibri (Основной текст)"/>
              </a:rPr>
              <a:t>y ~ x – </a:t>
            </a:r>
            <a:r>
              <a:rPr lang="en-US" sz="2400" dirty="0" smtClean="0">
                <a:latin typeface="Calibri (Основной текст)"/>
              </a:rPr>
              <a:t>1</a:t>
            </a:r>
            <a:endParaRPr lang="ru-RU" sz="2400" dirty="0" smtClean="0">
              <a:latin typeface="Calibri (Основной текст)"/>
            </a:endParaRPr>
          </a:p>
          <a:p>
            <a:endParaRPr lang="ru-RU" sz="2400" dirty="0">
              <a:latin typeface="Calibri (Основной текст)"/>
            </a:endParaRPr>
          </a:p>
          <a:p>
            <a:r>
              <a:rPr lang="ru-RU" sz="2400" b="1" dirty="0" smtClean="0">
                <a:latin typeface="Calibri (Основной текст)"/>
              </a:rPr>
              <a:t>Нелинейная</a:t>
            </a:r>
            <a:r>
              <a:rPr lang="ru-RU" sz="2400" dirty="0" smtClean="0">
                <a:latin typeface="Calibri (Основной текст)"/>
              </a:rPr>
              <a:t> </a:t>
            </a:r>
          </a:p>
          <a:p>
            <a:r>
              <a:rPr lang="en-US" sz="2400" dirty="0" err="1" smtClean="0">
                <a:latin typeface="Calibri (Основной текст)"/>
              </a:rPr>
              <a:t>resnls</a:t>
            </a:r>
            <a:r>
              <a:rPr lang="en-US" sz="2400" dirty="0" smtClean="0">
                <a:latin typeface="Calibri (Основной текст)"/>
              </a:rPr>
              <a:t>=</a:t>
            </a:r>
            <a:r>
              <a:rPr lang="en-US" sz="2400" dirty="0" err="1" smtClean="0">
                <a:latin typeface="Calibri (Основной текст)"/>
              </a:rPr>
              <a:t>nls</a:t>
            </a:r>
            <a:r>
              <a:rPr lang="en-US" sz="2400" dirty="0" smtClean="0">
                <a:latin typeface="Calibri (Основной текст)"/>
              </a:rPr>
              <a:t>(</a:t>
            </a:r>
            <a:r>
              <a:rPr lang="en-US" sz="2400" dirty="0" err="1" smtClean="0">
                <a:latin typeface="Calibri (Основной текст)"/>
              </a:rPr>
              <a:t>Y~a</a:t>
            </a:r>
            <a:r>
              <a:rPr lang="en-US" sz="2400" dirty="0" smtClean="0">
                <a:latin typeface="Calibri (Основной текст)"/>
              </a:rPr>
              <a:t>*</a:t>
            </a:r>
            <a:r>
              <a:rPr lang="en-US" sz="2400" dirty="0" err="1" smtClean="0">
                <a:latin typeface="Calibri (Основной текст)"/>
              </a:rPr>
              <a:t>exp</a:t>
            </a:r>
            <a:r>
              <a:rPr lang="en-US" sz="2400" dirty="0">
                <a:latin typeface="Calibri (Основной текст)"/>
              </a:rPr>
              <a:t>(-k*X</a:t>
            </a:r>
            <a:r>
              <a:rPr lang="en-US" sz="2400" dirty="0" smtClean="0">
                <a:latin typeface="Calibri (Основной текст)"/>
              </a:rPr>
              <a:t>),</a:t>
            </a:r>
            <a:r>
              <a:rPr lang="ru-RU" sz="2400" dirty="0" smtClean="0">
                <a:latin typeface="Calibri (Основной текст)"/>
              </a:rPr>
              <a:t> </a:t>
            </a:r>
            <a:r>
              <a:rPr lang="en-US" sz="2400" dirty="0" smtClean="0">
                <a:latin typeface="Calibri (Основной текст)"/>
              </a:rPr>
              <a:t>data=test,</a:t>
            </a:r>
            <a:r>
              <a:rPr lang="ru-RU" sz="2400" dirty="0" smtClean="0">
                <a:latin typeface="Calibri (Основной текст)"/>
              </a:rPr>
              <a:t> </a:t>
            </a:r>
            <a:r>
              <a:rPr lang="en-US" sz="2400" dirty="0" smtClean="0">
                <a:latin typeface="Calibri (Основной текст)"/>
              </a:rPr>
              <a:t>start=list(a=1,k=0.05</a:t>
            </a:r>
            <a:r>
              <a:rPr lang="en-US" sz="2400" dirty="0">
                <a:latin typeface="Calibri (Основной текст)"/>
              </a:rPr>
              <a:t>))</a:t>
            </a:r>
            <a:endParaRPr lang="ru-RU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 smtClean="0">
                <a:latin typeface="Calibri (Основной текст)"/>
              </a:rPr>
              <a:t>resnls</a:t>
            </a:r>
            <a:r>
              <a:rPr lang="en-US" sz="2400" dirty="0" smtClean="0">
                <a:latin typeface="Calibri (Основной текст)"/>
              </a:rPr>
              <a:t>)</a:t>
            </a:r>
            <a:endParaRPr lang="en-US" sz="2400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861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Задание: изучи</a:t>
            </a:r>
            <a:r>
              <a:rPr lang="ru-RU" sz="2800" b="1" dirty="0"/>
              <a:t>в</a:t>
            </a:r>
            <a:r>
              <a:rPr lang="ru-RU" sz="2800" b="1" dirty="0" smtClean="0"/>
              <a:t> данные в файле </a:t>
            </a:r>
            <a:r>
              <a:rPr lang="en-US" sz="2800" b="1" dirty="0" smtClean="0"/>
              <a:t>Data5.csv, </a:t>
            </a:r>
            <a:r>
              <a:rPr lang="ru-RU" sz="2800" b="1" dirty="0" smtClean="0"/>
              <a:t>необходимо выполнить </a:t>
            </a:r>
            <a:r>
              <a:rPr lang="ru-RU" sz="2800" b="1" dirty="0" smtClean="0"/>
              <a:t>:</a:t>
            </a:r>
            <a:endParaRPr lang="ru-RU" sz="2800" b="1" dirty="0" smtClean="0"/>
          </a:p>
          <a:p>
            <a:endParaRPr lang="ru-RU" sz="2800" b="1" dirty="0" smtClean="0"/>
          </a:p>
          <a:p>
            <a:pPr marL="342900" indent="-342900">
              <a:buAutoNum type="arabicParenR"/>
            </a:pPr>
            <a:r>
              <a:rPr lang="ru-RU" sz="2800" dirty="0" smtClean="0"/>
              <a:t>Доделать задания слайда 1;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Построить попарно графики рассеивания</a:t>
            </a:r>
            <a:r>
              <a:rPr lang="en-US" sz="2800" dirty="0" smtClean="0"/>
              <a:t> </a:t>
            </a:r>
            <a:r>
              <a:rPr lang="ru-RU" sz="2800" dirty="0" smtClean="0"/>
              <a:t>всех </a:t>
            </a:r>
            <a:r>
              <a:rPr lang="ru-RU" sz="2800" dirty="0" smtClean="0"/>
              <a:t>параметров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342900" indent="-342900">
              <a:buAutoNum type="arabicParenR"/>
            </a:pPr>
            <a:r>
              <a:rPr lang="ru-RU" sz="2800" dirty="0" smtClean="0"/>
              <a:t>Отобразить корреляционную матрицу;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 Подобрать наиболее подходящие функции регрессии (</a:t>
            </a:r>
            <a:r>
              <a:rPr lang="en-US" sz="2800" dirty="0" smtClean="0"/>
              <a:t>GDP per capita</a:t>
            </a:r>
            <a:r>
              <a:rPr lang="ru-RU" sz="2800" dirty="0" smtClean="0"/>
              <a:t> к СО2 на душу населения, </a:t>
            </a:r>
            <a:r>
              <a:rPr lang="en-US" sz="2800" dirty="0"/>
              <a:t>GDP per capita</a:t>
            </a:r>
            <a:r>
              <a:rPr lang="ru-RU" sz="2800" dirty="0" smtClean="0"/>
              <a:t> к плотности населения);</a:t>
            </a:r>
          </a:p>
          <a:p>
            <a:pPr marL="342900" indent="-342900">
              <a:buAutoNum type="arabicParenR"/>
            </a:pPr>
            <a:endParaRPr lang="ru-RU" sz="2800" dirty="0" smtClean="0"/>
          </a:p>
          <a:p>
            <a:pPr marL="342900" indent="-342900">
              <a:buAutoNum type="arabicParenR"/>
            </a:pP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Оформить результаты выполнения </a:t>
            </a:r>
            <a:r>
              <a:rPr lang="ru-RU" sz="2800" dirty="0" smtClean="0"/>
              <a:t>отчета </a:t>
            </a:r>
            <a:r>
              <a:rPr lang="en-US" sz="2800" dirty="0" smtClean="0"/>
              <a:t>Markdown</a:t>
            </a:r>
            <a:r>
              <a:rPr lang="en-US" sz="2800" dirty="0" smtClean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451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6823</TotalTime>
  <Words>382</Words>
  <Application>Microsoft Office PowerPoint</Application>
  <PresentationFormat>Экран (4:3)</PresentationFormat>
  <Paragraphs>87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(Основной текст)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65</cp:revision>
  <dcterms:created xsi:type="dcterms:W3CDTF">2017-11-07T18:16:56Z</dcterms:created>
  <dcterms:modified xsi:type="dcterms:W3CDTF">2018-09-22T07:01:58Z</dcterms:modified>
</cp:coreProperties>
</file>