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8"/>
  </p:notesMasterIdLst>
  <p:sldIdLst>
    <p:sldId id="286" r:id="rId2"/>
    <p:sldId id="282" r:id="rId3"/>
    <p:sldId id="283" r:id="rId4"/>
    <p:sldId id="277" r:id="rId5"/>
    <p:sldId id="285" r:id="rId6"/>
    <p:sldId id="287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1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0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58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36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8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72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656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24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/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Загрузить данные из файла </a:t>
            </a:r>
            <a:r>
              <a:rPr lang="en-US" sz="2400" dirty="0" smtClean="0"/>
              <a:t>Day6-EUR_USD.csv</a:t>
            </a:r>
            <a:r>
              <a:rPr lang="ru-RU" sz="2400" dirty="0" smtClean="0"/>
              <a:t>, ознакомиться со структурой. В наборе находится ежедневная информация о котировке валютной пары </a:t>
            </a:r>
            <a:r>
              <a:rPr lang="en-US" sz="2400" dirty="0" smtClean="0"/>
              <a:t>EUR_USD</a:t>
            </a:r>
            <a:r>
              <a:rPr lang="ru-RU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Изобразить временные ряды данных по цене, минимальной и максимальной цене за день.</a:t>
            </a:r>
            <a:endParaRPr lang="ru-RU" sz="2400" dirty="0"/>
          </a:p>
          <a:p>
            <a:pPr marL="457200" indent="-457200">
              <a:buAutoNum type="arabicPeriod"/>
            </a:pPr>
            <a:r>
              <a:rPr lang="ru-RU" sz="2400" dirty="0" smtClean="0"/>
              <a:t>Есть ли сезонные колебания? Отобразить графики, </a:t>
            </a:r>
            <a:r>
              <a:rPr lang="ru-RU" sz="2400" dirty="0"/>
              <a:t>и</a:t>
            </a:r>
            <a:r>
              <a:rPr lang="ru-RU" sz="2400" dirty="0" smtClean="0"/>
              <a:t>сключая сезонные колебания, если они есть.</a:t>
            </a:r>
            <a:endParaRPr lang="ru-RU" sz="2400" dirty="0"/>
          </a:p>
          <a:p>
            <a:pPr marL="457200" indent="-457200">
              <a:buFontTx/>
              <a:buAutoNum type="arabicPeriod"/>
            </a:pPr>
            <a:r>
              <a:rPr lang="ru-RU" sz="2400" dirty="0" smtClean="0"/>
              <a:t>Спрогнозировать котировку пары на неделю вперед. Какое качество прогноза? </a:t>
            </a:r>
            <a:endParaRPr lang="en-US" sz="2400" dirty="0" smtClean="0"/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748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Круговая диаграмма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1017" y="1061407"/>
            <a:ext cx="666403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pie(B, main="My </a:t>
            </a:r>
            <a:r>
              <a:rPr lang="en-US" dirty="0" err="1"/>
              <a:t>Piechart</a:t>
            </a:r>
            <a:r>
              <a:rPr lang="en-US" dirty="0"/>
              <a:t>", col=rainbow(length(B)),</a:t>
            </a:r>
          </a:p>
          <a:p>
            <a:r>
              <a:rPr lang="en-US" dirty="0"/>
              <a:t>labels=c("</a:t>
            </a:r>
            <a:r>
              <a:rPr lang="en-US" dirty="0" err="1"/>
              <a:t>Mon","Tue","Wed","Thu","Fri","Sat","Sun</a:t>
            </a:r>
            <a:r>
              <a:rPr lang="en-US" dirty="0" smtClean="0"/>
              <a:t>"))</a:t>
            </a:r>
            <a:endParaRPr lang="ru-RU" dirty="0" smtClean="0"/>
          </a:p>
          <a:p>
            <a:r>
              <a:rPr lang="en-US" dirty="0"/>
              <a:t>legend("</a:t>
            </a:r>
            <a:r>
              <a:rPr lang="en-US" dirty="0" err="1"/>
              <a:t>topright</a:t>
            </a:r>
            <a:r>
              <a:rPr lang="en-US" dirty="0"/>
              <a:t>", c("</a:t>
            </a:r>
            <a:r>
              <a:rPr lang="en-US" dirty="0" err="1"/>
              <a:t>Mon","Tue","Wed","Thu","Fri","Sat","Sun</a:t>
            </a:r>
            <a:r>
              <a:rPr lang="en-US" dirty="0"/>
              <a:t>"), </a:t>
            </a:r>
            <a:r>
              <a:rPr lang="en-US" dirty="0" err="1"/>
              <a:t>cex</a:t>
            </a:r>
            <a:r>
              <a:rPr lang="en-US" dirty="0"/>
              <a:t>=0.8, fill=cols)</a:t>
            </a:r>
            <a:endParaRPr lang="ru-RU" dirty="0" smtClean="0"/>
          </a:p>
          <a:p>
            <a:r>
              <a:rPr lang="ru-RU" dirty="0" smtClean="0"/>
              <a:t>--------------------------------------------------------------------------------------------</a:t>
            </a:r>
            <a:endParaRPr lang="ru-RU" dirty="0"/>
          </a:p>
          <a:p>
            <a:endParaRPr lang="ru-RU" dirty="0" smtClean="0"/>
          </a:p>
          <a:p>
            <a:r>
              <a:rPr lang="en-US" dirty="0" err="1" smtClean="0"/>
              <a:t>bp</a:t>
            </a:r>
            <a:r>
              <a:rPr lang="en-US" dirty="0"/>
              <a:t>&lt;-</a:t>
            </a:r>
            <a:r>
              <a:rPr lang="en-US" dirty="0" err="1" smtClean="0"/>
              <a:t>ggplot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(x="", y=value, fill=group))+ </a:t>
            </a:r>
            <a:r>
              <a:rPr lang="en-US" dirty="0" err="1"/>
              <a:t>geom_bar</a:t>
            </a:r>
            <a:r>
              <a:rPr lang="en-US" dirty="0"/>
              <a:t>(width = 1, stat = "identity</a:t>
            </a:r>
            <a:r>
              <a:rPr lang="en-US" dirty="0" smtClean="0"/>
              <a:t>")</a:t>
            </a:r>
            <a:endParaRPr lang="ru-RU" dirty="0" smtClean="0"/>
          </a:p>
          <a:p>
            <a:endParaRPr lang="ru-RU" dirty="0"/>
          </a:p>
          <a:p>
            <a:r>
              <a:rPr lang="en-US" dirty="0"/>
              <a:t>pie &lt;- </a:t>
            </a:r>
            <a:r>
              <a:rPr lang="en-US" dirty="0" err="1"/>
              <a:t>bp</a:t>
            </a:r>
            <a:r>
              <a:rPr lang="en-US" dirty="0"/>
              <a:t> + </a:t>
            </a:r>
            <a:r>
              <a:rPr lang="en-US" dirty="0" err="1"/>
              <a:t>coord_polar</a:t>
            </a:r>
            <a:r>
              <a:rPr lang="en-US" dirty="0"/>
              <a:t>("y", start=0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Разные цветовые палитры:</a:t>
            </a:r>
          </a:p>
          <a:p>
            <a:r>
              <a:rPr lang="en-US" i="1" dirty="0" err="1"/>
              <a:t>scale_fill_manual</a:t>
            </a:r>
            <a:r>
              <a:rPr lang="en-US" i="1" dirty="0"/>
              <a:t>()</a:t>
            </a:r>
            <a:r>
              <a:rPr lang="en-US" dirty="0"/>
              <a:t> : to use custom colors</a:t>
            </a:r>
          </a:p>
          <a:p>
            <a:r>
              <a:rPr lang="en-US" i="1" dirty="0" err="1"/>
              <a:t>scale_fill_brewer</a:t>
            </a:r>
            <a:r>
              <a:rPr lang="en-US" i="1" dirty="0"/>
              <a:t>()</a:t>
            </a:r>
            <a:r>
              <a:rPr lang="en-US" dirty="0"/>
              <a:t> : to use color palettes from </a:t>
            </a:r>
            <a:endParaRPr lang="ru-RU" dirty="0" smtClean="0"/>
          </a:p>
          <a:p>
            <a:r>
              <a:rPr lang="ru-RU" i="1" dirty="0"/>
              <a:t>	</a:t>
            </a:r>
            <a:r>
              <a:rPr lang="ru-RU" i="1" dirty="0" smtClean="0"/>
              <a:t>	</a:t>
            </a:r>
            <a:r>
              <a:rPr lang="en-US" i="1" dirty="0" err="1" smtClean="0"/>
              <a:t>RColorBrewer</a:t>
            </a:r>
            <a:r>
              <a:rPr lang="en-US" dirty="0"/>
              <a:t> package</a:t>
            </a:r>
          </a:p>
          <a:p>
            <a:r>
              <a:rPr lang="en-US" i="1" dirty="0" err="1"/>
              <a:t>scale_fill_grey</a:t>
            </a:r>
            <a:r>
              <a:rPr lang="en-US" i="1" dirty="0"/>
              <a:t>()</a:t>
            </a:r>
            <a:r>
              <a:rPr lang="en-US" dirty="0"/>
              <a:t> : to use grey color palettes</a:t>
            </a:r>
          </a:p>
          <a:p>
            <a:endParaRPr lang="ru-RU" dirty="0" smtClean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061407"/>
            <a:ext cx="22860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ggplot2 pie chart for data visualization in R softwa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757" y="4088879"/>
            <a:ext cx="3354243" cy="251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19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Заполнение пропусков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78872" y="1147726"/>
            <a:ext cx="83173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# список строк, в </a:t>
            </a:r>
            <a:r>
              <a:rPr lang="uk-UA" dirty="0" err="1"/>
              <a:t>которых</a:t>
            </a:r>
            <a:r>
              <a:rPr lang="uk-UA" dirty="0"/>
              <a:t> </a:t>
            </a:r>
            <a:r>
              <a:rPr lang="uk-UA" dirty="0" err="1"/>
              <a:t>нет</a:t>
            </a:r>
            <a:r>
              <a:rPr lang="uk-UA" dirty="0"/>
              <a:t> </a:t>
            </a:r>
            <a:r>
              <a:rPr lang="uk-UA" dirty="0" err="1"/>
              <a:t>пропущенных</a:t>
            </a:r>
            <a:r>
              <a:rPr lang="uk-UA" dirty="0"/>
              <a:t> значений </a:t>
            </a:r>
            <a:endParaRPr lang="uk-UA" dirty="0" smtClean="0"/>
          </a:p>
          <a:p>
            <a:r>
              <a:rPr lang="en-US" dirty="0" err="1" smtClean="0"/>
              <a:t>df</a:t>
            </a:r>
            <a:r>
              <a:rPr lang="en-US" dirty="0" smtClean="0"/>
              <a:t>[</a:t>
            </a:r>
            <a:r>
              <a:rPr lang="en-US" dirty="0" err="1" smtClean="0"/>
              <a:t>complete.cases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),] </a:t>
            </a:r>
            <a:endParaRPr lang="ru-RU" dirty="0" smtClean="0"/>
          </a:p>
          <a:p>
            <a:r>
              <a:rPr lang="en-US" dirty="0" smtClean="0"/>
              <a:t># </a:t>
            </a:r>
            <a:r>
              <a:rPr lang="uk-UA" dirty="0"/>
              <a:t>список строк, в </a:t>
            </a:r>
            <a:r>
              <a:rPr lang="uk-UA" dirty="0" err="1"/>
              <a:t>которых</a:t>
            </a:r>
            <a:r>
              <a:rPr lang="uk-UA" dirty="0"/>
              <a:t> </a:t>
            </a:r>
            <a:r>
              <a:rPr lang="uk-UA" dirty="0" err="1"/>
              <a:t>хотя</a:t>
            </a:r>
            <a:r>
              <a:rPr lang="uk-UA" dirty="0"/>
              <a:t> </a:t>
            </a:r>
            <a:r>
              <a:rPr lang="uk-UA" dirty="0" err="1"/>
              <a:t>бы</a:t>
            </a:r>
            <a:r>
              <a:rPr lang="uk-UA" dirty="0"/>
              <a:t> одно </a:t>
            </a:r>
            <a:r>
              <a:rPr lang="uk-UA" dirty="0" err="1"/>
              <a:t>пропущенное</a:t>
            </a:r>
            <a:r>
              <a:rPr lang="uk-UA" dirty="0"/>
              <a:t> </a:t>
            </a:r>
            <a:r>
              <a:rPr lang="uk-UA" dirty="0" err="1"/>
              <a:t>значение</a:t>
            </a:r>
            <a:r>
              <a:rPr lang="uk-UA" dirty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[!</a:t>
            </a:r>
            <a:r>
              <a:rPr lang="en-US" dirty="0" err="1" smtClean="0"/>
              <a:t>complete.cases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),] 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/>
              <a:t>library(mice)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ru-RU" dirty="0" smtClean="0"/>
              <a:t>описательная статистика</a:t>
            </a:r>
            <a:endParaRPr lang="ru-RU" dirty="0"/>
          </a:p>
          <a:p>
            <a:r>
              <a:rPr lang="en-US" dirty="0" err="1" smtClean="0"/>
              <a:t>md.pattern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) </a:t>
            </a:r>
            <a:endParaRPr lang="ru-RU" dirty="0" smtClean="0"/>
          </a:p>
          <a:p>
            <a:r>
              <a:rPr lang="en-US" dirty="0" err="1" smtClean="0"/>
              <a:t>matrixplot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/>
          </a:p>
          <a:p>
            <a:r>
              <a:rPr lang="en-US" dirty="0" smtClean="0"/>
              <a:t>#</a:t>
            </a:r>
            <a:r>
              <a:rPr lang="ru-RU" dirty="0" smtClean="0"/>
              <a:t>метод заполнения</a:t>
            </a:r>
          </a:p>
          <a:p>
            <a:r>
              <a:rPr lang="en-US" dirty="0"/>
              <a:t>imp &lt;- </a:t>
            </a:r>
            <a:r>
              <a:rPr lang="en-US" dirty="0" smtClean="0"/>
              <a:t>mice(</a:t>
            </a:r>
            <a:r>
              <a:rPr lang="en-US" dirty="0" err="1" smtClean="0"/>
              <a:t>df</a:t>
            </a:r>
            <a:r>
              <a:rPr lang="en-US" dirty="0" smtClean="0"/>
              <a:t>, 5, seed=1234</a:t>
            </a:r>
            <a:r>
              <a:rPr lang="en-US" dirty="0"/>
              <a:t>) </a:t>
            </a:r>
            <a:r>
              <a:rPr lang="en-US" dirty="0" smtClean="0"/>
              <a:t>#method </a:t>
            </a:r>
            <a:r>
              <a:rPr lang="ru-RU" dirty="0" smtClean="0"/>
              <a:t>– параметр метода</a:t>
            </a:r>
          </a:p>
          <a:p>
            <a:r>
              <a:rPr lang="en-US" dirty="0" smtClean="0"/>
              <a:t>fit </a:t>
            </a:r>
            <a:r>
              <a:rPr lang="en-US" dirty="0"/>
              <a:t>&lt;- with(imp, </a:t>
            </a:r>
            <a:r>
              <a:rPr lang="en-US" dirty="0" smtClean="0"/>
              <a:t>analysis) </a:t>
            </a:r>
            <a:endParaRPr lang="ru-RU" dirty="0" smtClean="0"/>
          </a:p>
          <a:p>
            <a:r>
              <a:rPr lang="en-US" dirty="0" smtClean="0"/>
              <a:t>Polled &lt;- pool(fit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summary(pooled)</a:t>
            </a:r>
          </a:p>
          <a:p>
            <a:r>
              <a:rPr lang="en-US" dirty="0" smtClean="0"/>
              <a:t>res &lt;- </a:t>
            </a:r>
            <a:r>
              <a:rPr lang="en-US" dirty="0"/>
              <a:t>complete(imp, action=3)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4854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Загрузить данные из файла </a:t>
            </a:r>
            <a:r>
              <a:rPr lang="en-US" sz="2400" dirty="0" smtClean="0"/>
              <a:t>Day6-titanik.csv</a:t>
            </a:r>
            <a:r>
              <a:rPr lang="ru-RU" sz="2400" dirty="0" smtClean="0"/>
              <a:t>, ознакомиться со структурой, описание набора находится по ссылке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www.kaggle.com/c/titanic/data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ru-RU" sz="2400" dirty="0" smtClean="0"/>
              <a:t>Посчитать средний возраст выжившего пассажира.</a:t>
            </a:r>
            <a:endParaRPr lang="ru-RU" sz="2400" dirty="0"/>
          </a:p>
          <a:p>
            <a:pPr marL="457200" indent="-457200">
              <a:buAutoNum type="arabicPeriod"/>
            </a:pPr>
            <a:r>
              <a:rPr lang="ru-RU" sz="2400" dirty="0" smtClean="0"/>
              <a:t>Определить, распределен ли возраст умерших пассажиров по нормальному закону.</a:t>
            </a:r>
            <a:endParaRPr lang="ru-RU" sz="2400" dirty="0"/>
          </a:p>
          <a:p>
            <a:pPr marL="457200" indent="-457200">
              <a:buFontTx/>
              <a:buAutoNum type="arabicPeriod"/>
            </a:pPr>
            <a:r>
              <a:rPr lang="ru-RU" sz="2400" dirty="0" smtClean="0"/>
              <a:t>В какой порт отправлялось наибольшее количество выживших пассажиров.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 smtClean="0"/>
              <a:t>Построить круговую диаграмму </a:t>
            </a:r>
            <a:r>
              <a:rPr lang="ru-RU" sz="2400" dirty="0" smtClean="0"/>
              <a:t>количества </a:t>
            </a:r>
            <a:r>
              <a:rPr lang="ru-RU" sz="2400" dirty="0" smtClean="0"/>
              <a:t>пассажиров </a:t>
            </a:r>
            <a:r>
              <a:rPr lang="ru-RU" sz="2400" dirty="0" smtClean="0"/>
              <a:t>по номеру класса.</a:t>
            </a:r>
            <a:endParaRPr lang="en-US" sz="2400" dirty="0" smtClean="0"/>
          </a:p>
          <a:p>
            <a:pPr marL="457200" indent="-457200">
              <a:buFontTx/>
              <a:buAutoNum type="arabicPeriod"/>
            </a:pPr>
            <a:r>
              <a:rPr lang="ru-RU" sz="2400" dirty="0" smtClean="0"/>
              <a:t>Изучить гипотезу про то, что чем старше пассажир, тем дороже он покупал билет. Объяснить решение. </a:t>
            </a:r>
          </a:p>
          <a:p>
            <a:pPr marL="457200" indent="-457200">
              <a:buFontTx/>
              <a:buAutoNum type="arabicPeriod"/>
            </a:pPr>
            <a:r>
              <a:rPr lang="ru-RU" sz="2400" dirty="0" smtClean="0"/>
              <a:t>Заполнить пропуски числовых данных.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 smtClean="0"/>
              <a:t>Построить три кластера пассажиров по возрасту, стоимости билета и выживаемости.</a:t>
            </a:r>
            <a:r>
              <a:rPr lang="en-US" sz="2400" dirty="0" smtClean="0"/>
              <a:t> </a:t>
            </a:r>
            <a:r>
              <a:rPr lang="ru-RU" sz="2400" dirty="0" smtClean="0"/>
              <a:t>Пассажиры каких классов попали в каждый кластер (и сколько их в процентном соотношении)? 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940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Нормирование данных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74140" y="922063"/>
                <a:ext cx="8649820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 smtClean="0"/>
                  <a:t>Приведение значений к безразмерной шкале </a:t>
                </a:r>
                <a:r>
                  <a:rPr lang="en-US" sz="2400" dirty="0" smtClean="0"/>
                  <a:t>[</a:t>
                </a:r>
                <a:r>
                  <a:rPr lang="en-US" sz="2400" dirty="0" err="1" smtClean="0"/>
                  <a:t>a,b</a:t>
                </a:r>
                <a:r>
                  <a:rPr lang="en-US" sz="2400" dirty="0" smtClean="0"/>
                  <a:t>]</a:t>
                </a:r>
              </a:p>
              <a:p>
                <a:r>
                  <a:rPr lang="en-US" sz="2400" dirty="0" smtClean="0"/>
                  <a:t>1) </a:t>
                </a:r>
                <a:r>
                  <a:rPr lang="ru-RU" sz="2400" dirty="0" smtClean="0"/>
                  <a:t>Метод </a:t>
                </a:r>
                <a:r>
                  <a:rPr lang="en-US" sz="2400" dirty="0" smtClean="0"/>
                  <a:t>min-max;</a:t>
                </a:r>
                <a:endParaRPr lang="ru-RU" sz="2400" dirty="0" smtClean="0"/>
              </a:p>
              <a:p>
                <a:r>
                  <a:rPr lang="en-US" sz="2400" dirty="0" smtClean="0"/>
                  <a:t>X=(x-min)/(max-min)</a:t>
                </a:r>
              </a:p>
              <a:p>
                <a:r>
                  <a:rPr lang="en-US" sz="2400" dirty="0" smtClean="0"/>
                  <a:t>2) </a:t>
                </a:r>
                <a:r>
                  <a:rPr lang="ru-RU" sz="2400" dirty="0" smtClean="0"/>
                  <a:t>Стандартизация</a:t>
                </a:r>
                <a:r>
                  <a:rPr lang="en-US" sz="2400" dirty="0" smtClean="0"/>
                  <a:t>;</a:t>
                </a:r>
              </a:p>
              <a:p>
                <a:r>
                  <a:rPr lang="en-US" sz="2400" dirty="0" smtClean="0"/>
                  <a:t>X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ru-RU" sz="2400" dirty="0" smtClean="0"/>
              </a:p>
              <a:p>
                <a:r>
                  <a:rPr lang="en-US" sz="2400" dirty="0" smtClean="0"/>
                  <a:t>3) </a:t>
                </a:r>
                <a:r>
                  <a:rPr lang="ru-RU" sz="2400" dirty="0" smtClean="0"/>
                  <a:t>Логистическая нормализация</a:t>
                </a:r>
                <a:endParaRPr lang="uk-UA" sz="2400" dirty="0" smtClean="0"/>
              </a:p>
              <a:p>
                <a:r>
                  <a:rPr lang="en-US" sz="2400" dirty="0" smtClean="0"/>
                  <a:t>X=(1+e^((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dirty="0" smtClean="0"/>
                  <a:t>^(-1)</a:t>
                </a:r>
              </a:p>
              <a:p>
                <a:r>
                  <a:rPr lang="uk-UA" sz="2400" dirty="0" smtClean="0"/>
                  <a:t>Необходима для </a:t>
                </a:r>
                <a:r>
                  <a:rPr lang="uk-UA" sz="2400" dirty="0" err="1" smtClean="0"/>
                  <a:t>построения</a:t>
                </a:r>
                <a:r>
                  <a:rPr lang="uk-UA" sz="2400" dirty="0" smtClean="0"/>
                  <a:t> </a:t>
                </a:r>
                <a:r>
                  <a:rPr lang="uk-UA" sz="2400" dirty="0" err="1" smtClean="0"/>
                  <a:t>агрегирующих</a:t>
                </a:r>
                <a:r>
                  <a:rPr lang="uk-UA" sz="2400" dirty="0" smtClean="0"/>
                  <a:t> </a:t>
                </a:r>
                <a:r>
                  <a:rPr lang="uk-UA" sz="2400" dirty="0" err="1" smtClean="0"/>
                  <a:t>функций</a:t>
                </a:r>
                <a:r>
                  <a:rPr lang="uk-UA" sz="2400" dirty="0" smtClean="0"/>
                  <a:t>, </a:t>
                </a:r>
                <a:r>
                  <a:rPr lang="uk-UA" sz="2400" dirty="0" err="1" smtClean="0"/>
                  <a:t>нейронн</a:t>
                </a:r>
                <a:r>
                  <a:rPr lang="ru-RU" sz="2400" dirty="0" err="1" smtClean="0"/>
                  <a:t>ых</a:t>
                </a:r>
                <a:r>
                  <a:rPr lang="ru-RU" sz="2400" dirty="0" smtClean="0"/>
                  <a:t> сетей, сравнения показателей разных природ и порядков.</a:t>
                </a:r>
                <a:endParaRPr lang="en-US" sz="2400" dirty="0"/>
              </a:p>
              <a:p>
                <a:pPr marL="457200" indent="-457200"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40" y="922063"/>
                <a:ext cx="8649820" cy="4154984"/>
              </a:xfrm>
              <a:prstGeom prst="rect">
                <a:avLst/>
              </a:prstGeom>
              <a:blipFill>
                <a:blip r:embed="rId3"/>
                <a:stretch>
                  <a:fillRect l="-1128" t="-1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290" y="4381994"/>
            <a:ext cx="2751950" cy="275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6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3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Заполнить пропуски числовых данных из файла </a:t>
            </a:r>
            <a:r>
              <a:rPr lang="en-US" sz="2400" dirty="0" smtClean="0"/>
              <a:t>DataDay2.csv</a:t>
            </a:r>
            <a:r>
              <a:rPr lang="ru-RU" sz="2400" dirty="0" smtClean="0"/>
              <a:t>.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ru-RU" sz="2400" dirty="0" smtClean="0"/>
              <a:t>Построить линейную регрессию </a:t>
            </a:r>
            <a:r>
              <a:rPr lang="en-US" sz="2400" dirty="0" smtClean="0"/>
              <a:t>GDP </a:t>
            </a:r>
            <a:r>
              <a:rPr lang="en-US" sz="2400" dirty="0"/>
              <a:t>per capita=f(CO2 </a:t>
            </a:r>
            <a:r>
              <a:rPr lang="en-US" sz="2400" dirty="0" smtClean="0"/>
              <a:t>emission per 1000 person) </a:t>
            </a:r>
            <a:r>
              <a:rPr lang="ru-RU" sz="2400" dirty="0" smtClean="0"/>
              <a:t>для исходного набора и для набора </a:t>
            </a:r>
            <a:r>
              <a:rPr lang="ru-RU" sz="2400" dirty="0" err="1" smtClean="0"/>
              <a:t>логистически</a:t>
            </a:r>
            <a:r>
              <a:rPr lang="ru-RU" sz="2400" dirty="0" smtClean="0"/>
              <a:t> нормализованного.</a:t>
            </a:r>
          </a:p>
          <a:p>
            <a:r>
              <a:rPr lang="ru-RU" sz="2400" dirty="0" smtClean="0"/>
              <a:t>Посчитать значение </a:t>
            </a:r>
            <a:r>
              <a:rPr lang="en-US" sz="2400" dirty="0"/>
              <a:t>GDP per </a:t>
            </a:r>
            <a:r>
              <a:rPr lang="en-US" sz="2400" dirty="0" smtClean="0"/>
              <a:t>capita</a:t>
            </a:r>
            <a:r>
              <a:rPr lang="ru-RU" sz="2400" dirty="0" smtClean="0"/>
              <a:t> при </a:t>
            </a:r>
            <a:r>
              <a:rPr lang="en-US" sz="2400" dirty="0" smtClean="0"/>
              <a:t>CO2 </a:t>
            </a:r>
            <a:r>
              <a:rPr lang="en-US" sz="2400" dirty="0"/>
              <a:t>emission per </a:t>
            </a:r>
            <a:r>
              <a:rPr lang="en-US" sz="2400" dirty="0" smtClean="0"/>
              <a:t>1000 person</a:t>
            </a:r>
            <a:r>
              <a:rPr lang="ru-RU" sz="2400" dirty="0" smtClean="0"/>
              <a:t> = </a:t>
            </a:r>
            <a:r>
              <a:rPr lang="en-US" sz="2400" dirty="0" smtClean="0"/>
              <a:t>2. </a:t>
            </a:r>
            <a:r>
              <a:rPr lang="ru-RU" sz="2400" dirty="0" smtClean="0"/>
              <a:t>Сравнить результаты.</a:t>
            </a:r>
            <a:endParaRPr lang="en-US" sz="2400" dirty="0" smtClean="0"/>
          </a:p>
          <a:p>
            <a:r>
              <a:rPr lang="en-US" sz="2400" dirty="0" smtClean="0"/>
              <a:t>3. </a:t>
            </a:r>
            <a:r>
              <a:rPr lang="ru-RU" sz="2400" dirty="0" smtClean="0"/>
              <a:t>Построить </a:t>
            </a:r>
            <a:r>
              <a:rPr lang="en-US" sz="2400" dirty="0" smtClean="0"/>
              <a:t>polar chart </a:t>
            </a:r>
            <a:r>
              <a:rPr lang="ru-RU" sz="2400" dirty="0" smtClean="0"/>
              <a:t>для Украины и любой другой европейской страны.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9808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6151</TotalTime>
  <Words>423</Words>
  <Application>Microsoft Office PowerPoint</Application>
  <PresentationFormat>Экран (4:3)</PresentationFormat>
  <Paragraphs>68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65</cp:revision>
  <dcterms:created xsi:type="dcterms:W3CDTF">2017-11-07T18:16:56Z</dcterms:created>
  <dcterms:modified xsi:type="dcterms:W3CDTF">2018-10-12T08:52:05Z</dcterms:modified>
</cp:coreProperties>
</file>