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6"/>
  </p:notesMasterIdLst>
  <p:sldIdLst>
    <p:sldId id="278" r:id="rId2"/>
    <p:sldId id="279" r:id="rId3"/>
    <p:sldId id="280" r:id="rId4"/>
    <p:sldId id="281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60"/>
  </p:normalViewPr>
  <p:slideViewPr>
    <p:cSldViewPr snapToGrid="0">
      <p:cViewPr varScale="1">
        <p:scale>
          <a:sx n="69" d="100"/>
          <a:sy n="69" d="100"/>
        </p:scale>
        <p:origin x="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7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42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18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2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 Day 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3 </a:t>
            </a:r>
            <a:endParaRPr lang="en-US" sz="3600" b="1" dirty="0" smtClean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0070" y="848043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/>
              <a:t>Dplyr</a:t>
            </a:r>
            <a:r>
              <a:rPr lang="en-US" sz="2000" b="1" dirty="0"/>
              <a:t> / </a:t>
            </a:r>
            <a:r>
              <a:rPr lang="en-US" sz="2000" b="1" dirty="0" err="1"/>
              <a:t>Tidyr</a:t>
            </a:r>
            <a:endParaRPr lang="en-US" sz="2000" b="1" dirty="0"/>
          </a:p>
          <a:p>
            <a:r>
              <a:rPr lang="en-US" sz="2000" dirty="0" err="1" smtClean="0"/>
              <a:t>install.packages</a:t>
            </a:r>
            <a:r>
              <a:rPr lang="en-US" sz="2000" dirty="0" smtClean="0"/>
              <a:t>(c</a:t>
            </a:r>
            <a:r>
              <a:rPr lang="en-US" sz="2000" dirty="0" smtClean="0"/>
              <a:t>(“</a:t>
            </a:r>
            <a:r>
              <a:rPr lang="en-US" sz="2000" dirty="0" err="1" smtClean="0"/>
              <a:t>dplyr</a:t>
            </a:r>
            <a:r>
              <a:rPr lang="en-US" sz="2000" dirty="0" smtClean="0"/>
              <a:t>”,”</a:t>
            </a:r>
            <a:r>
              <a:rPr lang="en-US" sz="2000" dirty="0" err="1" smtClean="0"/>
              <a:t>tidyr</a:t>
            </a:r>
            <a:r>
              <a:rPr lang="en-US" sz="2000" dirty="0" smtClean="0"/>
              <a:t>”), dep=T)</a:t>
            </a:r>
          </a:p>
          <a:p>
            <a:r>
              <a:rPr lang="en-US" sz="2000" dirty="0" smtClean="0"/>
              <a:t>library(</a:t>
            </a:r>
            <a:r>
              <a:rPr lang="en-US" sz="2000" dirty="0" err="1" smtClean="0"/>
              <a:t>dplyr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library(</a:t>
            </a:r>
            <a:r>
              <a:rPr lang="en-US" sz="2000" dirty="0" err="1" smtClean="0"/>
              <a:t>tidyr</a:t>
            </a:r>
            <a:r>
              <a:rPr lang="en-US" sz="2000" dirty="0" smtClean="0"/>
              <a:t>)</a:t>
            </a:r>
          </a:p>
          <a:p>
            <a:r>
              <a:rPr lang="uk-UA" sz="2000" dirty="0" smtClean="0"/>
              <a:t> </a:t>
            </a:r>
            <a:endParaRPr lang="uk-UA" sz="2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759211"/>
              </p:ext>
            </p:extLst>
          </p:nvPr>
        </p:nvGraphicFramePr>
        <p:xfrm>
          <a:off x="560070" y="2119790"/>
          <a:ext cx="7886700" cy="4846320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2143724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141967913"/>
                    </a:ext>
                  </a:extLst>
                </a:gridCol>
              </a:tblGrid>
              <a:tr h="350281">
                <a:tc>
                  <a:txBody>
                    <a:bodyPr/>
                    <a:lstStyle/>
                    <a:p>
                      <a:r>
                        <a:rPr lang="en-US" sz="1800" dirty="0"/>
                        <a:t>select()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select columns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032941"/>
                  </a:ext>
                </a:extLst>
              </a:tr>
              <a:tr h="350281">
                <a:tc>
                  <a:txBody>
                    <a:bodyPr/>
                    <a:lstStyle/>
                    <a:p>
                      <a:r>
                        <a:rPr lang="en-US" sz="1800" dirty="0"/>
                        <a:t>filter()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filter rows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168449"/>
                  </a:ext>
                </a:extLst>
              </a:tr>
              <a:tr h="350281">
                <a:tc>
                  <a:txBody>
                    <a:bodyPr/>
                    <a:lstStyle/>
                    <a:p>
                      <a:r>
                        <a:rPr lang="en-US" sz="1800" dirty="0"/>
                        <a:t>arrange()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re-order or arrange rows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311533"/>
                  </a:ext>
                </a:extLst>
              </a:tr>
              <a:tr h="350281">
                <a:tc>
                  <a:txBody>
                    <a:bodyPr/>
                    <a:lstStyle/>
                    <a:p>
                      <a:r>
                        <a:rPr lang="en-US" sz="1800" dirty="0"/>
                        <a:t>mutate()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create new columns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072170"/>
                  </a:ext>
                </a:extLst>
              </a:tr>
              <a:tr h="350281">
                <a:tc>
                  <a:txBody>
                    <a:bodyPr/>
                    <a:lstStyle/>
                    <a:p>
                      <a:r>
                        <a:rPr lang="en-US" sz="1800" dirty="0" err="1"/>
                        <a:t>summarise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summarise</a:t>
                      </a:r>
                      <a:r>
                        <a:rPr lang="en-US" sz="1800" dirty="0"/>
                        <a:t>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439703"/>
                  </a:ext>
                </a:extLst>
              </a:tr>
              <a:tr h="612992">
                <a:tc>
                  <a:txBody>
                    <a:bodyPr/>
                    <a:lstStyle/>
                    <a:p>
                      <a:r>
                        <a:rPr lang="en-US" sz="1800" dirty="0" err="1"/>
                        <a:t>group_by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allows for group operations in the “split-apply-combine” concept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783222"/>
                  </a:ext>
                </a:extLst>
              </a:tr>
              <a:tr h="35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%&gt;%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err="1" smtClean="0"/>
                        <a:t>перенаправление</a:t>
                      </a:r>
                      <a:r>
                        <a:rPr lang="uk-UA" sz="1800" dirty="0" smtClean="0"/>
                        <a:t> </a:t>
                      </a:r>
                      <a:r>
                        <a:rPr lang="uk-UA" sz="1800" dirty="0" err="1" smtClean="0"/>
                        <a:t>потоков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953416"/>
                  </a:ext>
                </a:extLst>
              </a:tr>
              <a:tr h="350281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gather()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lt"/>
                        </a:rPr>
                        <a:t>converts wide data to longer format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053823"/>
                  </a:ext>
                </a:extLst>
              </a:tr>
              <a:tr h="350281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spread)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lt"/>
                        </a:rPr>
                        <a:t>converts long data to wider format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899528"/>
                  </a:ext>
                </a:extLst>
              </a:tr>
              <a:tr h="612992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unite()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lt"/>
                        </a:rPr>
                        <a:t>combines two or more columns into a single column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775140"/>
                  </a:ext>
                </a:extLst>
              </a:tr>
              <a:tr h="612992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separate()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lt"/>
                        </a:rPr>
                        <a:t>splits one column into two or more columns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953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8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0070" y="1090730"/>
            <a:ext cx="884501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Задание: изучить данные в файле </a:t>
            </a:r>
            <a:r>
              <a:rPr lang="en-US" sz="2000" b="1" dirty="0" smtClean="0"/>
              <a:t>DataDay3.csv</a:t>
            </a:r>
            <a:r>
              <a:rPr lang="en-US" sz="2000" b="1" dirty="0"/>
              <a:t>, </a:t>
            </a:r>
            <a:r>
              <a:rPr lang="ru-RU" sz="2000" b="1" dirty="0"/>
              <a:t>для этого кроме предложенных вами методов необходимо выполнить:</a:t>
            </a:r>
          </a:p>
          <a:p>
            <a:endParaRPr lang="ru-RU" sz="2000" b="1" dirty="0"/>
          </a:p>
          <a:p>
            <a:pPr marL="342900" indent="-342900">
              <a:buAutoNum type="arabicParenR"/>
            </a:pPr>
            <a:r>
              <a:rPr lang="ru-RU" dirty="0"/>
              <a:t>Записать данные в </a:t>
            </a:r>
            <a:r>
              <a:rPr lang="en-US" dirty="0"/>
              <a:t>data frame</a:t>
            </a:r>
            <a:r>
              <a:rPr lang="ru-RU" dirty="0"/>
              <a:t>;</a:t>
            </a:r>
          </a:p>
          <a:p>
            <a:pPr marL="342900" indent="-342900">
              <a:buAutoNum type="arabicParenR"/>
            </a:pPr>
            <a:r>
              <a:rPr lang="ru-RU" dirty="0"/>
              <a:t>Изучить структуру;</a:t>
            </a:r>
          </a:p>
          <a:p>
            <a:pPr marL="342900" indent="-342900">
              <a:buAutoNum type="arabicParenR"/>
            </a:pPr>
            <a:r>
              <a:rPr lang="ru-RU" dirty="0"/>
              <a:t>Исправить ошибки в данных;</a:t>
            </a:r>
          </a:p>
          <a:p>
            <a:pPr marL="342900" indent="-342900">
              <a:buAutoNum type="arabicParenR"/>
            </a:pPr>
            <a:r>
              <a:rPr lang="ru-RU" dirty="0"/>
              <a:t>Построить коробчатые диаграммы и гистограммы;</a:t>
            </a:r>
          </a:p>
          <a:p>
            <a:pPr marL="342900" indent="-342900">
              <a:buAutoNum type="arabicParenR"/>
            </a:pPr>
            <a:r>
              <a:rPr lang="ru-RU" dirty="0"/>
              <a:t>Добавить колонку с плотностью населения.</a:t>
            </a:r>
          </a:p>
          <a:p>
            <a:endParaRPr lang="ru-RU" dirty="0"/>
          </a:p>
          <a:p>
            <a:r>
              <a:rPr lang="ru-RU" dirty="0"/>
              <a:t>Необходимо ответить на такие вопросы: </a:t>
            </a:r>
          </a:p>
          <a:p>
            <a:pPr marL="342900" indent="-342900">
              <a:buAutoNum type="arabicParenR"/>
            </a:pPr>
            <a:r>
              <a:rPr lang="ru-RU" dirty="0"/>
              <a:t>Есть ли пропущенные </a:t>
            </a:r>
            <a:r>
              <a:rPr lang="ru-RU" dirty="0" smtClean="0"/>
              <a:t>значения? Если есть, то заменить средним.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Какая страна с самым большим Валовым внутренним продуктом на 1 человека (ВВП); какая с самой маленькой площадью?</a:t>
            </a:r>
          </a:p>
          <a:p>
            <a:pPr marL="342900" indent="-342900">
              <a:buAutoNum type="arabicParenR"/>
            </a:pPr>
            <a:r>
              <a:rPr lang="ru-RU" dirty="0"/>
              <a:t>В каком регионе средняя площадь страны наибольшая?</a:t>
            </a:r>
          </a:p>
          <a:p>
            <a:pPr marL="342900" indent="-342900">
              <a:buAutoNum type="arabicParenR"/>
            </a:pPr>
            <a:r>
              <a:rPr lang="ru-RU" dirty="0"/>
              <a:t>С каким населением чаще всего встречаются страны в мире? В Европе? </a:t>
            </a:r>
          </a:p>
          <a:p>
            <a:pPr marL="342900" indent="-342900">
              <a:buAutoNum type="arabicParenR"/>
            </a:pPr>
            <a:r>
              <a:rPr lang="ru-RU" dirty="0"/>
              <a:t>Совпадает ли в каком-то регионе среднее и медиана ВВП?</a:t>
            </a:r>
          </a:p>
          <a:p>
            <a:pPr marL="342900" indent="-342900">
              <a:buAutoNum type="arabicParenR"/>
            </a:pPr>
            <a:r>
              <a:rPr lang="ru-RU" dirty="0"/>
              <a:t>Вывести топ 5 стран и 5 последних стран по ВВП и по количеству СО2 на душу населения, сделать выводы.</a:t>
            </a:r>
          </a:p>
        </p:txBody>
      </p:sp>
    </p:spTree>
    <p:extLst>
      <p:ext uri="{BB962C8B-B14F-4D97-AF65-F5344CB8AC3E}">
        <p14:creationId xmlns:p14="http://schemas.microsoft.com/office/powerpoint/2010/main" val="126915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1183324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R 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Markdown</a:t>
            </a:r>
          </a:p>
          <a:p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0030" y="922063"/>
            <a:ext cx="82638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Link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https://rmarkdown.rstudio.com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/>
              <a:t>install.packages</a:t>
            </a:r>
            <a:r>
              <a:rPr lang="en-US" sz="2400" dirty="0"/>
              <a:t>("</a:t>
            </a:r>
            <a:r>
              <a:rPr lang="en-US" sz="2400" dirty="0" err="1" smtClean="0"/>
              <a:t>rmarkdown</a:t>
            </a:r>
            <a:r>
              <a:rPr lang="en-US" sz="2400" dirty="0" smtClean="0"/>
              <a:t>“, dep=T)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964" y="2260891"/>
            <a:ext cx="5280555" cy="4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6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0070" y="1090730"/>
            <a:ext cx="88450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Создать массив случайных чисел на 100 элементов. </a:t>
            </a:r>
          </a:p>
          <a:p>
            <a:r>
              <a:rPr lang="uk-UA" sz="2000" dirty="0" err="1"/>
              <a:t>Создать</a:t>
            </a:r>
            <a:r>
              <a:rPr lang="uk-UA" sz="2000" dirty="0"/>
              <a:t> </a:t>
            </a:r>
            <a:r>
              <a:rPr lang="uk-UA" sz="2000" dirty="0" err="1"/>
              <a:t>массив</a:t>
            </a:r>
            <a:r>
              <a:rPr lang="uk-UA" sz="2000" dirty="0"/>
              <a:t> </a:t>
            </a:r>
            <a:r>
              <a:rPr lang="uk-UA" sz="2000" dirty="0" err="1"/>
              <a:t>факторов</a:t>
            </a:r>
            <a:r>
              <a:rPr lang="uk-UA" sz="2000" dirty="0"/>
              <a:t> для </a:t>
            </a:r>
            <a:r>
              <a:rPr lang="uk-UA" sz="2000" dirty="0" err="1"/>
              <a:t>описания</a:t>
            </a:r>
            <a:r>
              <a:rPr lang="uk-UA" sz="2000" dirty="0"/>
              <a:t> </a:t>
            </a:r>
            <a:r>
              <a:rPr lang="uk-UA" sz="2000" dirty="0" err="1"/>
              <a:t>данного</a:t>
            </a:r>
            <a:r>
              <a:rPr lang="uk-UA" sz="2000" dirty="0"/>
              <a:t> </a:t>
            </a:r>
            <a:r>
              <a:rPr lang="uk-UA" sz="2000" dirty="0" err="1"/>
              <a:t>массива</a:t>
            </a:r>
            <a:r>
              <a:rPr lang="uk-UA" sz="2000" dirty="0"/>
              <a:t>, в </a:t>
            </a:r>
            <a:r>
              <a:rPr lang="uk-UA" sz="2000" dirty="0" err="1"/>
              <a:t>котором</a:t>
            </a:r>
            <a:r>
              <a:rPr lang="uk-UA" sz="2000" dirty="0"/>
              <a:t> </a:t>
            </a:r>
            <a:r>
              <a:rPr lang="uk-UA" sz="2000" dirty="0" err="1"/>
              <a:t>будут</a:t>
            </a:r>
            <a:r>
              <a:rPr lang="uk-UA" sz="2000" dirty="0"/>
              <a:t> </a:t>
            </a:r>
            <a:r>
              <a:rPr lang="uk-UA" sz="2000" dirty="0" err="1"/>
              <a:t>след</a:t>
            </a:r>
            <a:r>
              <a:rPr lang="uk-UA" sz="2000" dirty="0"/>
              <a:t>. </a:t>
            </a:r>
            <a:r>
              <a:rPr lang="uk-UA" sz="2000" dirty="0" err="1"/>
              <a:t>категории</a:t>
            </a:r>
            <a:r>
              <a:rPr lang="uk-UA" sz="2000" dirty="0"/>
              <a:t>:</a:t>
            </a:r>
          </a:p>
          <a:p>
            <a:r>
              <a:rPr lang="en-US" sz="2000" dirty="0"/>
              <a:t>First – </a:t>
            </a:r>
            <a:r>
              <a:rPr lang="ru-RU" sz="2000" dirty="0"/>
              <a:t>для значений </a:t>
            </a:r>
            <a:r>
              <a:rPr lang="ru-RU" sz="2000" dirty="0" smtClean="0"/>
              <a:t>массива</a:t>
            </a:r>
            <a:r>
              <a:rPr lang="ru-RU" sz="2000" dirty="0"/>
              <a:t>, которые меньше среднего значения минус 2 стандартных отклонения;</a:t>
            </a:r>
          </a:p>
          <a:p>
            <a:r>
              <a:rPr lang="en-US" sz="2000" dirty="0"/>
              <a:t>Third – </a:t>
            </a:r>
            <a:r>
              <a:rPr lang="ru-RU" sz="2000" dirty="0"/>
              <a:t>для значений </a:t>
            </a:r>
            <a:r>
              <a:rPr lang="ru-RU" sz="2000" dirty="0" smtClean="0"/>
              <a:t>массива</a:t>
            </a:r>
            <a:r>
              <a:rPr lang="ru-RU" sz="2000" dirty="0"/>
              <a:t>, которые больше среднего значения плюс 2 стандартных отклонения;</a:t>
            </a:r>
          </a:p>
          <a:p>
            <a:r>
              <a:rPr lang="en-US" sz="2000" dirty="0"/>
              <a:t>Second – </a:t>
            </a:r>
            <a:r>
              <a:rPr lang="ru-RU" sz="2000" dirty="0"/>
              <a:t>все остальные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2. Оформить задания слайда 2 в отчет </a:t>
            </a:r>
            <a:r>
              <a:rPr lang="en-US" sz="2000" dirty="0" smtClean="0"/>
              <a:t>R Markdown.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610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5967</TotalTime>
  <Words>319</Words>
  <Application>Microsoft Office PowerPoint</Application>
  <PresentationFormat>Экран (4:3)</PresentationFormat>
  <Paragraphs>61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63</cp:revision>
  <dcterms:created xsi:type="dcterms:W3CDTF">2017-11-07T18:16:56Z</dcterms:created>
  <dcterms:modified xsi:type="dcterms:W3CDTF">2018-09-26T13:47:06Z</dcterms:modified>
</cp:coreProperties>
</file>