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9"/>
  </p:notesMasterIdLst>
  <p:sldIdLst>
    <p:sldId id="275" r:id="rId2"/>
    <p:sldId id="276" r:id="rId3"/>
    <p:sldId id="279" r:id="rId4"/>
    <p:sldId id="280" r:id="rId5"/>
    <p:sldId id="277" r:id="rId6"/>
    <p:sldId id="278" r:id="rId7"/>
    <p:sldId id="28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4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26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459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85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77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2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720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12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16.03.2018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 Day 5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070" y="1197429"/>
            <a:ext cx="8068673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Задание: изучить данные в файле </a:t>
            </a:r>
            <a:r>
              <a:rPr lang="en-US" sz="2000" b="1" dirty="0" smtClean="0"/>
              <a:t>Data5.csv, </a:t>
            </a:r>
            <a:r>
              <a:rPr lang="ru-RU" sz="2000" b="1" dirty="0" smtClean="0"/>
              <a:t>для этого кроме предложенных вами методов необходимо выполнить:</a:t>
            </a:r>
          </a:p>
          <a:p>
            <a:endParaRPr lang="ru-RU" sz="2000" b="1" dirty="0" smtClean="0"/>
          </a:p>
          <a:p>
            <a:pPr marL="342900" indent="-342900">
              <a:buAutoNum type="arabicParenR"/>
            </a:pPr>
            <a:r>
              <a:rPr lang="ru-RU" dirty="0" smtClean="0"/>
              <a:t>Записать данные в </a:t>
            </a:r>
            <a:r>
              <a:rPr lang="en-US" dirty="0" smtClean="0"/>
              <a:t>data frame</a:t>
            </a:r>
            <a:r>
              <a:rPr lang="ru-RU" dirty="0" smtClean="0"/>
              <a:t>;</a:t>
            </a:r>
          </a:p>
          <a:p>
            <a:pPr marL="342900" indent="-342900">
              <a:buAutoNum type="arabicParenR"/>
            </a:pPr>
            <a:r>
              <a:rPr lang="ru-RU" dirty="0" smtClean="0"/>
              <a:t>Изучить структуру;</a:t>
            </a:r>
          </a:p>
          <a:p>
            <a:pPr marL="342900" indent="-342900">
              <a:buAutoNum type="arabicParenR"/>
            </a:pPr>
            <a:r>
              <a:rPr lang="ru-RU" dirty="0" smtClean="0"/>
              <a:t>Исправить ошибки в данных;</a:t>
            </a:r>
          </a:p>
          <a:p>
            <a:pPr marL="342900" indent="-342900">
              <a:buAutoNum type="arabicParenR"/>
            </a:pPr>
            <a:r>
              <a:rPr lang="ru-RU" dirty="0" smtClean="0"/>
              <a:t>Построить коробчатые диаграммы и гистограммы;</a:t>
            </a:r>
          </a:p>
          <a:p>
            <a:pPr marL="342900" indent="-342900">
              <a:buAutoNum type="arabicParenR"/>
            </a:pPr>
            <a:r>
              <a:rPr lang="ru-RU" dirty="0" smtClean="0"/>
              <a:t>Добавить колонку с плотностью населения.</a:t>
            </a:r>
          </a:p>
          <a:p>
            <a:endParaRPr lang="ru-RU" dirty="0" smtClean="0"/>
          </a:p>
          <a:p>
            <a:r>
              <a:rPr lang="ru-RU" dirty="0" smtClean="0"/>
              <a:t>Необходимо ответить на такие вопросы: </a:t>
            </a:r>
          </a:p>
          <a:p>
            <a:pPr marL="342900" indent="-342900">
              <a:buAutoNum type="arabicParenR"/>
            </a:pPr>
            <a:r>
              <a:rPr lang="ru-RU" dirty="0" smtClean="0"/>
              <a:t>Есть ли пропущенные значения, что с ними делать? </a:t>
            </a:r>
          </a:p>
          <a:p>
            <a:pPr marL="342900" indent="-342900">
              <a:buAutoNum type="arabicParenR"/>
            </a:pPr>
            <a:r>
              <a:rPr lang="ru-RU" dirty="0" smtClean="0"/>
              <a:t>Какая страна с самым большим Валовым внутренним продуктом на 1 человека (ВВП); какая с самой маленькой площадью?</a:t>
            </a:r>
          </a:p>
          <a:p>
            <a:pPr marL="342900" indent="-342900">
              <a:buAutoNum type="arabicParenR"/>
            </a:pPr>
            <a:r>
              <a:rPr lang="ru-RU" dirty="0" smtClean="0"/>
              <a:t>В каком регионе средняя площадь страны наибольшая?</a:t>
            </a:r>
          </a:p>
          <a:p>
            <a:pPr marL="342900" indent="-342900">
              <a:buAutoNum type="arabicParenR"/>
            </a:pPr>
            <a:r>
              <a:rPr lang="ru-RU" dirty="0" smtClean="0"/>
              <a:t>С каким населением чаще всего встречаются страны в мире? В Европе? </a:t>
            </a:r>
          </a:p>
          <a:p>
            <a:pPr marL="342900" indent="-342900">
              <a:buAutoNum type="arabicParenR"/>
            </a:pPr>
            <a:r>
              <a:rPr lang="ru-RU" dirty="0" smtClean="0"/>
              <a:t>Совпадает ли в каком-то регионе среднее и медиана ВВП?</a:t>
            </a:r>
          </a:p>
          <a:p>
            <a:pPr marL="342900" indent="-342900">
              <a:buAutoNum type="arabicParenR"/>
            </a:pPr>
            <a:r>
              <a:rPr lang="ru-RU" dirty="0" smtClean="0"/>
              <a:t>Вывести топ 5 стран и 5 последних стран по ВВП и по количеству СО2 на душу населения, сделать выводы.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r>
              <a:rPr lang="ru-RU" dirty="0" smtClean="0"/>
              <a:t>Обсуждение.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190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33245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Диаграмма рассеяния (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scatter plot)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417" y="1534332"/>
            <a:ext cx="74683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dirty="0" err="1" smtClean="0"/>
              <a:t>gplot</a:t>
            </a:r>
            <a:r>
              <a:rPr lang="en-US" sz="2800" dirty="0" smtClean="0"/>
              <a:t>(</a:t>
            </a:r>
            <a:r>
              <a:rPr lang="en-US" sz="2800" dirty="0" err="1" smtClean="0"/>
              <a:t>aes</a:t>
            </a:r>
            <a:r>
              <a:rPr lang="en-US" sz="2800" dirty="0" smtClean="0"/>
              <a:t>(x=</a:t>
            </a:r>
            <a:r>
              <a:rPr lang="en-US" sz="2800" dirty="0" err="1" smtClean="0"/>
              <a:t>ind_var</a:t>
            </a:r>
            <a:r>
              <a:rPr lang="en-US" sz="2800" dirty="0" smtClean="0"/>
              <a:t>, y=</a:t>
            </a:r>
            <a:r>
              <a:rPr lang="en-US" sz="2800" dirty="0" err="1" smtClean="0"/>
              <a:t>dep_var</a:t>
            </a:r>
            <a:r>
              <a:rPr lang="en-US" sz="2800" dirty="0" smtClean="0"/>
              <a:t>), data = frame)+ 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geom_jitter</a:t>
            </a:r>
            <a:r>
              <a:rPr lang="en-US" sz="2800" dirty="0" smtClean="0"/>
              <a:t>(alpha=0) +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coord_trans</a:t>
            </a:r>
            <a:r>
              <a:rPr lang="en-US" sz="2800" dirty="0" smtClean="0"/>
              <a:t>(y=“sqrt”|”log10”)</a:t>
            </a:r>
            <a:endParaRPr lang="en-US" sz="2800" dirty="0"/>
          </a:p>
        </p:txBody>
      </p:sp>
      <p:pic>
        <p:nvPicPr>
          <p:cNvPr id="1026" name="Picture 2" descr="Картинки по запросу scatter plot 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858" y="3314795"/>
            <a:ext cx="3725922" cy="3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scatter plot 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06" y="3314796"/>
            <a:ext cx="3827490" cy="325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3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Взаимосвязь случайных величин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91506" y="1064552"/>
            <a:ext cx="80352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1) Коэффициент корреляции Пирсона 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cor</a:t>
            </a:r>
            <a:r>
              <a:rPr lang="en-US" sz="2400" dirty="0" smtClean="0"/>
              <a:t>(x, y) | </a:t>
            </a:r>
            <a:r>
              <a:rPr lang="en-US" sz="2400" dirty="0" err="1" smtClean="0"/>
              <a:t>cor</a:t>
            </a:r>
            <a:r>
              <a:rPr lang="en-US" sz="2400" dirty="0" smtClean="0"/>
              <a:t>(data, use = “</a:t>
            </a:r>
            <a:r>
              <a:rPr lang="en-US" sz="2400" dirty="0" err="1" smtClean="0"/>
              <a:t>complete”|”pairwise</a:t>
            </a:r>
            <a:r>
              <a:rPr lang="en-US" sz="2400" dirty="0" smtClean="0"/>
              <a:t>” )</a:t>
            </a:r>
          </a:p>
          <a:p>
            <a:r>
              <a:rPr lang="en-US" sz="2400" dirty="0" smtClean="0"/>
              <a:t>2) </a:t>
            </a:r>
            <a:r>
              <a:rPr lang="ru-RU" sz="2400" dirty="0"/>
              <a:t>Коэффициент </a:t>
            </a:r>
            <a:r>
              <a:rPr lang="ru-RU" sz="2400" dirty="0" smtClean="0"/>
              <a:t>корреляции </a:t>
            </a:r>
            <a:r>
              <a:rPr lang="en-US" sz="2400" dirty="0" smtClean="0"/>
              <a:t> </a:t>
            </a:r>
            <a:r>
              <a:rPr lang="ru-RU" sz="2400" dirty="0" err="1" smtClean="0"/>
              <a:t>Спирмена</a:t>
            </a:r>
            <a:endParaRPr lang="ru-RU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cor</a:t>
            </a:r>
            <a:r>
              <a:rPr lang="en-US" sz="2400" dirty="0" smtClean="0"/>
              <a:t>(x</a:t>
            </a:r>
            <a:r>
              <a:rPr lang="en-US" sz="2400" dirty="0"/>
              <a:t>, </a:t>
            </a:r>
            <a:r>
              <a:rPr lang="en-US" sz="2400" dirty="0" smtClean="0"/>
              <a:t>y, </a:t>
            </a:r>
            <a:r>
              <a:rPr lang="en-US" sz="2400" dirty="0"/>
              <a:t>method="spearman</a:t>
            </a:r>
            <a:r>
              <a:rPr lang="en-US" sz="2400" dirty="0" smtClean="0"/>
              <a:t>")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27590" y="2634212"/>
            <a:ext cx="871641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Проверка гипотезы о значимости коэффициента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cor.test</a:t>
            </a:r>
            <a:r>
              <a:rPr lang="en-US" sz="2400" dirty="0" smtClean="0"/>
              <a:t>(x, y)</a:t>
            </a:r>
          </a:p>
          <a:p>
            <a:endParaRPr lang="en-US" sz="2400" dirty="0"/>
          </a:p>
          <a:p>
            <a:r>
              <a:rPr lang="ru-RU" sz="2400" dirty="0" smtClean="0"/>
              <a:t>Графическая интерпретация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C </a:t>
            </a:r>
            <a:r>
              <a:rPr lang="en-US" sz="2000" dirty="0"/>
              <a:t>&lt; − </a:t>
            </a:r>
            <a:r>
              <a:rPr lang="en-US" sz="2000" dirty="0" err="1" smtClean="0"/>
              <a:t>cor</a:t>
            </a:r>
            <a:r>
              <a:rPr lang="en-US" sz="2000" dirty="0" smtClean="0"/>
              <a:t>(x) </a:t>
            </a:r>
          </a:p>
          <a:p>
            <a:r>
              <a:rPr lang="en-US" sz="2000" dirty="0" smtClean="0"/>
              <a:t>image(1:ncol(C</a:t>
            </a:r>
            <a:r>
              <a:rPr lang="en-US" sz="2000" dirty="0"/>
              <a:t>), 1:nrow(C), C, col = rainbow(12), </a:t>
            </a:r>
            <a:r>
              <a:rPr lang="en-US" sz="2000" dirty="0" smtClean="0"/>
              <a:t>axes </a:t>
            </a:r>
            <a:r>
              <a:rPr lang="en-US" sz="2000" dirty="0"/>
              <a:t>= FALSE, </a:t>
            </a:r>
            <a:r>
              <a:rPr lang="en-US" sz="2000" dirty="0" err="1"/>
              <a:t>xlab</a:t>
            </a:r>
            <a:r>
              <a:rPr lang="en-US" sz="2000" dirty="0"/>
              <a:t> = "", </a:t>
            </a:r>
            <a:r>
              <a:rPr lang="en-US" sz="2000" dirty="0" err="1"/>
              <a:t>ylab</a:t>
            </a:r>
            <a:r>
              <a:rPr lang="en-US" sz="2000" dirty="0"/>
              <a:t> = "") </a:t>
            </a:r>
            <a:endParaRPr lang="en-US" sz="2000" dirty="0" smtClean="0"/>
          </a:p>
          <a:p>
            <a:r>
              <a:rPr lang="en-US" sz="2000" dirty="0" smtClean="0"/>
              <a:t>axis(1</a:t>
            </a:r>
            <a:r>
              <a:rPr lang="en-US" sz="2000" dirty="0"/>
              <a:t>, at = 1:ncol(C), labels=</a:t>
            </a:r>
            <a:r>
              <a:rPr lang="en-US" sz="2000" dirty="0" err="1"/>
              <a:t>colnames</a:t>
            </a:r>
            <a:r>
              <a:rPr lang="en-US" sz="2000" dirty="0"/>
              <a:t>(C</a:t>
            </a:r>
            <a:r>
              <a:rPr lang="en-US" sz="2000" dirty="0" smtClean="0"/>
              <a:t>))</a:t>
            </a:r>
          </a:p>
          <a:p>
            <a:r>
              <a:rPr lang="en-US" sz="2000" dirty="0" smtClean="0"/>
              <a:t>axis(2</a:t>
            </a:r>
            <a:r>
              <a:rPr lang="en-US" sz="2000" dirty="0"/>
              <a:t>, at = 1:nrow(C), labels=</a:t>
            </a:r>
            <a:r>
              <a:rPr lang="en-US" sz="2000" dirty="0" err="1"/>
              <a:t>rownames</a:t>
            </a:r>
            <a:r>
              <a:rPr lang="en-US" sz="2000" dirty="0"/>
              <a:t>(C), las = 2</a:t>
            </a:r>
            <a:r>
              <a:rPr lang="en-US" sz="2000" dirty="0" smtClean="0"/>
              <a:t>)</a:t>
            </a:r>
          </a:p>
          <a:p>
            <a:pPr marL="989013"/>
            <a:endParaRPr lang="en-US" sz="2000" dirty="0" smtClean="0"/>
          </a:p>
          <a:p>
            <a:r>
              <a:rPr lang="ru-RU" sz="2000" dirty="0" smtClean="0"/>
              <a:t>Или </a:t>
            </a:r>
            <a:endParaRPr lang="en-US" sz="2000" dirty="0" smtClean="0"/>
          </a:p>
          <a:p>
            <a:r>
              <a:rPr lang="en-US" sz="2000" dirty="0" smtClean="0"/>
              <a:t>library(ellipse</a:t>
            </a:r>
            <a:r>
              <a:rPr lang="en-US" sz="2000" dirty="0"/>
              <a:t>) </a:t>
            </a:r>
            <a:endParaRPr lang="en-US" sz="2000" dirty="0" smtClean="0"/>
          </a:p>
          <a:p>
            <a:r>
              <a:rPr lang="en-US" sz="2000" dirty="0" err="1" smtClean="0"/>
              <a:t>plotcorr</a:t>
            </a:r>
            <a:r>
              <a:rPr lang="en-US" sz="2000" dirty="0" smtClean="0"/>
              <a:t>(</a:t>
            </a:r>
            <a:r>
              <a:rPr lang="en-US" sz="2000" dirty="0" err="1" smtClean="0"/>
              <a:t>cor</a:t>
            </a:r>
            <a:r>
              <a:rPr lang="en-US" sz="2000" dirty="0" smtClean="0"/>
              <a:t>(</a:t>
            </a:r>
            <a:r>
              <a:rPr lang="en-US" sz="2000" dirty="0" err="1" smtClean="0"/>
              <a:t>longley</a:t>
            </a:r>
            <a:r>
              <a:rPr lang="en-US" sz="2000" dirty="0"/>
              <a:t>)) 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864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7848930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Парная</a:t>
            </a:r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регрессия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91505" y="1295508"/>
            <a:ext cx="74055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Calibri (Основной текст)"/>
              </a:rPr>
              <a:t>Линейная</a:t>
            </a:r>
            <a:endParaRPr lang="en-US" sz="2400" b="1" dirty="0" smtClean="0">
              <a:latin typeface="Calibri (Основной текст)"/>
            </a:endParaRPr>
          </a:p>
          <a:p>
            <a:r>
              <a:rPr lang="en-US" sz="2400" dirty="0" err="1" smtClean="0">
                <a:latin typeface="Calibri (Основной текст)"/>
              </a:rPr>
              <a:t>reslm</a:t>
            </a:r>
            <a:r>
              <a:rPr lang="en-US" sz="2400" dirty="0" smtClean="0">
                <a:latin typeface="Calibri (Основной текст)"/>
              </a:rPr>
              <a:t>&lt;-</a:t>
            </a:r>
            <a:r>
              <a:rPr lang="en-US" sz="2400" dirty="0">
                <a:latin typeface="Calibri (Основной текст)"/>
              </a:rPr>
              <a:t>lm(formula = </a:t>
            </a:r>
            <a:r>
              <a:rPr lang="en-US" sz="2400" dirty="0" smtClean="0">
                <a:latin typeface="Calibri (Основной текст)"/>
              </a:rPr>
              <a:t>par1 ~par2, </a:t>
            </a:r>
            <a:r>
              <a:rPr lang="en-US" sz="2400" dirty="0">
                <a:latin typeface="Calibri (Основной текст)"/>
              </a:rPr>
              <a:t>data = </a:t>
            </a:r>
            <a:r>
              <a:rPr lang="en-US" sz="2400" dirty="0" err="1" smtClean="0">
                <a:latin typeface="Calibri (Основной текст)"/>
              </a:rPr>
              <a:t>dframe</a:t>
            </a:r>
            <a:r>
              <a:rPr lang="en-US" sz="2400" dirty="0" smtClean="0">
                <a:latin typeface="Calibri (Основной текст)"/>
              </a:rPr>
              <a:t>)</a:t>
            </a:r>
          </a:p>
          <a:p>
            <a:r>
              <a:rPr lang="en-US" sz="2400" dirty="0" smtClean="0">
                <a:latin typeface="Calibri (Основной текст)"/>
              </a:rPr>
              <a:t>summary (</a:t>
            </a:r>
            <a:r>
              <a:rPr lang="en-US" sz="2400" dirty="0" err="1" smtClean="0">
                <a:latin typeface="Calibri (Основной текст)"/>
              </a:rPr>
              <a:t>reslm</a:t>
            </a:r>
            <a:r>
              <a:rPr lang="en-US" sz="2400" dirty="0" smtClean="0">
                <a:latin typeface="Calibri (Основной текст)"/>
              </a:rPr>
              <a:t>)</a:t>
            </a:r>
          </a:p>
          <a:p>
            <a:endParaRPr lang="en-US" sz="2400" dirty="0">
              <a:latin typeface="Calibri (Основной текст)"/>
            </a:endParaRPr>
          </a:p>
          <a:p>
            <a:r>
              <a:rPr lang="en-US" sz="2400" dirty="0" smtClean="0">
                <a:latin typeface="Calibri (Основной текст)"/>
              </a:rPr>
              <a:t>y=a0+a1*x</a:t>
            </a:r>
          </a:p>
          <a:p>
            <a:endParaRPr lang="en-US" sz="2400" dirty="0">
              <a:latin typeface="Calibri (Основной текст)"/>
            </a:endParaRPr>
          </a:p>
          <a:p>
            <a:r>
              <a:rPr lang="ru-RU" sz="2400" dirty="0" smtClean="0">
                <a:latin typeface="Calibri (Основной текст)"/>
              </a:rPr>
              <a:t>Для отсутствия свободного члена </a:t>
            </a:r>
            <a:r>
              <a:rPr lang="en-US" sz="2400" dirty="0">
                <a:latin typeface="Calibri (Основной текст)"/>
              </a:rPr>
              <a:t>y ~ x – </a:t>
            </a:r>
            <a:r>
              <a:rPr lang="en-US" sz="2400" dirty="0" smtClean="0">
                <a:latin typeface="Calibri (Основной текст)"/>
              </a:rPr>
              <a:t>1</a:t>
            </a:r>
            <a:endParaRPr lang="ru-RU" sz="2400" dirty="0" smtClean="0">
              <a:latin typeface="Calibri (Основной текст)"/>
            </a:endParaRPr>
          </a:p>
          <a:p>
            <a:endParaRPr lang="ru-RU" sz="2400" dirty="0">
              <a:latin typeface="Calibri (Основной текст)"/>
            </a:endParaRPr>
          </a:p>
          <a:p>
            <a:r>
              <a:rPr lang="ru-RU" sz="2400" b="1" dirty="0" smtClean="0">
                <a:latin typeface="Calibri (Основной текст)"/>
              </a:rPr>
              <a:t>Нелинейная</a:t>
            </a:r>
            <a:r>
              <a:rPr lang="ru-RU" sz="2400" dirty="0" smtClean="0">
                <a:latin typeface="Calibri (Основной текст)"/>
              </a:rPr>
              <a:t> </a:t>
            </a:r>
          </a:p>
          <a:p>
            <a:r>
              <a:rPr lang="en-US" sz="2400" dirty="0" err="1" smtClean="0">
                <a:latin typeface="Calibri (Основной текст)"/>
              </a:rPr>
              <a:t>resnls</a:t>
            </a:r>
            <a:r>
              <a:rPr lang="en-US" sz="2400" dirty="0" smtClean="0">
                <a:latin typeface="Calibri (Основной текст)"/>
              </a:rPr>
              <a:t>=</a:t>
            </a:r>
            <a:r>
              <a:rPr lang="en-US" sz="2400" dirty="0" err="1" smtClean="0">
                <a:latin typeface="Calibri (Основной текст)"/>
              </a:rPr>
              <a:t>nls</a:t>
            </a:r>
            <a:r>
              <a:rPr lang="en-US" sz="2400" dirty="0" smtClean="0">
                <a:latin typeface="Calibri (Основной текст)"/>
              </a:rPr>
              <a:t>(</a:t>
            </a:r>
            <a:r>
              <a:rPr lang="en-US" sz="2400" dirty="0" err="1" smtClean="0">
                <a:latin typeface="Calibri (Основной текст)"/>
              </a:rPr>
              <a:t>Y~a</a:t>
            </a:r>
            <a:r>
              <a:rPr lang="en-US" sz="2400" dirty="0" smtClean="0">
                <a:latin typeface="Calibri (Основной текст)"/>
              </a:rPr>
              <a:t>*</a:t>
            </a:r>
            <a:r>
              <a:rPr lang="en-US" sz="2400" dirty="0" err="1" smtClean="0">
                <a:latin typeface="Calibri (Основной текст)"/>
              </a:rPr>
              <a:t>exp</a:t>
            </a:r>
            <a:r>
              <a:rPr lang="en-US" sz="2400" dirty="0">
                <a:latin typeface="Calibri (Основной текст)"/>
              </a:rPr>
              <a:t>(-k*X</a:t>
            </a:r>
            <a:r>
              <a:rPr lang="en-US" sz="2400" dirty="0" smtClean="0">
                <a:latin typeface="Calibri (Основной текст)"/>
              </a:rPr>
              <a:t>),</a:t>
            </a:r>
            <a:r>
              <a:rPr lang="ru-RU" sz="2400" dirty="0" smtClean="0">
                <a:latin typeface="Calibri (Основной текст)"/>
              </a:rPr>
              <a:t> </a:t>
            </a:r>
            <a:r>
              <a:rPr lang="en-US" sz="2400" dirty="0" smtClean="0">
                <a:latin typeface="Calibri (Основной текст)"/>
              </a:rPr>
              <a:t>data=test,</a:t>
            </a:r>
            <a:r>
              <a:rPr lang="ru-RU" sz="2400" dirty="0" smtClean="0">
                <a:latin typeface="Calibri (Основной текст)"/>
              </a:rPr>
              <a:t> </a:t>
            </a:r>
            <a:r>
              <a:rPr lang="en-US" sz="2400" dirty="0" smtClean="0">
                <a:latin typeface="Calibri (Основной текст)"/>
              </a:rPr>
              <a:t>start=list(a=1,k=0.05</a:t>
            </a:r>
            <a:r>
              <a:rPr lang="en-US" sz="2400" dirty="0">
                <a:latin typeface="Calibri (Основной текст)"/>
              </a:rPr>
              <a:t>))</a:t>
            </a:r>
            <a:endParaRPr lang="ru-RU" sz="2400" dirty="0">
              <a:latin typeface="Calibri (Основной текст)"/>
            </a:endParaRPr>
          </a:p>
          <a:p>
            <a:r>
              <a:rPr lang="en-US" sz="2400" dirty="0">
                <a:latin typeface="Calibri (Основной текст)"/>
              </a:rPr>
              <a:t>summary (</a:t>
            </a:r>
            <a:r>
              <a:rPr lang="en-US" sz="2400" dirty="0" err="1" smtClean="0">
                <a:latin typeface="Calibri (Основной текст)"/>
              </a:rPr>
              <a:t>resnls</a:t>
            </a:r>
            <a:r>
              <a:rPr lang="en-US" sz="2400" dirty="0" smtClean="0">
                <a:latin typeface="Calibri (Основной текст)"/>
              </a:rPr>
              <a:t>)</a:t>
            </a:r>
            <a:endParaRPr lang="en-US" sz="2400" dirty="0">
              <a:latin typeface="Calibri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41773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Одномерные статистические тесты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 smtClean="0"/>
              <a:t>Тест Стьюдента характеристики мат. ожидания распределения:</a:t>
            </a:r>
          </a:p>
          <a:p>
            <a:r>
              <a:rPr lang="ru-RU" sz="2400" dirty="0" smtClean="0"/>
              <a:t>	</a:t>
            </a:r>
            <a:r>
              <a:rPr lang="en-US" sz="2400" dirty="0" err="1" smtClean="0"/>
              <a:t>t.test</a:t>
            </a:r>
            <a:r>
              <a:rPr lang="en-US" sz="2400" dirty="0" smtClean="0"/>
              <a:t>(salary</a:t>
            </a:r>
            <a:r>
              <a:rPr lang="en-US" sz="2400" dirty="0"/>
              <a:t>, mu=32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r>
              <a:rPr lang="ru-RU" sz="2400" dirty="0" smtClean="0"/>
              <a:t>2) Тест </a:t>
            </a:r>
            <a:r>
              <a:rPr lang="ru-RU" sz="2400" dirty="0" err="1" smtClean="0"/>
              <a:t>Уилкоксона</a:t>
            </a:r>
            <a:r>
              <a:rPr lang="ru-RU" sz="2400" dirty="0" smtClean="0"/>
              <a:t> характеристики медианы распределения: </a:t>
            </a:r>
          </a:p>
          <a:p>
            <a:r>
              <a:rPr lang="ru-RU" sz="2400" dirty="0" smtClean="0"/>
              <a:t>	</a:t>
            </a:r>
            <a:r>
              <a:rPr lang="en-US" sz="2400" dirty="0" err="1" smtClean="0"/>
              <a:t>wilcox.test</a:t>
            </a:r>
            <a:r>
              <a:rPr lang="en-US" sz="2400" dirty="0" smtClean="0"/>
              <a:t>(salary2</a:t>
            </a:r>
            <a:r>
              <a:rPr lang="en-US" sz="2400" dirty="0"/>
              <a:t>, mu=median(salary2), </a:t>
            </a:r>
            <a:r>
              <a:rPr lang="ru-RU" sz="2400" dirty="0" smtClean="0"/>
              <a:t>			</a:t>
            </a:r>
            <a:r>
              <a:rPr lang="en-US" sz="2400" dirty="0" smtClean="0"/>
              <a:t>conf.int=TRUE)</a:t>
            </a:r>
            <a:endParaRPr lang="ru-RU" sz="2400" dirty="0" smtClean="0"/>
          </a:p>
          <a:p>
            <a:pPr marL="342900" indent="-342900">
              <a:buAutoNum type="arabicParenR" startAt="3"/>
            </a:pPr>
            <a:r>
              <a:rPr lang="ru-RU" sz="2400" dirty="0" smtClean="0"/>
              <a:t>Проверка распределения на нормальность: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</a:t>
            </a:r>
            <a:r>
              <a:rPr lang="en-US" sz="2400" dirty="0" err="1" smtClean="0"/>
              <a:t>shapiro.test</a:t>
            </a:r>
            <a:r>
              <a:rPr lang="en-US" sz="2400" dirty="0" smtClean="0"/>
              <a:t>(salary)</a:t>
            </a:r>
            <a:endParaRPr lang="ru-RU" sz="2400" dirty="0" smtClean="0"/>
          </a:p>
          <a:p>
            <a:r>
              <a:rPr lang="ru-RU" sz="2400" dirty="0" smtClean="0"/>
              <a:t>	</a:t>
            </a:r>
            <a:r>
              <a:rPr lang="en-US" sz="2400" dirty="0" smtClean="0"/>
              <a:t>			</a:t>
            </a:r>
            <a:r>
              <a:rPr lang="en-US" sz="2400" dirty="0" err="1" smtClean="0"/>
              <a:t>qqnorm</a:t>
            </a:r>
            <a:r>
              <a:rPr lang="en-US" sz="2400" dirty="0" smtClean="0"/>
              <a:t>(salary2</a:t>
            </a:r>
            <a:r>
              <a:rPr lang="en-US" sz="2400" dirty="0"/>
              <a:t>); </a:t>
            </a:r>
            <a:r>
              <a:rPr lang="en-US" sz="2400" dirty="0" err="1"/>
              <a:t>qqline</a:t>
            </a:r>
            <a:r>
              <a:rPr lang="en-US" sz="2400" dirty="0"/>
              <a:t>(salary2, </a:t>
            </a:r>
            <a:r>
              <a:rPr lang="en-US" sz="2400" dirty="0" smtClean="0"/>
              <a:t>					col=2)</a:t>
            </a:r>
          </a:p>
          <a:p>
            <a:endParaRPr lang="en-US" sz="2400" dirty="0"/>
          </a:p>
          <a:p>
            <a:r>
              <a:rPr lang="en-US" sz="2400" dirty="0" smtClean="0"/>
              <a:t>				</a:t>
            </a:r>
            <a:r>
              <a:rPr lang="en-US" dirty="0"/>
              <a:t> </a:t>
            </a:r>
            <a:r>
              <a:rPr lang="en-US" sz="2400" dirty="0"/>
              <a:t>library(</a:t>
            </a:r>
            <a:r>
              <a:rPr lang="en-US" sz="2400" dirty="0" err="1"/>
              <a:t>nortest</a:t>
            </a:r>
            <a:r>
              <a:rPr lang="en-US" sz="2400" dirty="0"/>
              <a:t>)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		 </a:t>
            </a:r>
            <a:r>
              <a:rPr lang="en-US" sz="2400" dirty="0" err="1" smtClean="0"/>
              <a:t>ad.test</a:t>
            </a:r>
            <a:r>
              <a:rPr lang="en-US" sz="2400" dirty="0" smtClean="0"/>
              <a:t>(</a:t>
            </a:r>
            <a:r>
              <a:rPr lang="en-US" sz="2400" dirty="0" err="1" smtClean="0"/>
              <a:t>data$variable</a:t>
            </a:r>
            <a:r>
              <a:rPr lang="en-US" sz="2400" dirty="0"/>
              <a:t>)</a:t>
            </a:r>
            <a:endParaRPr lang="en-US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12" y="3736257"/>
            <a:ext cx="3523384" cy="278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Гипотезы на однородность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4140" y="922063"/>
            <a:ext cx="86498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 smtClean="0"/>
              <a:t>Тест равенства средних</a:t>
            </a:r>
            <a:r>
              <a:rPr lang="en-US" sz="2400" dirty="0" smtClean="0"/>
              <a:t> </a:t>
            </a:r>
            <a:r>
              <a:rPr lang="ru-RU" sz="2400" dirty="0" smtClean="0"/>
              <a:t>Пирсона:</a:t>
            </a:r>
          </a:p>
          <a:p>
            <a:r>
              <a:rPr lang="ru-RU" sz="2400" dirty="0" smtClean="0"/>
              <a:t>	</a:t>
            </a:r>
            <a:r>
              <a:rPr lang="en-US" sz="2400" dirty="0" err="1" smtClean="0"/>
              <a:t>t.test</a:t>
            </a:r>
            <a:r>
              <a:rPr lang="en-US" sz="2400" dirty="0" smtClean="0"/>
              <a:t>(par1, par2, </a:t>
            </a:r>
            <a:r>
              <a:rPr lang="en-US" sz="2400" dirty="0" err="1" smtClean="0"/>
              <a:t>var.equal</a:t>
            </a:r>
            <a:r>
              <a:rPr lang="en-US" sz="2400" dirty="0" smtClean="0"/>
              <a:t>= F)</a:t>
            </a:r>
            <a:r>
              <a:rPr lang="ru-RU" sz="2400" dirty="0" smtClean="0"/>
              <a:t> </a:t>
            </a:r>
            <a:r>
              <a:rPr lang="en-US" sz="2400" dirty="0" smtClean="0"/>
              <a:t>| </a:t>
            </a:r>
            <a:r>
              <a:rPr lang="en-US" sz="2400" dirty="0" err="1"/>
              <a:t>t.test</a:t>
            </a:r>
            <a:r>
              <a:rPr lang="en-US" sz="2400" dirty="0"/>
              <a:t>(par1, par2, </a:t>
            </a:r>
            <a:r>
              <a:rPr lang="en-US" sz="2400" dirty="0" smtClean="0"/>
              <a:t>paired =T)</a:t>
            </a:r>
            <a:r>
              <a:rPr lang="ru-RU" sz="2400" dirty="0" smtClean="0"/>
              <a:t> </a:t>
            </a:r>
          </a:p>
          <a:p>
            <a:r>
              <a:rPr lang="ru-RU" sz="2400" dirty="0" smtClean="0"/>
              <a:t>2) Критерий Фишера на равенство дисперсий: </a:t>
            </a:r>
          </a:p>
          <a:p>
            <a:r>
              <a:rPr lang="ru-RU" sz="2400" dirty="0" smtClean="0"/>
              <a:t>	</a:t>
            </a:r>
            <a:r>
              <a:rPr lang="en-US" sz="2400" dirty="0"/>
              <a:t> </a:t>
            </a:r>
            <a:r>
              <a:rPr lang="en-US" sz="2400" dirty="0" err="1"/>
              <a:t>var.test</a:t>
            </a:r>
            <a:r>
              <a:rPr lang="en-US" sz="2400" dirty="0"/>
              <a:t>(x, y) | </a:t>
            </a:r>
            <a:r>
              <a:rPr lang="en-US" sz="2400" dirty="0" err="1"/>
              <a:t>var.test</a:t>
            </a:r>
            <a:r>
              <a:rPr lang="en-US" sz="2400" dirty="0"/>
              <a:t>(x, y, ratio = 4)</a:t>
            </a:r>
            <a:endParaRPr lang="ru-RU" sz="2400" dirty="0" smtClean="0"/>
          </a:p>
          <a:p>
            <a:r>
              <a:rPr lang="ru-RU" sz="2400" dirty="0" smtClean="0"/>
              <a:t>3) Непараметрический тест сравнения средних </a:t>
            </a:r>
            <a:r>
              <a:rPr lang="ru-RU" sz="2400" dirty="0" err="1" smtClean="0"/>
              <a:t>Уилкоксона</a:t>
            </a:r>
            <a:endParaRPr lang="ru-RU" sz="2400" dirty="0" smtClean="0"/>
          </a:p>
          <a:p>
            <a:r>
              <a:rPr lang="ru-RU" sz="2400" dirty="0" smtClean="0"/>
              <a:t>	</a:t>
            </a:r>
            <a:r>
              <a:rPr lang="en-US" sz="2400" dirty="0"/>
              <a:t> </a:t>
            </a:r>
            <a:r>
              <a:rPr lang="en-US" sz="2400" dirty="0" err="1"/>
              <a:t>wilcox.test</a:t>
            </a:r>
            <a:r>
              <a:rPr lang="en-US" sz="2400" dirty="0"/>
              <a:t>(x, </a:t>
            </a:r>
            <a:r>
              <a:rPr lang="en-US" sz="2400" dirty="0" smtClean="0"/>
              <a:t>y)</a:t>
            </a:r>
            <a:r>
              <a:rPr lang="ru-RU" sz="2400" dirty="0" smtClean="0"/>
              <a:t> </a:t>
            </a:r>
            <a:r>
              <a:rPr lang="en-US" sz="2400" dirty="0"/>
              <a:t>| </a:t>
            </a:r>
            <a:r>
              <a:rPr lang="en-US" sz="2400" dirty="0" err="1"/>
              <a:t>wilcox.test</a:t>
            </a:r>
            <a:r>
              <a:rPr lang="en-US" sz="2400" dirty="0"/>
              <a:t>(x, y, mu = -2</a:t>
            </a:r>
            <a:r>
              <a:rPr lang="en-US" sz="2400" dirty="0" smtClean="0"/>
              <a:t>)</a:t>
            </a:r>
            <a:endParaRPr lang="ru-RU" sz="2400" dirty="0"/>
          </a:p>
          <a:p>
            <a:r>
              <a:rPr lang="ru-RU" sz="2400" dirty="0" smtClean="0"/>
              <a:t>4) </a:t>
            </a:r>
            <a:r>
              <a:rPr lang="ru-RU" sz="2400" dirty="0"/>
              <a:t>Непараметрический тест сравнения </a:t>
            </a:r>
            <a:r>
              <a:rPr lang="ru-RU" sz="2400" dirty="0" smtClean="0"/>
              <a:t>масштабов </a:t>
            </a:r>
            <a:r>
              <a:rPr lang="ru-RU" sz="2400" dirty="0" err="1" smtClean="0"/>
              <a:t>Ансари</a:t>
            </a:r>
            <a:r>
              <a:rPr lang="ru-RU" sz="2400" dirty="0" smtClean="0"/>
              <a:t>-Брэдли</a:t>
            </a:r>
          </a:p>
          <a:p>
            <a:r>
              <a:rPr lang="ru-RU" sz="2400" dirty="0"/>
              <a:t>	</a:t>
            </a:r>
            <a:r>
              <a:rPr lang="en-US" sz="2400" dirty="0"/>
              <a:t> </a:t>
            </a:r>
            <a:r>
              <a:rPr lang="en-US" sz="2400" dirty="0" err="1" smtClean="0"/>
              <a:t>ansari.test</a:t>
            </a:r>
            <a:r>
              <a:rPr lang="en-US" sz="2400" dirty="0" smtClean="0"/>
              <a:t>(x, y) | </a:t>
            </a:r>
            <a:r>
              <a:rPr lang="en-US" sz="2400" dirty="0" err="1"/>
              <a:t>ansari.test</a:t>
            </a:r>
            <a:r>
              <a:rPr lang="en-US" sz="2400" dirty="0"/>
              <a:t>(x, </a:t>
            </a:r>
            <a:r>
              <a:rPr lang="en-US" sz="2400" dirty="0" smtClean="0"/>
              <a:t>y, max=2)</a:t>
            </a:r>
            <a:endParaRPr lang="ru-RU" sz="2400" dirty="0" smtClean="0"/>
          </a:p>
          <a:p>
            <a:endParaRPr lang="ru-RU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96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smtClean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 Day 5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070" y="1197429"/>
            <a:ext cx="806867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Задание: изучи</a:t>
            </a:r>
            <a:r>
              <a:rPr lang="ru-RU" sz="2000" b="1" dirty="0"/>
              <a:t>в</a:t>
            </a:r>
            <a:r>
              <a:rPr lang="ru-RU" sz="2000" b="1" dirty="0" smtClean="0"/>
              <a:t> данные в файле </a:t>
            </a:r>
            <a:r>
              <a:rPr lang="en-US" sz="2000" b="1" dirty="0" smtClean="0"/>
              <a:t>Data5.csv, </a:t>
            </a:r>
            <a:r>
              <a:rPr lang="ru-RU" sz="2000" b="1" dirty="0" smtClean="0"/>
              <a:t>необходимо выполнить выполнить:</a:t>
            </a:r>
          </a:p>
          <a:p>
            <a:endParaRPr lang="ru-RU" sz="2000" b="1" dirty="0" smtClean="0"/>
          </a:p>
          <a:p>
            <a:pPr marL="342900" indent="-342900">
              <a:buAutoNum type="arabicParenR"/>
            </a:pPr>
            <a:r>
              <a:rPr lang="ru-RU" dirty="0" smtClean="0"/>
              <a:t>Построить графики рассеивания в </a:t>
            </a:r>
            <a:r>
              <a:rPr lang="en-US" dirty="0" smtClean="0"/>
              <a:t>grid’</a:t>
            </a:r>
            <a:r>
              <a:rPr lang="ru-RU" dirty="0" smtClean="0"/>
              <a:t>е;</a:t>
            </a:r>
          </a:p>
          <a:p>
            <a:pPr marL="342900" indent="-342900">
              <a:buAutoNum type="arabicParenR"/>
            </a:pPr>
            <a:r>
              <a:rPr lang="ru-RU" dirty="0" smtClean="0"/>
              <a:t>Отобразить корреляционную матрицу;</a:t>
            </a:r>
          </a:p>
          <a:p>
            <a:pPr marL="342900" indent="-342900">
              <a:buAutoNum type="arabicParenR"/>
            </a:pPr>
            <a:r>
              <a:rPr lang="ru-RU" dirty="0" smtClean="0"/>
              <a:t>Указать, есть ли параметры, которые распределены по нормальному закону;</a:t>
            </a:r>
          </a:p>
          <a:p>
            <a:pPr marL="342900" indent="-342900">
              <a:buAutoNum type="arabicParenR"/>
            </a:pPr>
            <a:r>
              <a:rPr lang="ru-RU" dirty="0" smtClean="0"/>
              <a:t>Проверить средние и медианы на значимость;</a:t>
            </a:r>
          </a:p>
          <a:p>
            <a:pPr marL="342900" indent="-342900">
              <a:buAutoNum type="arabicParenR"/>
            </a:pPr>
            <a:r>
              <a:rPr lang="ru-RU" dirty="0" smtClean="0"/>
              <a:t>Подобрать наиболее подходящие функции регрессии (ВВП к СО2 на душу населения, ВВП к плотности населения);</a:t>
            </a:r>
          </a:p>
          <a:p>
            <a:pPr marL="342900" indent="-342900">
              <a:buAutoNum type="arabicParenR"/>
            </a:pPr>
            <a:r>
              <a:rPr lang="ru-RU" dirty="0" smtClean="0"/>
              <a:t>Проверить похожесть распределений плотностей стран и ВВП;</a:t>
            </a:r>
          </a:p>
          <a:p>
            <a:pPr marL="342900" indent="-342900">
              <a:buAutoNum type="arabicParenR"/>
            </a:pPr>
            <a:r>
              <a:rPr lang="ru-RU" dirty="0" smtClean="0"/>
              <a:t>Сказать, в каком регионе распределение выбросов СО2 наиболее близко к нормальному.</a:t>
            </a:r>
          </a:p>
          <a:p>
            <a:pPr marL="342900" indent="-342900">
              <a:buAutoNum type="arabicParenR"/>
            </a:pPr>
            <a:endParaRPr lang="ru-RU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594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</TotalTime>
  <Words>317</Words>
  <Application>Microsoft Office PowerPoint</Application>
  <PresentationFormat>Экран (4:3)</PresentationFormat>
  <Paragraphs>92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(Основной текст)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Kieran</cp:lastModifiedBy>
  <cp:revision>20</cp:revision>
  <dcterms:created xsi:type="dcterms:W3CDTF">2017-11-07T18:16:56Z</dcterms:created>
  <dcterms:modified xsi:type="dcterms:W3CDTF">2018-03-17T08:14:45Z</dcterms:modified>
</cp:coreProperties>
</file>